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3.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5.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6.xml" ContentType="application/vnd.openxmlformats-officedocument.theme+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7.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theme/theme8.xml" ContentType="application/vnd.openxmlformats-officedocument.theme+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theme/theme9.xml" ContentType="application/vnd.openxmlformats-officedocument.theme+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theme/theme10.xml" ContentType="application/vnd.openxmlformats-officedocument.theme+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theme/theme11.xml" ContentType="application/vnd.openxmlformats-officedocument.theme+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theme/theme12.xml" ContentType="application/vnd.openxmlformats-officedocument.theme+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theme/theme13.xml" ContentType="application/vnd.openxmlformats-officedocument.theme+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theme/theme14.xml" ContentType="application/vnd.openxmlformats-officedocument.theme+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theme/theme15.xml" ContentType="application/vnd.openxmlformats-officedocument.theme+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theme/theme16.xml" ContentType="application/vnd.openxmlformats-officedocument.theme+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theme/theme17.xml" ContentType="application/vnd.openxmlformats-officedocument.theme+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theme/theme18.xml" ContentType="application/vnd.openxmlformats-officedocument.theme+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theme/theme19.xml" ContentType="application/vnd.openxmlformats-officedocument.theme+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75" r:id="rId4"/>
    <p:sldMasterId id="2147484661" r:id="rId5"/>
    <p:sldMasterId id="2147484679" r:id="rId6"/>
    <p:sldMasterId id="2147484697" r:id="rId7"/>
    <p:sldMasterId id="2147484717" r:id="rId8"/>
    <p:sldMasterId id="2147484765" r:id="rId9"/>
    <p:sldMasterId id="2147484787" r:id="rId10"/>
    <p:sldMasterId id="2147484802" r:id="rId11"/>
    <p:sldMasterId id="2147484825" r:id="rId12"/>
    <p:sldMasterId id="2147484848" r:id="rId13"/>
    <p:sldMasterId id="2147484878" r:id="rId14"/>
    <p:sldMasterId id="2147484913" r:id="rId15"/>
    <p:sldMasterId id="2147484942" r:id="rId16"/>
    <p:sldMasterId id="2147484960" r:id="rId17"/>
    <p:sldMasterId id="2147484963" r:id="rId18"/>
    <p:sldMasterId id="2147484983" r:id="rId19"/>
    <p:sldMasterId id="2147485016" r:id="rId20"/>
    <p:sldMasterId id="2147485029" r:id="rId21"/>
    <p:sldMasterId id="2147485107" r:id="rId22"/>
    <p:sldMasterId id="2147485133" r:id="rId23"/>
  </p:sldMasterIdLst>
  <p:notesMasterIdLst>
    <p:notesMasterId r:id="rId88"/>
  </p:notesMasterIdLst>
  <p:handoutMasterIdLst>
    <p:handoutMasterId r:id="rId89"/>
  </p:handoutMasterIdLst>
  <p:sldIdLst>
    <p:sldId id="1803" r:id="rId24"/>
    <p:sldId id="1804" r:id="rId25"/>
    <p:sldId id="1621" r:id="rId26"/>
    <p:sldId id="1802" r:id="rId27"/>
    <p:sldId id="1800" r:id="rId28"/>
    <p:sldId id="1663" r:id="rId29"/>
    <p:sldId id="1827" r:id="rId30"/>
    <p:sldId id="1649" r:id="rId31"/>
    <p:sldId id="1751" r:id="rId32"/>
    <p:sldId id="1638" r:id="rId33"/>
    <p:sldId id="1635" r:id="rId34"/>
    <p:sldId id="1758" r:id="rId35"/>
    <p:sldId id="1756" r:id="rId36"/>
    <p:sldId id="1626" r:id="rId37"/>
    <p:sldId id="1642" r:id="rId38"/>
    <p:sldId id="1834" r:id="rId39"/>
    <p:sldId id="1832" r:id="rId40"/>
    <p:sldId id="1831" r:id="rId41"/>
    <p:sldId id="3695" r:id="rId42"/>
    <p:sldId id="1836" r:id="rId43"/>
    <p:sldId id="3694" r:id="rId44"/>
    <p:sldId id="1654" r:id="rId45"/>
    <p:sldId id="1680" r:id="rId46"/>
    <p:sldId id="1681" r:id="rId47"/>
    <p:sldId id="1838" r:id="rId48"/>
    <p:sldId id="3696" r:id="rId49"/>
    <p:sldId id="1853" r:id="rId50"/>
    <p:sldId id="1856" r:id="rId51"/>
    <p:sldId id="256" r:id="rId52"/>
    <p:sldId id="3697" r:id="rId53"/>
    <p:sldId id="1839" r:id="rId54"/>
    <p:sldId id="1841" r:id="rId55"/>
    <p:sldId id="1843" r:id="rId56"/>
    <p:sldId id="1842" r:id="rId57"/>
    <p:sldId id="1844" r:id="rId58"/>
    <p:sldId id="1845" r:id="rId59"/>
    <p:sldId id="1866" r:id="rId60"/>
    <p:sldId id="3693" r:id="rId61"/>
    <p:sldId id="257" r:id="rId62"/>
    <p:sldId id="1661" r:id="rId63"/>
    <p:sldId id="3721" r:id="rId64"/>
    <p:sldId id="3698" r:id="rId65"/>
    <p:sldId id="3704" r:id="rId66"/>
    <p:sldId id="3700" r:id="rId67"/>
    <p:sldId id="3701" r:id="rId68"/>
    <p:sldId id="3703" r:id="rId69"/>
    <p:sldId id="3720" r:id="rId70"/>
    <p:sldId id="3722" r:id="rId71"/>
    <p:sldId id="3706" r:id="rId72"/>
    <p:sldId id="3707" r:id="rId73"/>
    <p:sldId id="3708" r:id="rId74"/>
    <p:sldId id="3709" r:id="rId75"/>
    <p:sldId id="3710" r:id="rId76"/>
    <p:sldId id="3711" r:id="rId77"/>
    <p:sldId id="3712" r:id="rId78"/>
    <p:sldId id="3713" r:id="rId79"/>
    <p:sldId id="3714" r:id="rId80"/>
    <p:sldId id="3715" r:id="rId81"/>
    <p:sldId id="3716" r:id="rId82"/>
    <p:sldId id="3717" r:id="rId83"/>
    <p:sldId id="3718" r:id="rId84"/>
    <p:sldId id="3705" r:id="rId85"/>
    <p:sldId id="3699" r:id="rId86"/>
    <p:sldId id="1532" r:id="rId8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C2D91"/>
    <a:srgbClr val="E3008C"/>
    <a:srgbClr val="FFFFFF"/>
    <a:srgbClr val="D2D2D2"/>
    <a:srgbClr val="A80000"/>
    <a:srgbClr val="32145A"/>
    <a:srgbClr val="FF8C00"/>
    <a:srgbClr val="0078D7"/>
    <a:srgbClr val="000000"/>
    <a:srgbClr val="D83B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9931" autoAdjust="0"/>
  </p:normalViewPr>
  <p:slideViewPr>
    <p:cSldViewPr>
      <p:cViewPr varScale="1">
        <p:scale>
          <a:sx n="85" d="100"/>
          <a:sy n="85" d="100"/>
        </p:scale>
        <p:origin x="1470" y="90"/>
      </p:cViewPr>
      <p:guideLst/>
    </p:cSldViewPr>
  </p:slideViewPr>
  <p:outlineViewPr>
    <p:cViewPr>
      <p:scale>
        <a:sx n="33" d="100"/>
        <a:sy n="33" d="100"/>
      </p:scale>
      <p:origin x="0" y="-2742"/>
    </p:cViewPr>
  </p:outlineViewPr>
  <p:notesTextViewPr>
    <p:cViewPr>
      <p:scale>
        <a:sx n="3" d="2"/>
        <a:sy n="3" d="2"/>
      </p:scale>
      <p:origin x="0" y="0"/>
    </p:cViewPr>
  </p:notesTextViewPr>
  <p:sorterViewPr>
    <p:cViewPr>
      <p:scale>
        <a:sx n="50" d="100"/>
        <a:sy n="50" d="100"/>
      </p:scale>
      <p:origin x="0" y="-2102"/>
    </p:cViewPr>
  </p:sorterViewPr>
  <p:notesViewPr>
    <p:cSldViewPr showGuides="1">
      <p:cViewPr varScale="1">
        <p:scale>
          <a:sx n="76" d="100"/>
          <a:sy n="76" d="100"/>
        </p:scale>
        <p:origin x="2754"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3.xml"/><Relationship Id="rId21" Type="http://schemas.openxmlformats.org/officeDocument/2006/relationships/slideMaster" Target="slideMasters/slideMaster18.xml"/><Relationship Id="rId42" Type="http://schemas.openxmlformats.org/officeDocument/2006/relationships/slide" Target="slides/slide19.xml"/><Relationship Id="rId47" Type="http://schemas.openxmlformats.org/officeDocument/2006/relationships/slide" Target="slides/slide24.xml"/><Relationship Id="rId63" Type="http://schemas.openxmlformats.org/officeDocument/2006/relationships/slide" Target="slides/slide40.xml"/><Relationship Id="rId68" Type="http://schemas.openxmlformats.org/officeDocument/2006/relationships/slide" Target="slides/slide45.xml"/><Relationship Id="rId84" Type="http://schemas.openxmlformats.org/officeDocument/2006/relationships/slide" Target="slides/slide61.xml"/><Relationship Id="rId89" Type="http://schemas.openxmlformats.org/officeDocument/2006/relationships/handoutMaster" Target="handoutMasters/handoutMaster1.xml"/><Relationship Id="rId16" Type="http://schemas.openxmlformats.org/officeDocument/2006/relationships/slideMaster" Target="slideMasters/slideMaster13.xml"/><Relationship Id="rId11" Type="http://schemas.openxmlformats.org/officeDocument/2006/relationships/slideMaster" Target="slideMasters/slideMaster8.xml"/><Relationship Id="rId32" Type="http://schemas.openxmlformats.org/officeDocument/2006/relationships/slide" Target="slides/slide9.xml"/><Relationship Id="rId37" Type="http://schemas.openxmlformats.org/officeDocument/2006/relationships/slide" Target="slides/slide14.xml"/><Relationship Id="rId53" Type="http://schemas.openxmlformats.org/officeDocument/2006/relationships/slide" Target="slides/slide30.xml"/><Relationship Id="rId58" Type="http://schemas.openxmlformats.org/officeDocument/2006/relationships/slide" Target="slides/slide35.xml"/><Relationship Id="rId74" Type="http://schemas.openxmlformats.org/officeDocument/2006/relationships/slide" Target="slides/slide51.xml"/><Relationship Id="rId79" Type="http://schemas.openxmlformats.org/officeDocument/2006/relationships/slide" Target="slides/slide56.xml"/><Relationship Id="rId5" Type="http://schemas.openxmlformats.org/officeDocument/2006/relationships/slideMaster" Target="slideMasters/slideMaster2.xml"/><Relationship Id="rId90" Type="http://schemas.openxmlformats.org/officeDocument/2006/relationships/commentAuthors" Target="commentAuthors.xml"/><Relationship Id="rId95" Type="http://schemas.microsoft.com/office/2016/11/relationships/changesInfo" Target="changesInfos/changesInfo1.xml"/><Relationship Id="rId22" Type="http://schemas.openxmlformats.org/officeDocument/2006/relationships/slideMaster" Target="slideMasters/slideMaster19.xml"/><Relationship Id="rId27" Type="http://schemas.openxmlformats.org/officeDocument/2006/relationships/slide" Target="slides/slide4.xml"/><Relationship Id="rId43" Type="http://schemas.openxmlformats.org/officeDocument/2006/relationships/slide" Target="slides/slide20.xml"/><Relationship Id="rId48" Type="http://schemas.openxmlformats.org/officeDocument/2006/relationships/slide" Target="slides/slide25.xml"/><Relationship Id="rId64" Type="http://schemas.openxmlformats.org/officeDocument/2006/relationships/slide" Target="slides/slide41.xml"/><Relationship Id="rId69" Type="http://schemas.openxmlformats.org/officeDocument/2006/relationships/slide" Target="slides/slide46.xml"/><Relationship Id="rId8" Type="http://schemas.openxmlformats.org/officeDocument/2006/relationships/slideMaster" Target="slideMasters/slideMaster5.xml"/><Relationship Id="rId51" Type="http://schemas.openxmlformats.org/officeDocument/2006/relationships/slide" Target="slides/slide28.xml"/><Relationship Id="rId72" Type="http://schemas.openxmlformats.org/officeDocument/2006/relationships/slide" Target="slides/slide49.xml"/><Relationship Id="rId80" Type="http://schemas.openxmlformats.org/officeDocument/2006/relationships/slide" Target="slides/slide57.xml"/><Relationship Id="rId85" Type="http://schemas.openxmlformats.org/officeDocument/2006/relationships/slide" Target="slides/slide62.xml"/><Relationship Id="rId93"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 Target="slides/slide2.xml"/><Relationship Id="rId33" Type="http://schemas.openxmlformats.org/officeDocument/2006/relationships/slide" Target="slides/slide10.xml"/><Relationship Id="rId38" Type="http://schemas.openxmlformats.org/officeDocument/2006/relationships/slide" Target="slides/slide15.xml"/><Relationship Id="rId46" Type="http://schemas.openxmlformats.org/officeDocument/2006/relationships/slide" Target="slides/slide23.xml"/><Relationship Id="rId59" Type="http://schemas.openxmlformats.org/officeDocument/2006/relationships/slide" Target="slides/slide36.xml"/><Relationship Id="rId67" Type="http://schemas.openxmlformats.org/officeDocument/2006/relationships/slide" Target="slides/slide44.xml"/><Relationship Id="rId20" Type="http://schemas.openxmlformats.org/officeDocument/2006/relationships/slideMaster" Target="slideMasters/slideMaster17.xml"/><Relationship Id="rId41" Type="http://schemas.openxmlformats.org/officeDocument/2006/relationships/slide" Target="slides/slide18.xml"/><Relationship Id="rId54" Type="http://schemas.openxmlformats.org/officeDocument/2006/relationships/slide" Target="slides/slide31.xml"/><Relationship Id="rId62" Type="http://schemas.openxmlformats.org/officeDocument/2006/relationships/slide" Target="slides/slide39.xml"/><Relationship Id="rId70" Type="http://schemas.openxmlformats.org/officeDocument/2006/relationships/slide" Target="slides/slide47.xml"/><Relationship Id="rId75" Type="http://schemas.openxmlformats.org/officeDocument/2006/relationships/slide" Target="slides/slide52.xml"/><Relationship Id="rId83" Type="http://schemas.openxmlformats.org/officeDocument/2006/relationships/slide" Target="slides/slide60.xml"/><Relationship Id="rId88" Type="http://schemas.openxmlformats.org/officeDocument/2006/relationships/notesMaster" Target="notesMasters/notesMaster1.xml"/><Relationship Id="rId9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Master" Target="slideMasters/slideMaster12.xml"/><Relationship Id="rId23" Type="http://schemas.openxmlformats.org/officeDocument/2006/relationships/slideMaster" Target="slideMasters/slideMaster20.xml"/><Relationship Id="rId28" Type="http://schemas.openxmlformats.org/officeDocument/2006/relationships/slide" Target="slides/slide5.xml"/><Relationship Id="rId36" Type="http://schemas.openxmlformats.org/officeDocument/2006/relationships/slide" Target="slides/slide13.xml"/><Relationship Id="rId49" Type="http://schemas.openxmlformats.org/officeDocument/2006/relationships/slide" Target="slides/slide26.xml"/><Relationship Id="rId57" Type="http://schemas.openxmlformats.org/officeDocument/2006/relationships/slide" Target="slides/slide34.xml"/><Relationship Id="rId10" Type="http://schemas.openxmlformats.org/officeDocument/2006/relationships/slideMaster" Target="slideMasters/slideMaster7.xml"/><Relationship Id="rId31" Type="http://schemas.openxmlformats.org/officeDocument/2006/relationships/slide" Target="slides/slide8.xml"/><Relationship Id="rId44" Type="http://schemas.openxmlformats.org/officeDocument/2006/relationships/slide" Target="slides/slide21.xml"/><Relationship Id="rId52" Type="http://schemas.openxmlformats.org/officeDocument/2006/relationships/slide" Target="slides/slide29.xml"/><Relationship Id="rId60" Type="http://schemas.openxmlformats.org/officeDocument/2006/relationships/slide" Target="slides/slide37.xml"/><Relationship Id="rId65" Type="http://schemas.openxmlformats.org/officeDocument/2006/relationships/slide" Target="slides/slide42.xml"/><Relationship Id="rId73" Type="http://schemas.openxmlformats.org/officeDocument/2006/relationships/slide" Target="slides/slide50.xml"/><Relationship Id="rId78" Type="http://schemas.openxmlformats.org/officeDocument/2006/relationships/slide" Target="slides/slide55.xml"/><Relationship Id="rId81" Type="http://schemas.openxmlformats.org/officeDocument/2006/relationships/slide" Target="slides/slide58.xml"/><Relationship Id="rId86" Type="http://schemas.openxmlformats.org/officeDocument/2006/relationships/slide" Target="slides/slide63.xml"/><Relationship Id="rId9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Master" Target="slideMasters/slideMaster10.xml"/><Relationship Id="rId18" Type="http://schemas.openxmlformats.org/officeDocument/2006/relationships/slideMaster" Target="slideMasters/slideMaster15.xml"/><Relationship Id="rId39" Type="http://schemas.openxmlformats.org/officeDocument/2006/relationships/slide" Target="slides/slide16.xml"/><Relationship Id="rId34" Type="http://schemas.openxmlformats.org/officeDocument/2006/relationships/slide" Target="slides/slide11.xml"/><Relationship Id="rId50" Type="http://schemas.openxmlformats.org/officeDocument/2006/relationships/slide" Target="slides/slide27.xml"/><Relationship Id="rId55" Type="http://schemas.openxmlformats.org/officeDocument/2006/relationships/slide" Target="slides/slide32.xml"/><Relationship Id="rId76" Type="http://schemas.openxmlformats.org/officeDocument/2006/relationships/slide" Target="slides/slide53.xml"/><Relationship Id="rId7" Type="http://schemas.openxmlformats.org/officeDocument/2006/relationships/slideMaster" Target="slideMasters/slideMaster4.xml"/><Relationship Id="rId71" Type="http://schemas.openxmlformats.org/officeDocument/2006/relationships/slide" Target="slides/slide48.xml"/><Relationship Id="rId92" Type="http://schemas.openxmlformats.org/officeDocument/2006/relationships/viewProps" Target="viewProps.xml"/><Relationship Id="rId2" Type="http://schemas.openxmlformats.org/officeDocument/2006/relationships/customXml" Target="../customXml/item2.xml"/><Relationship Id="rId29" Type="http://schemas.openxmlformats.org/officeDocument/2006/relationships/slide" Target="slides/slide6.xml"/><Relationship Id="rId24" Type="http://schemas.openxmlformats.org/officeDocument/2006/relationships/slide" Target="slides/slide1.xml"/><Relationship Id="rId40" Type="http://schemas.openxmlformats.org/officeDocument/2006/relationships/slide" Target="slides/slide17.xml"/><Relationship Id="rId45" Type="http://schemas.openxmlformats.org/officeDocument/2006/relationships/slide" Target="slides/slide22.xml"/><Relationship Id="rId66" Type="http://schemas.openxmlformats.org/officeDocument/2006/relationships/slide" Target="slides/slide43.xml"/><Relationship Id="rId87" Type="http://schemas.openxmlformats.org/officeDocument/2006/relationships/slide" Target="slides/slide64.xml"/><Relationship Id="rId61" Type="http://schemas.openxmlformats.org/officeDocument/2006/relationships/slide" Target="slides/slide38.xml"/><Relationship Id="rId82" Type="http://schemas.openxmlformats.org/officeDocument/2006/relationships/slide" Target="slides/slide59.xml"/><Relationship Id="rId19" Type="http://schemas.openxmlformats.org/officeDocument/2006/relationships/slideMaster" Target="slideMasters/slideMaster16.xml"/><Relationship Id="rId14" Type="http://schemas.openxmlformats.org/officeDocument/2006/relationships/slideMaster" Target="slideMasters/slideMaster11.xml"/><Relationship Id="rId30" Type="http://schemas.openxmlformats.org/officeDocument/2006/relationships/slide" Target="slides/slide7.xml"/><Relationship Id="rId35" Type="http://schemas.openxmlformats.org/officeDocument/2006/relationships/slide" Target="slides/slide12.xml"/><Relationship Id="rId56" Type="http://schemas.openxmlformats.org/officeDocument/2006/relationships/slide" Target="slides/slide33.xml"/><Relationship Id="rId77"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Garrana" userId="55862c3d-5836-478f-9d94-c368d17447d3" providerId="ADAL" clId="{04ED3712-5058-489D-8BA2-D623F4F57222}"/>
    <pc:docChg chg="delSld modSld">
      <pc:chgData name="Mohamed Garrana" userId="55862c3d-5836-478f-9d94-c368d17447d3" providerId="ADAL" clId="{04ED3712-5058-489D-8BA2-D623F4F57222}" dt="2018-01-09T11:17:41.059" v="80" actId="14100"/>
      <pc:docMkLst>
        <pc:docMk/>
      </pc:docMkLst>
      <pc:sldChg chg="modTransition">
        <pc:chgData name="Mohamed Garrana" userId="55862c3d-5836-478f-9d94-c368d17447d3" providerId="ADAL" clId="{04ED3712-5058-489D-8BA2-D623F4F57222}" dt="2018-01-06T14:21:13.792" v="25" actId="14100"/>
        <pc:sldMkLst>
          <pc:docMk/>
          <pc:sldMk cId="3043359550" sldId="1622"/>
        </pc:sldMkLst>
      </pc:sldChg>
      <pc:sldChg chg="modTransition">
        <pc:chgData name="Mohamed Garrana" userId="55862c3d-5836-478f-9d94-c368d17447d3" providerId="ADAL" clId="{04ED3712-5058-489D-8BA2-D623F4F57222}" dt="2018-01-06T14:21:07.784" v="24" actId="14100"/>
        <pc:sldMkLst>
          <pc:docMk/>
          <pc:sldMk cId="4189029957" sldId="1625"/>
        </pc:sldMkLst>
      </pc:sldChg>
      <pc:sldChg chg="modTransition">
        <pc:chgData name="Mohamed Garrana" userId="55862c3d-5836-478f-9d94-c368d17447d3" providerId="ADAL" clId="{04ED3712-5058-489D-8BA2-D623F4F57222}" dt="2018-01-06T15:43:07.751" v="29" actId="14100"/>
        <pc:sldMkLst>
          <pc:docMk/>
          <pc:sldMk cId="630772351" sldId="1696"/>
        </pc:sldMkLst>
      </pc:sldChg>
      <pc:sldChg chg="modTransition">
        <pc:chgData name="Mohamed Garrana" userId="55862c3d-5836-478f-9d94-c368d17447d3" providerId="ADAL" clId="{04ED3712-5058-489D-8BA2-D623F4F57222}" dt="2018-01-07T03:37:53.418" v="30" actId="14100"/>
        <pc:sldMkLst>
          <pc:docMk/>
          <pc:sldMk cId="2404743066" sldId="1751"/>
        </pc:sldMkLst>
      </pc:sldChg>
      <pc:sldChg chg="modTransition">
        <pc:chgData name="Mohamed Garrana" userId="55862c3d-5836-478f-9d94-c368d17447d3" providerId="ADAL" clId="{04ED3712-5058-489D-8BA2-D623F4F57222}" dt="2018-01-06T14:32:46.482" v="28" actId="14100"/>
        <pc:sldMkLst>
          <pc:docMk/>
          <pc:sldMk cId="1063416885" sldId="1753"/>
        </pc:sldMkLst>
      </pc:sldChg>
      <pc:sldChg chg="modTransition">
        <pc:chgData name="Mohamed Garrana" userId="55862c3d-5836-478f-9d94-c368d17447d3" providerId="ADAL" clId="{04ED3712-5058-489D-8BA2-D623F4F57222}" dt="2018-01-06T14:20:18.398" v="23" actId="14100"/>
        <pc:sldMkLst>
          <pc:docMk/>
          <pc:sldMk cId="3339366211" sldId="1757"/>
        </pc:sldMkLst>
      </pc:sldChg>
      <pc:sldChg chg="modTransition">
        <pc:chgData name="Mohamed Garrana" userId="55862c3d-5836-478f-9d94-c368d17447d3" providerId="ADAL" clId="{04ED3712-5058-489D-8BA2-D623F4F57222}" dt="2018-01-06T14:23:40.061" v="26" actId="14100"/>
        <pc:sldMkLst>
          <pc:docMk/>
          <pc:sldMk cId="692813448" sldId="1759"/>
        </pc:sldMkLst>
      </pc:sldChg>
      <pc:sldChg chg="modTransition">
        <pc:chgData name="Mohamed Garrana" userId="55862c3d-5836-478f-9d94-c368d17447d3" providerId="ADAL" clId="{04ED3712-5058-489D-8BA2-D623F4F57222}" dt="2018-01-06T14:31:50.136" v="27" actId="14100"/>
        <pc:sldMkLst>
          <pc:docMk/>
          <pc:sldMk cId="3731765456" sldId="1764"/>
        </pc:sldMkLst>
      </pc:sldChg>
      <pc:sldChg chg="modTransition">
        <pc:chgData name="Mohamed Garrana" userId="55862c3d-5836-478f-9d94-c368d17447d3" providerId="ADAL" clId="{04ED3712-5058-489D-8BA2-D623F4F57222}" dt="2018-01-07T03:52:58.935" v="31" actId="14100"/>
        <pc:sldMkLst>
          <pc:docMk/>
          <pc:sldMk cId="796988213" sldId="1771"/>
        </pc:sldMkLst>
      </pc:sldChg>
      <pc:sldChg chg="modSp">
        <pc:chgData name="Mohamed Garrana" userId="55862c3d-5836-478f-9d94-c368d17447d3" providerId="ADAL" clId="{04ED3712-5058-489D-8BA2-D623F4F57222}" dt="2018-01-09T11:17:41.059" v="80" actId="14100"/>
        <pc:sldMkLst>
          <pc:docMk/>
          <pc:sldMk cId="4047924021" sldId="1804"/>
        </pc:sldMkLst>
        <pc:spChg chg="mod">
          <ac:chgData name="Mohamed Garrana" userId="55862c3d-5836-478f-9d94-c368d17447d3" providerId="ADAL" clId="{04ED3712-5058-489D-8BA2-D623F4F57222}" dt="2018-01-09T11:17:41.059" v="80" actId="14100"/>
          <ac:spMkLst>
            <pc:docMk/>
            <pc:sldMk cId="4047924021" sldId="1804"/>
            <ac:spMk id="2" creationId="{B63203ED-15F6-4C24-9E03-B3D97057E28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t>Microsoft Inspire</a:t>
            </a:r>
          </a:p>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10/10/2018 2:48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image1.jpeg>
</file>

<file path=ppt/media/image10.jpeg>
</file>

<file path=ppt/media/image100.png>
</file>

<file path=ppt/media/image101.png>
</file>

<file path=ppt/media/image102.jpeg>
</file>

<file path=ppt/media/image103.png>
</file>

<file path=ppt/media/image104.png>
</file>

<file path=ppt/media/image105.png>
</file>

<file path=ppt/media/image106.svg>
</file>

<file path=ppt/media/image107.png>
</file>

<file path=ppt/media/image108.png>
</file>

<file path=ppt/media/image109.png>
</file>

<file path=ppt/media/image110.png>
</file>

<file path=ppt/media/image112.png>
</file>

<file path=ppt/media/image113.png>
</file>

<file path=ppt/media/image114.png>
</file>

<file path=ppt/media/image115.sv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svg>
</file>

<file path=ppt/media/image131.png>
</file>

<file path=ppt/media/image132.svg>
</file>

<file path=ppt/media/image133.png>
</file>

<file path=ppt/media/image134.sv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svg>
</file>

<file path=ppt/media/image149.png>
</file>

<file path=ppt/media/image15.jpg>
</file>

<file path=ppt/media/image150.svg>
</file>

<file path=ppt/media/image151.png>
</file>

<file path=ppt/media/image152.sv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jpeg>
</file>

<file path=ppt/media/image163.png>
</file>

<file path=ppt/media/image164.jpeg>
</file>

<file path=ppt/media/image165.jpeg>
</file>

<file path=ppt/media/image166.jpeg>
</file>

<file path=ppt/media/image167.jpeg>
</file>

<file path=ppt/media/image168.jpeg>
</file>

<file path=ppt/media/image169.jpeg>
</file>

<file path=ppt/media/image17.png>
</file>

<file path=ppt/media/image170.jpeg>
</file>

<file path=ppt/media/image171.png>
</file>

<file path=ppt/media/image172.png>
</file>

<file path=ppt/media/image173.png>
</file>

<file path=ppt/media/image174.png>
</file>

<file path=ppt/media/image175.png>
</file>

<file path=ppt/media/image18.png>
</file>

<file path=ppt/media/image19.jpeg>
</file>

<file path=ppt/media/image20.png>
</file>

<file path=ppt/media/image21.png>
</file>

<file path=ppt/media/image22.png>
</file>

<file path=ppt/media/image23.jpeg>
</file>

<file path=ppt/media/image24.png>
</file>

<file path=ppt/media/image25.png>
</file>

<file path=ppt/media/image28.jpeg>
</file>

<file path=ppt/media/image29.jpeg>
</file>

<file path=ppt/media/image3.png>
</file>

<file path=ppt/media/image30.jpg>
</file>

<file path=ppt/media/image31.jpeg>
</file>

<file path=ppt/media/image32.png>
</file>

<file path=ppt/media/image33.png>
</file>

<file path=ppt/media/image34.jpeg>
</file>

<file path=ppt/media/image35.png>
</file>

<file path=ppt/media/image36.jpeg>
</file>

<file path=ppt/media/image37.png>
</file>

<file path=ppt/media/image38.jpeg>
</file>

<file path=ppt/media/image39.png>
</file>

<file path=ppt/media/image4.jpg>
</file>

<file path=ppt/media/image40.png>
</file>

<file path=ppt/media/image41.jpeg>
</file>

<file path=ppt/media/image44.jpg>
</file>

<file path=ppt/media/image45.jpeg>
</file>

<file path=ppt/media/image46.jpeg>
</file>

<file path=ppt/media/image47.png>
</file>

<file path=ppt/media/image48.png>
</file>

<file path=ppt/media/image5.jpeg>
</file>

<file path=ppt/media/image50.jpeg>
</file>

<file path=ppt/media/image51.png>
</file>

<file path=ppt/media/image52.png>
</file>

<file path=ppt/media/image53.png>
</file>

<file path=ppt/media/image54.jpeg>
</file>

<file path=ppt/media/image55.jpg>
</file>

<file path=ppt/media/image56.png>
</file>

<file path=ppt/media/image57.jpeg>
</file>

<file path=ppt/media/image58.jpeg>
</file>

<file path=ppt/media/image6.jpeg>
</file>

<file path=ppt/media/image60.png>
</file>

<file path=ppt/media/image61.png>
</file>

<file path=ppt/media/image62.png>
</file>

<file path=ppt/media/image63.jpg>
</file>

<file path=ppt/media/image66.png>
</file>

<file path=ppt/media/image67.png>
</file>

<file path=ppt/media/image68.jpg>
</file>

<file path=ppt/media/image7.jpeg>
</file>

<file path=ppt/media/image70.png>
</file>

<file path=ppt/media/image71.jpg>
</file>

<file path=ppt/media/image72.jpeg>
</file>

<file path=ppt/media/image74.png>
</file>

<file path=ppt/media/image75.png>
</file>

<file path=ppt/media/image76.png>
</file>

<file path=ppt/media/image77.jpeg>
</file>

<file path=ppt/media/image78.png>
</file>

<file path=ppt/media/image79.png>
</file>

<file path=ppt/media/image8.png>
</file>

<file path=ppt/media/image80.png>
</file>

<file path=ppt/media/image81.svg>
</file>

<file path=ppt/media/image82.png>
</file>

<file path=ppt/media/image83.svg>
</file>

<file path=ppt/media/image84.png>
</file>

<file path=ppt/media/image85.sv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sv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Inspire</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10/10/2018 2:46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482600"/>
            <a:ext cx="6096000" cy="3429000"/>
          </a:xfrm>
        </p:spPr>
      </p:sp>
      <p:sp>
        <p:nvSpPr>
          <p:cNvPr id="3" name="Notes Placeholder 2"/>
          <p:cNvSpPr>
            <a:spLocks noGrp="1"/>
          </p:cNvSpPr>
          <p:nvPr>
            <p:ph type="body" idx="1"/>
          </p:nvPr>
        </p:nvSpPr>
        <p:spPr>
          <a:xfrm>
            <a:off x="384048" y="3913632"/>
            <a:ext cx="6099048" cy="4773168"/>
          </a:xfrm>
          <a:ln>
            <a:solidFill>
              <a:schemeClr val="tx1"/>
            </a:solidFill>
          </a:ln>
        </p:spPr>
        <p:txBody>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5416BA-65F7-274A-AD61-D0FA78F3AA6E}" type="slidenum">
              <a:rPr kumimoji="0" lang="en-US" sz="10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0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603602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Underneath this there are more details and levers, based on what we’ve seen in the market with other partners Migration Practices as well as what we do in house with our MCS Migration Practice</a:t>
            </a:r>
          </a:p>
          <a:p>
            <a:endParaRPr lang="en-US" baseline="0" dirty="0"/>
          </a:p>
          <a:p>
            <a:r>
              <a:rPr lang="en-US" baseline="0" dirty="0"/>
              <a:t>We’re currently developing the technical IP to guide partners on how to deliver on all of these steps, as well as the tooling to use (we’ll provide some subsidized licensing perhaps) </a:t>
            </a:r>
          </a:p>
          <a:p>
            <a:endParaRPr lang="en-US" baseline="0" dirty="0"/>
          </a:p>
          <a:p>
            <a:pPr marL="0" marR="0" lvl="0" indent="0" algn="l" defTabSz="932742" rtl="0" eaLnBrk="1" fontAlgn="auto" latinLnBrk="0" hangingPunct="1">
              <a:lnSpc>
                <a:spcPct val="90000"/>
              </a:lnSpc>
              <a:spcBef>
                <a:spcPts val="0"/>
              </a:spcBef>
              <a:spcAft>
                <a:spcPts val="34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Provides a structure for delivering a broad portfolio of strategic guidance and tactical engagement of resources to drive realization of modern, digital, cloud-enabled and cloud-resident services and systems. </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86B4C15E-5222-40A4-92EB-AC0A40E25AD6}" type="slidenum">
              <a:rPr lang="en-US" smtClean="0"/>
              <a:t>10</a:t>
            </a:fld>
            <a:endParaRPr lang="en-US"/>
          </a:p>
        </p:txBody>
      </p:sp>
    </p:spTree>
    <p:extLst>
      <p:ext uri="{BB962C8B-B14F-4D97-AF65-F5344CB8AC3E}">
        <p14:creationId xmlns:p14="http://schemas.microsoft.com/office/powerpoint/2010/main" val="25020833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BC49FF-4970-48C1-B299-39A79207B505}" type="slidenum">
              <a:rPr lang="en-US" smtClean="0"/>
              <a:t>11</a:t>
            </a:fld>
            <a:endParaRPr lang="en-US"/>
          </a:p>
        </p:txBody>
      </p:sp>
    </p:spTree>
    <p:extLst>
      <p:ext uri="{BB962C8B-B14F-4D97-AF65-F5344CB8AC3E}">
        <p14:creationId xmlns:p14="http://schemas.microsoft.com/office/powerpoint/2010/main" val="16948190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2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Microsoft IT Access Strategy</a:t>
            </a:r>
          </a:p>
        </p:txBody>
      </p:sp>
      <p:sp>
        <p:nvSpPr>
          <p:cNvPr id="5" name="Footer Placeholder 4"/>
          <p:cNvSpPr>
            <a:spLocks noGrp="1"/>
          </p:cNvSpPr>
          <p:nvPr>
            <p:ph type="ftr" sz="quarter" idx="11"/>
          </p:nvPr>
        </p:nvSpPr>
        <p:spPr/>
        <p:txBody>
          <a:bodyPr/>
          <a:lstStyle/>
          <a:p>
            <a:pPr marL="0" marR="0" lvl="0" indent="0" algn="l" defTabSz="90532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algn="l" defTabSz="90532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23" rtl="0" eaLnBrk="1" fontAlgn="auto" latinLnBrk="0" hangingPunct="1">
              <a:lnSpc>
                <a:spcPct val="100000"/>
              </a:lnSpc>
              <a:spcBef>
                <a:spcPts val="0"/>
              </a:spcBef>
              <a:spcAft>
                <a:spcPts val="0"/>
              </a:spcAft>
              <a:buClrTx/>
              <a:buSzTx/>
              <a:buFontTx/>
              <a:buNone/>
              <a:tabLst/>
              <a:defRPr/>
            </a:pPr>
            <a:fld id="{E2133CE3-ECDC-46BA-B2C9-ABABA38E712E}" type="datetime1">
              <a:rPr kumimoji="0" lang="en-US" sz="1200" b="0" i="0" u="none" strike="noStrike" kern="1200" cap="none" spc="0" normalizeH="0" baseline="0" noProof="0" smtClean="0">
                <a:ln>
                  <a:noFill/>
                </a:ln>
                <a:solidFill>
                  <a:prstClr val="black"/>
                </a:solidFill>
                <a:effectLst/>
                <a:uLnTx/>
                <a:uFillTx/>
                <a:latin typeface="Segoe UI Light" panose="020B0502040204020203" pitchFamily="34" charset="0"/>
                <a:ea typeface="+mn-ea"/>
                <a:cs typeface="Segoe UI Light" panose="020B0502040204020203" pitchFamily="34" charset="0"/>
              </a:rPr>
              <a:pPr marL="0" marR="0" lvl="0" indent="0" algn="r" defTabSz="914323" rtl="0" eaLnBrk="1" fontAlgn="auto" latinLnBrk="0" hangingPunct="1">
                <a:lnSpc>
                  <a:spcPct val="100000"/>
                </a:lnSpc>
                <a:spcBef>
                  <a:spcPts val="0"/>
                </a:spcBef>
                <a:spcAft>
                  <a:spcPts val="0"/>
                </a:spcAft>
                <a:buClrTx/>
                <a:buSzTx/>
                <a:buFontTx/>
                <a:buNone/>
                <a:tabLst/>
                <a:defRPr/>
              </a:pPr>
              <a:t>10/10/2018</a:t>
            </a:fld>
            <a:endPar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endParaRPr>
          </a:p>
        </p:txBody>
      </p:sp>
      <p:sp>
        <p:nvSpPr>
          <p:cNvPr id="7" name="Slide Number Placeholder 6"/>
          <p:cNvSpPr>
            <a:spLocks noGrp="1"/>
          </p:cNvSpPr>
          <p:nvPr>
            <p:ph type="sldNum" sz="quarter" idx="13"/>
          </p:nvPr>
        </p:nvSpPr>
        <p:spPr/>
        <p:txBody>
          <a:bodyPr/>
          <a:lstStyle/>
          <a:p>
            <a:pPr marL="0" marR="0" lvl="0" indent="0" algn="r" defTabSz="914323"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Light" panose="020B0502040204020203" pitchFamily="34" charset="0"/>
                <a:ea typeface="+mn-ea"/>
                <a:cs typeface="Segoe UI Light" panose="020B0502040204020203" pitchFamily="34" charset="0"/>
              </a:rPr>
              <a:pPr marL="0" marR="0" lvl="0" indent="0" algn="r" defTabSz="914323"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endParaRPr>
          </a:p>
        </p:txBody>
      </p:sp>
    </p:spTree>
    <p:extLst>
      <p:ext uri="{BB962C8B-B14F-4D97-AF65-F5344CB8AC3E}">
        <p14:creationId xmlns:p14="http://schemas.microsoft.com/office/powerpoint/2010/main" val="2147731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900" dirty="0">
                <a:solidFill>
                  <a:srgbClr val="505050"/>
                </a:solidFill>
                <a:latin typeface="Segoe UI Light"/>
                <a:ea typeface="Segoe UI" pitchFamily="34" charset="0"/>
                <a:cs typeface="Segoe UI" panose="020B0502040204020203" pitchFamily="34" charset="0"/>
              </a:rPr>
              <a:t>There are many scenarios under which </a:t>
            </a:r>
            <a:r>
              <a:rPr lang="en-US" sz="900" baseline="0" dirty="0">
                <a:solidFill>
                  <a:srgbClr val="505050"/>
                </a:solidFill>
                <a:latin typeface="Segoe UI Light"/>
                <a:ea typeface="Segoe UI" pitchFamily="34" charset="0"/>
                <a:cs typeface="Segoe UI" panose="020B0502040204020203" pitchFamily="34" charset="0"/>
              </a:rPr>
              <a:t>Lift and Shift is the best approach:</a:t>
            </a:r>
          </a:p>
          <a:p>
            <a:pPr marL="0" marR="0" lvl="0" indent="0" algn="l" defTabSz="914400" rtl="0" eaLnBrk="1" fontAlgn="ctr" latinLnBrk="0" hangingPunct="1">
              <a:lnSpc>
                <a:spcPct val="100000"/>
              </a:lnSpc>
              <a:spcBef>
                <a:spcPts val="0"/>
              </a:spcBef>
              <a:spcAft>
                <a:spcPts val="0"/>
              </a:spcAft>
              <a:buClrTx/>
              <a:buSzTx/>
              <a:buFontTx/>
              <a:buNone/>
              <a:tabLst/>
              <a:defRPr/>
            </a:pPr>
            <a:endParaRPr lang="en-US" sz="900" baseline="0" dirty="0">
              <a:solidFill>
                <a:srgbClr val="505050"/>
              </a:solidFill>
              <a:latin typeface="Segoe UI Light"/>
              <a:ea typeface="Segoe UI" pitchFamily="34" charset="0"/>
              <a:cs typeface="Segoe UI" panose="020B0502040204020203" pitchFamily="34" charset="0"/>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sz="900" dirty="0">
                <a:solidFill>
                  <a:srgbClr val="505050"/>
                </a:solidFill>
                <a:latin typeface="Segoe UI Light"/>
                <a:ea typeface="Segoe UI" pitchFamily="34" charset="0"/>
                <a:cs typeface="Segoe UI" panose="020B0502040204020203" pitchFamily="34" charset="0"/>
              </a:rPr>
              <a:t>Want to move to Cloud as-is</a:t>
            </a:r>
            <a:r>
              <a:rPr lang="en-US" sz="900" baseline="0" dirty="0">
                <a:solidFill>
                  <a:srgbClr val="505050"/>
                </a:solidFill>
                <a:latin typeface="Segoe UI Light"/>
                <a:ea typeface="Segoe UI" pitchFamily="34" charset="0"/>
                <a:cs typeface="Segoe UI" panose="020B0502040204020203" pitchFamily="34" charset="0"/>
              </a:rPr>
              <a:t> to lower your maintenance costs taking advantage of cloud infrastructure </a:t>
            </a: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endParaRPr lang="en-US" sz="900" dirty="0">
              <a:solidFill>
                <a:srgbClr val="505050"/>
              </a:solidFill>
              <a:latin typeface="Segoe UI Light"/>
              <a:ea typeface="Segoe UI" pitchFamily="34" charset="0"/>
              <a:cs typeface="Segoe UI" panose="020B0502040204020203" pitchFamily="34" charset="0"/>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sz="900" dirty="0">
                <a:solidFill>
                  <a:srgbClr val="505050"/>
                </a:solidFill>
                <a:latin typeface="Segoe UI Light"/>
                <a:ea typeface="Segoe UI" pitchFamily="34" charset="0"/>
                <a:cs typeface="Segoe UI" panose="020B0502040204020203" pitchFamily="34" charset="0"/>
              </a:rPr>
              <a:t>Want to avoid the burden of owning on-premises servers and data centers. </a:t>
            </a:r>
            <a:endParaRPr lang="en-US" sz="900" dirty="0">
              <a:gradFill>
                <a:gsLst>
                  <a:gs pos="2917">
                    <a:srgbClr val="FFFFFF"/>
                  </a:gs>
                  <a:gs pos="30000">
                    <a:srgbClr val="FFFFFF"/>
                  </a:gs>
                </a:gsLst>
                <a:lin ang="5400000" scaled="0"/>
              </a:gradFill>
              <a:latin typeface="Segoe UI"/>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endParaRPr lang="en-US" sz="900" dirty="0">
              <a:solidFill>
                <a:srgbClr val="505050"/>
              </a:solidFill>
              <a:latin typeface="Segoe UI Light"/>
              <a:ea typeface="Segoe UI" pitchFamily="34" charset="0"/>
              <a:cs typeface="Segoe UI" panose="020B0502040204020203" pitchFamily="34" charset="0"/>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sz="900" dirty="0">
                <a:solidFill>
                  <a:srgbClr val="505050"/>
                </a:solidFill>
                <a:latin typeface="Segoe UI Light"/>
                <a:ea typeface="Segoe UI" pitchFamily="34" charset="0"/>
                <a:cs typeface="Segoe UI" panose="020B0502040204020203" pitchFamily="34" charset="0"/>
              </a:rPr>
              <a:t>Need a scale-on-demand capacity with no change in application environment needed. </a:t>
            </a:r>
            <a:endParaRPr lang="en-US" sz="1000" spc="20" dirty="0">
              <a:solidFill>
                <a:srgbClr val="3C3C3C">
                  <a:lumMod val="50000"/>
                </a:srgbClr>
              </a:solidFill>
              <a:latin typeface="Segoe UI Light"/>
              <a:cs typeface="Segoe UI Semibold" panose="020B0702040204020203" pitchFamily="34" charset="0"/>
            </a:endParaRPr>
          </a:p>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endParaRPr lang="en-US" sz="900" dirty="0">
              <a:solidFill>
                <a:srgbClr val="505050"/>
              </a:solidFill>
              <a:latin typeface="Segoe UI Light"/>
              <a:ea typeface="Segoe UI" pitchFamily="34" charset="0"/>
              <a:cs typeface="Segoe UI" panose="020B0502040204020203" pitchFamily="34" charset="0"/>
            </a:endParaRPr>
          </a:p>
          <a:p>
            <a:pPr marL="171450" indent="-171450" rtl="0" eaLnBrk="1" fontAlgn="ctr" latinLnBrk="0" hangingPunct="1">
              <a:buFont typeface="Arial" panose="020B0604020202020204" pitchFamily="34" charset="0"/>
              <a:buChar char="•"/>
            </a:pPr>
            <a:r>
              <a:rPr lang="en-US" sz="900" b="0" i="0" u="none" strike="noStrike" kern="1200" dirty="0">
                <a:solidFill>
                  <a:schemeClr val="tx1"/>
                </a:solidFill>
                <a:effectLst/>
                <a:latin typeface="Segoe UI Light" pitchFamily="34" charset="0"/>
                <a:ea typeface="+mn-ea"/>
                <a:cs typeface="+mn-cs"/>
              </a:rPr>
              <a:t>Need disaster recovery </a:t>
            </a:r>
          </a:p>
          <a:p>
            <a:pPr rtl="0" eaLnBrk="1" fontAlgn="ctr" latinLnBrk="0" hangingPunct="1"/>
            <a:endParaRPr lang="en-US" sz="900" b="0" i="0" u="none" strike="noStrike" kern="1200" dirty="0">
              <a:solidFill>
                <a:schemeClr val="tx1"/>
              </a:solidFill>
              <a:effectLst/>
              <a:latin typeface="Segoe UI Light" pitchFamily="34" charset="0"/>
              <a:ea typeface="+mn-ea"/>
              <a:cs typeface="+mn-cs"/>
            </a:endParaRPr>
          </a:p>
          <a:p>
            <a:pPr marL="171450" lvl="0" indent="-171450">
              <a:buFont typeface="Arial" panose="020B0604020202020204" pitchFamily="34" charset="0"/>
              <a:buChar char="•"/>
            </a:pPr>
            <a:endParaRPr lang="en-US" baseline="0" dirty="0"/>
          </a:p>
        </p:txBody>
      </p:sp>
      <p:sp>
        <p:nvSpPr>
          <p:cNvPr id="4" name="Footer Placeholder 3"/>
          <p:cNvSpPr>
            <a:spLocks noGrp="1"/>
          </p:cNvSpPr>
          <p:nvPr>
            <p:ph type="ftr" sz="quarter" idx="10"/>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pPr marL="0" marR="0" lvl="0" indent="0" algn="r" defTabSz="932218"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218" rtl="0" eaLnBrk="1" fontAlgn="auto" latinLnBrk="0" hangingPunct="1">
                <a:lnSpc>
                  <a:spcPct val="100000"/>
                </a:lnSpc>
                <a:spcBef>
                  <a:spcPts val="0"/>
                </a:spcBef>
                <a:spcAft>
                  <a:spcPts val="0"/>
                </a:spcAft>
                <a:buClrTx/>
                <a:buSzTx/>
                <a:buFontTx/>
                <a:buNone/>
                <a:tabLst/>
                <a:defRPr/>
              </a:pPr>
              <a:t>10/10/2018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21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218"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890306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3292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454DBEF1-4820-4197-8E76-73A1ACCC773A}"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10/10/2018 2:47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030327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6FBBB9-F669-4C2F-8B34-4029D5B93884}" type="slidenum">
              <a:rPr lang="en-US" smtClean="0"/>
              <a:t>15</a:t>
            </a:fld>
            <a:endParaRPr lang="en-US"/>
          </a:p>
        </p:txBody>
      </p:sp>
    </p:spTree>
    <p:extLst>
      <p:ext uri="{BB962C8B-B14F-4D97-AF65-F5344CB8AC3E}">
        <p14:creationId xmlns:p14="http://schemas.microsoft.com/office/powerpoint/2010/main" val="14654957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449354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589755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824964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78944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Turn your idea into a new app, reimagine an existing system, or create a hybrid cloud application with confidence, no matter the platform or where you are on the journey to the cloud.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6D3B629-ABE3-4545-9E80-4ED2B88B106F}"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012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18710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909522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40837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24617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950627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340256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442453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610664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426485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180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10/10/2018 2:47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384306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348273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671581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186205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455237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280938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648147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6270362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255587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E0BC26C9-FADB-4B5C-B66A-127F907289FF}"/>
              </a:ext>
            </a:extLst>
          </p:cNvPr>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8752549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496521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Inspire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10/10/2018 2:47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2776500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0ECFDC7D-F4BE-4668-920D-08874925A5D7}"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10/10/2018 2:48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Inspire</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10/10/2018 2:47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02610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10/10/2018 2:47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338611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6CE63F-9E7F-4C04-9D0D-FCA25A8E9E86}" type="datetime8">
              <a:rPr lang="en-US" smtClean="0"/>
              <a:t>10/10/2018 2:47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4247418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10/10/2018 2:47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0923386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31774">
              <a:buFont typeface="Arial" panose="020B0604020202020204" pitchFamily="34" charset="0"/>
              <a:buNone/>
              <a:defRPr/>
            </a:pPr>
            <a:r>
              <a:rPr lang="en-US"/>
              <a:t>Working with customers and partners, Microsoft has developed a proven</a:t>
            </a:r>
            <a:r>
              <a:rPr lang="en-US" baseline="0"/>
              <a:t> approach to migration that reduces risk and increases the chance of both a successful proof of concept and a clear path to additional migration opportunities. Following these steps, you get a clear picture of existing computing resources and dependencies, what will be needed on the Azure side, and what you can expect for costs. More details are on the following pages.</a:t>
            </a:r>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5430C9-2443-4FD6-9162-F44D32FAF97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0852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Master" Target="../slideMasters/slideMaster9.xml"/><Relationship Id="rId4" Type="http://schemas.openxmlformats.org/officeDocument/2006/relationships/image" Target="../media/image33.png"/></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Master" Target="../slideMasters/slideMaster9.xml"/><Relationship Id="rId4" Type="http://schemas.openxmlformats.org/officeDocument/2006/relationships/image" Target="../media/image32.png"/></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jpeg"/><Relationship Id="rId1" Type="http://schemas.openxmlformats.org/officeDocument/2006/relationships/slideMaster" Target="../slideMasters/slideMaster9.xml"/><Relationship Id="rId4" Type="http://schemas.openxmlformats.org/officeDocument/2006/relationships/image" Target="../media/image32.png"/></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jpeg"/><Relationship Id="rId1" Type="http://schemas.openxmlformats.org/officeDocument/2006/relationships/slideMaster" Target="../slideMasters/slideMaster10.xml"/><Relationship Id="rId5" Type="http://schemas.openxmlformats.org/officeDocument/2006/relationships/image" Target="../media/image40.png"/><Relationship Id="rId4" Type="http://schemas.microsoft.com/office/2007/relationships/hdphoto" Target="../media/hdphoto1.wdp"/></Relationships>
</file>

<file path=ppt/slideLayouts/_rels/slideLayout17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9.png"/><Relationship Id="rId1" Type="http://schemas.openxmlformats.org/officeDocument/2006/relationships/slideMaster" Target="../slideMasters/slideMaster10.xml"/></Relationships>
</file>

<file path=ppt/slideLayouts/_rels/slideLayout17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9.png"/><Relationship Id="rId1" Type="http://schemas.openxmlformats.org/officeDocument/2006/relationships/slideMaster" Target="../slideMasters/slideMaster10.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Master" Target="../slideMasters/slideMaster10.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Master" Target="../slideMasters/slideMaster10.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Master" Target="../slideMasters/slideMaster10.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Master" Target="../slideMasters/slideMaster10.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Master" Target="../slideMasters/slideMaster10.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jpeg"/><Relationship Id="rId1" Type="http://schemas.openxmlformats.org/officeDocument/2006/relationships/slideMaster" Target="../slideMasters/slideMaster11.xml"/></Relationships>
</file>

<file path=ppt/slideLayouts/_rels/slideLayout20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Master" Target="../slideMasters/slideMaster11.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Master" Target="../slideMasters/slideMaster11.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27.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50.jpeg"/><Relationship Id="rId1" Type="http://schemas.openxmlformats.org/officeDocument/2006/relationships/slideMaster" Target="../slideMasters/slideMaster12.xml"/></Relationships>
</file>

<file path=ppt/slideLayouts/_rels/slideLayout228.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29.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1.png"/><Relationship Id="rId1" Type="http://schemas.openxmlformats.org/officeDocument/2006/relationships/slideMaster" Target="../slideMasters/slideMaster12.xml"/><Relationship Id="rId4" Type="http://schemas.openxmlformats.org/officeDocument/2006/relationships/image" Target="../media/image49.emf"/></Relationships>
</file>

<file path=ppt/slideLayouts/_rels/slideLayout23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1.png"/><Relationship Id="rId1" Type="http://schemas.openxmlformats.org/officeDocument/2006/relationships/slideMaster" Target="../slideMasters/slideMaster12.xml"/><Relationship Id="rId4" Type="http://schemas.openxmlformats.org/officeDocument/2006/relationships/image" Target="../media/image49.emf"/></Relationships>
</file>

<file path=ppt/slideLayouts/_rels/slideLayout23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1.png"/><Relationship Id="rId1" Type="http://schemas.openxmlformats.org/officeDocument/2006/relationships/slideMaster" Target="../slideMasters/slideMaster12.xml"/><Relationship Id="rId4" Type="http://schemas.openxmlformats.org/officeDocument/2006/relationships/image" Target="../media/image49.emf"/></Relationships>
</file>

<file path=ppt/slideLayouts/_rels/slideLayout2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2.png"/><Relationship Id="rId1" Type="http://schemas.openxmlformats.org/officeDocument/2006/relationships/slideMaster" Target="../slideMasters/slideMaster12.xml"/><Relationship Id="rId5" Type="http://schemas.openxmlformats.org/officeDocument/2006/relationships/image" Target="../media/image49.emf"/><Relationship Id="rId4" Type="http://schemas.openxmlformats.org/officeDocument/2006/relationships/image" Target="../media/image53.png"/></Relationships>
</file>

<file path=ppt/slideLayouts/_rels/slideLayout235.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54.jpeg"/><Relationship Id="rId1" Type="http://schemas.openxmlformats.org/officeDocument/2006/relationships/slideMaster" Target="../slideMasters/slideMaster12.xml"/></Relationships>
</file>

<file path=ppt/slideLayouts/_rels/slideLayout236.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50.jpeg"/><Relationship Id="rId1" Type="http://schemas.openxmlformats.org/officeDocument/2006/relationships/slideMaster" Target="../slideMasters/slideMaster1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Master" Target="../slideMasters/slideMaster12.xml"/></Relationships>
</file>

<file path=ppt/slideLayouts/_rels/slideLayout247.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image" Target="../media/image56.png"/><Relationship Id="rId1" Type="http://schemas.openxmlformats.org/officeDocument/2006/relationships/slideMaster" Target="../slideMasters/slideMaster1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1.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3.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3.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1.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58.jpeg"/><Relationship Id="rId1" Type="http://schemas.openxmlformats.org/officeDocument/2006/relationships/slideMaster" Target="../slideMasters/slideMaster14.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5.xml"/></Relationships>
</file>

<file path=ppt/slideLayouts/_rels/slideLayout2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5.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5.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92.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Master" Target="../slideMasters/slideMaster16.xml"/></Relationships>
</file>

<file path=ppt/slideLayouts/_rels/slideLayout29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Master" Target="../slideMasters/slideMaster16.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Master" Target="../slideMasters/slideMaster16.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7.xml"/></Relationships>
</file>

<file path=ppt/slideLayouts/_rels/slideLayout335.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jpg"/><Relationship Id="rId1" Type="http://schemas.openxmlformats.org/officeDocument/2006/relationships/slideMaster" Target="../slideMasters/slideMaster18.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8.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0.xml.rels><?xml version="1.0" encoding="UTF-8" standalone="yes"?>
<Relationships xmlns="http://schemas.openxmlformats.org/package/2006/relationships"><Relationship Id="rId2" Type="http://schemas.openxmlformats.org/officeDocument/2006/relationships/hyperlink" Target="http://www.microsoft.com/en-us/legal/intellectualproperty/Permissions/default.aspx" TargetMode="External"/><Relationship Id="rId1" Type="http://schemas.openxmlformats.org/officeDocument/2006/relationships/slideMaster" Target="../slideMasters/slideMaster18.xml"/></Relationships>
</file>

<file path=ppt/slideLayouts/_rels/slideLayout41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2.emf"/><Relationship Id="rId1" Type="http://schemas.openxmlformats.org/officeDocument/2006/relationships/slideMaster" Target="../slideMasters/slideMaster19.xml"/><Relationship Id="rId4" Type="http://schemas.openxmlformats.org/officeDocument/2006/relationships/image" Target="../media/image67.png"/></Relationships>
</file>

<file path=ppt/slideLayouts/_rels/slideLayout412.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8.jpg"/><Relationship Id="rId1" Type="http://schemas.openxmlformats.org/officeDocument/2006/relationships/slideMaster" Target="../slideMasters/slideMaster19.xml"/><Relationship Id="rId4" Type="http://schemas.openxmlformats.org/officeDocument/2006/relationships/image" Target="../media/image70.png"/></Relationships>
</file>

<file path=ppt/slideLayouts/_rels/slideLayout4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9.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2.xml.rels><?xml version="1.0" encoding="UTF-8" standalone="yes"?>
<Relationships xmlns="http://schemas.openxmlformats.org/package/2006/relationships"><Relationship Id="rId2" Type="http://schemas.openxmlformats.org/officeDocument/2006/relationships/image" Target="../media/image71.jpg"/><Relationship Id="rId1" Type="http://schemas.openxmlformats.org/officeDocument/2006/relationships/slideMaster" Target="../slideMasters/slideMaster19.xml"/></Relationships>
</file>

<file path=ppt/slideLayouts/_rels/slideLayout423.xml.rels><?xml version="1.0" encoding="UTF-8" standalone="yes"?>
<Relationships xmlns="http://schemas.openxmlformats.org/package/2006/relationships"><Relationship Id="rId2" Type="http://schemas.openxmlformats.org/officeDocument/2006/relationships/image" Target="../media/image71.jpg"/><Relationship Id="rId1" Type="http://schemas.openxmlformats.org/officeDocument/2006/relationships/slideMaster" Target="../slideMasters/slideMaster19.xml"/></Relationships>
</file>

<file path=ppt/slideLayouts/_rels/slideLayout424.xml.rels><?xml version="1.0" encoding="UTF-8" standalone="yes"?>
<Relationships xmlns="http://schemas.openxmlformats.org/package/2006/relationships"><Relationship Id="rId2" Type="http://schemas.openxmlformats.org/officeDocument/2006/relationships/image" Target="../media/image71.jpg"/><Relationship Id="rId1" Type="http://schemas.openxmlformats.org/officeDocument/2006/relationships/slideMaster" Target="../slideMasters/slideMaster19.xml"/></Relationships>
</file>

<file path=ppt/slideLayouts/_rels/slideLayout425.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Master" Target="../slideMasters/slideMaster19.xml"/></Relationships>
</file>

<file path=ppt/slideLayouts/_rels/slideLayout426.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Master" Target="../slideMasters/slideMaster19.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4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0.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5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0.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17" y="-318"/>
            <a:ext cx="12435840" cy="6995160"/>
          </a:xfrm>
          <a:prstGeom prst="rect">
            <a:avLst/>
          </a:prstGeom>
        </p:spPr>
      </p:pic>
      <p:pic>
        <p:nvPicPr>
          <p:cNvPr id="6" name="MS logo white - EMF"/>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460688" y="479425"/>
            <a:ext cx="1451843" cy="310896"/>
          </a:xfrm>
          <a:prstGeom prst="rect">
            <a:avLst/>
          </a:prstGeom>
        </p:spPr>
      </p:pic>
      <p:pic>
        <p:nvPicPr>
          <p:cNvPr id="7" name="Picture 6"/>
          <p:cNvPicPr>
            <a:picLocks noChangeAspect="1"/>
          </p:cNvPicPr>
          <p:nvPr userDrawn="1"/>
        </p:nvPicPr>
        <p:blipFill>
          <a:blip r:embed="rId4"/>
          <a:stretch>
            <a:fillRect/>
          </a:stretch>
        </p:blipFill>
        <p:spPr>
          <a:xfrm>
            <a:off x="417339" y="4319054"/>
            <a:ext cx="4644038" cy="1828780"/>
          </a:xfrm>
          <a:prstGeom prst="rect">
            <a:avLst/>
          </a:prstGeom>
        </p:spPr>
      </p:pic>
    </p:spTree>
    <p:extLst>
      <p:ext uri="{BB962C8B-B14F-4D97-AF65-F5344CB8AC3E}">
        <p14:creationId xmlns:p14="http://schemas.microsoft.com/office/powerpoint/2010/main" val="34550102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18636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Slide Photo_Option">
    <p:bg>
      <p:bgPr>
        <a:solidFill>
          <a:srgbClr val="00BCF2"/>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71398" y="1211287"/>
            <a:ext cx="6404040" cy="36576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400">
                <a:gradFill>
                  <a:gsLst>
                    <a:gs pos="2000">
                      <a:srgbClr val="FFFFFF"/>
                    </a:gs>
                    <a:gs pos="98000">
                      <a:srgbClr val="FFFFFF"/>
                    </a:gs>
                  </a:gsLst>
                  <a:lin ang="5400000" scaled="1"/>
                </a:gradFill>
                <a:ea typeface="Segoe UI" pitchFamily="34" charset="0"/>
                <a:cs typeface="Segoe UI" pitchFamily="34" charset="0"/>
              </a:rPr>
              <a:t> </a:t>
            </a:r>
          </a:p>
        </p:txBody>
      </p:sp>
      <p:sp>
        <p:nvSpPr>
          <p:cNvPr id="9" name="Title 1"/>
          <p:cNvSpPr>
            <a:spLocks noGrp="1"/>
          </p:cNvSpPr>
          <p:nvPr userDrawn="1">
            <p:ph type="title" hasCustomPrompt="1"/>
          </p:nvPr>
        </p:nvSpPr>
        <p:spPr bwMode="auto">
          <a:xfrm>
            <a:off x="274703" y="2125683"/>
            <a:ext cx="6400736" cy="1828800"/>
          </a:xfrm>
          <a:noFill/>
        </p:spPr>
        <p:txBody>
          <a:bodyPr lIns="146304" tIns="91440" rIns="146304" bIns="91440" anchor="t" anchorCtr="0"/>
          <a:lstStyle>
            <a:lvl1pPr>
              <a:defRPr sz="5399" spc="-100" baseline="0">
                <a:gradFill>
                  <a:gsLst>
                    <a:gs pos="2000">
                      <a:schemeClr val="tx1"/>
                    </a:gs>
                    <a:gs pos="98000">
                      <a:schemeClr val="tx1"/>
                    </a:gs>
                  </a:gsLst>
                  <a:lin ang="5400000" scaled="1"/>
                </a:gradFill>
              </a:defRPr>
            </a:lvl1pPr>
          </a:lstStyle>
          <a:p>
            <a:r>
              <a:rPr lang="en-US"/>
              <a:t>Presentation title</a:t>
            </a:r>
          </a:p>
        </p:txBody>
      </p:sp>
      <p:sp>
        <p:nvSpPr>
          <p:cNvPr id="3" name="Text Placeholder 2"/>
          <p:cNvSpPr>
            <a:spLocks noGrp="1"/>
          </p:cNvSpPr>
          <p:nvPr userDrawn="1">
            <p:ph type="body" sz="quarter" idx="14" hasCustomPrompt="1"/>
          </p:nvPr>
        </p:nvSpPr>
        <p:spPr bwMode="auto">
          <a:xfrm>
            <a:off x="273050" y="3954463"/>
            <a:ext cx="5487988" cy="1828800"/>
          </a:xfrm>
          <a:noFill/>
        </p:spPr>
        <p:txBody>
          <a:bodyPr tIns="109728" bIns="109728">
            <a:noAutofit/>
          </a:bodyPr>
          <a:lstStyle>
            <a:lvl1pPr marL="0" indent="0">
              <a:spcBef>
                <a:spcPts val="0"/>
              </a:spcBef>
              <a:buNone/>
              <a:defRPr sz="3199">
                <a:gradFill>
                  <a:gsLst>
                    <a:gs pos="2000">
                      <a:schemeClr val="tx1"/>
                    </a:gs>
                    <a:gs pos="98000">
                      <a:schemeClr val="tx1"/>
                    </a:gs>
                  </a:gsLst>
                  <a:lin ang="5400000" scaled="1"/>
                </a:gradFill>
              </a:defRPr>
            </a:lvl1pPr>
          </a:lstStyle>
          <a:p>
            <a:pPr lvl="0"/>
            <a:r>
              <a:rPr lang="en-US"/>
              <a:t>Speaker Name</a:t>
            </a:r>
          </a:p>
        </p:txBody>
      </p:sp>
      <p:sp>
        <p:nvSpPr>
          <p:cNvPr id="230" name="Freeform 229"/>
          <p:cNvSpPr>
            <a:spLocks/>
          </p:cNvSpPr>
          <p:nvPr userDrawn="1"/>
        </p:nvSpPr>
        <p:spPr bwMode="auto">
          <a:xfrm>
            <a:off x="10633303" y="2540869"/>
            <a:ext cx="1228270" cy="499194"/>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27" tIns="45713" rIns="91427" bIns="45713" numCol="1" anchor="t" anchorCtr="0" compatLnSpc="1">
            <a:prstTxWarp prst="textNoShape">
              <a:avLst/>
            </a:prstTxWarp>
          </a:bodyPr>
          <a:lstStyle/>
          <a:p>
            <a:pPr defTabSz="932563">
              <a:defRPr/>
            </a:pPr>
            <a:endParaRPr lang="en-US" sz="1800">
              <a:solidFill>
                <a:srgbClr val="FFFFFF"/>
              </a:solidFill>
            </a:endParaRPr>
          </a:p>
        </p:txBody>
      </p:sp>
      <p:sp>
        <p:nvSpPr>
          <p:cNvPr id="232" name="Freeform 5"/>
          <p:cNvSpPr>
            <a:spLocks noEditPoints="1"/>
          </p:cNvSpPr>
          <p:nvPr userDrawn="1"/>
        </p:nvSpPr>
        <p:spPr bwMode="auto">
          <a:xfrm>
            <a:off x="8328875" y="4155345"/>
            <a:ext cx="621087" cy="619819"/>
          </a:xfrm>
          <a:custGeom>
            <a:avLst/>
            <a:gdLst>
              <a:gd name="T0" fmla="*/ 50 w 221"/>
              <a:gd name="T1" fmla="*/ 202 h 220"/>
              <a:gd name="T2" fmla="*/ 73 w 221"/>
              <a:gd name="T3" fmla="*/ 186 h 220"/>
              <a:gd name="T4" fmla="*/ 86 w 221"/>
              <a:gd name="T5" fmla="*/ 183 h 220"/>
              <a:gd name="T6" fmla="*/ 95 w 221"/>
              <a:gd name="T7" fmla="*/ 185 h 220"/>
              <a:gd name="T8" fmla="*/ 109 w 221"/>
              <a:gd name="T9" fmla="*/ 214 h 220"/>
              <a:gd name="T10" fmla="*/ 133 w 221"/>
              <a:gd name="T11" fmla="*/ 218 h 220"/>
              <a:gd name="T12" fmla="*/ 138 w 221"/>
              <a:gd name="T13" fmla="*/ 191 h 220"/>
              <a:gd name="T14" fmla="*/ 145 w 221"/>
              <a:gd name="T15" fmla="*/ 179 h 220"/>
              <a:gd name="T16" fmla="*/ 153 w 221"/>
              <a:gd name="T17" fmla="*/ 174 h 220"/>
              <a:gd name="T18" fmla="*/ 183 w 221"/>
              <a:gd name="T19" fmla="*/ 184 h 220"/>
              <a:gd name="T20" fmla="*/ 202 w 221"/>
              <a:gd name="T21" fmla="*/ 170 h 220"/>
              <a:gd name="T22" fmla="*/ 187 w 221"/>
              <a:gd name="T23" fmla="*/ 148 h 220"/>
              <a:gd name="T24" fmla="*/ 183 w 221"/>
              <a:gd name="T25" fmla="*/ 134 h 220"/>
              <a:gd name="T26" fmla="*/ 186 w 221"/>
              <a:gd name="T27" fmla="*/ 125 h 220"/>
              <a:gd name="T28" fmla="*/ 215 w 221"/>
              <a:gd name="T29" fmla="*/ 111 h 220"/>
              <a:gd name="T30" fmla="*/ 218 w 221"/>
              <a:gd name="T31" fmla="*/ 88 h 220"/>
              <a:gd name="T32" fmla="*/ 191 w 221"/>
              <a:gd name="T33" fmla="*/ 83 h 220"/>
              <a:gd name="T34" fmla="*/ 179 w 221"/>
              <a:gd name="T35" fmla="*/ 76 h 220"/>
              <a:gd name="T36" fmla="*/ 175 w 221"/>
              <a:gd name="T37" fmla="*/ 67 h 220"/>
              <a:gd name="T38" fmla="*/ 185 w 221"/>
              <a:gd name="T39" fmla="*/ 37 h 220"/>
              <a:gd name="T40" fmla="*/ 171 w 221"/>
              <a:gd name="T41" fmla="*/ 18 h 220"/>
              <a:gd name="T42" fmla="*/ 148 w 221"/>
              <a:gd name="T43" fmla="*/ 34 h 220"/>
              <a:gd name="T44" fmla="*/ 135 w 221"/>
              <a:gd name="T45" fmla="*/ 37 h 220"/>
              <a:gd name="T46" fmla="*/ 126 w 221"/>
              <a:gd name="T47" fmla="*/ 34 h 220"/>
              <a:gd name="T48" fmla="*/ 112 w 221"/>
              <a:gd name="T49" fmla="*/ 6 h 220"/>
              <a:gd name="T50" fmla="*/ 88 w 221"/>
              <a:gd name="T51" fmla="*/ 2 h 220"/>
              <a:gd name="T52" fmla="*/ 83 w 221"/>
              <a:gd name="T53" fmla="*/ 29 h 220"/>
              <a:gd name="T54" fmla="*/ 68 w 221"/>
              <a:gd name="T55" fmla="*/ 46 h 220"/>
              <a:gd name="T56" fmla="*/ 38 w 221"/>
              <a:gd name="T57" fmla="*/ 35 h 220"/>
              <a:gd name="T58" fmla="*/ 19 w 221"/>
              <a:gd name="T59" fmla="*/ 49 h 220"/>
              <a:gd name="T60" fmla="*/ 34 w 221"/>
              <a:gd name="T61" fmla="*/ 72 h 220"/>
              <a:gd name="T62" fmla="*/ 35 w 221"/>
              <a:gd name="T63" fmla="*/ 96 h 220"/>
              <a:gd name="T64" fmla="*/ 6 w 221"/>
              <a:gd name="T65" fmla="*/ 109 h 220"/>
              <a:gd name="T66" fmla="*/ 3 w 221"/>
              <a:gd name="T67" fmla="*/ 132 h 220"/>
              <a:gd name="T68" fmla="*/ 30 w 221"/>
              <a:gd name="T69" fmla="*/ 137 h 220"/>
              <a:gd name="T70" fmla="*/ 46 w 221"/>
              <a:gd name="T71" fmla="*/ 152 h 220"/>
              <a:gd name="T72" fmla="*/ 46 w 221"/>
              <a:gd name="T73" fmla="*/ 166 h 220"/>
              <a:gd name="T74" fmla="*/ 37 w 221"/>
              <a:gd name="T75" fmla="*/ 192 h 220"/>
              <a:gd name="T76" fmla="*/ 78 w 221"/>
              <a:gd name="T77" fmla="*/ 85 h 220"/>
              <a:gd name="T78" fmla="*/ 142 w 221"/>
              <a:gd name="T79" fmla="*/ 1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20">
                <a:moveTo>
                  <a:pt x="37" y="192"/>
                </a:moveTo>
                <a:cubicBezTo>
                  <a:pt x="50" y="202"/>
                  <a:pt x="50" y="202"/>
                  <a:pt x="50" y="202"/>
                </a:cubicBezTo>
                <a:cubicBezTo>
                  <a:pt x="52" y="203"/>
                  <a:pt x="56" y="203"/>
                  <a:pt x="59" y="201"/>
                </a:cubicBezTo>
                <a:cubicBezTo>
                  <a:pt x="73" y="186"/>
                  <a:pt x="73" y="186"/>
                  <a:pt x="73" y="186"/>
                </a:cubicBezTo>
                <a:cubicBezTo>
                  <a:pt x="78" y="181"/>
                  <a:pt x="82" y="181"/>
                  <a:pt x="85" y="183"/>
                </a:cubicBezTo>
                <a:cubicBezTo>
                  <a:pt x="86" y="183"/>
                  <a:pt x="86" y="183"/>
                  <a:pt x="86" y="183"/>
                </a:cubicBezTo>
                <a:cubicBezTo>
                  <a:pt x="89" y="184"/>
                  <a:pt x="92" y="185"/>
                  <a:pt x="95" y="185"/>
                </a:cubicBezTo>
                <a:cubicBezTo>
                  <a:pt x="95" y="185"/>
                  <a:pt x="95" y="185"/>
                  <a:pt x="95" y="185"/>
                </a:cubicBezTo>
                <a:cubicBezTo>
                  <a:pt x="99" y="186"/>
                  <a:pt x="103" y="188"/>
                  <a:pt x="105" y="195"/>
                </a:cubicBezTo>
                <a:cubicBezTo>
                  <a:pt x="109" y="214"/>
                  <a:pt x="109" y="214"/>
                  <a:pt x="109" y="214"/>
                </a:cubicBezTo>
                <a:cubicBezTo>
                  <a:pt x="110" y="218"/>
                  <a:pt x="114" y="220"/>
                  <a:pt x="116" y="220"/>
                </a:cubicBezTo>
                <a:cubicBezTo>
                  <a:pt x="133" y="218"/>
                  <a:pt x="133" y="218"/>
                  <a:pt x="133" y="218"/>
                </a:cubicBezTo>
                <a:cubicBezTo>
                  <a:pt x="135" y="217"/>
                  <a:pt x="138" y="214"/>
                  <a:pt x="138" y="210"/>
                </a:cubicBezTo>
                <a:cubicBezTo>
                  <a:pt x="138" y="191"/>
                  <a:pt x="138" y="191"/>
                  <a:pt x="138" y="191"/>
                </a:cubicBezTo>
                <a:cubicBezTo>
                  <a:pt x="138" y="184"/>
                  <a:pt x="141" y="181"/>
                  <a:pt x="144" y="179"/>
                </a:cubicBezTo>
                <a:cubicBezTo>
                  <a:pt x="144" y="179"/>
                  <a:pt x="145" y="179"/>
                  <a:pt x="145" y="179"/>
                </a:cubicBezTo>
                <a:cubicBezTo>
                  <a:pt x="147" y="177"/>
                  <a:pt x="150" y="176"/>
                  <a:pt x="153" y="174"/>
                </a:cubicBezTo>
                <a:cubicBezTo>
                  <a:pt x="153" y="174"/>
                  <a:pt x="153" y="174"/>
                  <a:pt x="153" y="174"/>
                </a:cubicBezTo>
                <a:cubicBezTo>
                  <a:pt x="156" y="172"/>
                  <a:pt x="161" y="171"/>
                  <a:pt x="167" y="174"/>
                </a:cubicBezTo>
                <a:cubicBezTo>
                  <a:pt x="183" y="184"/>
                  <a:pt x="183" y="184"/>
                  <a:pt x="183" y="184"/>
                </a:cubicBezTo>
                <a:cubicBezTo>
                  <a:pt x="187" y="186"/>
                  <a:pt x="191" y="185"/>
                  <a:pt x="192" y="183"/>
                </a:cubicBezTo>
                <a:cubicBezTo>
                  <a:pt x="202" y="170"/>
                  <a:pt x="202" y="170"/>
                  <a:pt x="202" y="170"/>
                </a:cubicBezTo>
                <a:cubicBezTo>
                  <a:pt x="204" y="169"/>
                  <a:pt x="204" y="164"/>
                  <a:pt x="201" y="161"/>
                </a:cubicBezTo>
                <a:cubicBezTo>
                  <a:pt x="187" y="148"/>
                  <a:pt x="187" y="148"/>
                  <a:pt x="187" y="148"/>
                </a:cubicBezTo>
                <a:cubicBezTo>
                  <a:pt x="182" y="143"/>
                  <a:pt x="182" y="139"/>
                  <a:pt x="183" y="135"/>
                </a:cubicBezTo>
                <a:cubicBezTo>
                  <a:pt x="183" y="135"/>
                  <a:pt x="183" y="135"/>
                  <a:pt x="183" y="134"/>
                </a:cubicBezTo>
                <a:cubicBezTo>
                  <a:pt x="184" y="131"/>
                  <a:pt x="185" y="128"/>
                  <a:pt x="186" y="126"/>
                </a:cubicBezTo>
                <a:cubicBezTo>
                  <a:pt x="186" y="125"/>
                  <a:pt x="186" y="125"/>
                  <a:pt x="186" y="125"/>
                </a:cubicBezTo>
                <a:cubicBezTo>
                  <a:pt x="187" y="121"/>
                  <a:pt x="189" y="117"/>
                  <a:pt x="196" y="116"/>
                </a:cubicBezTo>
                <a:cubicBezTo>
                  <a:pt x="215" y="111"/>
                  <a:pt x="215" y="111"/>
                  <a:pt x="215" y="111"/>
                </a:cubicBezTo>
                <a:cubicBezTo>
                  <a:pt x="218" y="110"/>
                  <a:pt x="221" y="106"/>
                  <a:pt x="220" y="104"/>
                </a:cubicBezTo>
                <a:cubicBezTo>
                  <a:pt x="218" y="88"/>
                  <a:pt x="218" y="88"/>
                  <a:pt x="218" y="88"/>
                </a:cubicBezTo>
                <a:cubicBezTo>
                  <a:pt x="218" y="85"/>
                  <a:pt x="215" y="82"/>
                  <a:pt x="211" y="82"/>
                </a:cubicBezTo>
                <a:cubicBezTo>
                  <a:pt x="191" y="83"/>
                  <a:pt x="191" y="83"/>
                  <a:pt x="191" y="83"/>
                </a:cubicBezTo>
                <a:cubicBezTo>
                  <a:pt x="184" y="83"/>
                  <a:pt x="181" y="80"/>
                  <a:pt x="180" y="76"/>
                </a:cubicBezTo>
                <a:cubicBezTo>
                  <a:pt x="180" y="76"/>
                  <a:pt x="179" y="76"/>
                  <a:pt x="179" y="76"/>
                </a:cubicBezTo>
                <a:cubicBezTo>
                  <a:pt x="178" y="73"/>
                  <a:pt x="176" y="70"/>
                  <a:pt x="175" y="68"/>
                </a:cubicBezTo>
                <a:cubicBezTo>
                  <a:pt x="175" y="67"/>
                  <a:pt x="175" y="67"/>
                  <a:pt x="175" y="67"/>
                </a:cubicBezTo>
                <a:cubicBezTo>
                  <a:pt x="172" y="64"/>
                  <a:pt x="171" y="60"/>
                  <a:pt x="175" y="53"/>
                </a:cubicBezTo>
                <a:cubicBezTo>
                  <a:pt x="185" y="37"/>
                  <a:pt x="185" y="37"/>
                  <a:pt x="185" y="37"/>
                </a:cubicBezTo>
                <a:cubicBezTo>
                  <a:pt x="187" y="34"/>
                  <a:pt x="186" y="29"/>
                  <a:pt x="184" y="28"/>
                </a:cubicBezTo>
                <a:cubicBezTo>
                  <a:pt x="171" y="18"/>
                  <a:pt x="171" y="18"/>
                  <a:pt x="171" y="18"/>
                </a:cubicBezTo>
                <a:cubicBezTo>
                  <a:pt x="169" y="17"/>
                  <a:pt x="164" y="16"/>
                  <a:pt x="162" y="19"/>
                </a:cubicBezTo>
                <a:cubicBezTo>
                  <a:pt x="148" y="34"/>
                  <a:pt x="148" y="34"/>
                  <a:pt x="148" y="34"/>
                </a:cubicBezTo>
                <a:cubicBezTo>
                  <a:pt x="143" y="38"/>
                  <a:pt x="139" y="38"/>
                  <a:pt x="135" y="37"/>
                </a:cubicBezTo>
                <a:cubicBezTo>
                  <a:pt x="135" y="37"/>
                  <a:pt x="135" y="37"/>
                  <a:pt x="135" y="37"/>
                </a:cubicBezTo>
                <a:cubicBezTo>
                  <a:pt x="132" y="36"/>
                  <a:pt x="129" y="35"/>
                  <a:pt x="126" y="34"/>
                </a:cubicBezTo>
                <a:cubicBezTo>
                  <a:pt x="126" y="34"/>
                  <a:pt x="126" y="34"/>
                  <a:pt x="126" y="34"/>
                </a:cubicBezTo>
                <a:cubicBezTo>
                  <a:pt x="121" y="34"/>
                  <a:pt x="118" y="32"/>
                  <a:pt x="116" y="24"/>
                </a:cubicBezTo>
                <a:cubicBezTo>
                  <a:pt x="112" y="6"/>
                  <a:pt x="112" y="6"/>
                  <a:pt x="112" y="6"/>
                </a:cubicBezTo>
                <a:cubicBezTo>
                  <a:pt x="111" y="2"/>
                  <a:pt x="107" y="0"/>
                  <a:pt x="104" y="0"/>
                </a:cubicBezTo>
                <a:cubicBezTo>
                  <a:pt x="88" y="2"/>
                  <a:pt x="88" y="2"/>
                  <a:pt x="88" y="2"/>
                </a:cubicBezTo>
                <a:cubicBezTo>
                  <a:pt x="86" y="2"/>
                  <a:pt x="83" y="6"/>
                  <a:pt x="83" y="9"/>
                </a:cubicBezTo>
                <a:cubicBezTo>
                  <a:pt x="83" y="29"/>
                  <a:pt x="83" y="29"/>
                  <a:pt x="83" y="29"/>
                </a:cubicBezTo>
                <a:cubicBezTo>
                  <a:pt x="83" y="36"/>
                  <a:pt x="80" y="39"/>
                  <a:pt x="77" y="41"/>
                </a:cubicBezTo>
                <a:cubicBezTo>
                  <a:pt x="73" y="42"/>
                  <a:pt x="70" y="44"/>
                  <a:pt x="68" y="46"/>
                </a:cubicBezTo>
                <a:cubicBezTo>
                  <a:pt x="64" y="48"/>
                  <a:pt x="60" y="49"/>
                  <a:pt x="54" y="46"/>
                </a:cubicBezTo>
                <a:cubicBezTo>
                  <a:pt x="38" y="35"/>
                  <a:pt x="38" y="35"/>
                  <a:pt x="38" y="35"/>
                </a:cubicBezTo>
                <a:cubicBezTo>
                  <a:pt x="34" y="33"/>
                  <a:pt x="30" y="35"/>
                  <a:pt x="29" y="36"/>
                </a:cubicBezTo>
                <a:cubicBezTo>
                  <a:pt x="19" y="49"/>
                  <a:pt x="19" y="49"/>
                  <a:pt x="19" y="49"/>
                </a:cubicBezTo>
                <a:cubicBezTo>
                  <a:pt x="17" y="51"/>
                  <a:pt x="17" y="56"/>
                  <a:pt x="20" y="59"/>
                </a:cubicBezTo>
                <a:cubicBezTo>
                  <a:pt x="34" y="72"/>
                  <a:pt x="34" y="72"/>
                  <a:pt x="34" y="72"/>
                </a:cubicBezTo>
                <a:cubicBezTo>
                  <a:pt x="38" y="76"/>
                  <a:pt x="39" y="80"/>
                  <a:pt x="38" y="83"/>
                </a:cubicBezTo>
                <a:cubicBezTo>
                  <a:pt x="37" y="87"/>
                  <a:pt x="36" y="91"/>
                  <a:pt x="35" y="96"/>
                </a:cubicBezTo>
                <a:cubicBezTo>
                  <a:pt x="34" y="99"/>
                  <a:pt x="32" y="103"/>
                  <a:pt x="25" y="104"/>
                </a:cubicBezTo>
                <a:cubicBezTo>
                  <a:pt x="6" y="109"/>
                  <a:pt x="6" y="109"/>
                  <a:pt x="6" y="109"/>
                </a:cubicBezTo>
                <a:cubicBezTo>
                  <a:pt x="2" y="110"/>
                  <a:pt x="0" y="113"/>
                  <a:pt x="1" y="116"/>
                </a:cubicBezTo>
                <a:cubicBezTo>
                  <a:pt x="3" y="132"/>
                  <a:pt x="3" y="132"/>
                  <a:pt x="3" y="132"/>
                </a:cubicBezTo>
                <a:cubicBezTo>
                  <a:pt x="3" y="134"/>
                  <a:pt x="6" y="138"/>
                  <a:pt x="10" y="138"/>
                </a:cubicBezTo>
                <a:cubicBezTo>
                  <a:pt x="30" y="137"/>
                  <a:pt x="30" y="137"/>
                  <a:pt x="30" y="137"/>
                </a:cubicBezTo>
                <a:cubicBezTo>
                  <a:pt x="37" y="137"/>
                  <a:pt x="40" y="140"/>
                  <a:pt x="41" y="144"/>
                </a:cubicBezTo>
                <a:cubicBezTo>
                  <a:pt x="43" y="147"/>
                  <a:pt x="44" y="150"/>
                  <a:pt x="46" y="152"/>
                </a:cubicBezTo>
                <a:cubicBezTo>
                  <a:pt x="46" y="153"/>
                  <a:pt x="46" y="153"/>
                  <a:pt x="46" y="153"/>
                </a:cubicBezTo>
                <a:cubicBezTo>
                  <a:pt x="49" y="156"/>
                  <a:pt x="50" y="160"/>
                  <a:pt x="46" y="166"/>
                </a:cubicBezTo>
                <a:cubicBezTo>
                  <a:pt x="36" y="183"/>
                  <a:pt x="36" y="183"/>
                  <a:pt x="36" y="183"/>
                </a:cubicBezTo>
                <a:cubicBezTo>
                  <a:pt x="34" y="186"/>
                  <a:pt x="35" y="190"/>
                  <a:pt x="37" y="192"/>
                </a:cubicBezTo>
                <a:close/>
                <a:moveTo>
                  <a:pt x="86" y="142"/>
                </a:moveTo>
                <a:cubicBezTo>
                  <a:pt x="68" y="128"/>
                  <a:pt x="65" y="103"/>
                  <a:pt x="78" y="85"/>
                </a:cubicBezTo>
                <a:cubicBezTo>
                  <a:pt x="92" y="68"/>
                  <a:pt x="117" y="64"/>
                  <a:pt x="135" y="78"/>
                </a:cubicBezTo>
                <a:cubicBezTo>
                  <a:pt x="152" y="92"/>
                  <a:pt x="156" y="117"/>
                  <a:pt x="142" y="134"/>
                </a:cubicBezTo>
                <a:cubicBezTo>
                  <a:pt x="129" y="152"/>
                  <a:pt x="103" y="155"/>
                  <a:pt x="86" y="142"/>
                </a:cubicBezTo>
                <a:close/>
              </a:path>
            </a:pathLst>
          </a:custGeom>
          <a:solidFill>
            <a:srgbClr val="D83B01"/>
          </a:solidFill>
          <a:ln>
            <a:noFill/>
          </a:ln>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3" name="Freeform 6"/>
          <p:cNvSpPr>
            <a:spLocks noEditPoints="1"/>
          </p:cNvSpPr>
          <p:nvPr userDrawn="1"/>
        </p:nvSpPr>
        <p:spPr bwMode="auto">
          <a:xfrm>
            <a:off x="7737000" y="4601158"/>
            <a:ext cx="848439" cy="849710"/>
          </a:xfrm>
          <a:custGeom>
            <a:avLst/>
            <a:gdLst>
              <a:gd name="T0" fmla="*/ 264 w 302"/>
              <a:gd name="T1" fmla="*/ 100 h 302"/>
              <a:gd name="T2" fmla="*/ 274 w 302"/>
              <a:gd name="T3" fmla="*/ 69 h 302"/>
              <a:gd name="T4" fmla="*/ 248 w 302"/>
              <a:gd name="T5" fmla="*/ 61 h 302"/>
              <a:gd name="T6" fmla="*/ 233 w 302"/>
              <a:gd name="T7" fmla="*/ 47 h 302"/>
              <a:gd name="T8" fmla="*/ 224 w 302"/>
              <a:gd name="T9" fmla="*/ 22 h 302"/>
              <a:gd name="T10" fmla="*/ 196 w 302"/>
              <a:gd name="T11" fmla="*/ 35 h 302"/>
              <a:gd name="T12" fmla="*/ 180 w 302"/>
              <a:gd name="T13" fmla="*/ 6 h 302"/>
              <a:gd name="T14" fmla="*/ 157 w 302"/>
              <a:gd name="T15" fmla="*/ 19 h 302"/>
              <a:gd name="T16" fmla="*/ 136 w 302"/>
              <a:gd name="T17" fmla="*/ 20 h 302"/>
              <a:gd name="T18" fmla="*/ 112 w 302"/>
              <a:gd name="T19" fmla="*/ 8 h 302"/>
              <a:gd name="T20" fmla="*/ 101 w 302"/>
              <a:gd name="T21" fmla="*/ 38 h 302"/>
              <a:gd name="T22" fmla="*/ 69 w 302"/>
              <a:gd name="T23" fmla="*/ 28 h 302"/>
              <a:gd name="T24" fmla="*/ 62 w 302"/>
              <a:gd name="T25" fmla="*/ 54 h 302"/>
              <a:gd name="T26" fmla="*/ 48 w 302"/>
              <a:gd name="T27" fmla="*/ 69 h 302"/>
              <a:gd name="T28" fmla="*/ 23 w 302"/>
              <a:gd name="T29" fmla="*/ 78 h 302"/>
              <a:gd name="T30" fmla="*/ 36 w 302"/>
              <a:gd name="T31" fmla="*/ 107 h 302"/>
              <a:gd name="T32" fmla="*/ 6 w 302"/>
              <a:gd name="T33" fmla="*/ 122 h 302"/>
              <a:gd name="T34" fmla="*/ 20 w 302"/>
              <a:gd name="T35" fmla="*/ 145 h 302"/>
              <a:gd name="T36" fmla="*/ 20 w 302"/>
              <a:gd name="T37" fmla="*/ 166 h 302"/>
              <a:gd name="T38" fmla="*/ 9 w 302"/>
              <a:gd name="T39" fmla="*/ 190 h 302"/>
              <a:gd name="T40" fmla="*/ 38 w 302"/>
              <a:gd name="T41" fmla="*/ 201 h 302"/>
              <a:gd name="T42" fmla="*/ 28 w 302"/>
              <a:gd name="T43" fmla="*/ 233 h 302"/>
              <a:gd name="T44" fmla="*/ 54 w 302"/>
              <a:gd name="T45" fmla="*/ 240 h 302"/>
              <a:gd name="T46" fmla="*/ 69 w 302"/>
              <a:gd name="T47" fmla="*/ 254 h 302"/>
              <a:gd name="T48" fmla="*/ 78 w 302"/>
              <a:gd name="T49" fmla="*/ 279 h 302"/>
              <a:gd name="T50" fmla="*/ 107 w 302"/>
              <a:gd name="T51" fmla="*/ 266 h 302"/>
              <a:gd name="T52" fmla="*/ 123 w 302"/>
              <a:gd name="T53" fmla="*/ 296 h 302"/>
              <a:gd name="T54" fmla="*/ 146 w 302"/>
              <a:gd name="T55" fmla="*/ 282 h 302"/>
              <a:gd name="T56" fmla="*/ 166 w 302"/>
              <a:gd name="T57" fmla="*/ 282 h 302"/>
              <a:gd name="T58" fmla="*/ 191 w 302"/>
              <a:gd name="T59" fmla="*/ 293 h 302"/>
              <a:gd name="T60" fmla="*/ 202 w 302"/>
              <a:gd name="T61" fmla="*/ 264 h 302"/>
              <a:gd name="T62" fmla="*/ 233 w 302"/>
              <a:gd name="T63" fmla="*/ 274 h 302"/>
              <a:gd name="T64" fmla="*/ 241 w 302"/>
              <a:gd name="T65" fmla="*/ 248 h 302"/>
              <a:gd name="T66" fmla="*/ 255 w 302"/>
              <a:gd name="T67" fmla="*/ 233 h 302"/>
              <a:gd name="T68" fmla="*/ 280 w 302"/>
              <a:gd name="T69" fmla="*/ 224 h 302"/>
              <a:gd name="T70" fmla="*/ 267 w 302"/>
              <a:gd name="T71" fmla="*/ 195 h 302"/>
              <a:gd name="T72" fmla="*/ 296 w 302"/>
              <a:gd name="T73" fmla="*/ 180 h 302"/>
              <a:gd name="T74" fmla="*/ 283 w 302"/>
              <a:gd name="T75" fmla="*/ 156 h 302"/>
              <a:gd name="T76" fmla="*/ 282 w 302"/>
              <a:gd name="T77" fmla="*/ 136 h 302"/>
              <a:gd name="T78" fmla="*/ 294 w 302"/>
              <a:gd name="T79" fmla="*/ 111 h 302"/>
              <a:gd name="T80" fmla="*/ 147 w 302"/>
              <a:gd name="T81" fmla="*/ 176 h 302"/>
              <a:gd name="T82" fmla="*/ 156 w 302"/>
              <a:gd name="T83" fmla="*/ 125 h 302"/>
              <a:gd name="T84" fmla="*/ 147 w 302"/>
              <a:gd name="T85" fmla="*/ 17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02">
                <a:moveTo>
                  <a:pt x="275" y="105"/>
                </a:moveTo>
                <a:cubicBezTo>
                  <a:pt x="270" y="103"/>
                  <a:pt x="265" y="101"/>
                  <a:pt x="264" y="100"/>
                </a:cubicBezTo>
                <a:cubicBezTo>
                  <a:pt x="264" y="99"/>
                  <a:pt x="264" y="92"/>
                  <a:pt x="267" y="87"/>
                </a:cubicBezTo>
                <a:cubicBezTo>
                  <a:pt x="274" y="69"/>
                  <a:pt x="274" y="69"/>
                  <a:pt x="274" y="69"/>
                </a:cubicBezTo>
                <a:cubicBezTo>
                  <a:pt x="276" y="63"/>
                  <a:pt x="274" y="60"/>
                  <a:pt x="268" y="60"/>
                </a:cubicBezTo>
                <a:cubicBezTo>
                  <a:pt x="248" y="61"/>
                  <a:pt x="248" y="61"/>
                  <a:pt x="248" y="61"/>
                </a:cubicBezTo>
                <a:cubicBezTo>
                  <a:pt x="243" y="62"/>
                  <a:pt x="237" y="62"/>
                  <a:pt x="237" y="61"/>
                </a:cubicBezTo>
                <a:cubicBezTo>
                  <a:pt x="236" y="60"/>
                  <a:pt x="233" y="53"/>
                  <a:pt x="233" y="47"/>
                </a:cubicBezTo>
                <a:cubicBezTo>
                  <a:pt x="233" y="28"/>
                  <a:pt x="233" y="28"/>
                  <a:pt x="233" y="28"/>
                </a:cubicBezTo>
                <a:cubicBezTo>
                  <a:pt x="233" y="22"/>
                  <a:pt x="229" y="20"/>
                  <a:pt x="224" y="22"/>
                </a:cubicBezTo>
                <a:cubicBezTo>
                  <a:pt x="207" y="31"/>
                  <a:pt x="207" y="31"/>
                  <a:pt x="207" y="31"/>
                </a:cubicBezTo>
                <a:cubicBezTo>
                  <a:pt x="202" y="34"/>
                  <a:pt x="197" y="35"/>
                  <a:pt x="196" y="35"/>
                </a:cubicBezTo>
                <a:cubicBezTo>
                  <a:pt x="194" y="34"/>
                  <a:pt x="190" y="29"/>
                  <a:pt x="188" y="24"/>
                </a:cubicBezTo>
                <a:cubicBezTo>
                  <a:pt x="180" y="6"/>
                  <a:pt x="180" y="6"/>
                  <a:pt x="180" y="6"/>
                </a:cubicBezTo>
                <a:cubicBezTo>
                  <a:pt x="178" y="1"/>
                  <a:pt x="173" y="0"/>
                  <a:pt x="170" y="4"/>
                </a:cubicBezTo>
                <a:cubicBezTo>
                  <a:pt x="157" y="19"/>
                  <a:pt x="157" y="19"/>
                  <a:pt x="157" y="19"/>
                </a:cubicBezTo>
                <a:cubicBezTo>
                  <a:pt x="153" y="23"/>
                  <a:pt x="149" y="27"/>
                  <a:pt x="148" y="27"/>
                </a:cubicBezTo>
                <a:cubicBezTo>
                  <a:pt x="147" y="27"/>
                  <a:pt x="140" y="24"/>
                  <a:pt x="136" y="20"/>
                </a:cubicBezTo>
                <a:cubicBezTo>
                  <a:pt x="122" y="6"/>
                  <a:pt x="122" y="6"/>
                  <a:pt x="122" y="6"/>
                </a:cubicBezTo>
                <a:cubicBezTo>
                  <a:pt x="118" y="2"/>
                  <a:pt x="114" y="3"/>
                  <a:pt x="112" y="8"/>
                </a:cubicBezTo>
                <a:cubicBezTo>
                  <a:pt x="106" y="27"/>
                  <a:pt x="106" y="27"/>
                  <a:pt x="106" y="27"/>
                </a:cubicBezTo>
                <a:cubicBezTo>
                  <a:pt x="104" y="32"/>
                  <a:pt x="102" y="37"/>
                  <a:pt x="101" y="38"/>
                </a:cubicBezTo>
                <a:cubicBezTo>
                  <a:pt x="100" y="38"/>
                  <a:pt x="93" y="38"/>
                  <a:pt x="88" y="35"/>
                </a:cubicBezTo>
                <a:cubicBezTo>
                  <a:pt x="69" y="28"/>
                  <a:pt x="69" y="28"/>
                  <a:pt x="69" y="28"/>
                </a:cubicBezTo>
                <a:cubicBezTo>
                  <a:pt x="64" y="26"/>
                  <a:pt x="60" y="28"/>
                  <a:pt x="61" y="34"/>
                </a:cubicBezTo>
                <a:cubicBezTo>
                  <a:pt x="62" y="54"/>
                  <a:pt x="62" y="54"/>
                  <a:pt x="62" y="54"/>
                </a:cubicBezTo>
                <a:cubicBezTo>
                  <a:pt x="63" y="59"/>
                  <a:pt x="62" y="65"/>
                  <a:pt x="61" y="66"/>
                </a:cubicBezTo>
                <a:cubicBezTo>
                  <a:pt x="61" y="66"/>
                  <a:pt x="54" y="69"/>
                  <a:pt x="48" y="69"/>
                </a:cubicBezTo>
                <a:cubicBezTo>
                  <a:pt x="28" y="69"/>
                  <a:pt x="28" y="69"/>
                  <a:pt x="28" y="69"/>
                </a:cubicBezTo>
                <a:cubicBezTo>
                  <a:pt x="23" y="69"/>
                  <a:pt x="20" y="73"/>
                  <a:pt x="23" y="78"/>
                </a:cubicBezTo>
                <a:cubicBezTo>
                  <a:pt x="32" y="95"/>
                  <a:pt x="32" y="95"/>
                  <a:pt x="32" y="95"/>
                </a:cubicBezTo>
                <a:cubicBezTo>
                  <a:pt x="34" y="100"/>
                  <a:pt x="36" y="105"/>
                  <a:pt x="36" y="107"/>
                </a:cubicBezTo>
                <a:cubicBezTo>
                  <a:pt x="35" y="108"/>
                  <a:pt x="30" y="112"/>
                  <a:pt x="25" y="114"/>
                </a:cubicBezTo>
                <a:cubicBezTo>
                  <a:pt x="6" y="122"/>
                  <a:pt x="6" y="122"/>
                  <a:pt x="6" y="122"/>
                </a:cubicBezTo>
                <a:cubicBezTo>
                  <a:pt x="1" y="124"/>
                  <a:pt x="0" y="129"/>
                  <a:pt x="5" y="132"/>
                </a:cubicBezTo>
                <a:cubicBezTo>
                  <a:pt x="20" y="145"/>
                  <a:pt x="20" y="145"/>
                  <a:pt x="20" y="145"/>
                </a:cubicBezTo>
                <a:cubicBezTo>
                  <a:pt x="24" y="149"/>
                  <a:pt x="27" y="153"/>
                  <a:pt x="27" y="154"/>
                </a:cubicBezTo>
                <a:cubicBezTo>
                  <a:pt x="28" y="155"/>
                  <a:pt x="24" y="162"/>
                  <a:pt x="20" y="166"/>
                </a:cubicBezTo>
                <a:cubicBezTo>
                  <a:pt x="6" y="180"/>
                  <a:pt x="6" y="180"/>
                  <a:pt x="6" y="180"/>
                </a:cubicBezTo>
                <a:cubicBezTo>
                  <a:pt x="2" y="184"/>
                  <a:pt x="4" y="188"/>
                  <a:pt x="9" y="190"/>
                </a:cubicBezTo>
                <a:cubicBezTo>
                  <a:pt x="28" y="196"/>
                  <a:pt x="28" y="196"/>
                  <a:pt x="28" y="196"/>
                </a:cubicBezTo>
                <a:cubicBezTo>
                  <a:pt x="33" y="198"/>
                  <a:pt x="38" y="200"/>
                  <a:pt x="38" y="201"/>
                </a:cubicBezTo>
                <a:cubicBezTo>
                  <a:pt x="39" y="202"/>
                  <a:pt x="38" y="209"/>
                  <a:pt x="36" y="214"/>
                </a:cubicBezTo>
                <a:cubicBezTo>
                  <a:pt x="28" y="233"/>
                  <a:pt x="28" y="233"/>
                  <a:pt x="28" y="233"/>
                </a:cubicBezTo>
                <a:cubicBezTo>
                  <a:pt x="26" y="238"/>
                  <a:pt x="29" y="242"/>
                  <a:pt x="35" y="241"/>
                </a:cubicBezTo>
                <a:cubicBezTo>
                  <a:pt x="54" y="240"/>
                  <a:pt x="54" y="240"/>
                  <a:pt x="54" y="240"/>
                </a:cubicBezTo>
                <a:cubicBezTo>
                  <a:pt x="60" y="240"/>
                  <a:pt x="65" y="240"/>
                  <a:pt x="66" y="241"/>
                </a:cubicBezTo>
                <a:cubicBezTo>
                  <a:pt x="67" y="242"/>
                  <a:pt x="69" y="248"/>
                  <a:pt x="69" y="254"/>
                </a:cubicBezTo>
                <a:cubicBezTo>
                  <a:pt x="69" y="274"/>
                  <a:pt x="69" y="274"/>
                  <a:pt x="69" y="274"/>
                </a:cubicBezTo>
                <a:cubicBezTo>
                  <a:pt x="69" y="279"/>
                  <a:pt x="73" y="282"/>
                  <a:pt x="78" y="279"/>
                </a:cubicBezTo>
                <a:cubicBezTo>
                  <a:pt x="96" y="270"/>
                  <a:pt x="96" y="270"/>
                  <a:pt x="96" y="270"/>
                </a:cubicBezTo>
                <a:cubicBezTo>
                  <a:pt x="101" y="268"/>
                  <a:pt x="106" y="266"/>
                  <a:pt x="107" y="266"/>
                </a:cubicBezTo>
                <a:cubicBezTo>
                  <a:pt x="108" y="267"/>
                  <a:pt x="113" y="272"/>
                  <a:pt x="115" y="277"/>
                </a:cubicBezTo>
                <a:cubicBezTo>
                  <a:pt x="123" y="296"/>
                  <a:pt x="123" y="296"/>
                  <a:pt x="123" y="296"/>
                </a:cubicBezTo>
                <a:cubicBezTo>
                  <a:pt x="125" y="301"/>
                  <a:pt x="129" y="302"/>
                  <a:pt x="133" y="297"/>
                </a:cubicBezTo>
                <a:cubicBezTo>
                  <a:pt x="146" y="282"/>
                  <a:pt x="146" y="282"/>
                  <a:pt x="146" y="282"/>
                </a:cubicBezTo>
                <a:cubicBezTo>
                  <a:pt x="150" y="278"/>
                  <a:pt x="154" y="275"/>
                  <a:pt x="155" y="275"/>
                </a:cubicBezTo>
                <a:cubicBezTo>
                  <a:pt x="156" y="275"/>
                  <a:pt x="162" y="278"/>
                  <a:pt x="166" y="282"/>
                </a:cubicBezTo>
                <a:cubicBezTo>
                  <a:pt x="180" y="296"/>
                  <a:pt x="180" y="296"/>
                  <a:pt x="180" y="296"/>
                </a:cubicBezTo>
                <a:cubicBezTo>
                  <a:pt x="184" y="300"/>
                  <a:pt x="189" y="298"/>
                  <a:pt x="191" y="293"/>
                </a:cubicBezTo>
                <a:cubicBezTo>
                  <a:pt x="197" y="274"/>
                  <a:pt x="197" y="274"/>
                  <a:pt x="197" y="274"/>
                </a:cubicBezTo>
                <a:cubicBezTo>
                  <a:pt x="199" y="269"/>
                  <a:pt x="201" y="264"/>
                  <a:pt x="202" y="264"/>
                </a:cubicBezTo>
                <a:cubicBezTo>
                  <a:pt x="203" y="263"/>
                  <a:pt x="210" y="264"/>
                  <a:pt x="215" y="266"/>
                </a:cubicBezTo>
                <a:cubicBezTo>
                  <a:pt x="233" y="274"/>
                  <a:pt x="233" y="274"/>
                  <a:pt x="233" y="274"/>
                </a:cubicBezTo>
                <a:cubicBezTo>
                  <a:pt x="239" y="276"/>
                  <a:pt x="243" y="273"/>
                  <a:pt x="242" y="267"/>
                </a:cubicBezTo>
                <a:cubicBezTo>
                  <a:pt x="241" y="248"/>
                  <a:pt x="241" y="248"/>
                  <a:pt x="241" y="248"/>
                </a:cubicBezTo>
                <a:cubicBezTo>
                  <a:pt x="240" y="242"/>
                  <a:pt x="241" y="237"/>
                  <a:pt x="241" y="236"/>
                </a:cubicBezTo>
                <a:cubicBezTo>
                  <a:pt x="242" y="235"/>
                  <a:pt x="249" y="233"/>
                  <a:pt x="255" y="233"/>
                </a:cubicBezTo>
                <a:cubicBezTo>
                  <a:pt x="274" y="233"/>
                  <a:pt x="274" y="233"/>
                  <a:pt x="274" y="233"/>
                </a:cubicBezTo>
                <a:cubicBezTo>
                  <a:pt x="280" y="233"/>
                  <a:pt x="283" y="229"/>
                  <a:pt x="280" y="224"/>
                </a:cubicBezTo>
                <a:cubicBezTo>
                  <a:pt x="271" y="206"/>
                  <a:pt x="271" y="206"/>
                  <a:pt x="271" y="206"/>
                </a:cubicBezTo>
                <a:cubicBezTo>
                  <a:pt x="268" y="201"/>
                  <a:pt x="267" y="196"/>
                  <a:pt x="267" y="195"/>
                </a:cubicBezTo>
                <a:cubicBezTo>
                  <a:pt x="268" y="194"/>
                  <a:pt x="273" y="189"/>
                  <a:pt x="278" y="187"/>
                </a:cubicBezTo>
                <a:cubicBezTo>
                  <a:pt x="296" y="180"/>
                  <a:pt x="296" y="180"/>
                  <a:pt x="296" y="180"/>
                </a:cubicBezTo>
                <a:cubicBezTo>
                  <a:pt x="302" y="177"/>
                  <a:pt x="302" y="173"/>
                  <a:pt x="298" y="169"/>
                </a:cubicBezTo>
                <a:cubicBezTo>
                  <a:pt x="283" y="156"/>
                  <a:pt x="283" y="156"/>
                  <a:pt x="283" y="156"/>
                </a:cubicBezTo>
                <a:cubicBezTo>
                  <a:pt x="279" y="152"/>
                  <a:pt x="275" y="148"/>
                  <a:pt x="275" y="147"/>
                </a:cubicBezTo>
                <a:cubicBezTo>
                  <a:pt x="275" y="146"/>
                  <a:pt x="278" y="140"/>
                  <a:pt x="282" y="136"/>
                </a:cubicBezTo>
                <a:cubicBezTo>
                  <a:pt x="296" y="122"/>
                  <a:pt x="296" y="122"/>
                  <a:pt x="296" y="122"/>
                </a:cubicBezTo>
                <a:cubicBezTo>
                  <a:pt x="300" y="118"/>
                  <a:pt x="299" y="113"/>
                  <a:pt x="294" y="111"/>
                </a:cubicBezTo>
                <a:lnTo>
                  <a:pt x="275" y="105"/>
                </a:lnTo>
                <a:close/>
                <a:moveTo>
                  <a:pt x="147" y="176"/>
                </a:moveTo>
                <a:cubicBezTo>
                  <a:pt x="133" y="174"/>
                  <a:pt x="123" y="161"/>
                  <a:pt x="126" y="147"/>
                </a:cubicBezTo>
                <a:cubicBezTo>
                  <a:pt x="128" y="132"/>
                  <a:pt x="141" y="123"/>
                  <a:pt x="156" y="125"/>
                </a:cubicBezTo>
                <a:cubicBezTo>
                  <a:pt x="170" y="127"/>
                  <a:pt x="179" y="141"/>
                  <a:pt x="177" y="155"/>
                </a:cubicBezTo>
                <a:cubicBezTo>
                  <a:pt x="175" y="169"/>
                  <a:pt x="161" y="179"/>
                  <a:pt x="147" y="176"/>
                </a:cubicBezTo>
                <a:close/>
              </a:path>
            </a:pathLst>
          </a:custGeom>
          <a:solidFill>
            <a:srgbClr val="B4009E"/>
          </a:solidFill>
          <a:ln>
            <a:noFill/>
          </a:ln>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4" name="Freeform 7"/>
          <p:cNvSpPr>
            <a:spLocks noEditPoints="1"/>
          </p:cNvSpPr>
          <p:nvPr userDrawn="1"/>
        </p:nvSpPr>
        <p:spPr bwMode="auto">
          <a:xfrm>
            <a:off x="8748013" y="4356024"/>
            <a:ext cx="1238364" cy="1240908"/>
          </a:xfrm>
          <a:custGeom>
            <a:avLst/>
            <a:gdLst>
              <a:gd name="T0" fmla="*/ 434 w 441"/>
              <a:gd name="T1" fmla="*/ 201 h 441"/>
              <a:gd name="T2" fmla="*/ 425 w 441"/>
              <a:gd name="T3" fmla="*/ 156 h 441"/>
              <a:gd name="T4" fmla="*/ 410 w 441"/>
              <a:gd name="T5" fmla="*/ 120 h 441"/>
              <a:gd name="T6" fmla="*/ 385 w 441"/>
              <a:gd name="T7" fmla="*/ 84 h 441"/>
              <a:gd name="T8" fmla="*/ 357 w 441"/>
              <a:gd name="T9" fmla="*/ 56 h 441"/>
              <a:gd name="T10" fmla="*/ 320 w 441"/>
              <a:gd name="T11" fmla="*/ 30 h 441"/>
              <a:gd name="T12" fmla="*/ 283 w 441"/>
              <a:gd name="T13" fmla="*/ 16 h 441"/>
              <a:gd name="T14" fmla="*/ 240 w 441"/>
              <a:gd name="T15" fmla="*/ 7 h 441"/>
              <a:gd name="T16" fmla="*/ 201 w 441"/>
              <a:gd name="T17" fmla="*/ 7 h 441"/>
              <a:gd name="T18" fmla="*/ 156 w 441"/>
              <a:gd name="T19" fmla="*/ 16 h 441"/>
              <a:gd name="T20" fmla="*/ 120 w 441"/>
              <a:gd name="T21" fmla="*/ 31 h 441"/>
              <a:gd name="T22" fmla="*/ 84 w 441"/>
              <a:gd name="T23" fmla="*/ 56 h 441"/>
              <a:gd name="T24" fmla="*/ 56 w 441"/>
              <a:gd name="T25" fmla="*/ 84 h 441"/>
              <a:gd name="T26" fmla="*/ 31 w 441"/>
              <a:gd name="T27" fmla="*/ 122 h 441"/>
              <a:gd name="T28" fmla="*/ 16 w 441"/>
              <a:gd name="T29" fmla="*/ 158 h 441"/>
              <a:gd name="T30" fmla="*/ 7 w 441"/>
              <a:gd name="T31" fmla="*/ 201 h 441"/>
              <a:gd name="T32" fmla="*/ 7 w 441"/>
              <a:gd name="T33" fmla="*/ 240 h 441"/>
              <a:gd name="T34" fmla="*/ 16 w 441"/>
              <a:gd name="T35" fmla="*/ 285 h 441"/>
              <a:gd name="T36" fmla="*/ 32 w 441"/>
              <a:gd name="T37" fmla="*/ 321 h 441"/>
              <a:gd name="T38" fmla="*/ 56 w 441"/>
              <a:gd name="T39" fmla="*/ 357 h 441"/>
              <a:gd name="T40" fmla="*/ 84 w 441"/>
              <a:gd name="T41" fmla="*/ 385 h 441"/>
              <a:gd name="T42" fmla="*/ 122 w 441"/>
              <a:gd name="T43" fmla="*/ 411 h 441"/>
              <a:gd name="T44" fmla="*/ 158 w 441"/>
              <a:gd name="T45" fmla="*/ 425 h 441"/>
              <a:gd name="T46" fmla="*/ 201 w 441"/>
              <a:gd name="T47" fmla="*/ 434 h 441"/>
              <a:gd name="T48" fmla="*/ 240 w 441"/>
              <a:gd name="T49" fmla="*/ 434 h 441"/>
              <a:gd name="T50" fmla="*/ 285 w 441"/>
              <a:gd name="T51" fmla="*/ 425 h 441"/>
              <a:gd name="T52" fmla="*/ 321 w 441"/>
              <a:gd name="T53" fmla="*/ 410 h 441"/>
              <a:gd name="T54" fmla="*/ 357 w 441"/>
              <a:gd name="T55" fmla="*/ 385 h 441"/>
              <a:gd name="T56" fmla="*/ 385 w 441"/>
              <a:gd name="T57" fmla="*/ 357 h 441"/>
              <a:gd name="T58" fmla="*/ 411 w 441"/>
              <a:gd name="T59" fmla="*/ 319 h 441"/>
              <a:gd name="T60" fmla="*/ 426 w 441"/>
              <a:gd name="T61" fmla="*/ 283 h 441"/>
              <a:gd name="T62" fmla="*/ 434 w 441"/>
              <a:gd name="T63" fmla="*/ 240 h 441"/>
              <a:gd name="T64" fmla="*/ 356 w 441"/>
              <a:gd name="T65" fmla="*/ 256 h 441"/>
              <a:gd name="T66" fmla="*/ 284 w 441"/>
              <a:gd name="T67" fmla="*/ 213 h 441"/>
              <a:gd name="T68" fmla="*/ 361 w 441"/>
              <a:gd name="T69" fmla="*/ 220 h 441"/>
              <a:gd name="T70" fmla="*/ 275 w 441"/>
              <a:gd name="T71" fmla="*/ 335 h 441"/>
              <a:gd name="T72" fmla="*/ 335 w 441"/>
              <a:gd name="T73" fmla="*/ 276 h 441"/>
              <a:gd name="T74" fmla="*/ 178 w 441"/>
              <a:gd name="T75" fmla="*/ 341 h 441"/>
              <a:gd name="T76" fmla="*/ 263 w 441"/>
              <a:gd name="T77" fmla="*/ 341 h 441"/>
              <a:gd name="T78" fmla="*/ 185 w 441"/>
              <a:gd name="T79" fmla="*/ 358 h 441"/>
              <a:gd name="T80" fmla="*/ 186 w 441"/>
              <a:gd name="T81" fmla="*/ 220 h 441"/>
              <a:gd name="T82" fmla="*/ 221 w 441"/>
              <a:gd name="T83" fmla="*/ 255 h 441"/>
              <a:gd name="T84" fmla="*/ 106 w 441"/>
              <a:gd name="T85" fmla="*/ 277 h 441"/>
              <a:gd name="T86" fmla="*/ 165 w 441"/>
              <a:gd name="T87" fmla="*/ 337 h 441"/>
              <a:gd name="T88" fmla="*/ 100 w 441"/>
              <a:gd name="T89" fmla="*/ 180 h 441"/>
              <a:gd name="T90" fmla="*/ 100 w 441"/>
              <a:gd name="T91" fmla="*/ 264 h 441"/>
              <a:gd name="T92" fmla="*/ 83 w 441"/>
              <a:gd name="T93" fmla="*/ 187 h 441"/>
              <a:gd name="T94" fmla="*/ 148 w 441"/>
              <a:gd name="T95" fmla="*/ 100 h 441"/>
              <a:gd name="T96" fmla="*/ 168 w 441"/>
              <a:gd name="T97" fmla="*/ 182 h 441"/>
              <a:gd name="T98" fmla="*/ 119 w 441"/>
              <a:gd name="T99" fmla="*/ 122 h 441"/>
              <a:gd name="T100" fmla="*/ 211 w 441"/>
              <a:gd name="T101" fmla="*/ 157 h 441"/>
              <a:gd name="T102" fmla="*/ 219 w 441"/>
              <a:gd name="T103" fmla="*/ 80 h 441"/>
              <a:gd name="T104" fmla="*/ 319 w 441"/>
              <a:gd name="T105" fmla="*/ 121 h 441"/>
              <a:gd name="T106" fmla="*/ 270 w 441"/>
              <a:gd name="T107" fmla="*/ 181 h 441"/>
              <a:gd name="T108" fmla="*/ 290 w 441"/>
              <a:gd name="T109" fmla="*/ 9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1" h="441">
                <a:moveTo>
                  <a:pt x="441" y="232"/>
                </a:moveTo>
                <a:cubicBezTo>
                  <a:pt x="441" y="209"/>
                  <a:pt x="441" y="209"/>
                  <a:pt x="441" y="209"/>
                </a:cubicBezTo>
                <a:cubicBezTo>
                  <a:pt x="441" y="205"/>
                  <a:pt x="438" y="201"/>
                  <a:pt x="434" y="201"/>
                </a:cubicBezTo>
                <a:cubicBezTo>
                  <a:pt x="401" y="196"/>
                  <a:pt x="401" y="196"/>
                  <a:pt x="401" y="196"/>
                </a:cubicBezTo>
                <a:cubicBezTo>
                  <a:pt x="400" y="188"/>
                  <a:pt x="398" y="181"/>
                  <a:pt x="396" y="173"/>
                </a:cubicBezTo>
                <a:cubicBezTo>
                  <a:pt x="425" y="156"/>
                  <a:pt x="425" y="156"/>
                  <a:pt x="425" y="156"/>
                </a:cubicBezTo>
                <a:cubicBezTo>
                  <a:pt x="428" y="154"/>
                  <a:pt x="430" y="149"/>
                  <a:pt x="428" y="145"/>
                </a:cubicBezTo>
                <a:cubicBezTo>
                  <a:pt x="420" y="125"/>
                  <a:pt x="420" y="125"/>
                  <a:pt x="420" y="125"/>
                </a:cubicBezTo>
                <a:cubicBezTo>
                  <a:pt x="418" y="121"/>
                  <a:pt x="414" y="119"/>
                  <a:pt x="410" y="120"/>
                </a:cubicBezTo>
                <a:cubicBezTo>
                  <a:pt x="377" y="128"/>
                  <a:pt x="377" y="128"/>
                  <a:pt x="377" y="128"/>
                </a:cubicBezTo>
                <a:cubicBezTo>
                  <a:pt x="374" y="122"/>
                  <a:pt x="370" y="116"/>
                  <a:pt x="365" y="110"/>
                </a:cubicBezTo>
                <a:cubicBezTo>
                  <a:pt x="385" y="84"/>
                  <a:pt x="385" y="84"/>
                  <a:pt x="385" y="84"/>
                </a:cubicBezTo>
                <a:cubicBezTo>
                  <a:pt x="388" y="80"/>
                  <a:pt x="387" y="75"/>
                  <a:pt x="385" y="72"/>
                </a:cubicBezTo>
                <a:cubicBezTo>
                  <a:pt x="369" y="56"/>
                  <a:pt x="369" y="56"/>
                  <a:pt x="369" y="56"/>
                </a:cubicBezTo>
                <a:cubicBezTo>
                  <a:pt x="366" y="54"/>
                  <a:pt x="361" y="53"/>
                  <a:pt x="357" y="56"/>
                </a:cubicBezTo>
                <a:cubicBezTo>
                  <a:pt x="331" y="76"/>
                  <a:pt x="331" y="76"/>
                  <a:pt x="331" y="76"/>
                </a:cubicBezTo>
                <a:cubicBezTo>
                  <a:pt x="325" y="71"/>
                  <a:pt x="318" y="67"/>
                  <a:pt x="311" y="63"/>
                </a:cubicBezTo>
                <a:cubicBezTo>
                  <a:pt x="320" y="30"/>
                  <a:pt x="320" y="30"/>
                  <a:pt x="320" y="30"/>
                </a:cubicBezTo>
                <a:cubicBezTo>
                  <a:pt x="321" y="26"/>
                  <a:pt x="318" y="22"/>
                  <a:pt x="314" y="20"/>
                </a:cubicBezTo>
                <a:cubicBezTo>
                  <a:pt x="294" y="12"/>
                  <a:pt x="294" y="12"/>
                  <a:pt x="294" y="12"/>
                </a:cubicBezTo>
                <a:cubicBezTo>
                  <a:pt x="290" y="10"/>
                  <a:pt x="285" y="12"/>
                  <a:pt x="283" y="16"/>
                </a:cubicBezTo>
                <a:cubicBezTo>
                  <a:pt x="266" y="44"/>
                  <a:pt x="266" y="44"/>
                  <a:pt x="266" y="44"/>
                </a:cubicBezTo>
                <a:cubicBezTo>
                  <a:pt x="259" y="43"/>
                  <a:pt x="252" y="41"/>
                  <a:pt x="245" y="40"/>
                </a:cubicBezTo>
                <a:cubicBezTo>
                  <a:pt x="240" y="7"/>
                  <a:pt x="240" y="7"/>
                  <a:pt x="240" y="7"/>
                </a:cubicBezTo>
                <a:cubicBezTo>
                  <a:pt x="240" y="3"/>
                  <a:pt x="236" y="0"/>
                  <a:pt x="232" y="0"/>
                </a:cubicBezTo>
                <a:cubicBezTo>
                  <a:pt x="209" y="0"/>
                  <a:pt x="209" y="0"/>
                  <a:pt x="209" y="0"/>
                </a:cubicBezTo>
                <a:cubicBezTo>
                  <a:pt x="205" y="0"/>
                  <a:pt x="201" y="3"/>
                  <a:pt x="201" y="7"/>
                </a:cubicBezTo>
                <a:cubicBezTo>
                  <a:pt x="196" y="40"/>
                  <a:pt x="196" y="40"/>
                  <a:pt x="196" y="40"/>
                </a:cubicBezTo>
                <a:cubicBezTo>
                  <a:pt x="188" y="41"/>
                  <a:pt x="181" y="43"/>
                  <a:pt x="173" y="45"/>
                </a:cubicBezTo>
                <a:cubicBezTo>
                  <a:pt x="156" y="16"/>
                  <a:pt x="156" y="16"/>
                  <a:pt x="156" y="16"/>
                </a:cubicBezTo>
                <a:cubicBezTo>
                  <a:pt x="154" y="13"/>
                  <a:pt x="149" y="11"/>
                  <a:pt x="145" y="13"/>
                </a:cubicBezTo>
                <a:cubicBezTo>
                  <a:pt x="125" y="21"/>
                  <a:pt x="125" y="21"/>
                  <a:pt x="125" y="21"/>
                </a:cubicBezTo>
                <a:cubicBezTo>
                  <a:pt x="121" y="23"/>
                  <a:pt x="119" y="27"/>
                  <a:pt x="120" y="31"/>
                </a:cubicBezTo>
                <a:cubicBezTo>
                  <a:pt x="128" y="64"/>
                  <a:pt x="128" y="64"/>
                  <a:pt x="128" y="64"/>
                </a:cubicBezTo>
                <a:cubicBezTo>
                  <a:pt x="122" y="67"/>
                  <a:pt x="116" y="71"/>
                  <a:pt x="111" y="76"/>
                </a:cubicBezTo>
                <a:cubicBezTo>
                  <a:pt x="84" y="56"/>
                  <a:pt x="84" y="56"/>
                  <a:pt x="84" y="56"/>
                </a:cubicBezTo>
                <a:cubicBezTo>
                  <a:pt x="80" y="53"/>
                  <a:pt x="75" y="54"/>
                  <a:pt x="72" y="56"/>
                </a:cubicBezTo>
                <a:cubicBezTo>
                  <a:pt x="57" y="72"/>
                  <a:pt x="57" y="72"/>
                  <a:pt x="57" y="72"/>
                </a:cubicBezTo>
                <a:cubicBezTo>
                  <a:pt x="54" y="75"/>
                  <a:pt x="53" y="80"/>
                  <a:pt x="56" y="84"/>
                </a:cubicBezTo>
                <a:cubicBezTo>
                  <a:pt x="76" y="110"/>
                  <a:pt x="76" y="110"/>
                  <a:pt x="76" y="110"/>
                </a:cubicBezTo>
                <a:cubicBezTo>
                  <a:pt x="71" y="117"/>
                  <a:pt x="67" y="123"/>
                  <a:pt x="63" y="130"/>
                </a:cubicBezTo>
                <a:cubicBezTo>
                  <a:pt x="31" y="122"/>
                  <a:pt x="31" y="122"/>
                  <a:pt x="31" y="122"/>
                </a:cubicBezTo>
                <a:cubicBezTo>
                  <a:pt x="27" y="121"/>
                  <a:pt x="22" y="123"/>
                  <a:pt x="20" y="127"/>
                </a:cubicBezTo>
                <a:cubicBezTo>
                  <a:pt x="12" y="147"/>
                  <a:pt x="12" y="147"/>
                  <a:pt x="12" y="147"/>
                </a:cubicBezTo>
                <a:cubicBezTo>
                  <a:pt x="10" y="151"/>
                  <a:pt x="12" y="156"/>
                  <a:pt x="16" y="158"/>
                </a:cubicBezTo>
                <a:cubicBezTo>
                  <a:pt x="45" y="175"/>
                  <a:pt x="45" y="175"/>
                  <a:pt x="45" y="175"/>
                </a:cubicBezTo>
                <a:cubicBezTo>
                  <a:pt x="43" y="182"/>
                  <a:pt x="41" y="189"/>
                  <a:pt x="40" y="196"/>
                </a:cubicBezTo>
                <a:cubicBezTo>
                  <a:pt x="7" y="201"/>
                  <a:pt x="7" y="201"/>
                  <a:pt x="7" y="201"/>
                </a:cubicBezTo>
                <a:cubicBezTo>
                  <a:pt x="3" y="201"/>
                  <a:pt x="0" y="205"/>
                  <a:pt x="0" y="209"/>
                </a:cubicBezTo>
                <a:cubicBezTo>
                  <a:pt x="0" y="232"/>
                  <a:pt x="0" y="232"/>
                  <a:pt x="0" y="232"/>
                </a:cubicBezTo>
                <a:cubicBezTo>
                  <a:pt x="0" y="236"/>
                  <a:pt x="3" y="240"/>
                  <a:pt x="7" y="240"/>
                </a:cubicBezTo>
                <a:cubicBezTo>
                  <a:pt x="40" y="245"/>
                  <a:pt x="40" y="245"/>
                  <a:pt x="40" y="245"/>
                </a:cubicBezTo>
                <a:cubicBezTo>
                  <a:pt x="42" y="253"/>
                  <a:pt x="43" y="260"/>
                  <a:pt x="45" y="268"/>
                </a:cubicBezTo>
                <a:cubicBezTo>
                  <a:pt x="16" y="285"/>
                  <a:pt x="16" y="285"/>
                  <a:pt x="16" y="285"/>
                </a:cubicBezTo>
                <a:cubicBezTo>
                  <a:pt x="13" y="287"/>
                  <a:pt x="11" y="292"/>
                  <a:pt x="13" y="296"/>
                </a:cubicBezTo>
                <a:cubicBezTo>
                  <a:pt x="21" y="316"/>
                  <a:pt x="21" y="316"/>
                  <a:pt x="21" y="316"/>
                </a:cubicBezTo>
                <a:cubicBezTo>
                  <a:pt x="23" y="320"/>
                  <a:pt x="28" y="322"/>
                  <a:pt x="32" y="321"/>
                </a:cubicBezTo>
                <a:cubicBezTo>
                  <a:pt x="64" y="313"/>
                  <a:pt x="64" y="313"/>
                  <a:pt x="64" y="313"/>
                </a:cubicBezTo>
                <a:cubicBezTo>
                  <a:pt x="68" y="319"/>
                  <a:pt x="72" y="325"/>
                  <a:pt x="76" y="331"/>
                </a:cubicBezTo>
                <a:cubicBezTo>
                  <a:pt x="56" y="357"/>
                  <a:pt x="56" y="357"/>
                  <a:pt x="56" y="357"/>
                </a:cubicBezTo>
                <a:cubicBezTo>
                  <a:pt x="53" y="361"/>
                  <a:pt x="54" y="366"/>
                  <a:pt x="57" y="369"/>
                </a:cubicBezTo>
                <a:cubicBezTo>
                  <a:pt x="72" y="384"/>
                  <a:pt x="72" y="384"/>
                  <a:pt x="72" y="384"/>
                </a:cubicBezTo>
                <a:cubicBezTo>
                  <a:pt x="75" y="387"/>
                  <a:pt x="80" y="388"/>
                  <a:pt x="84" y="385"/>
                </a:cubicBezTo>
                <a:cubicBezTo>
                  <a:pt x="111" y="365"/>
                  <a:pt x="111" y="365"/>
                  <a:pt x="111" y="365"/>
                </a:cubicBezTo>
                <a:cubicBezTo>
                  <a:pt x="117" y="370"/>
                  <a:pt x="123" y="374"/>
                  <a:pt x="130" y="378"/>
                </a:cubicBezTo>
                <a:cubicBezTo>
                  <a:pt x="122" y="411"/>
                  <a:pt x="122" y="411"/>
                  <a:pt x="122" y="411"/>
                </a:cubicBezTo>
                <a:cubicBezTo>
                  <a:pt x="121" y="415"/>
                  <a:pt x="123" y="419"/>
                  <a:pt x="127" y="421"/>
                </a:cubicBezTo>
                <a:cubicBezTo>
                  <a:pt x="147" y="429"/>
                  <a:pt x="147" y="429"/>
                  <a:pt x="147" y="429"/>
                </a:cubicBezTo>
                <a:cubicBezTo>
                  <a:pt x="151" y="431"/>
                  <a:pt x="156" y="429"/>
                  <a:pt x="158" y="425"/>
                </a:cubicBezTo>
                <a:cubicBezTo>
                  <a:pt x="175" y="397"/>
                  <a:pt x="175" y="397"/>
                  <a:pt x="175" y="397"/>
                </a:cubicBezTo>
                <a:cubicBezTo>
                  <a:pt x="182" y="398"/>
                  <a:pt x="189" y="400"/>
                  <a:pt x="196" y="401"/>
                </a:cubicBezTo>
                <a:cubicBezTo>
                  <a:pt x="201" y="434"/>
                  <a:pt x="201" y="434"/>
                  <a:pt x="201" y="434"/>
                </a:cubicBezTo>
                <a:cubicBezTo>
                  <a:pt x="201" y="438"/>
                  <a:pt x="205" y="441"/>
                  <a:pt x="209" y="441"/>
                </a:cubicBezTo>
                <a:cubicBezTo>
                  <a:pt x="232" y="441"/>
                  <a:pt x="232" y="441"/>
                  <a:pt x="232" y="441"/>
                </a:cubicBezTo>
                <a:cubicBezTo>
                  <a:pt x="236" y="441"/>
                  <a:pt x="240" y="438"/>
                  <a:pt x="240" y="434"/>
                </a:cubicBezTo>
                <a:cubicBezTo>
                  <a:pt x="245" y="401"/>
                  <a:pt x="245" y="401"/>
                  <a:pt x="245" y="401"/>
                </a:cubicBezTo>
                <a:cubicBezTo>
                  <a:pt x="253" y="400"/>
                  <a:pt x="260" y="398"/>
                  <a:pt x="268" y="396"/>
                </a:cubicBezTo>
                <a:cubicBezTo>
                  <a:pt x="285" y="425"/>
                  <a:pt x="285" y="425"/>
                  <a:pt x="285" y="425"/>
                </a:cubicBezTo>
                <a:cubicBezTo>
                  <a:pt x="287" y="428"/>
                  <a:pt x="292" y="430"/>
                  <a:pt x="296" y="428"/>
                </a:cubicBezTo>
                <a:cubicBezTo>
                  <a:pt x="316" y="420"/>
                  <a:pt x="316" y="420"/>
                  <a:pt x="316" y="420"/>
                </a:cubicBezTo>
                <a:cubicBezTo>
                  <a:pt x="320" y="418"/>
                  <a:pt x="322" y="414"/>
                  <a:pt x="321" y="410"/>
                </a:cubicBezTo>
                <a:cubicBezTo>
                  <a:pt x="313" y="377"/>
                  <a:pt x="313" y="377"/>
                  <a:pt x="313" y="377"/>
                </a:cubicBezTo>
                <a:cubicBezTo>
                  <a:pt x="319" y="373"/>
                  <a:pt x="325" y="369"/>
                  <a:pt x="331" y="365"/>
                </a:cubicBezTo>
                <a:cubicBezTo>
                  <a:pt x="357" y="385"/>
                  <a:pt x="357" y="385"/>
                  <a:pt x="357" y="385"/>
                </a:cubicBezTo>
                <a:cubicBezTo>
                  <a:pt x="361" y="388"/>
                  <a:pt x="366" y="387"/>
                  <a:pt x="369" y="384"/>
                </a:cubicBezTo>
                <a:cubicBezTo>
                  <a:pt x="385" y="369"/>
                  <a:pt x="385" y="369"/>
                  <a:pt x="385" y="369"/>
                </a:cubicBezTo>
                <a:cubicBezTo>
                  <a:pt x="387" y="366"/>
                  <a:pt x="388" y="361"/>
                  <a:pt x="385" y="357"/>
                </a:cubicBezTo>
                <a:cubicBezTo>
                  <a:pt x="365" y="331"/>
                  <a:pt x="365" y="331"/>
                  <a:pt x="365" y="331"/>
                </a:cubicBezTo>
                <a:cubicBezTo>
                  <a:pt x="370" y="324"/>
                  <a:pt x="374" y="318"/>
                  <a:pt x="378" y="311"/>
                </a:cubicBezTo>
                <a:cubicBezTo>
                  <a:pt x="411" y="319"/>
                  <a:pt x="411" y="319"/>
                  <a:pt x="411" y="319"/>
                </a:cubicBezTo>
                <a:cubicBezTo>
                  <a:pt x="415" y="320"/>
                  <a:pt x="419" y="318"/>
                  <a:pt x="421" y="314"/>
                </a:cubicBezTo>
                <a:cubicBezTo>
                  <a:pt x="429" y="294"/>
                  <a:pt x="429" y="294"/>
                  <a:pt x="429" y="294"/>
                </a:cubicBezTo>
                <a:cubicBezTo>
                  <a:pt x="431" y="290"/>
                  <a:pt x="429" y="285"/>
                  <a:pt x="426" y="283"/>
                </a:cubicBezTo>
                <a:cubicBezTo>
                  <a:pt x="397" y="266"/>
                  <a:pt x="397" y="266"/>
                  <a:pt x="397" y="266"/>
                </a:cubicBezTo>
                <a:cubicBezTo>
                  <a:pt x="398" y="259"/>
                  <a:pt x="400" y="252"/>
                  <a:pt x="401" y="245"/>
                </a:cubicBezTo>
                <a:cubicBezTo>
                  <a:pt x="434" y="240"/>
                  <a:pt x="434" y="240"/>
                  <a:pt x="434" y="240"/>
                </a:cubicBezTo>
                <a:cubicBezTo>
                  <a:pt x="438" y="240"/>
                  <a:pt x="441" y="236"/>
                  <a:pt x="441" y="232"/>
                </a:cubicBezTo>
                <a:close/>
                <a:moveTo>
                  <a:pt x="361" y="220"/>
                </a:moveTo>
                <a:cubicBezTo>
                  <a:pt x="361" y="238"/>
                  <a:pt x="356" y="256"/>
                  <a:pt x="356" y="256"/>
                </a:cubicBezTo>
                <a:cubicBezTo>
                  <a:pt x="354" y="264"/>
                  <a:pt x="346" y="267"/>
                  <a:pt x="339" y="263"/>
                </a:cubicBezTo>
                <a:cubicBezTo>
                  <a:pt x="284" y="228"/>
                  <a:pt x="284" y="228"/>
                  <a:pt x="284" y="228"/>
                </a:cubicBezTo>
                <a:cubicBezTo>
                  <a:pt x="277" y="224"/>
                  <a:pt x="277" y="217"/>
                  <a:pt x="284" y="213"/>
                </a:cubicBezTo>
                <a:cubicBezTo>
                  <a:pt x="339" y="178"/>
                  <a:pt x="339" y="178"/>
                  <a:pt x="339" y="178"/>
                </a:cubicBezTo>
                <a:cubicBezTo>
                  <a:pt x="346" y="174"/>
                  <a:pt x="354" y="177"/>
                  <a:pt x="356" y="185"/>
                </a:cubicBezTo>
                <a:cubicBezTo>
                  <a:pt x="356" y="185"/>
                  <a:pt x="361" y="203"/>
                  <a:pt x="361" y="220"/>
                </a:cubicBezTo>
                <a:close/>
                <a:moveTo>
                  <a:pt x="321" y="321"/>
                </a:moveTo>
                <a:cubicBezTo>
                  <a:pt x="308" y="333"/>
                  <a:pt x="292" y="343"/>
                  <a:pt x="292" y="343"/>
                </a:cubicBezTo>
                <a:cubicBezTo>
                  <a:pt x="285" y="347"/>
                  <a:pt x="277" y="343"/>
                  <a:pt x="275" y="335"/>
                </a:cubicBezTo>
                <a:cubicBezTo>
                  <a:pt x="260" y="272"/>
                  <a:pt x="260" y="272"/>
                  <a:pt x="260" y="272"/>
                </a:cubicBezTo>
                <a:cubicBezTo>
                  <a:pt x="258" y="264"/>
                  <a:pt x="263" y="259"/>
                  <a:pt x="271" y="260"/>
                </a:cubicBezTo>
                <a:cubicBezTo>
                  <a:pt x="335" y="276"/>
                  <a:pt x="335" y="276"/>
                  <a:pt x="335" y="276"/>
                </a:cubicBezTo>
                <a:cubicBezTo>
                  <a:pt x="343" y="278"/>
                  <a:pt x="346" y="285"/>
                  <a:pt x="342" y="292"/>
                </a:cubicBezTo>
                <a:cubicBezTo>
                  <a:pt x="342" y="292"/>
                  <a:pt x="333" y="309"/>
                  <a:pt x="321" y="321"/>
                </a:cubicBezTo>
                <a:close/>
                <a:moveTo>
                  <a:pt x="178" y="341"/>
                </a:moveTo>
                <a:cubicBezTo>
                  <a:pt x="213" y="285"/>
                  <a:pt x="213" y="285"/>
                  <a:pt x="213" y="285"/>
                </a:cubicBezTo>
                <a:cubicBezTo>
                  <a:pt x="217" y="278"/>
                  <a:pt x="224" y="278"/>
                  <a:pt x="228" y="285"/>
                </a:cubicBezTo>
                <a:cubicBezTo>
                  <a:pt x="263" y="341"/>
                  <a:pt x="263" y="341"/>
                  <a:pt x="263" y="341"/>
                </a:cubicBezTo>
                <a:cubicBezTo>
                  <a:pt x="267" y="348"/>
                  <a:pt x="264" y="356"/>
                  <a:pt x="256" y="358"/>
                </a:cubicBezTo>
                <a:cubicBezTo>
                  <a:pt x="256" y="358"/>
                  <a:pt x="238" y="363"/>
                  <a:pt x="221" y="363"/>
                </a:cubicBezTo>
                <a:cubicBezTo>
                  <a:pt x="203" y="363"/>
                  <a:pt x="185" y="358"/>
                  <a:pt x="185" y="358"/>
                </a:cubicBezTo>
                <a:cubicBezTo>
                  <a:pt x="177" y="356"/>
                  <a:pt x="174" y="348"/>
                  <a:pt x="178" y="341"/>
                </a:cubicBezTo>
                <a:close/>
                <a:moveTo>
                  <a:pt x="221" y="255"/>
                </a:moveTo>
                <a:cubicBezTo>
                  <a:pt x="202" y="255"/>
                  <a:pt x="186" y="240"/>
                  <a:pt x="186" y="220"/>
                </a:cubicBezTo>
                <a:cubicBezTo>
                  <a:pt x="186" y="201"/>
                  <a:pt x="202" y="186"/>
                  <a:pt x="221" y="186"/>
                </a:cubicBezTo>
                <a:cubicBezTo>
                  <a:pt x="240" y="186"/>
                  <a:pt x="255" y="201"/>
                  <a:pt x="255" y="220"/>
                </a:cubicBezTo>
                <a:cubicBezTo>
                  <a:pt x="255" y="240"/>
                  <a:pt x="240" y="255"/>
                  <a:pt x="221" y="255"/>
                </a:cubicBezTo>
                <a:close/>
                <a:moveTo>
                  <a:pt x="120" y="322"/>
                </a:moveTo>
                <a:cubicBezTo>
                  <a:pt x="108" y="310"/>
                  <a:pt x="99" y="294"/>
                  <a:pt x="99" y="294"/>
                </a:cubicBezTo>
                <a:cubicBezTo>
                  <a:pt x="95" y="286"/>
                  <a:pt x="98" y="279"/>
                  <a:pt x="106" y="277"/>
                </a:cubicBezTo>
                <a:cubicBezTo>
                  <a:pt x="170" y="262"/>
                  <a:pt x="170" y="262"/>
                  <a:pt x="170" y="262"/>
                </a:cubicBezTo>
                <a:cubicBezTo>
                  <a:pt x="178" y="260"/>
                  <a:pt x="182" y="265"/>
                  <a:pt x="181" y="273"/>
                </a:cubicBezTo>
                <a:cubicBezTo>
                  <a:pt x="165" y="337"/>
                  <a:pt x="165" y="337"/>
                  <a:pt x="165" y="337"/>
                </a:cubicBezTo>
                <a:cubicBezTo>
                  <a:pt x="163" y="345"/>
                  <a:pt x="156" y="348"/>
                  <a:pt x="149" y="344"/>
                </a:cubicBezTo>
                <a:cubicBezTo>
                  <a:pt x="149" y="344"/>
                  <a:pt x="133" y="335"/>
                  <a:pt x="120" y="322"/>
                </a:cubicBezTo>
                <a:close/>
                <a:moveTo>
                  <a:pt x="100" y="180"/>
                </a:moveTo>
                <a:cubicBezTo>
                  <a:pt x="156" y="215"/>
                  <a:pt x="156" y="215"/>
                  <a:pt x="156" y="215"/>
                </a:cubicBezTo>
                <a:cubicBezTo>
                  <a:pt x="163" y="219"/>
                  <a:pt x="163" y="226"/>
                  <a:pt x="156" y="230"/>
                </a:cubicBezTo>
                <a:cubicBezTo>
                  <a:pt x="100" y="264"/>
                  <a:pt x="100" y="264"/>
                  <a:pt x="100" y="264"/>
                </a:cubicBezTo>
                <a:cubicBezTo>
                  <a:pt x="93" y="269"/>
                  <a:pt x="85" y="266"/>
                  <a:pt x="83" y="258"/>
                </a:cubicBezTo>
                <a:cubicBezTo>
                  <a:pt x="83" y="258"/>
                  <a:pt x="78" y="240"/>
                  <a:pt x="78" y="222"/>
                </a:cubicBezTo>
                <a:cubicBezTo>
                  <a:pt x="78" y="205"/>
                  <a:pt x="83" y="187"/>
                  <a:pt x="83" y="187"/>
                </a:cubicBezTo>
                <a:cubicBezTo>
                  <a:pt x="85" y="179"/>
                  <a:pt x="93" y="176"/>
                  <a:pt x="100" y="180"/>
                </a:cubicBezTo>
                <a:close/>
                <a:moveTo>
                  <a:pt x="119" y="122"/>
                </a:moveTo>
                <a:cubicBezTo>
                  <a:pt x="131" y="109"/>
                  <a:pt x="148" y="100"/>
                  <a:pt x="148" y="100"/>
                </a:cubicBezTo>
                <a:cubicBezTo>
                  <a:pt x="155" y="96"/>
                  <a:pt x="162" y="100"/>
                  <a:pt x="164" y="108"/>
                </a:cubicBezTo>
                <a:cubicBezTo>
                  <a:pt x="179" y="171"/>
                  <a:pt x="179" y="171"/>
                  <a:pt x="179" y="171"/>
                </a:cubicBezTo>
                <a:cubicBezTo>
                  <a:pt x="181" y="179"/>
                  <a:pt x="176" y="184"/>
                  <a:pt x="168" y="182"/>
                </a:cubicBezTo>
                <a:cubicBezTo>
                  <a:pt x="104" y="167"/>
                  <a:pt x="104" y="167"/>
                  <a:pt x="104" y="167"/>
                </a:cubicBezTo>
                <a:cubicBezTo>
                  <a:pt x="96" y="165"/>
                  <a:pt x="93" y="158"/>
                  <a:pt x="97" y="151"/>
                </a:cubicBezTo>
                <a:cubicBezTo>
                  <a:pt x="97" y="151"/>
                  <a:pt x="106" y="134"/>
                  <a:pt x="119" y="122"/>
                </a:cubicBezTo>
                <a:close/>
                <a:moveTo>
                  <a:pt x="261" y="102"/>
                </a:moveTo>
                <a:cubicBezTo>
                  <a:pt x="227" y="157"/>
                  <a:pt x="227" y="157"/>
                  <a:pt x="227" y="157"/>
                </a:cubicBezTo>
                <a:cubicBezTo>
                  <a:pt x="222" y="164"/>
                  <a:pt x="215" y="164"/>
                  <a:pt x="211" y="157"/>
                </a:cubicBezTo>
                <a:cubicBezTo>
                  <a:pt x="177" y="102"/>
                  <a:pt x="177" y="102"/>
                  <a:pt x="177" y="102"/>
                </a:cubicBezTo>
                <a:cubicBezTo>
                  <a:pt x="172" y="95"/>
                  <a:pt x="175" y="87"/>
                  <a:pt x="183" y="85"/>
                </a:cubicBezTo>
                <a:cubicBezTo>
                  <a:pt x="183" y="85"/>
                  <a:pt x="201" y="80"/>
                  <a:pt x="219" y="80"/>
                </a:cubicBezTo>
                <a:cubicBezTo>
                  <a:pt x="236" y="80"/>
                  <a:pt x="254" y="85"/>
                  <a:pt x="254" y="85"/>
                </a:cubicBezTo>
                <a:cubicBezTo>
                  <a:pt x="262" y="87"/>
                  <a:pt x="265" y="95"/>
                  <a:pt x="261" y="102"/>
                </a:cubicBezTo>
                <a:close/>
                <a:moveTo>
                  <a:pt x="319" y="121"/>
                </a:moveTo>
                <a:cubicBezTo>
                  <a:pt x="332" y="133"/>
                  <a:pt x="341" y="149"/>
                  <a:pt x="341" y="149"/>
                </a:cubicBezTo>
                <a:cubicBezTo>
                  <a:pt x="345" y="156"/>
                  <a:pt x="342" y="164"/>
                  <a:pt x="334" y="166"/>
                </a:cubicBezTo>
                <a:cubicBezTo>
                  <a:pt x="270" y="181"/>
                  <a:pt x="270" y="181"/>
                  <a:pt x="270" y="181"/>
                </a:cubicBezTo>
                <a:cubicBezTo>
                  <a:pt x="262" y="183"/>
                  <a:pt x="257" y="178"/>
                  <a:pt x="259" y="170"/>
                </a:cubicBezTo>
                <a:cubicBezTo>
                  <a:pt x="274" y="106"/>
                  <a:pt x="274" y="106"/>
                  <a:pt x="274" y="106"/>
                </a:cubicBezTo>
                <a:cubicBezTo>
                  <a:pt x="276" y="98"/>
                  <a:pt x="283" y="95"/>
                  <a:pt x="290" y="99"/>
                </a:cubicBezTo>
                <a:cubicBezTo>
                  <a:pt x="290" y="99"/>
                  <a:pt x="307" y="108"/>
                  <a:pt x="319" y="121"/>
                </a:cubicBezTo>
                <a:close/>
              </a:path>
            </a:pathLst>
          </a:custGeom>
          <a:solidFill>
            <a:srgbClr val="FFB900"/>
          </a:solidFill>
          <a:ln>
            <a:noFill/>
          </a:ln>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5" name="Freeform 8"/>
          <p:cNvSpPr>
            <a:spLocks/>
          </p:cNvSpPr>
          <p:nvPr userDrawn="1"/>
        </p:nvSpPr>
        <p:spPr bwMode="auto">
          <a:xfrm>
            <a:off x="7144573" y="3972448"/>
            <a:ext cx="1687987" cy="1788329"/>
          </a:xfrm>
          <a:custGeom>
            <a:avLst/>
            <a:gdLst>
              <a:gd name="T0" fmla="*/ 516 w 601"/>
              <a:gd name="T1" fmla="*/ 0 h 635"/>
              <a:gd name="T2" fmla="*/ 296 w 601"/>
              <a:gd name="T3" fmla="*/ 208 h 635"/>
              <a:gd name="T4" fmla="*/ 220 w 601"/>
              <a:gd name="T5" fmla="*/ 195 h 635"/>
              <a:gd name="T6" fmla="*/ 0 w 601"/>
              <a:gd name="T7" fmla="*/ 415 h 635"/>
              <a:gd name="T8" fmla="*/ 220 w 601"/>
              <a:gd name="T9" fmla="*/ 635 h 635"/>
              <a:gd name="T10" fmla="*/ 601 w 601"/>
              <a:gd name="T11" fmla="*/ 635 h 635"/>
              <a:gd name="T12" fmla="*/ 601 w 601"/>
              <a:gd name="T13" fmla="*/ 17 h 635"/>
              <a:gd name="T14" fmla="*/ 516 w 601"/>
              <a:gd name="T15" fmla="*/ 0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1" h="635">
                <a:moveTo>
                  <a:pt x="516" y="0"/>
                </a:moveTo>
                <a:cubicBezTo>
                  <a:pt x="398" y="0"/>
                  <a:pt x="302" y="92"/>
                  <a:pt x="296" y="208"/>
                </a:cubicBezTo>
                <a:cubicBezTo>
                  <a:pt x="272" y="200"/>
                  <a:pt x="247" y="195"/>
                  <a:pt x="220" y="195"/>
                </a:cubicBezTo>
                <a:cubicBezTo>
                  <a:pt x="99" y="195"/>
                  <a:pt x="0" y="293"/>
                  <a:pt x="0" y="415"/>
                </a:cubicBezTo>
                <a:cubicBezTo>
                  <a:pt x="0" y="536"/>
                  <a:pt x="99" y="635"/>
                  <a:pt x="220" y="635"/>
                </a:cubicBezTo>
                <a:cubicBezTo>
                  <a:pt x="601" y="635"/>
                  <a:pt x="601" y="635"/>
                  <a:pt x="601" y="635"/>
                </a:cubicBezTo>
                <a:cubicBezTo>
                  <a:pt x="601" y="17"/>
                  <a:pt x="601" y="17"/>
                  <a:pt x="601" y="17"/>
                </a:cubicBezTo>
                <a:cubicBezTo>
                  <a:pt x="575" y="6"/>
                  <a:pt x="546" y="0"/>
                  <a:pt x="5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6" name="Freeform 9"/>
          <p:cNvSpPr>
            <a:spLocks/>
          </p:cNvSpPr>
          <p:nvPr userDrawn="1"/>
        </p:nvSpPr>
        <p:spPr bwMode="auto">
          <a:xfrm>
            <a:off x="8832560" y="3629515"/>
            <a:ext cx="2072833" cy="2131262"/>
          </a:xfrm>
          <a:custGeom>
            <a:avLst/>
            <a:gdLst>
              <a:gd name="T0" fmla="*/ 738 w 738"/>
              <a:gd name="T1" fmla="*/ 537 h 757"/>
              <a:gd name="T2" fmla="*/ 518 w 738"/>
              <a:gd name="T3" fmla="*/ 317 h 757"/>
              <a:gd name="T4" fmla="*/ 495 w 738"/>
              <a:gd name="T5" fmla="*/ 318 h 757"/>
              <a:gd name="T6" fmla="*/ 518 w 738"/>
              <a:gd name="T7" fmla="*/ 221 h 757"/>
              <a:gd name="T8" fmla="*/ 297 w 738"/>
              <a:gd name="T9" fmla="*/ 0 h 757"/>
              <a:gd name="T10" fmla="*/ 79 w 738"/>
              <a:gd name="T11" fmla="*/ 194 h 757"/>
              <a:gd name="T12" fmla="*/ 0 w 738"/>
              <a:gd name="T13" fmla="*/ 139 h 757"/>
              <a:gd name="T14" fmla="*/ 0 w 738"/>
              <a:gd name="T15" fmla="*/ 757 h 757"/>
              <a:gd name="T16" fmla="*/ 518 w 738"/>
              <a:gd name="T17" fmla="*/ 757 h 757"/>
              <a:gd name="T18" fmla="*/ 738 w 738"/>
              <a:gd name="T19" fmla="*/ 537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57">
                <a:moveTo>
                  <a:pt x="738" y="537"/>
                </a:moveTo>
                <a:cubicBezTo>
                  <a:pt x="738" y="415"/>
                  <a:pt x="639" y="317"/>
                  <a:pt x="518" y="317"/>
                </a:cubicBezTo>
                <a:cubicBezTo>
                  <a:pt x="510" y="317"/>
                  <a:pt x="502" y="317"/>
                  <a:pt x="495" y="318"/>
                </a:cubicBezTo>
                <a:cubicBezTo>
                  <a:pt x="509" y="289"/>
                  <a:pt x="518" y="256"/>
                  <a:pt x="518" y="221"/>
                </a:cubicBezTo>
                <a:cubicBezTo>
                  <a:pt x="518" y="99"/>
                  <a:pt x="419" y="0"/>
                  <a:pt x="297" y="0"/>
                </a:cubicBezTo>
                <a:cubicBezTo>
                  <a:pt x="185" y="0"/>
                  <a:pt x="92" y="85"/>
                  <a:pt x="79" y="194"/>
                </a:cubicBezTo>
                <a:cubicBezTo>
                  <a:pt x="57" y="171"/>
                  <a:pt x="31" y="151"/>
                  <a:pt x="0" y="139"/>
                </a:cubicBezTo>
                <a:cubicBezTo>
                  <a:pt x="0" y="757"/>
                  <a:pt x="0" y="757"/>
                  <a:pt x="0" y="757"/>
                </a:cubicBezTo>
                <a:cubicBezTo>
                  <a:pt x="518" y="757"/>
                  <a:pt x="518" y="757"/>
                  <a:pt x="518" y="757"/>
                </a:cubicBezTo>
                <a:cubicBezTo>
                  <a:pt x="639" y="757"/>
                  <a:pt x="738" y="658"/>
                  <a:pt x="738" y="5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63">
              <a:defRPr/>
            </a:pPr>
            <a:endParaRPr lang="en-US" sz="1800">
              <a:solidFill>
                <a:srgbClr val="FFFFFF"/>
              </a:solidFill>
            </a:endParaRPr>
          </a:p>
        </p:txBody>
      </p:sp>
      <p:sp>
        <p:nvSpPr>
          <p:cNvPr id="237" name="Freeform 42"/>
          <p:cNvSpPr>
            <a:spLocks/>
          </p:cNvSpPr>
          <p:nvPr userDrawn="1"/>
        </p:nvSpPr>
        <p:spPr bwMode="auto">
          <a:xfrm>
            <a:off x="8716653" y="1485604"/>
            <a:ext cx="1403969" cy="840253"/>
          </a:xfrm>
          <a:custGeom>
            <a:avLst/>
            <a:gdLst>
              <a:gd name="T0" fmla="*/ 218 w 242"/>
              <a:gd name="T1" fmla="*/ 72 h 145"/>
              <a:gd name="T2" fmla="*/ 178 w 242"/>
              <a:gd name="T3" fmla="*/ 41 h 145"/>
              <a:gd name="T4" fmla="*/ 178 w 242"/>
              <a:gd name="T5" fmla="*/ 41 h 145"/>
              <a:gd name="T6" fmla="*/ 178 w 242"/>
              <a:gd name="T7" fmla="*/ 41 h 145"/>
              <a:gd name="T8" fmla="*/ 137 w 242"/>
              <a:gd name="T9" fmla="*/ 0 h 145"/>
              <a:gd name="T10" fmla="*/ 100 w 242"/>
              <a:gd name="T11" fmla="*/ 21 h 145"/>
              <a:gd name="T12" fmla="*/ 87 w 242"/>
              <a:gd name="T13" fmla="*/ 19 h 145"/>
              <a:gd name="T14" fmla="*/ 49 w 242"/>
              <a:gd name="T15" fmla="*/ 58 h 145"/>
              <a:gd name="T16" fmla="*/ 49 w 242"/>
              <a:gd name="T17" fmla="*/ 58 h 145"/>
              <a:gd name="T18" fmla="*/ 44 w 242"/>
              <a:gd name="T19" fmla="*/ 58 h 145"/>
              <a:gd name="T20" fmla="*/ 0 w 242"/>
              <a:gd name="T21" fmla="*/ 101 h 145"/>
              <a:gd name="T22" fmla="*/ 44 w 242"/>
              <a:gd name="T23" fmla="*/ 145 h 145"/>
              <a:gd name="T24" fmla="*/ 204 w 242"/>
              <a:gd name="T25" fmla="*/ 145 h 145"/>
              <a:gd name="T26" fmla="*/ 242 w 242"/>
              <a:gd name="T27" fmla="*/ 107 h 145"/>
              <a:gd name="T28" fmla="*/ 218 w 242"/>
              <a:gd name="T29" fmla="*/ 7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145">
                <a:moveTo>
                  <a:pt x="218" y="72"/>
                </a:moveTo>
                <a:cubicBezTo>
                  <a:pt x="213" y="54"/>
                  <a:pt x="197" y="41"/>
                  <a:pt x="178" y="41"/>
                </a:cubicBezTo>
                <a:cubicBezTo>
                  <a:pt x="178" y="41"/>
                  <a:pt x="178" y="41"/>
                  <a:pt x="178" y="41"/>
                </a:cubicBezTo>
                <a:cubicBezTo>
                  <a:pt x="178" y="41"/>
                  <a:pt x="178" y="41"/>
                  <a:pt x="178" y="41"/>
                </a:cubicBezTo>
                <a:cubicBezTo>
                  <a:pt x="178" y="18"/>
                  <a:pt x="159" y="0"/>
                  <a:pt x="137" y="0"/>
                </a:cubicBezTo>
                <a:cubicBezTo>
                  <a:pt x="121" y="0"/>
                  <a:pt x="107" y="8"/>
                  <a:pt x="100" y="21"/>
                </a:cubicBezTo>
                <a:cubicBezTo>
                  <a:pt x="96" y="20"/>
                  <a:pt x="92" y="19"/>
                  <a:pt x="87" y="19"/>
                </a:cubicBezTo>
                <a:cubicBezTo>
                  <a:pt x="66" y="19"/>
                  <a:pt x="49" y="36"/>
                  <a:pt x="49" y="58"/>
                </a:cubicBezTo>
                <a:cubicBezTo>
                  <a:pt x="49" y="58"/>
                  <a:pt x="49" y="58"/>
                  <a:pt x="49" y="58"/>
                </a:cubicBezTo>
                <a:cubicBezTo>
                  <a:pt x="47" y="58"/>
                  <a:pt x="45" y="58"/>
                  <a:pt x="44" y="58"/>
                </a:cubicBezTo>
                <a:cubicBezTo>
                  <a:pt x="19" y="58"/>
                  <a:pt x="0" y="77"/>
                  <a:pt x="0" y="101"/>
                </a:cubicBezTo>
                <a:cubicBezTo>
                  <a:pt x="0" y="125"/>
                  <a:pt x="19" y="145"/>
                  <a:pt x="44" y="145"/>
                </a:cubicBezTo>
                <a:cubicBezTo>
                  <a:pt x="204" y="145"/>
                  <a:pt x="204" y="145"/>
                  <a:pt x="204" y="145"/>
                </a:cubicBezTo>
                <a:cubicBezTo>
                  <a:pt x="225" y="145"/>
                  <a:pt x="242" y="128"/>
                  <a:pt x="242" y="107"/>
                </a:cubicBezTo>
                <a:cubicBezTo>
                  <a:pt x="242" y="91"/>
                  <a:pt x="232" y="78"/>
                  <a:pt x="218" y="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defRPr/>
            </a:pPr>
            <a:endParaRPr lang="en-US" sz="1800">
              <a:solidFill>
                <a:srgbClr val="FFFFFF"/>
              </a:solidFill>
            </a:endParaRPr>
          </a:p>
        </p:txBody>
      </p:sp>
      <p:sp>
        <p:nvSpPr>
          <p:cNvPr id="238" name="Freeform 237"/>
          <p:cNvSpPr>
            <a:spLocks/>
          </p:cNvSpPr>
          <p:nvPr userDrawn="1"/>
        </p:nvSpPr>
        <p:spPr bwMode="auto">
          <a:xfrm flipH="1">
            <a:off x="7542827" y="2325857"/>
            <a:ext cx="731512" cy="297301"/>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27" tIns="45713" rIns="91427" bIns="45713" numCol="1" anchor="t" anchorCtr="0" compatLnSpc="1">
            <a:prstTxWarp prst="textNoShape">
              <a:avLst/>
            </a:prstTxWarp>
          </a:bodyPr>
          <a:lstStyle/>
          <a:p>
            <a:pPr defTabSz="932563">
              <a:defRPr/>
            </a:pPr>
            <a:endParaRPr lang="en-US" sz="1800">
              <a:solidFill>
                <a:srgbClr val="FFFFFF"/>
              </a:solidFill>
            </a:endParaRPr>
          </a:p>
        </p:txBody>
      </p:sp>
      <p:pic>
        <p:nvPicPr>
          <p:cNvPr id="16" name="Picture 1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675" y="5891419"/>
            <a:ext cx="2318611" cy="852765"/>
          </a:xfrm>
          <a:prstGeom prst="rect">
            <a:avLst/>
          </a:prstGeom>
        </p:spPr>
      </p:pic>
    </p:spTree>
    <p:extLst>
      <p:ext uri="{BB962C8B-B14F-4D97-AF65-F5344CB8AC3E}">
        <p14:creationId xmlns:p14="http://schemas.microsoft.com/office/powerpoint/2010/main" val="15304044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1000"/>
                                  </p:stCondLst>
                                  <p:childTnLst>
                                    <p:animMotion origin="layout" path="M 4.16667E-7 3.7037E-6 L 0.06146 0.00092 " pathEditMode="relative" rAng="0" ptsTypes="AA">
                                      <p:cBhvr>
                                        <p:cTn id="6" dur="2000" fill="hold"/>
                                        <p:tgtEl>
                                          <p:spTgt spid="236"/>
                                        </p:tgtEl>
                                        <p:attrNameLst>
                                          <p:attrName>ppt_x</p:attrName>
                                          <p:attrName>ppt_y</p:attrName>
                                        </p:attrNameLst>
                                      </p:cBhvr>
                                      <p:rCtr x="3073" y="46"/>
                                    </p:animMotion>
                                  </p:childTnLst>
                                </p:cTn>
                              </p:par>
                              <p:par>
                                <p:cTn id="7" presetID="35" presetClass="path" presetSubtype="0" accel="50000" decel="50000" fill="hold" grpId="0" nodeType="withEffect">
                                  <p:stCondLst>
                                    <p:cond delay="1000"/>
                                  </p:stCondLst>
                                  <p:childTnLst>
                                    <p:animMotion origin="layout" path="M 2.29167E-6 -1.85185E-6 L -0.05794 0.00046 " pathEditMode="relative" rAng="0" ptsTypes="AA">
                                      <p:cBhvr>
                                        <p:cTn id="8" dur="2000" fill="hold"/>
                                        <p:tgtEl>
                                          <p:spTgt spid="235"/>
                                        </p:tgtEl>
                                        <p:attrNameLst>
                                          <p:attrName>ppt_x</p:attrName>
                                          <p:attrName>ppt_y</p:attrName>
                                        </p:attrNameLst>
                                      </p:cBhvr>
                                      <p:rCtr x="-2904"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0" animBg="1"/>
      <p:bldP spid="236" grpId="0" animBg="1"/>
    </p:bld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pic>
        <p:nvPicPr>
          <p:cNvPr id="9" name="Picture Placeholder 3"/>
          <p:cNvPicPr>
            <a:picLocks noChangeAspect="1"/>
          </p:cNvPicPr>
          <p:nvPr userDrawn="1"/>
        </p:nvPicPr>
        <p:blipFill rotWithShape="1">
          <a:blip r:embed="rId2" cstate="print">
            <a:extLst>
              <a:ext uri="{28A0092B-C50C-407E-A947-70E740481C1C}">
                <a14:useLocalDpi xmlns:a14="http://schemas.microsoft.com/office/drawing/2010/main"/>
              </a:ext>
            </a:extLst>
          </a:blip>
          <a:srcRect l="-35"/>
          <a:stretch/>
        </p:blipFill>
        <p:spPr>
          <a:xfrm>
            <a:off x="-95532" y="-7937"/>
            <a:ext cx="12532008" cy="7021286"/>
          </a:xfrm>
          <a:prstGeom prst="rect">
            <a:avLst/>
          </a:prstGeom>
          <a:noFill/>
          <a:ln>
            <a:noFill/>
          </a:ln>
        </p:spPr>
      </p:pic>
      <p:pic>
        <p:nvPicPr>
          <p:cNvPr id="10" name="Picture 9"/>
          <p:cNvPicPr>
            <a:picLocks noChangeAspect="1"/>
          </p:cNvPicPr>
          <p:nvPr userDrawn="1"/>
        </p:nvPicPr>
        <p:blipFill rotWithShape="1">
          <a:blip r:embed="rId3" cstate="print">
            <a:alphaModFix amt="96000"/>
            <a:extLst>
              <a:ext uri="{28A0092B-C50C-407E-A947-70E740481C1C}">
                <a14:useLocalDpi xmlns:a14="http://schemas.microsoft.com/office/drawing/2010/main"/>
              </a:ext>
            </a:extLst>
          </a:blip>
          <a:srcRect t="7658" r="14499" b="6533"/>
          <a:stretch/>
        </p:blipFill>
        <p:spPr>
          <a:xfrm>
            <a:off x="-95533" y="-7938"/>
            <a:ext cx="12409771" cy="7010400"/>
          </a:xfrm>
          <a:prstGeom prst="rect">
            <a:avLst/>
          </a:prstGeom>
        </p:spPr>
      </p:pic>
      <p:sp>
        <p:nvSpPr>
          <p:cNvPr id="2" name="Rectangle 1"/>
          <p:cNvSpPr/>
          <p:nvPr userDrawn="1"/>
        </p:nvSpPr>
        <p:spPr bwMode="auto">
          <a:xfrm>
            <a:off x="-95533" y="-7937"/>
            <a:ext cx="8770314" cy="7021286"/>
          </a:xfrm>
          <a:custGeom>
            <a:avLst/>
            <a:gdLst>
              <a:gd name="connsiteX0" fmla="*/ 0 w 6999571"/>
              <a:gd name="connsiteY0" fmla="*/ 0 h 7021286"/>
              <a:gd name="connsiteX1" fmla="*/ 6999571 w 6999571"/>
              <a:gd name="connsiteY1" fmla="*/ 0 h 7021286"/>
              <a:gd name="connsiteX2" fmla="*/ 6999571 w 6999571"/>
              <a:gd name="connsiteY2" fmla="*/ 7021286 h 7021286"/>
              <a:gd name="connsiteX3" fmla="*/ 0 w 6999571"/>
              <a:gd name="connsiteY3" fmla="*/ 7021286 h 7021286"/>
              <a:gd name="connsiteX4" fmla="*/ 0 w 6999571"/>
              <a:gd name="connsiteY4" fmla="*/ 0 h 7021286"/>
              <a:gd name="connsiteX0" fmla="*/ 0 w 8770314"/>
              <a:gd name="connsiteY0" fmla="*/ 0 h 7021286"/>
              <a:gd name="connsiteX1" fmla="*/ 8770314 w 8770314"/>
              <a:gd name="connsiteY1" fmla="*/ 0 h 7021286"/>
              <a:gd name="connsiteX2" fmla="*/ 6999571 w 8770314"/>
              <a:gd name="connsiteY2" fmla="*/ 7021286 h 7021286"/>
              <a:gd name="connsiteX3" fmla="*/ 0 w 8770314"/>
              <a:gd name="connsiteY3" fmla="*/ 7021286 h 7021286"/>
              <a:gd name="connsiteX4" fmla="*/ 0 w 8770314"/>
              <a:gd name="connsiteY4" fmla="*/ 0 h 7021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0314" h="7021286">
                <a:moveTo>
                  <a:pt x="0" y="0"/>
                </a:moveTo>
                <a:lnTo>
                  <a:pt x="8770314" y="0"/>
                </a:lnTo>
                <a:lnTo>
                  <a:pt x="6999571" y="7021286"/>
                </a:lnTo>
                <a:lnTo>
                  <a:pt x="0" y="7021286"/>
                </a:lnTo>
                <a:lnTo>
                  <a:pt x="0" y="0"/>
                </a:lnTo>
                <a:close/>
              </a:path>
            </a:pathLst>
          </a:custGeom>
          <a:solidFill>
            <a:srgbClr val="7F7F7F">
              <a:alpha val="1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000" b="1">
              <a:solidFill>
                <a:srgbClr val="FFFFFF"/>
              </a:solidFill>
              <a:latin typeface="Segoe UI Light"/>
              <a:ea typeface="Segoe UI" pitchFamily="34" charset="0"/>
              <a:cs typeface="Segoe UI" pitchFamily="34" charset="0"/>
            </a:endParaRPr>
          </a:p>
        </p:txBody>
      </p:sp>
      <p:sp>
        <p:nvSpPr>
          <p:cNvPr id="4" name="Date Placeholder 3"/>
          <p:cNvSpPr>
            <a:spLocks noGrp="1"/>
          </p:cNvSpPr>
          <p:nvPr>
            <p:ph type="dt" sz="half" idx="10"/>
          </p:nvPr>
        </p:nvSpPr>
        <p:spPr>
          <a:xfrm>
            <a:off x="512735" y="5108699"/>
            <a:ext cx="2901844" cy="372394"/>
          </a:xfrm>
          <a:prstGeom prst="rect">
            <a:avLst/>
          </a:prstGeom>
        </p:spPr>
        <p:txBody>
          <a:bodyPr lIns="121917" tIns="60958" rIns="121917" bIns="60958"/>
          <a:lstStyle>
            <a:lvl1pPr>
              <a:defRPr>
                <a:solidFill>
                  <a:schemeClr val="bg1"/>
                </a:solidFill>
              </a:defRPr>
            </a:lvl1pPr>
          </a:lstStyle>
          <a:p>
            <a:pPr defTabSz="931684" fontAlgn="base">
              <a:spcBef>
                <a:spcPct val="0"/>
              </a:spcBef>
              <a:spcAft>
                <a:spcPct val="0"/>
              </a:spcAft>
            </a:pPr>
            <a:fld id="{B9CFEEF2-ADE0-4B48-B5E9-FE1FDBC12385}" type="datetimeFigureOut">
              <a:rPr lang="en-US" sz="2400" smtClean="0">
                <a:solidFill>
                  <a:srgbClr val="FFFFFF"/>
                </a:solidFill>
                <a:ea typeface="ＭＳ Ｐゴシック" charset="0"/>
              </a:rPr>
              <a:pPr defTabSz="931684" fontAlgn="base">
                <a:spcBef>
                  <a:spcPct val="0"/>
                </a:spcBef>
                <a:spcAft>
                  <a:spcPct val="0"/>
                </a:spcAft>
              </a:pPr>
              <a:t>10/10/2018</a:t>
            </a:fld>
            <a:endParaRPr lang="en-US" sz="2400">
              <a:solidFill>
                <a:srgbClr val="FFFFFF"/>
              </a:solidFill>
              <a:ea typeface="ＭＳ Ｐゴシック" charset="0"/>
            </a:endParaRPr>
          </a:p>
        </p:txBody>
      </p:sp>
      <p:sp>
        <p:nvSpPr>
          <p:cNvPr id="7" name="Title 1"/>
          <p:cNvSpPr>
            <a:spLocks noGrp="1"/>
          </p:cNvSpPr>
          <p:nvPr>
            <p:ph type="title" hasCustomPrompt="1"/>
          </p:nvPr>
        </p:nvSpPr>
        <p:spPr bwMode="auto">
          <a:xfrm>
            <a:off x="373615" y="2249369"/>
            <a:ext cx="8705446" cy="2486942"/>
          </a:xfrm>
          <a:noFill/>
        </p:spPr>
        <p:txBody>
          <a:bodyPr lIns="195067" tIns="121917" rIns="195067" bIns="121917" anchor="t" anchorCtr="0"/>
          <a:lstStyle>
            <a:lvl1pPr>
              <a:defRPr sz="7341" spc="-136" baseline="0">
                <a:solidFill>
                  <a:srgbClr val="FFFFFF"/>
                </a:solidFill>
                <a:latin typeface="Segoe UI Light"/>
                <a:cs typeface="Segoe UI Light"/>
              </a:defRPr>
            </a:lvl1pPr>
          </a:lstStyle>
          <a:p>
            <a:r>
              <a:rPr lang="en-US"/>
              <a:t>Presentation title</a:t>
            </a:r>
          </a:p>
        </p:txBody>
      </p:sp>
      <p:sp>
        <p:nvSpPr>
          <p:cNvPr id="8" name="Text Placeholder 2"/>
          <p:cNvSpPr>
            <a:spLocks noGrp="1"/>
          </p:cNvSpPr>
          <p:nvPr>
            <p:ph type="body" sz="quarter" idx="14" hasCustomPrompt="1"/>
          </p:nvPr>
        </p:nvSpPr>
        <p:spPr bwMode="auto">
          <a:xfrm>
            <a:off x="371368" y="3657934"/>
            <a:ext cx="7464044" cy="1078377"/>
          </a:xfrm>
          <a:noFill/>
        </p:spPr>
        <p:txBody>
          <a:bodyPr tIns="146300" bIns="146300">
            <a:noAutofit/>
          </a:bodyPr>
          <a:lstStyle>
            <a:lvl1pPr marL="0" indent="0">
              <a:spcBef>
                <a:spcPts val="0"/>
              </a:spcBef>
              <a:buNone/>
              <a:defRPr sz="4386">
                <a:solidFill>
                  <a:srgbClr val="FFFFFF"/>
                </a:solidFill>
              </a:defRPr>
            </a:lvl1pPr>
          </a:lstStyle>
          <a:p>
            <a:pPr lvl="0"/>
            <a:r>
              <a:rPr lang="en-US"/>
              <a:t>Speaker Name</a:t>
            </a:r>
          </a:p>
        </p:txBody>
      </p:sp>
    </p:spTree>
    <p:extLst>
      <p:ext uri="{BB962C8B-B14F-4D97-AF65-F5344CB8AC3E}">
        <p14:creationId xmlns:p14="http://schemas.microsoft.com/office/powerpoint/2010/main" val="269254054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 y="0"/>
            <a:ext cx="12426249" cy="6994525"/>
          </a:xfrm>
          <a:prstGeom prst="rect">
            <a:avLst/>
          </a:prstGeom>
        </p:spPr>
      </p:pic>
      <p:sp>
        <p:nvSpPr>
          <p:cNvPr id="4" name="Date Placeholder 3"/>
          <p:cNvSpPr>
            <a:spLocks noGrp="1"/>
          </p:cNvSpPr>
          <p:nvPr>
            <p:ph type="dt" sz="half" idx="10"/>
          </p:nvPr>
        </p:nvSpPr>
        <p:spPr>
          <a:xfrm>
            <a:off x="512735" y="5108699"/>
            <a:ext cx="2901844" cy="372394"/>
          </a:xfrm>
          <a:prstGeom prst="rect">
            <a:avLst/>
          </a:prstGeom>
        </p:spPr>
        <p:txBody>
          <a:bodyPr lIns="121917" tIns="60958" rIns="121917" bIns="60958"/>
          <a:lstStyle>
            <a:lvl1pPr>
              <a:defRPr>
                <a:solidFill>
                  <a:schemeClr val="bg1"/>
                </a:solidFill>
              </a:defRPr>
            </a:lvl1pPr>
          </a:lstStyle>
          <a:p>
            <a:pPr defTabSz="931684" fontAlgn="base">
              <a:spcBef>
                <a:spcPct val="0"/>
              </a:spcBef>
              <a:spcAft>
                <a:spcPct val="0"/>
              </a:spcAft>
            </a:pPr>
            <a:fld id="{B9CFEEF2-ADE0-4B48-B5E9-FE1FDBC12385}" type="datetimeFigureOut">
              <a:rPr lang="en-US" sz="2400" smtClean="0">
                <a:solidFill>
                  <a:srgbClr val="FFFFFF"/>
                </a:solidFill>
                <a:ea typeface="ＭＳ Ｐゴシック" charset="0"/>
              </a:rPr>
              <a:pPr defTabSz="931684" fontAlgn="base">
                <a:spcBef>
                  <a:spcPct val="0"/>
                </a:spcBef>
                <a:spcAft>
                  <a:spcPct val="0"/>
                </a:spcAft>
              </a:pPr>
              <a:t>10/10/2018</a:t>
            </a:fld>
            <a:endParaRPr lang="en-US" sz="2400">
              <a:solidFill>
                <a:srgbClr val="FFFFFF"/>
              </a:solidFill>
              <a:ea typeface="ＭＳ Ｐゴシック" charset="0"/>
            </a:endParaRPr>
          </a:p>
        </p:txBody>
      </p:sp>
      <p:sp>
        <p:nvSpPr>
          <p:cNvPr id="7" name="Title 1"/>
          <p:cNvSpPr>
            <a:spLocks noGrp="1"/>
          </p:cNvSpPr>
          <p:nvPr>
            <p:ph type="title" hasCustomPrompt="1"/>
          </p:nvPr>
        </p:nvSpPr>
        <p:spPr bwMode="auto">
          <a:xfrm>
            <a:off x="373615" y="2249369"/>
            <a:ext cx="8705446" cy="2486942"/>
          </a:xfrm>
          <a:noFill/>
        </p:spPr>
        <p:txBody>
          <a:bodyPr lIns="195067" tIns="121917" rIns="195067" bIns="121917" anchor="t" anchorCtr="0"/>
          <a:lstStyle>
            <a:lvl1pPr>
              <a:defRPr sz="7341" spc="-136" baseline="0">
                <a:solidFill>
                  <a:srgbClr val="FFFFFF"/>
                </a:solidFill>
                <a:latin typeface="Segoe UI Light"/>
                <a:cs typeface="Segoe UI Light"/>
              </a:defRPr>
            </a:lvl1pPr>
          </a:lstStyle>
          <a:p>
            <a:r>
              <a:rPr lang="en-US"/>
              <a:t>Presentation title</a:t>
            </a:r>
          </a:p>
        </p:txBody>
      </p:sp>
      <p:sp>
        <p:nvSpPr>
          <p:cNvPr id="8" name="Text Placeholder 2"/>
          <p:cNvSpPr>
            <a:spLocks noGrp="1"/>
          </p:cNvSpPr>
          <p:nvPr>
            <p:ph type="body" sz="quarter" idx="14" hasCustomPrompt="1"/>
          </p:nvPr>
        </p:nvSpPr>
        <p:spPr bwMode="auto">
          <a:xfrm>
            <a:off x="371368" y="3657934"/>
            <a:ext cx="7464044" cy="1078377"/>
          </a:xfrm>
          <a:noFill/>
        </p:spPr>
        <p:txBody>
          <a:bodyPr tIns="146300" bIns="146300">
            <a:noAutofit/>
          </a:bodyPr>
          <a:lstStyle>
            <a:lvl1pPr marL="0" indent="0">
              <a:spcBef>
                <a:spcPts val="0"/>
              </a:spcBef>
              <a:buNone/>
              <a:defRPr sz="4386">
                <a:solidFill>
                  <a:srgbClr val="FFFFFF"/>
                </a:solidFill>
              </a:defRPr>
            </a:lvl1pPr>
          </a:lstStyle>
          <a:p>
            <a:pPr lvl="0"/>
            <a:r>
              <a:rPr lang="en-US"/>
              <a:t>Speaker Name</a:t>
            </a:r>
          </a:p>
        </p:txBody>
      </p:sp>
    </p:spTree>
    <p:extLst>
      <p:ext uri="{BB962C8B-B14F-4D97-AF65-F5344CB8AC3E}">
        <p14:creationId xmlns:p14="http://schemas.microsoft.com/office/powerpoint/2010/main" val="39302711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399"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7580" y="6122995"/>
            <a:ext cx="1828800" cy="391754"/>
          </a:xfrm>
          <a:prstGeom prst="rect">
            <a:avLst/>
          </a:prstGeom>
        </p:spPr>
      </p:pic>
    </p:spTree>
    <p:extLst>
      <p:ext uri="{BB962C8B-B14F-4D97-AF65-F5344CB8AC3E}">
        <p14:creationId xmlns:p14="http://schemas.microsoft.com/office/powerpoint/2010/main" val="17946457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1895006"/>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p:cNvSpPr txBox="1"/>
          <p:nvPr userDrawn="1"/>
        </p:nvSpPr>
        <p:spPr>
          <a:xfrm>
            <a:off x="11582934" y="6544858"/>
            <a:ext cx="853541" cy="449667"/>
          </a:xfrm>
          <a:prstGeom prst="rect">
            <a:avLst/>
          </a:prstGeom>
          <a:noFill/>
        </p:spPr>
        <p:txBody>
          <a:bodyPr wrap="square" lIns="186521" tIns="149217" rIns="186521" bIns="149217" rtlCol="0">
            <a:spAutoFit/>
          </a:bodyPr>
          <a:lstStyle/>
          <a:p>
            <a:pPr algn="r">
              <a:lnSpc>
                <a:spcPct val="90000"/>
              </a:lnSpc>
              <a:spcAft>
                <a:spcPts val="612"/>
              </a:spcAft>
            </a:pPr>
            <a:fld id="{B0BC28C2-7819-46B5-BFBC-2EF7898B587C}" type="slidenum">
              <a:rPr lang="en-US" sz="1020" smtClean="0">
                <a:gradFill>
                  <a:gsLst>
                    <a:gs pos="2917">
                      <a:schemeClr val="tx1"/>
                    </a:gs>
                    <a:gs pos="30000">
                      <a:schemeClr val="tx1"/>
                    </a:gs>
                  </a:gsLst>
                  <a:lin ang="5400000" scaled="0"/>
                </a:gradFill>
              </a:rPr>
              <a:pPr algn="r">
                <a:lnSpc>
                  <a:spcPct val="90000"/>
                </a:lnSpc>
                <a:spcAft>
                  <a:spcPts val="612"/>
                </a:spcAft>
              </a:pPr>
              <a:t>‹#›</a:t>
            </a:fld>
            <a:endParaRPr lang="en-US" sz="1020" err="1">
              <a:gradFill>
                <a:gsLst>
                  <a:gs pos="2917">
                    <a:schemeClr val="tx1"/>
                  </a:gs>
                  <a:gs pos="30000">
                    <a:schemeClr val="tx1"/>
                  </a:gs>
                </a:gsLst>
                <a:lin ang="5400000" scaled="0"/>
              </a:gradFill>
            </a:endParaRPr>
          </a:p>
        </p:txBody>
      </p:sp>
      <p:sp>
        <p:nvSpPr>
          <p:cNvPr id="9" name="TextBox 8"/>
          <p:cNvSpPr txBox="1"/>
          <p:nvPr userDrawn="1"/>
        </p:nvSpPr>
        <p:spPr>
          <a:xfrm>
            <a:off x="466368" y="6728599"/>
            <a:ext cx="1281955" cy="141257"/>
          </a:xfrm>
          <a:prstGeom prst="rect">
            <a:avLst/>
          </a:prstGeom>
          <a:noFill/>
        </p:spPr>
        <p:txBody>
          <a:bodyPr wrap="square" lIns="0" tIns="0" rIns="0" bIns="0" rtlCol="0">
            <a:spAutoFit/>
          </a:bodyPr>
          <a:lstStyle/>
          <a:p>
            <a:pPr algn="l">
              <a:lnSpc>
                <a:spcPct val="90000"/>
              </a:lnSpc>
              <a:spcAft>
                <a:spcPts val="612"/>
              </a:spcAft>
            </a:pPr>
            <a:r>
              <a:rPr lang="en-US" sz="1020">
                <a:solidFill>
                  <a:schemeClr val="tx1"/>
                </a:solidFill>
              </a:rPr>
              <a:t>Microsoft</a:t>
            </a:r>
            <a:r>
              <a:rPr lang="en-US" sz="1020" baseline="0">
                <a:solidFill>
                  <a:schemeClr val="tx1"/>
                </a:solidFill>
              </a:rPr>
              <a:t> Confidential</a:t>
            </a:r>
            <a:endParaRPr lang="en-US" sz="1020">
              <a:solidFill>
                <a:schemeClr val="tx1"/>
              </a:solidFill>
            </a:endParaRPr>
          </a:p>
        </p:txBody>
      </p:sp>
    </p:spTree>
    <p:extLst>
      <p:ext uri="{BB962C8B-B14F-4D97-AF65-F5344CB8AC3E}">
        <p14:creationId xmlns:p14="http://schemas.microsoft.com/office/powerpoint/2010/main" val="747825915"/>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1895006"/>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p:cNvSpPr txBox="1"/>
          <p:nvPr userDrawn="1"/>
        </p:nvSpPr>
        <p:spPr>
          <a:xfrm>
            <a:off x="11582934" y="6544858"/>
            <a:ext cx="853541" cy="449667"/>
          </a:xfrm>
          <a:prstGeom prst="rect">
            <a:avLst/>
          </a:prstGeom>
          <a:noFill/>
        </p:spPr>
        <p:txBody>
          <a:bodyPr wrap="square" lIns="186521" tIns="149217" rIns="186521" bIns="149217" rtlCol="0">
            <a:spAutoFit/>
          </a:bodyPr>
          <a:lstStyle/>
          <a:p>
            <a:pPr algn="r">
              <a:lnSpc>
                <a:spcPct val="90000"/>
              </a:lnSpc>
              <a:spcAft>
                <a:spcPts val="612"/>
              </a:spcAft>
            </a:pPr>
            <a:fld id="{B0BC28C2-7819-46B5-BFBC-2EF7898B587C}" type="slidenum">
              <a:rPr lang="en-US" sz="1020" smtClean="0">
                <a:gradFill>
                  <a:gsLst>
                    <a:gs pos="2917">
                      <a:schemeClr val="tx1"/>
                    </a:gs>
                    <a:gs pos="30000">
                      <a:schemeClr val="tx1"/>
                    </a:gs>
                  </a:gsLst>
                  <a:lin ang="5400000" scaled="0"/>
                </a:gradFill>
              </a:rPr>
              <a:pPr algn="r">
                <a:lnSpc>
                  <a:spcPct val="90000"/>
                </a:lnSpc>
                <a:spcAft>
                  <a:spcPts val="612"/>
                </a:spcAft>
              </a:pPr>
              <a:t>‹#›</a:t>
            </a:fld>
            <a:endParaRPr lang="en-US" sz="1020" err="1">
              <a:gradFill>
                <a:gsLst>
                  <a:gs pos="2917">
                    <a:schemeClr val="tx1"/>
                  </a:gs>
                  <a:gs pos="30000">
                    <a:schemeClr val="tx1"/>
                  </a:gs>
                </a:gsLst>
                <a:lin ang="5400000" scaled="0"/>
              </a:gradFill>
            </a:endParaRPr>
          </a:p>
        </p:txBody>
      </p:sp>
      <p:sp>
        <p:nvSpPr>
          <p:cNvPr id="8" name="TextBox 7"/>
          <p:cNvSpPr txBox="1"/>
          <p:nvPr userDrawn="1"/>
        </p:nvSpPr>
        <p:spPr>
          <a:xfrm>
            <a:off x="466368" y="6728599"/>
            <a:ext cx="1281955" cy="141257"/>
          </a:xfrm>
          <a:prstGeom prst="rect">
            <a:avLst/>
          </a:prstGeom>
          <a:noFill/>
        </p:spPr>
        <p:txBody>
          <a:bodyPr wrap="square" lIns="0" tIns="0" rIns="0" bIns="0" rtlCol="0">
            <a:spAutoFit/>
          </a:bodyPr>
          <a:lstStyle/>
          <a:p>
            <a:pPr algn="l">
              <a:lnSpc>
                <a:spcPct val="90000"/>
              </a:lnSpc>
              <a:spcAft>
                <a:spcPts val="612"/>
              </a:spcAft>
            </a:pPr>
            <a:r>
              <a:rPr lang="en-US" sz="1020">
                <a:solidFill>
                  <a:schemeClr val="tx1"/>
                </a:solidFill>
              </a:rPr>
              <a:t>Microsoft</a:t>
            </a:r>
            <a:r>
              <a:rPr lang="en-US" sz="1020" baseline="0">
                <a:solidFill>
                  <a:schemeClr val="tx1"/>
                </a:solidFill>
              </a:rPr>
              <a:t> Confidential</a:t>
            </a:r>
            <a:endParaRPr lang="en-US" sz="1020">
              <a:solidFill>
                <a:schemeClr val="tx1"/>
              </a:solidFill>
            </a:endParaRPr>
          </a:p>
        </p:txBody>
      </p:sp>
    </p:spTree>
    <p:extLst>
      <p:ext uri="{BB962C8B-B14F-4D97-AF65-F5344CB8AC3E}">
        <p14:creationId xmlns:p14="http://schemas.microsoft.com/office/powerpoint/2010/main" val="1989907898"/>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1891608"/>
          </a:xfrm>
        </p:spPr>
        <p:txBody>
          <a:bodyPr>
            <a:spAutoFit/>
          </a:bodyPr>
          <a:lstStyle>
            <a:lvl1pPr>
              <a:defRPr sz="3599">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78873314"/>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1891608"/>
          </a:xfrm>
        </p:spPr>
        <p:txBody>
          <a:bodyPr>
            <a:spAutoFit/>
          </a:bodyPr>
          <a:lstStyle>
            <a:lvl1pPr>
              <a:defRPr sz="35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601347"/>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Box 3"/>
          <p:cNvSpPr txBox="1"/>
          <p:nvPr userDrawn="1"/>
        </p:nvSpPr>
        <p:spPr>
          <a:xfrm>
            <a:off x="11582934" y="6544858"/>
            <a:ext cx="853541" cy="449667"/>
          </a:xfrm>
          <a:prstGeom prst="rect">
            <a:avLst/>
          </a:prstGeom>
          <a:noFill/>
        </p:spPr>
        <p:txBody>
          <a:bodyPr wrap="square" lIns="186521" tIns="149217" rIns="186521" bIns="149217" rtlCol="0">
            <a:spAutoFit/>
          </a:bodyPr>
          <a:lstStyle/>
          <a:p>
            <a:pPr algn="r">
              <a:lnSpc>
                <a:spcPct val="90000"/>
              </a:lnSpc>
              <a:spcAft>
                <a:spcPts val="612"/>
              </a:spcAft>
            </a:pPr>
            <a:fld id="{B0BC28C2-7819-46B5-BFBC-2EF7898B587C}" type="slidenum">
              <a:rPr lang="en-US" sz="1020" smtClean="0">
                <a:gradFill>
                  <a:gsLst>
                    <a:gs pos="2917">
                      <a:schemeClr val="tx1"/>
                    </a:gs>
                    <a:gs pos="30000">
                      <a:schemeClr val="tx1"/>
                    </a:gs>
                  </a:gsLst>
                  <a:lin ang="5400000" scaled="0"/>
                </a:gradFill>
              </a:rPr>
              <a:pPr algn="r">
                <a:lnSpc>
                  <a:spcPct val="90000"/>
                </a:lnSpc>
                <a:spcAft>
                  <a:spcPts val="612"/>
                </a:spcAft>
              </a:pPr>
              <a:t>‹#›</a:t>
            </a:fld>
            <a:endParaRPr lang="en-US" sz="1020" err="1">
              <a:gradFill>
                <a:gsLst>
                  <a:gs pos="2917">
                    <a:schemeClr val="tx1"/>
                  </a:gs>
                  <a:gs pos="30000">
                    <a:schemeClr val="tx1"/>
                  </a:gs>
                </a:gsLst>
                <a:lin ang="5400000" scaled="0"/>
              </a:gradFill>
            </a:endParaRPr>
          </a:p>
        </p:txBody>
      </p:sp>
      <p:sp>
        <p:nvSpPr>
          <p:cNvPr id="8" name="TextBox 7"/>
          <p:cNvSpPr txBox="1"/>
          <p:nvPr userDrawn="1"/>
        </p:nvSpPr>
        <p:spPr>
          <a:xfrm>
            <a:off x="466368" y="6728599"/>
            <a:ext cx="1281955" cy="141257"/>
          </a:xfrm>
          <a:prstGeom prst="rect">
            <a:avLst/>
          </a:prstGeom>
          <a:noFill/>
        </p:spPr>
        <p:txBody>
          <a:bodyPr wrap="square" lIns="0" tIns="0" rIns="0" bIns="0" rtlCol="0">
            <a:spAutoFit/>
          </a:bodyPr>
          <a:lstStyle/>
          <a:p>
            <a:pPr algn="l">
              <a:lnSpc>
                <a:spcPct val="90000"/>
              </a:lnSpc>
              <a:spcAft>
                <a:spcPts val="612"/>
              </a:spcAft>
            </a:pPr>
            <a:r>
              <a:rPr lang="en-US" sz="1020">
                <a:solidFill>
                  <a:schemeClr val="tx1"/>
                </a:solidFill>
              </a:rPr>
              <a:t>Microsoft</a:t>
            </a:r>
            <a:r>
              <a:rPr lang="en-US" sz="1020" baseline="0">
                <a:solidFill>
                  <a:schemeClr val="tx1"/>
                </a:solidFill>
              </a:rPr>
              <a:t> Confidential</a:t>
            </a:r>
            <a:endParaRPr lang="en-US" sz="1020">
              <a:solidFill>
                <a:schemeClr val="tx1"/>
              </a:solidFill>
            </a:endParaRPr>
          </a:p>
        </p:txBody>
      </p:sp>
    </p:spTree>
    <p:extLst>
      <p:ext uri="{BB962C8B-B14F-4D97-AF65-F5344CB8AC3E}">
        <p14:creationId xmlns:p14="http://schemas.microsoft.com/office/powerpoint/2010/main" val="819860020"/>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cSld name="Title and Content - White">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0912" y="372394"/>
            <a:ext cx="11814651" cy="652628"/>
          </a:xfrm>
          <a:prstGeom prst="rect">
            <a:avLst/>
          </a:prstGeom>
          <a:noFill/>
          <a:ln>
            <a:noFill/>
          </a:ln>
        </p:spPr>
        <p:txBody>
          <a:bodyPr lIns="68575" tIns="68575" rIns="68575" bIns="68575" anchor="t" anchorCtr="0"/>
          <a:lstStyle>
            <a:lvl1pPr marL="0" marR="0" lvl="0" indent="0" algn="l" rtl="0">
              <a:lnSpc>
                <a:spcPct val="90000"/>
              </a:lnSpc>
              <a:spcBef>
                <a:spcPts val="0"/>
              </a:spcBef>
              <a:spcAft>
                <a:spcPts val="0"/>
              </a:spcAft>
              <a:buClr>
                <a:srgbClr val="404040"/>
              </a:buClr>
              <a:buSzPct val="34375"/>
              <a:buFont typeface="Arial"/>
              <a:buNone/>
              <a:defRPr sz="3807" b="0" i="0" u="none" strike="noStrike" cap="none">
                <a:solidFill>
                  <a:srgbClr val="404040"/>
                </a:solidFill>
                <a:latin typeface="Arial"/>
                <a:ea typeface="Arial"/>
                <a:cs typeface="Arial"/>
                <a:sym typeface="Arial"/>
              </a:defRPr>
            </a:lvl1pPr>
            <a:lvl2pPr lvl="1" indent="0">
              <a:spcBef>
                <a:spcPts val="0"/>
              </a:spcBef>
              <a:buSzPct val="78571"/>
              <a:buFont typeface="Arial"/>
              <a:buNone/>
              <a:defRPr sz="1904"/>
            </a:lvl2pPr>
            <a:lvl3pPr lvl="2" indent="0">
              <a:spcBef>
                <a:spcPts val="0"/>
              </a:spcBef>
              <a:buSzPct val="78571"/>
              <a:buFont typeface="Arial"/>
              <a:buNone/>
              <a:defRPr sz="1904"/>
            </a:lvl3pPr>
            <a:lvl4pPr lvl="3" indent="0">
              <a:spcBef>
                <a:spcPts val="0"/>
              </a:spcBef>
              <a:buSzPct val="78571"/>
              <a:buFont typeface="Arial"/>
              <a:buNone/>
              <a:defRPr sz="1904"/>
            </a:lvl4pPr>
            <a:lvl5pPr lvl="4" indent="0">
              <a:spcBef>
                <a:spcPts val="0"/>
              </a:spcBef>
              <a:buSzPct val="78571"/>
              <a:buFont typeface="Arial"/>
              <a:buNone/>
              <a:defRPr sz="1904"/>
            </a:lvl5pPr>
            <a:lvl6pPr lvl="5" indent="0">
              <a:spcBef>
                <a:spcPts val="0"/>
              </a:spcBef>
              <a:buSzPct val="78571"/>
              <a:buFont typeface="Arial"/>
              <a:buNone/>
              <a:defRPr sz="1904"/>
            </a:lvl6pPr>
            <a:lvl7pPr lvl="6" indent="0">
              <a:spcBef>
                <a:spcPts val="0"/>
              </a:spcBef>
              <a:buSzPct val="78571"/>
              <a:buFont typeface="Arial"/>
              <a:buNone/>
              <a:defRPr sz="1904"/>
            </a:lvl7pPr>
            <a:lvl8pPr lvl="7" indent="0">
              <a:spcBef>
                <a:spcPts val="0"/>
              </a:spcBef>
              <a:buSzPct val="78571"/>
              <a:buFont typeface="Arial"/>
              <a:buNone/>
              <a:defRPr sz="1904"/>
            </a:lvl8pPr>
            <a:lvl9pPr lvl="8" indent="0">
              <a:spcBef>
                <a:spcPts val="0"/>
              </a:spcBef>
              <a:buSzPct val="78571"/>
              <a:buFont typeface="Arial"/>
              <a:buNone/>
              <a:defRPr sz="1904"/>
            </a:lvl9pPr>
          </a:lstStyle>
          <a:p>
            <a:endParaRPr/>
          </a:p>
        </p:txBody>
      </p:sp>
      <p:sp>
        <p:nvSpPr>
          <p:cNvPr id="79" name="Shape 79"/>
          <p:cNvSpPr txBox="1">
            <a:spLocks noGrp="1"/>
          </p:cNvSpPr>
          <p:nvPr>
            <p:ph type="body" idx="1"/>
          </p:nvPr>
        </p:nvSpPr>
        <p:spPr>
          <a:xfrm>
            <a:off x="310912" y="1861968"/>
            <a:ext cx="11814651" cy="477557"/>
          </a:xfrm>
          <a:prstGeom prst="rect">
            <a:avLst/>
          </a:prstGeom>
          <a:noFill/>
          <a:ln>
            <a:noFill/>
          </a:ln>
        </p:spPr>
        <p:txBody>
          <a:bodyPr lIns="68575" tIns="68575" rIns="68575" bIns="68575" anchor="t" anchorCtr="0"/>
          <a:lstStyle>
            <a:lvl1pPr marL="310857" marR="0" lvl="0" indent="69080" algn="l" rtl="0">
              <a:lnSpc>
                <a:spcPct val="90000"/>
              </a:lnSpc>
              <a:spcBef>
                <a:spcPts val="0"/>
              </a:spcBef>
              <a:spcAft>
                <a:spcPts val="816"/>
              </a:spcAft>
              <a:buClr>
                <a:srgbClr val="AEABAB"/>
              </a:buClr>
              <a:buSzPct val="100000"/>
              <a:buFont typeface="Arial"/>
              <a:buChar char="•"/>
              <a:defRPr sz="2448" b="0" i="0" u="none" strike="noStrike" cap="none">
                <a:solidFill>
                  <a:schemeClr val="dk1"/>
                </a:solidFill>
                <a:latin typeface="Arial"/>
                <a:ea typeface="Arial"/>
                <a:cs typeface="Arial"/>
                <a:sym typeface="Arial"/>
              </a:defRPr>
            </a:lvl1pPr>
            <a:lvl2pPr marL="725335" marR="0" lvl="1" indent="103619" algn="l" rtl="0">
              <a:lnSpc>
                <a:spcPct val="90000"/>
              </a:lnSpc>
              <a:spcBef>
                <a:spcPts val="0"/>
              </a:spcBef>
              <a:spcAft>
                <a:spcPts val="816"/>
              </a:spcAft>
              <a:buClr>
                <a:srgbClr val="AEABAB"/>
              </a:buClr>
              <a:buSzPct val="106250"/>
              <a:buFont typeface="Arial"/>
              <a:buChar char="-"/>
              <a:defRPr sz="2175" b="0" i="0" u="none" strike="noStrike" cap="none">
                <a:solidFill>
                  <a:schemeClr val="dk1"/>
                </a:solidFill>
                <a:latin typeface="Arial"/>
                <a:ea typeface="Arial"/>
                <a:cs typeface="Arial"/>
                <a:sym typeface="Arial"/>
              </a:defRPr>
            </a:lvl2pPr>
            <a:lvl3pPr marL="1157082" marR="0" lvl="2" indent="120889" algn="l" rtl="0">
              <a:lnSpc>
                <a:spcPct val="90000"/>
              </a:lnSpc>
              <a:spcBef>
                <a:spcPts val="0"/>
              </a:spcBef>
              <a:spcAft>
                <a:spcPts val="816"/>
              </a:spcAft>
              <a:buClr>
                <a:srgbClr val="AEABAB"/>
              </a:buClr>
              <a:buSzPct val="100000"/>
              <a:buFont typeface="Arial"/>
              <a:buChar char="•"/>
              <a:defRPr sz="1904" b="0" i="0" u="none" strike="noStrike" cap="none">
                <a:solidFill>
                  <a:schemeClr val="dk1"/>
                </a:solidFill>
                <a:latin typeface="Arial"/>
                <a:ea typeface="Arial"/>
                <a:cs typeface="Arial"/>
                <a:sym typeface="Arial"/>
              </a:defRPr>
            </a:lvl3pPr>
            <a:lvl4pPr marL="1623369" marR="0" lvl="3" indent="69080" algn="l" rtl="0">
              <a:lnSpc>
                <a:spcPct val="90000"/>
              </a:lnSpc>
              <a:spcBef>
                <a:spcPts val="0"/>
              </a:spcBef>
              <a:spcAft>
                <a:spcPts val="816"/>
              </a:spcAft>
              <a:buClr>
                <a:srgbClr val="AEABAB"/>
              </a:buClr>
              <a:buSzPct val="100000"/>
              <a:buFont typeface="Arial"/>
              <a:buChar char="-"/>
              <a:defRPr sz="1632" b="0" i="0" u="none" strike="noStrike" cap="none">
                <a:solidFill>
                  <a:schemeClr val="dk1"/>
                </a:solidFill>
                <a:latin typeface="Arial"/>
                <a:ea typeface="Arial"/>
                <a:cs typeface="Arial"/>
                <a:sym typeface="Arial"/>
              </a:defRPr>
            </a:lvl4pPr>
            <a:lvl5pPr marL="2089655" marR="0" lvl="4" indent="69080" algn="l" rtl="0">
              <a:lnSpc>
                <a:spcPct val="90000"/>
              </a:lnSpc>
              <a:spcBef>
                <a:spcPts val="0"/>
              </a:spcBef>
              <a:spcAft>
                <a:spcPts val="816"/>
              </a:spcAft>
              <a:buClr>
                <a:srgbClr val="AEABAB"/>
              </a:buClr>
              <a:buSzPct val="100000"/>
              <a:buFont typeface="Arial"/>
              <a:buChar char="•"/>
              <a:defRPr sz="1632" b="0" i="0" u="none" strike="noStrike" cap="none">
                <a:solidFill>
                  <a:schemeClr val="dk1"/>
                </a:solidFill>
                <a:latin typeface="Arial"/>
                <a:ea typeface="Arial"/>
                <a:cs typeface="Arial"/>
                <a:sym typeface="Arial"/>
              </a:defRPr>
            </a:lvl5pPr>
            <a:lvl6pPr marL="2555942" marR="0" lvl="5"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6pPr>
            <a:lvl7pPr marL="3022228" marR="0" lvl="6"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7pPr>
            <a:lvl8pPr marL="3488515" marR="0" lvl="7"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8pPr>
            <a:lvl9pPr marL="3954801" marR="0" lvl="8"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9pPr>
          </a:lstStyle>
          <a:p>
            <a:endParaRPr/>
          </a:p>
        </p:txBody>
      </p:sp>
      <p:sp>
        <p:nvSpPr>
          <p:cNvPr id="80" name="Shape 80"/>
          <p:cNvSpPr txBox="1">
            <a:spLocks noGrp="1"/>
          </p:cNvSpPr>
          <p:nvPr>
            <p:ph type="body" idx="2"/>
          </p:nvPr>
        </p:nvSpPr>
        <p:spPr>
          <a:xfrm>
            <a:off x="310912" y="1042703"/>
            <a:ext cx="11814651" cy="534047"/>
          </a:xfrm>
          <a:prstGeom prst="rect">
            <a:avLst/>
          </a:prstGeom>
          <a:noFill/>
          <a:ln>
            <a:noFill/>
          </a:ln>
        </p:spPr>
        <p:txBody>
          <a:bodyPr lIns="68575" tIns="68575" rIns="68575" bIns="68575" anchor="t" anchorCtr="0"/>
          <a:lstStyle>
            <a:lvl1pPr marL="0" marR="0" lvl="0" indent="0" algn="l" rtl="0">
              <a:lnSpc>
                <a:spcPct val="90000"/>
              </a:lnSpc>
              <a:spcBef>
                <a:spcPts val="1088"/>
              </a:spcBef>
              <a:spcAft>
                <a:spcPts val="0"/>
              </a:spcAft>
              <a:buClr>
                <a:schemeClr val="dk1"/>
              </a:buClr>
              <a:buSzPct val="52380"/>
              <a:buFont typeface="Arial"/>
              <a:buChar char="●"/>
              <a:defRPr sz="2856" b="0" i="0" u="none" strike="noStrike" cap="none">
                <a:solidFill>
                  <a:schemeClr val="dk1"/>
                </a:solidFill>
                <a:latin typeface="Arial"/>
                <a:ea typeface="Arial"/>
                <a:cs typeface="Arial"/>
                <a:sym typeface="Arial"/>
              </a:defRPr>
            </a:lvl1pPr>
            <a:lvl2pPr marL="759874" marR="0" lvl="1" indent="86350" algn="l" rtl="0">
              <a:lnSpc>
                <a:spcPct val="90000"/>
              </a:lnSpc>
              <a:spcBef>
                <a:spcPts val="544"/>
              </a:spcBef>
              <a:spcAft>
                <a:spcPts val="0"/>
              </a:spcAft>
              <a:buClr>
                <a:schemeClr val="dk1"/>
              </a:buClr>
              <a:buSzPct val="100000"/>
              <a:buFont typeface="Arial"/>
              <a:buChar char="•"/>
              <a:defRPr sz="2448" b="0" i="0" u="none" strike="noStrike" cap="none">
                <a:solidFill>
                  <a:schemeClr val="dk1"/>
                </a:solidFill>
                <a:latin typeface="Arial"/>
                <a:ea typeface="Arial"/>
                <a:cs typeface="Arial"/>
                <a:sym typeface="Arial"/>
              </a:defRPr>
            </a:lvl2pPr>
            <a:lvl3pPr marL="1174352" marR="0" lvl="2" indent="103619" algn="l" rtl="0">
              <a:lnSpc>
                <a:spcPct val="90000"/>
              </a:lnSpc>
              <a:spcBef>
                <a:spcPts val="544"/>
              </a:spcBef>
              <a:spcAft>
                <a:spcPts val="0"/>
              </a:spcAft>
              <a:buClr>
                <a:schemeClr val="dk1"/>
              </a:buClr>
              <a:buSzPct val="100000"/>
              <a:buFont typeface="Arial"/>
              <a:buChar char="•"/>
              <a:defRPr sz="2040" b="0" i="0" u="none" strike="noStrike" cap="none">
                <a:solidFill>
                  <a:schemeClr val="dk1"/>
                </a:solidFill>
                <a:latin typeface="Arial"/>
                <a:ea typeface="Arial"/>
                <a:cs typeface="Arial"/>
                <a:sym typeface="Arial"/>
              </a:defRPr>
            </a:lvl3pPr>
            <a:lvl4pPr marL="1623369" marR="0" lvl="3"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4pPr>
            <a:lvl5pPr marL="2089655" marR="0" lvl="4"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5pPr>
            <a:lvl6pPr marL="2555942" marR="0" lvl="5"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6pPr>
            <a:lvl7pPr marL="3022228" marR="0" lvl="6"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7pPr>
            <a:lvl8pPr marL="3488515" marR="0" lvl="7"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8pPr>
            <a:lvl9pPr marL="3954801" marR="0" lvl="8" indent="120889" algn="l" rtl="0">
              <a:lnSpc>
                <a:spcPct val="90000"/>
              </a:lnSpc>
              <a:spcBef>
                <a:spcPts val="544"/>
              </a:spcBef>
              <a:spcAft>
                <a:spcPts val="0"/>
              </a:spcAft>
              <a:buClr>
                <a:schemeClr val="dk1"/>
              </a:buClr>
              <a:buSzPct val="100000"/>
              <a:buFont typeface="Arial"/>
              <a:buChar char="•"/>
              <a:defRPr sz="1904"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sldNum" idx="12"/>
          </p:nvPr>
        </p:nvSpPr>
        <p:spPr>
          <a:xfrm>
            <a:off x="310912" y="6484574"/>
            <a:ext cx="2940144" cy="372393"/>
          </a:xfrm>
          <a:prstGeom prst="rect">
            <a:avLst/>
          </a:prstGeom>
          <a:noFill/>
          <a:ln>
            <a:noFill/>
          </a:ln>
        </p:spPr>
        <p:txBody>
          <a:bodyPr lIns="68575" tIns="34275" rIns="68575" bIns="34275" anchor="ctr" anchorCtr="0">
            <a:noAutofit/>
          </a:bodyPr>
          <a:lstStyle/>
          <a:p>
            <a:pPr algn="l">
              <a:buClr>
                <a:schemeClr val="dk2"/>
              </a:buClr>
              <a:buSzPct val="25000"/>
            </a:pPr>
            <a:fld id="{00000000-1234-1234-1234-123412341234}" type="slidenum">
              <a:rPr lang="en" sz="1224" smtClean="0">
                <a:solidFill>
                  <a:schemeClr val="dk2"/>
                </a:solidFill>
                <a:latin typeface="Arial"/>
                <a:ea typeface="Arial"/>
                <a:cs typeface="Arial"/>
                <a:sym typeface="Arial"/>
              </a:rPr>
              <a:pPr algn="l">
                <a:buClr>
                  <a:schemeClr val="dk2"/>
                </a:buClr>
                <a:buSzPct val="25000"/>
              </a:pPr>
              <a:t>‹#›</a:t>
            </a:fld>
            <a:endParaRPr lang="en" sz="1224">
              <a:solidFill>
                <a:schemeClr val="dk2"/>
              </a:solidFill>
              <a:latin typeface="Arial"/>
              <a:ea typeface="Arial"/>
              <a:cs typeface="Arial"/>
              <a:sym typeface="Arial"/>
            </a:endParaRPr>
          </a:p>
        </p:txBody>
      </p:sp>
    </p:spTree>
    <p:extLst>
      <p:ext uri="{BB962C8B-B14F-4D97-AF65-F5344CB8AC3E}">
        <p14:creationId xmlns:p14="http://schemas.microsoft.com/office/powerpoint/2010/main" val="767878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832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9_Collaboration">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6475" cy="5245894"/>
          </a:xfrm>
          <a:prstGeom prst="rect">
            <a:avLst/>
          </a:prstGeom>
        </p:spPr>
      </p:pic>
      <p:pic>
        <p:nvPicPr>
          <p:cNvPr id="9" name="Picture 8">
            <a:extLst>
              <a:ext uri="{FF2B5EF4-FFF2-40B4-BE49-F238E27FC236}">
                <a16:creationId xmlns:a16="http://schemas.microsoft.com/office/drawing/2014/main" id="{51E7BC27-4554-443E-A03E-F3596A24118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 y="3047459"/>
            <a:ext cx="12439714" cy="1641140"/>
          </a:xfrm>
          <a:prstGeom prst="rect">
            <a:avLst/>
          </a:prstGeom>
        </p:spPr>
      </p:pic>
      <p:sp>
        <p:nvSpPr>
          <p:cNvPr id="13" name="Rectangle 12">
            <a:extLst>
              <a:ext uri="{FF2B5EF4-FFF2-40B4-BE49-F238E27FC236}">
                <a16:creationId xmlns:a16="http://schemas.microsoft.com/office/drawing/2014/main" id="{3C84C713-FA15-4095-B35F-0385E59E76EC}"/>
              </a:ext>
            </a:extLst>
          </p:cNvPr>
          <p:cNvSpPr/>
          <p:nvPr userDrawn="1"/>
        </p:nvSpPr>
        <p:spPr>
          <a:xfrm>
            <a:off x="0" y="4546441"/>
            <a:ext cx="12439713" cy="24480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6" name="Footer Placeholder 6">
            <a:extLst>
              <a:ext uri="{FF2B5EF4-FFF2-40B4-BE49-F238E27FC236}">
                <a16:creationId xmlns:a16="http://schemas.microsoft.com/office/drawing/2014/main" id="{6D5CEFD8-5EBD-4DB8-9018-E422AF669365}"/>
              </a:ext>
            </a:extLst>
          </p:cNvPr>
          <p:cNvSpPr>
            <a:spLocks noGrp="1"/>
          </p:cNvSpPr>
          <p:nvPr>
            <p:ph type="ftr" sz="quarter" idx="11"/>
          </p:nvPr>
        </p:nvSpPr>
        <p:spPr>
          <a:xfrm>
            <a:off x="5165304" y="6720678"/>
            <a:ext cx="2105867" cy="250144"/>
          </a:xfrm>
        </p:spPr>
        <p:txBody>
          <a:bodyPr/>
          <a:lstStyle/>
          <a:p>
            <a:endParaRPr lang="en-US" sz="816">
              <a:solidFill>
                <a:schemeClr val="bg1">
                  <a:lumMod val="85000"/>
                </a:schemeClr>
              </a:solidFill>
              <a:cs typeface="Segoe UI" panose="020B0502040204020203" pitchFamily="34" charset="0"/>
            </a:endParaRPr>
          </a:p>
        </p:txBody>
      </p:sp>
      <p:sp>
        <p:nvSpPr>
          <p:cNvPr id="17" name="Subtitle 2">
            <a:extLst>
              <a:ext uri="{FF2B5EF4-FFF2-40B4-BE49-F238E27FC236}">
                <a16:creationId xmlns:a16="http://schemas.microsoft.com/office/drawing/2014/main" id="{F0083DEB-7DA4-4973-AE7B-95A4CA0C93E7}"/>
              </a:ext>
            </a:extLst>
          </p:cNvPr>
          <p:cNvSpPr>
            <a:spLocks noGrp="1"/>
          </p:cNvSpPr>
          <p:nvPr>
            <p:ph type="subTitle" idx="1"/>
          </p:nvPr>
        </p:nvSpPr>
        <p:spPr>
          <a:xfrm>
            <a:off x="2314027" y="5580631"/>
            <a:ext cx="9267440" cy="1044393"/>
          </a:xfrm>
          <a:prstGeom prst="rect">
            <a:avLst/>
          </a:prstGeom>
        </p:spPr>
        <p:txBody>
          <a:bodyPr>
            <a:noAutofit/>
          </a:bodyPr>
          <a:lstStyle>
            <a:lvl1pPr marL="0" indent="0" algn="l">
              <a:buNone/>
              <a:defRPr lang="en-US" sz="1632" b="0" i="0" kern="1200" dirty="0">
                <a:solidFill>
                  <a:schemeClr val="tx1"/>
                </a:solidFill>
                <a:latin typeface="Segoe UI" panose="020B0502040204020203" pitchFamily="34" charset="0"/>
                <a:ea typeface="Segoe UI" panose="020B0502040204020203" pitchFamily="34" charset="0"/>
                <a:cs typeface="Segoe UI" panose="020B0502040204020203" pitchFamily="34" charset="0"/>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18" name="Title 1">
            <a:extLst>
              <a:ext uri="{FF2B5EF4-FFF2-40B4-BE49-F238E27FC236}">
                <a16:creationId xmlns:a16="http://schemas.microsoft.com/office/drawing/2014/main" id="{A91998FE-48F4-44DF-BAA6-02DE4457E37F}"/>
              </a:ext>
            </a:extLst>
          </p:cNvPr>
          <p:cNvSpPr>
            <a:spLocks noGrp="1"/>
          </p:cNvSpPr>
          <p:nvPr>
            <p:ph type="title"/>
          </p:nvPr>
        </p:nvSpPr>
        <p:spPr>
          <a:xfrm>
            <a:off x="2314027" y="4839418"/>
            <a:ext cx="9267440" cy="701288"/>
          </a:xfrm>
          <a:prstGeom prst="rect">
            <a:avLst/>
          </a:prstGeom>
        </p:spPr>
        <p:txBody>
          <a:bodyPr/>
          <a:lstStyle>
            <a:lvl1pPr>
              <a:defRPr lang="en-GB" sz="3672" b="0" i="0" kern="1200" dirty="0">
                <a:solidFill>
                  <a:schemeClr val="tx2"/>
                </a:solidFill>
                <a:latin typeface="Segoe UI Light" charset="0"/>
                <a:ea typeface="Segoe UI Light" charset="0"/>
                <a:cs typeface="Segoe UI Light" charset="0"/>
              </a:defRPr>
            </a:lvl1pPr>
          </a:lstStyle>
          <a:p>
            <a:r>
              <a:rPr lang="en-US"/>
              <a:t>Click to edit Master title style</a:t>
            </a:r>
            <a:endParaRPr lang="en-GB"/>
          </a:p>
        </p:txBody>
      </p:sp>
    </p:spTree>
    <p:extLst>
      <p:ext uri="{BB962C8B-B14F-4D97-AF65-F5344CB8AC3E}">
        <p14:creationId xmlns:p14="http://schemas.microsoft.com/office/powerpoint/2010/main" val="232660762"/>
      </p:ext>
    </p:extLst>
  </p:cSld>
  <p:clrMapOvr>
    <a:masterClrMapping/>
  </p:clrMapOvr>
  <p:transition>
    <p:fade/>
  </p:transition>
  <p:extLst mod="1">
    <p:ext uri="{DCECCB84-F9BA-43D5-87BE-67443E8EF086}">
      <p15:sldGuideLst xmlns:p15="http://schemas.microsoft.com/office/powerpoint/2012/main">
        <p15:guide id="1" orient="horz" pos="2808">
          <p15:clr>
            <a:srgbClr val="FBAE40"/>
          </p15:clr>
        </p15:guide>
        <p15:guide id="2" pos="3840">
          <p15:clr>
            <a:srgbClr val="FBAE40"/>
          </p15:clr>
        </p15:guide>
        <p15:guide id="3" pos="1512">
          <p15:clr>
            <a:srgbClr val="FBAE40"/>
          </p15:clr>
        </p15:guide>
        <p15:guide id="4" orient="horz" pos="3024">
          <p15:clr>
            <a:srgbClr val="FBAE40"/>
          </p15:clr>
        </p15:guide>
        <p15:guide id="5" orient="horz" pos="3456">
          <p15:clr>
            <a:srgbClr val="FBAE40"/>
          </p15:clr>
        </p15:guide>
        <p15:guide id="6" orient="horz" pos="2160">
          <p15:clr>
            <a:srgbClr val="FBAE40"/>
          </p15:clr>
        </p15:guide>
        <p15:guide id="7" orient="horz" pos="3672">
          <p15:clr>
            <a:srgbClr val="FBAE40"/>
          </p15:clr>
        </p15:guide>
        <p15:guide id="8" orient="horz" pos="3888">
          <p15:clr>
            <a:srgbClr val="FBAE40"/>
          </p15:clr>
        </p15:guide>
        <p15:guide id="9" orient="horz" pos="4104">
          <p15:clr>
            <a:srgbClr val="FBAE40"/>
          </p15:clr>
        </p15:guide>
        <p15:guide id="10" orient="horz" pos="3240">
          <p15:clr>
            <a:srgbClr val="FBAE40"/>
          </p15:clr>
        </p15:guide>
        <p15:guide id="11" orient="horz" pos="2592">
          <p15:clr>
            <a:srgbClr val="FBAE40"/>
          </p15:clr>
        </p15:guide>
        <p15:guide id="12" orient="horz" pos="2376">
          <p15:clr>
            <a:srgbClr val="FBAE40"/>
          </p15:clr>
        </p15:guide>
        <p15:guide id="13" orient="horz" pos="1944">
          <p15:clr>
            <a:srgbClr val="FBAE40"/>
          </p15:clr>
        </p15:guide>
        <p15:guide id="14" orient="horz" pos="1728">
          <p15:clr>
            <a:srgbClr val="FBAE40"/>
          </p15:clr>
        </p15:guide>
        <p15:guide id="15" orient="horz" pos="1512">
          <p15:clr>
            <a:srgbClr val="FBAE40"/>
          </p15:clr>
        </p15:guide>
        <p15:guide id="16" orient="horz" pos="1296">
          <p15:clr>
            <a:srgbClr val="FBAE40"/>
          </p15:clr>
        </p15:guide>
        <p15:guide id="17" orient="horz" pos="1080">
          <p15:clr>
            <a:srgbClr val="FBAE40"/>
          </p15:clr>
        </p15:guide>
        <p15:guide id="18" orient="horz" pos="864">
          <p15:clr>
            <a:srgbClr val="FBAE40"/>
          </p15:clr>
        </p15:guide>
        <p15:guide id="19" orient="horz" pos="648">
          <p15:clr>
            <a:srgbClr val="FBAE40"/>
          </p15:clr>
        </p15:guide>
        <p15:guide id="20" orient="horz" pos="432">
          <p15:clr>
            <a:srgbClr val="FBAE40"/>
          </p15:clr>
        </p15:guide>
        <p15:guide id="21" orient="horz" pos="216">
          <p15:clr>
            <a:srgbClr val="FBAE40"/>
          </p15:clr>
        </p15:guide>
        <p15:guide id="22" pos="1920">
          <p15:clr>
            <a:srgbClr val="FBAE40"/>
          </p15:clr>
        </p15:guide>
        <p15:guide id="23" pos="5760">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833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462861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0913" y="233151"/>
            <a:ext cx="11814652" cy="880792"/>
          </a:xfrm>
        </p:spPr>
        <p:txBody>
          <a:bodyPr anchor="t" anchorCtr="0">
            <a:noAutofit/>
          </a:bodyPr>
          <a:lstStyle>
            <a:lvl1pPr>
              <a:defRPr sz="5437" cap="none" spc="-136" baseline="0">
                <a:solidFill>
                  <a:schemeClr val="accent1"/>
                </a:solidFill>
                <a:latin typeface="Segoe UI Light" pitchFamily="34" charset="0"/>
              </a:defRPr>
            </a:lvl1pPr>
          </a:lstStyle>
          <a:p>
            <a:r>
              <a:rPr lang="en-US"/>
              <a:t>Click To Edit Master Title Style</a:t>
            </a:r>
          </a:p>
        </p:txBody>
      </p:sp>
    </p:spTree>
    <p:extLst>
      <p:ext uri="{BB962C8B-B14F-4D97-AF65-F5344CB8AC3E}">
        <p14:creationId xmlns:p14="http://schemas.microsoft.com/office/powerpoint/2010/main" val="3153989974"/>
      </p:ext>
    </p:extLst>
  </p:cSld>
  <p:clrMapOvr>
    <a:masterClrMapping/>
  </p:clrMapOvr>
  <p:transition spd="slow">
    <p:push/>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74638" y="182880"/>
            <a:ext cx="9731210" cy="771524"/>
          </a:xfrm>
        </p:spPr>
        <p:txBody>
          <a:bodyPr lIns="0" tIns="91440" rIns="0" bIns="0"/>
          <a:lstStyle>
            <a:lvl1pPr>
              <a:lnSpc>
                <a:spcPct val="100000"/>
              </a:lnSpc>
              <a:spcBef>
                <a:spcPts val="600"/>
              </a:spcBef>
              <a:spcAft>
                <a:spcPts val="600"/>
              </a:spcAft>
              <a:defRPr sz="4799">
                <a:solidFill>
                  <a:schemeClr val="bg2"/>
                </a:solidFill>
                <a:latin typeface="+mj-lt"/>
              </a:defRPr>
            </a:lvl1pPr>
          </a:lstStyle>
          <a:p>
            <a:r>
              <a:rPr lang="en-US"/>
              <a:t>Click to edit Master title style</a:t>
            </a:r>
          </a:p>
        </p:txBody>
      </p:sp>
    </p:spTree>
    <p:extLst>
      <p:ext uri="{BB962C8B-B14F-4D97-AF65-F5344CB8AC3E}">
        <p14:creationId xmlns:p14="http://schemas.microsoft.com/office/powerpoint/2010/main" val="1449834626"/>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4_Title/sub-title only_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0"/>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Tree>
    <p:extLst>
      <p:ext uri="{BB962C8B-B14F-4D97-AF65-F5344CB8AC3E}">
        <p14:creationId xmlns:p14="http://schemas.microsoft.com/office/powerpoint/2010/main" val="608851673"/>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1_Section Title (5)">
    <p:spTree>
      <p:nvGrpSpPr>
        <p:cNvPr id="1" name=""/>
        <p:cNvGrpSpPr/>
        <p:nvPr/>
      </p:nvGrpSpPr>
      <p:grpSpPr>
        <a:xfrm>
          <a:off x="0" y="0"/>
          <a:ext cx="0" cy="0"/>
          <a:chOff x="0" y="0"/>
          <a:chExt cx="0" cy="0"/>
        </a:xfrm>
      </p:grpSpPr>
      <p:sp>
        <p:nvSpPr>
          <p:cNvPr id="4" name="Text Placeholder 4"/>
          <p:cNvSpPr>
            <a:spLocks noGrp="1"/>
          </p:cNvSpPr>
          <p:nvPr>
            <p:ph type="body" sz="quarter" idx="14" hasCustomPrompt="1"/>
          </p:nvPr>
        </p:nvSpPr>
        <p:spPr>
          <a:xfrm>
            <a:off x="207963" y="2864380"/>
            <a:ext cx="11877675" cy="878160"/>
          </a:xfrm>
          <a:noFill/>
        </p:spPr>
        <p:txBody>
          <a:bodyPr wrap="square" lIns="182880" tIns="146304" rIns="182880" bIns="146304">
            <a:spAutoFit/>
          </a:bodyPr>
          <a:lstStyle>
            <a:lvl1pPr marL="0" indent="0">
              <a:spcBef>
                <a:spcPts val="0"/>
              </a:spcBef>
              <a:buNone/>
              <a:defRPr sz="4199" spc="0" baseline="0">
                <a:gradFill>
                  <a:gsLst>
                    <a:gs pos="0">
                      <a:schemeClr val="tx1"/>
                    </a:gs>
                    <a:gs pos="100000">
                      <a:schemeClr val="tx1"/>
                    </a:gs>
                  </a:gsLst>
                  <a:lin ang="5400000" scaled="0"/>
                </a:gradFill>
                <a:latin typeface="+mj-lt"/>
              </a:defRPr>
            </a:lvl1pPr>
          </a:lstStyle>
          <a:p>
            <a:pPr lvl="0"/>
            <a:r>
              <a:rPr lang="en-US"/>
              <a:t>Section Title</a:t>
            </a:r>
          </a:p>
        </p:txBody>
      </p:sp>
    </p:spTree>
    <p:extLst>
      <p:ext uri="{BB962C8B-B14F-4D97-AF65-F5344CB8AC3E}">
        <p14:creationId xmlns:p14="http://schemas.microsoft.com/office/powerpoint/2010/main" val="3344870357"/>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Title Only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tx1">
                    <a:lumMod val="65000"/>
                    <a:lumOff val="35000"/>
                  </a:schemeClr>
                </a:solidFill>
              </a:defRPr>
            </a:lvl1pPr>
          </a:lstStyle>
          <a:p>
            <a:r>
              <a:rPr lang="en-US"/>
              <a:t>Click to edit Master title style</a:t>
            </a:r>
          </a:p>
        </p:txBody>
      </p:sp>
    </p:spTree>
    <p:extLst>
      <p:ext uri="{BB962C8B-B14F-4D97-AF65-F5344CB8AC3E}">
        <p14:creationId xmlns:p14="http://schemas.microsoft.com/office/powerpoint/2010/main" val="653300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cover2">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303069"/>
            <a:ext cx="7425059" cy="2216301"/>
          </a:xfrm>
          <a:noFill/>
        </p:spPr>
        <p:txBody>
          <a:bodyPr lIns="0" tIns="91440" rIns="146304" bIns="91440" anchor="t" anchorCtr="0"/>
          <a:lstStyle>
            <a:lvl1pPr>
              <a:defRPr sz="7198" spc="-100" baseline="0">
                <a:solidFill>
                  <a:schemeClr val="tx1"/>
                </a:solidFill>
              </a:defRPr>
            </a:lvl1pPr>
          </a:lstStyle>
          <a:p>
            <a:r>
              <a:rPr lang="en-US"/>
              <a:t>Lorem ipsum Lorem ipsum</a:t>
            </a:r>
          </a:p>
        </p:txBody>
      </p:sp>
      <p:sp>
        <p:nvSpPr>
          <p:cNvPr id="3" name="Text Placeholder 2"/>
          <p:cNvSpPr>
            <a:spLocks noGrp="1"/>
          </p:cNvSpPr>
          <p:nvPr>
            <p:ph type="body" sz="quarter" idx="10"/>
          </p:nvPr>
        </p:nvSpPr>
        <p:spPr>
          <a:xfrm>
            <a:off x="274638" y="3647557"/>
            <a:ext cx="5943600" cy="646331"/>
          </a:xfrm>
        </p:spPr>
        <p:txBody>
          <a:bodyPr/>
          <a:lstStyle>
            <a:lvl1pPr marL="0" indent="0">
              <a:spcBef>
                <a:spcPts val="1000"/>
              </a:spcBef>
              <a:spcAft>
                <a:spcPts val="1000"/>
              </a:spcAft>
              <a:buNone/>
              <a:defRPr sz="3999"/>
            </a:lvl1pPr>
          </a:lstStyle>
          <a:p>
            <a:pPr lvl="0"/>
            <a:r>
              <a:rPr lang="en-US"/>
              <a:t>Click to edit Master text</a:t>
            </a:r>
          </a:p>
        </p:txBody>
      </p:sp>
      <p:grpSp>
        <p:nvGrpSpPr>
          <p:cNvPr id="372" name="Group 371">
            <a:extLst>
              <a:ext uri="{FF2B5EF4-FFF2-40B4-BE49-F238E27FC236}">
                <a16:creationId xmlns:a16="http://schemas.microsoft.com/office/drawing/2014/main" id="{CDFD47E3-DDF9-4944-86BF-DA7CF82DAE44}"/>
              </a:ext>
            </a:extLst>
          </p:cNvPr>
          <p:cNvGrpSpPr/>
          <p:nvPr userDrawn="1"/>
        </p:nvGrpSpPr>
        <p:grpSpPr>
          <a:xfrm>
            <a:off x="7486650" y="137942"/>
            <a:ext cx="5859324" cy="6876651"/>
            <a:chOff x="7625796" y="627085"/>
            <a:chExt cx="5434428" cy="6377982"/>
          </a:xfrm>
        </p:grpSpPr>
        <p:grpSp>
          <p:nvGrpSpPr>
            <p:cNvPr id="249" name="Group 247">
              <a:extLst>
                <a:ext uri="{FF2B5EF4-FFF2-40B4-BE49-F238E27FC236}">
                  <a16:creationId xmlns:a16="http://schemas.microsoft.com/office/drawing/2014/main" id="{1F00B62E-9278-4200-8B74-A0BD179F9AF0}"/>
                </a:ext>
              </a:extLst>
            </p:cNvPr>
            <p:cNvGrpSpPr>
              <a:grpSpLocks noChangeAspect="1"/>
            </p:cNvGrpSpPr>
            <p:nvPr userDrawn="1"/>
          </p:nvGrpSpPr>
          <p:grpSpPr bwMode="auto">
            <a:xfrm>
              <a:off x="8508381" y="1977477"/>
              <a:ext cx="4092633" cy="5027590"/>
              <a:chOff x="6097" y="2298"/>
              <a:chExt cx="696" cy="855"/>
            </a:xfrm>
          </p:grpSpPr>
          <p:sp>
            <p:nvSpPr>
              <p:cNvPr id="250" name="AutoShape 246">
                <a:extLst>
                  <a:ext uri="{FF2B5EF4-FFF2-40B4-BE49-F238E27FC236}">
                    <a16:creationId xmlns:a16="http://schemas.microsoft.com/office/drawing/2014/main" id="{65CB237B-C1E8-4B55-848E-602697CB6CB7}"/>
                  </a:ext>
                </a:extLst>
              </p:cNvPr>
              <p:cNvSpPr>
                <a:spLocks noChangeAspect="1" noChangeArrowheads="1" noTextEdit="1"/>
              </p:cNvSpPr>
              <p:nvPr userDrawn="1"/>
            </p:nvSpPr>
            <p:spPr bwMode="auto">
              <a:xfrm>
                <a:off x="6097" y="2298"/>
                <a:ext cx="696" cy="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3" name="Rectangle 250">
                <a:extLst>
                  <a:ext uri="{FF2B5EF4-FFF2-40B4-BE49-F238E27FC236}">
                    <a16:creationId xmlns:a16="http://schemas.microsoft.com/office/drawing/2014/main" id="{87457DDA-AD9E-4A97-9C2E-7F4E64D0AFA4}"/>
                  </a:ext>
                </a:extLst>
              </p:cNvPr>
              <p:cNvSpPr>
                <a:spLocks noChangeArrowheads="1"/>
              </p:cNvSpPr>
              <p:nvPr userDrawn="1"/>
            </p:nvSpPr>
            <p:spPr bwMode="auto">
              <a:xfrm>
                <a:off x="6468" y="3037"/>
                <a:ext cx="111" cy="114"/>
              </a:xfrm>
              <a:prstGeom prst="rect">
                <a:avLst/>
              </a:prstGeom>
              <a:solidFill>
                <a:srgbClr val="DFDF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4" name="Rectangle 251">
                <a:extLst>
                  <a:ext uri="{FF2B5EF4-FFF2-40B4-BE49-F238E27FC236}">
                    <a16:creationId xmlns:a16="http://schemas.microsoft.com/office/drawing/2014/main" id="{787AC753-EFDA-426C-B584-5AECAA3027B1}"/>
                  </a:ext>
                </a:extLst>
              </p:cNvPr>
              <p:cNvSpPr>
                <a:spLocks noChangeArrowheads="1"/>
              </p:cNvSpPr>
              <p:nvPr userDrawn="1"/>
            </p:nvSpPr>
            <p:spPr bwMode="auto">
              <a:xfrm>
                <a:off x="6313" y="2815"/>
                <a:ext cx="111" cy="336"/>
              </a:xfrm>
              <a:prstGeom prst="rect">
                <a:avLst/>
              </a:prstGeom>
              <a:solidFill>
                <a:srgbClr val="DFDF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5" name="Rectangle 252">
                <a:extLst>
                  <a:ext uri="{FF2B5EF4-FFF2-40B4-BE49-F238E27FC236}">
                    <a16:creationId xmlns:a16="http://schemas.microsoft.com/office/drawing/2014/main" id="{ADBB0E8B-FCE5-439F-9F2B-6FA746CBBE6A}"/>
                  </a:ext>
                </a:extLst>
              </p:cNvPr>
              <p:cNvSpPr>
                <a:spLocks noChangeArrowheads="1"/>
              </p:cNvSpPr>
              <p:nvPr userDrawn="1"/>
            </p:nvSpPr>
            <p:spPr bwMode="auto">
              <a:xfrm>
                <a:off x="6325" y="2834"/>
                <a:ext cx="13"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6" name="Rectangle 253">
                <a:extLst>
                  <a:ext uri="{FF2B5EF4-FFF2-40B4-BE49-F238E27FC236}">
                    <a16:creationId xmlns:a16="http://schemas.microsoft.com/office/drawing/2014/main" id="{E7528E24-6BDC-4F30-B75B-0CD44FD8FEED}"/>
                  </a:ext>
                </a:extLst>
              </p:cNvPr>
              <p:cNvSpPr>
                <a:spLocks noChangeArrowheads="1"/>
              </p:cNvSpPr>
              <p:nvPr userDrawn="1"/>
            </p:nvSpPr>
            <p:spPr bwMode="auto">
              <a:xfrm>
                <a:off x="6350" y="2834"/>
                <a:ext cx="11"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7" name="Rectangle 254">
                <a:extLst>
                  <a:ext uri="{FF2B5EF4-FFF2-40B4-BE49-F238E27FC236}">
                    <a16:creationId xmlns:a16="http://schemas.microsoft.com/office/drawing/2014/main" id="{D23DFB3F-F258-421E-B4B9-97CEA983AB71}"/>
                  </a:ext>
                </a:extLst>
              </p:cNvPr>
              <p:cNvSpPr>
                <a:spLocks noChangeArrowheads="1"/>
              </p:cNvSpPr>
              <p:nvPr userDrawn="1"/>
            </p:nvSpPr>
            <p:spPr bwMode="auto">
              <a:xfrm>
                <a:off x="6374" y="2834"/>
                <a:ext cx="10"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8" name="Rectangle 255">
                <a:extLst>
                  <a:ext uri="{FF2B5EF4-FFF2-40B4-BE49-F238E27FC236}">
                    <a16:creationId xmlns:a16="http://schemas.microsoft.com/office/drawing/2014/main" id="{95395EC5-C823-4F96-8AFB-A7C525ED5867}"/>
                  </a:ext>
                </a:extLst>
              </p:cNvPr>
              <p:cNvSpPr>
                <a:spLocks noChangeArrowheads="1"/>
              </p:cNvSpPr>
              <p:nvPr userDrawn="1"/>
            </p:nvSpPr>
            <p:spPr bwMode="auto">
              <a:xfrm>
                <a:off x="6397" y="2834"/>
                <a:ext cx="12" cy="2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9" name="Rectangle 256">
                <a:extLst>
                  <a:ext uri="{FF2B5EF4-FFF2-40B4-BE49-F238E27FC236}">
                    <a16:creationId xmlns:a16="http://schemas.microsoft.com/office/drawing/2014/main" id="{EA63CA39-CA16-4B9E-8D8F-0B2EABBE11D5}"/>
                  </a:ext>
                </a:extLst>
              </p:cNvPr>
              <p:cNvSpPr>
                <a:spLocks noChangeArrowheads="1"/>
              </p:cNvSpPr>
              <p:nvPr userDrawn="1"/>
            </p:nvSpPr>
            <p:spPr bwMode="auto">
              <a:xfrm>
                <a:off x="6325" y="2866"/>
                <a:ext cx="13"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0" name="Rectangle 257">
                <a:extLst>
                  <a:ext uri="{FF2B5EF4-FFF2-40B4-BE49-F238E27FC236}">
                    <a16:creationId xmlns:a16="http://schemas.microsoft.com/office/drawing/2014/main" id="{D742BED7-A533-42D9-96D9-2A557DAEF1AD}"/>
                  </a:ext>
                </a:extLst>
              </p:cNvPr>
              <p:cNvSpPr>
                <a:spLocks noChangeArrowheads="1"/>
              </p:cNvSpPr>
              <p:nvPr userDrawn="1"/>
            </p:nvSpPr>
            <p:spPr bwMode="auto">
              <a:xfrm>
                <a:off x="6350" y="2866"/>
                <a:ext cx="11"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1" name="Rectangle 258">
                <a:extLst>
                  <a:ext uri="{FF2B5EF4-FFF2-40B4-BE49-F238E27FC236}">
                    <a16:creationId xmlns:a16="http://schemas.microsoft.com/office/drawing/2014/main" id="{933BA798-BF8C-4D7B-963C-784E23E26E38}"/>
                  </a:ext>
                </a:extLst>
              </p:cNvPr>
              <p:cNvSpPr>
                <a:spLocks noChangeArrowheads="1"/>
              </p:cNvSpPr>
              <p:nvPr userDrawn="1"/>
            </p:nvSpPr>
            <p:spPr bwMode="auto">
              <a:xfrm>
                <a:off x="6374" y="2866"/>
                <a:ext cx="10"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2" name="Rectangle 259">
                <a:extLst>
                  <a:ext uri="{FF2B5EF4-FFF2-40B4-BE49-F238E27FC236}">
                    <a16:creationId xmlns:a16="http://schemas.microsoft.com/office/drawing/2014/main" id="{DB545304-51D3-4545-A817-7A1A23218D08}"/>
                  </a:ext>
                </a:extLst>
              </p:cNvPr>
              <p:cNvSpPr>
                <a:spLocks noChangeArrowheads="1"/>
              </p:cNvSpPr>
              <p:nvPr userDrawn="1"/>
            </p:nvSpPr>
            <p:spPr bwMode="auto">
              <a:xfrm>
                <a:off x="6397" y="2866"/>
                <a:ext cx="12"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3" name="Rectangle 260">
                <a:extLst>
                  <a:ext uri="{FF2B5EF4-FFF2-40B4-BE49-F238E27FC236}">
                    <a16:creationId xmlns:a16="http://schemas.microsoft.com/office/drawing/2014/main" id="{5B93D5FA-6D33-458B-BFD8-30A4E335C5D5}"/>
                  </a:ext>
                </a:extLst>
              </p:cNvPr>
              <p:cNvSpPr>
                <a:spLocks noChangeArrowheads="1"/>
              </p:cNvSpPr>
              <p:nvPr userDrawn="1"/>
            </p:nvSpPr>
            <p:spPr bwMode="auto">
              <a:xfrm>
                <a:off x="6325" y="2898"/>
                <a:ext cx="13"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4" name="Rectangle 261">
                <a:extLst>
                  <a:ext uri="{FF2B5EF4-FFF2-40B4-BE49-F238E27FC236}">
                    <a16:creationId xmlns:a16="http://schemas.microsoft.com/office/drawing/2014/main" id="{54B095D7-A32D-45BE-9EBA-EC8A0B306ABC}"/>
                  </a:ext>
                </a:extLst>
              </p:cNvPr>
              <p:cNvSpPr>
                <a:spLocks noChangeArrowheads="1"/>
              </p:cNvSpPr>
              <p:nvPr userDrawn="1"/>
            </p:nvSpPr>
            <p:spPr bwMode="auto">
              <a:xfrm>
                <a:off x="6350" y="2898"/>
                <a:ext cx="11"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5" name="Rectangle 262">
                <a:extLst>
                  <a:ext uri="{FF2B5EF4-FFF2-40B4-BE49-F238E27FC236}">
                    <a16:creationId xmlns:a16="http://schemas.microsoft.com/office/drawing/2014/main" id="{CA60F719-D75E-4B2B-9686-607A78CD5BAA}"/>
                  </a:ext>
                </a:extLst>
              </p:cNvPr>
              <p:cNvSpPr>
                <a:spLocks noChangeArrowheads="1"/>
              </p:cNvSpPr>
              <p:nvPr userDrawn="1"/>
            </p:nvSpPr>
            <p:spPr bwMode="auto">
              <a:xfrm>
                <a:off x="6374" y="2898"/>
                <a:ext cx="10"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6" name="Rectangle 263">
                <a:extLst>
                  <a:ext uri="{FF2B5EF4-FFF2-40B4-BE49-F238E27FC236}">
                    <a16:creationId xmlns:a16="http://schemas.microsoft.com/office/drawing/2014/main" id="{16A5634E-5020-48D1-A1BE-F620D39D0732}"/>
                  </a:ext>
                </a:extLst>
              </p:cNvPr>
              <p:cNvSpPr>
                <a:spLocks noChangeArrowheads="1"/>
              </p:cNvSpPr>
              <p:nvPr userDrawn="1"/>
            </p:nvSpPr>
            <p:spPr bwMode="auto">
              <a:xfrm>
                <a:off x="6397" y="2898"/>
                <a:ext cx="12"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7" name="Rectangle 264">
                <a:extLst>
                  <a:ext uri="{FF2B5EF4-FFF2-40B4-BE49-F238E27FC236}">
                    <a16:creationId xmlns:a16="http://schemas.microsoft.com/office/drawing/2014/main" id="{D23C8B74-E873-4CBF-BB5B-1163F15F418E}"/>
                  </a:ext>
                </a:extLst>
              </p:cNvPr>
              <p:cNvSpPr>
                <a:spLocks noChangeArrowheads="1"/>
              </p:cNvSpPr>
              <p:nvPr userDrawn="1"/>
            </p:nvSpPr>
            <p:spPr bwMode="auto">
              <a:xfrm>
                <a:off x="6325" y="2930"/>
                <a:ext cx="13"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8" name="Rectangle 265">
                <a:extLst>
                  <a:ext uri="{FF2B5EF4-FFF2-40B4-BE49-F238E27FC236}">
                    <a16:creationId xmlns:a16="http://schemas.microsoft.com/office/drawing/2014/main" id="{AF71F314-7DE5-4B66-BA58-68112894167B}"/>
                  </a:ext>
                </a:extLst>
              </p:cNvPr>
              <p:cNvSpPr>
                <a:spLocks noChangeArrowheads="1"/>
              </p:cNvSpPr>
              <p:nvPr userDrawn="1"/>
            </p:nvSpPr>
            <p:spPr bwMode="auto">
              <a:xfrm>
                <a:off x="6350" y="2930"/>
                <a:ext cx="11" cy="2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9" name="Rectangle 266">
                <a:extLst>
                  <a:ext uri="{FF2B5EF4-FFF2-40B4-BE49-F238E27FC236}">
                    <a16:creationId xmlns:a16="http://schemas.microsoft.com/office/drawing/2014/main" id="{DBC23984-FF32-4DA5-8DE1-7E24BD6C3FF8}"/>
                  </a:ext>
                </a:extLst>
              </p:cNvPr>
              <p:cNvSpPr>
                <a:spLocks noChangeArrowheads="1"/>
              </p:cNvSpPr>
              <p:nvPr userDrawn="1"/>
            </p:nvSpPr>
            <p:spPr bwMode="auto">
              <a:xfrm>
                <a:off x="6374" y="2930"/>
                <a:ext cx="10" cy="20"/>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0" name="Rectangle 267">
                <a:extLst>
                  <a:ext uri="{FF2B5EF4-FFF2-40B4-BE49-F238E27FC236}">
                    <a16:creationId xmlns:a16="http://schemas.microsoft.com/office/drawing/2014/main" id="{36BE96A9-871C-4F0D-8A44-C3D6EC4677AB}"/>
                  </a:ext>
                </a:extLst>
              </p:cNvPr>
              <p:cNvSpPr>
                <a:spLocks noChangeArrowheads="1"/>
              </p:cNvSpPr>
              <p:nvPr userDrawn="1"/>
            </p:nvSpPr>
            <p:spPr bwMode="auto">
              <a:xfrm>
                <a:off x="6397" y="2930"/>
                <a:ext cx="12"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1" name="Rectangle 268">
                <a:extLst>
                  <a:ext uri="{FF2B5EF4-FFF2-40B4-BE49-F238E27FC236}">
                    <a16:creationId xmlns:a16="http://schemas.microsoft.com/office/drawing/2014/main" id="{90DFF299-9AD9-43F7-A6D5-68B29A6A38C7}"/>
                  </a:ext>
                </a:extLst>
              </p:cNvPr>
              <p:cNvSpPr>
                <a:spLocks noChangeArrowheads="1"/>
              </p:cNvSpPr>
              <p:nvPr userDrawn="1"/>
            </p:nvSpPr>
            <p:spPr bwMode="auto">
              <a:xfrm>
                <a:off x="6325" y="2962"/>
                <a:ext cx="13"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2" name="Rectangle 269">
                <a:extLst>
                  <a:ext uri="{FF2B5EF4-FFF2-40B4-BE49-F238E27FC236}">
                    <a16:creationId xmlns:a16="http://schemas.microsoft.com/office/drawing/2014/main" id="{01CFC304-981B-4246-A430-8C1E1A79F45A}"/>
                  </a:ext>
                </a:extLst>
              </p:cNvPr>
              <p:cNvSpPr>
                <a:spLocks noChangeArrowheads="1"/>
              </p:cNvSpPr>
              <p:nvPr userDrawn="1"/>
            </p:nvSpPr>
            <p:spPr bwMode="auto">
              <a:xfrm>
                <a:off x="6350" y="2962"/>
                <a:ext cx="11"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3" name="Rectangle 270">
                <a:extLst>
                  <a:ext uri="{FF2B5EF4-FFF2-40B4-BE49-F238E27FC236}">
                    <a16:creationId xmlns:a16="http://schemas.microsoft.com/office/drawing/2014/main" id="{DB453F4B-D541-4162-B3D7-F579474C36A3}"/>
                  </a:ext>
                </a:extLst>
              </p:cNvPr>
              <p:cNvSpPr>
                <a:spLocks noChangeArrowheads="1"/>
              </p:cNvSpPr>
              <p:nvPr userDrawn="1"/>
            </p:nvSpPr>
            <p:spPr bwMode="auto">
              <a:xfrm>
                <a:off x="6374" y="2962"/>
                <a:ext cx="10"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4" name="Rectangle 271">
                <a:extLst>
                  <a:ext uri="{FF2B5EF4-FFF2-40B4-BE49-F238E27FC236}">
                    <a16:creationId xmlns:a16="http://schemas.microsoft.com/office/drawing/2014/main" id="{A2B64033-5E30-4547-BEAB-D792D4750986}"/>
                  </a:ext>
                </a:extLst>
              </p:cNvPr>
              <p:cNvSpPr>
                <a:spLocks noChangeArrowheads="1"/>
              </p:cNvSpPr>
              <p:nvPr userDrawn="1"/>
            </p:nvSpPr>
            <p:spPr bwMode="auto">
              <a:xfrm>
                <a:off x="6397" y="2962"/>
                <a:ext cx="12" cy="2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5" name="Rectangle 272">
                <a:extLst>
                  <a:ext uri="{FF2B5EF4-FFF2-40B4-BE49-F238E27FC236}">
                    <a16:creationId xmlns:a16="http://schemas.microsoft.com/office/drawing/2014/main" id="{3A464137-CC53-47B6-B090-F018386CAE32}"/>
                  </a:ext>
                </a:extLst>
              </p:cNvPr>
              <p:cNvSpPr>
                <a:spLocks noChangeArrowheads="1"/>
              </p:cNvSpPr>
              <p:nvPr userDrawn="1"/>
            </p:nvSpPr>
            <p:spPr bwMode="auto">
              <a:xfrm>
                <a:off x="6325" y="2995"/>
                <a:ext cx="13"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6" name="Rectangle 273">
                <a:extLst>
                  <a:ext uri="{FF2B5EF4-FFF2-40B4-BE49-F238E27FC236}">
                    <a16:creationId xmlns:a16="http://schemas.microsoft.com/office/drawing/2014/main" id="{4DA19828-26D2-41C0-89DD-888EA9639BDB}"/>
                  </a:ext>
                </a:extLst>
              </p:cNvPr>
              <p:cNvSpPr>
                <a:spLocks noChangeArrowheads="1"/>
              </p:cNvSpPr>
              <p:nvPr userDrawn="1"/>
            </p:nvSpPr>
            <p:spPr bwMode="auto">
              <a:xfrm>
                <a:off x="6350" y="2995"/>
                <a:ext cx="11"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7" name="Rectangle 274">
                <a:extLst>
                  <a:ext uri="{FF2B5EF4-FFF2-40B4-BE49-F238E27FC236}">
                    <a16:creationId xmlns:a16="http://schemas.microsoft.com/office/drawing/2014/main" id="{961D7A8D-87F2-4D57-B4E0-23D684CF0D5E}"/>
                  </a:ext>
                </a:extLst>
              </p:cNvPr>
              <p:cNvSpPr>
                <a:spLocks noChangeArrowheads="1"/>
              </p:cNvSpPr>
              <p:nvPr userDrawn="1"/>
            </p:nvSpPr>
            <p:spPr bwMode="auto">
              <a:xfrm>
                <a:off x="6374" y="2995"/>
                <a:ext cx="10" cy="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8" name="Rectangle 275">
                <a:extLst>
                  <a:ext uri="{FF2B5EF4-FFF2-40B4-BE49-F238E27FC236}">
                    <a16:creationId xmlns:a16="http://schemas.microsoft.com/office/drawing/2014/main" id="{C95256FB-A7F5-4976-B261-32E8E203553C}"/>
                  </a:ext>
                </a:extLst>
              </p:cNvPr>
              <p:cNvSpPr>
                <a:spLocks noChangeArrowheads="1"/>
              </p:cNvSpPr>
              <p:nvPr userDrawn="1"/>
            </p:nvSpPr>
            <p:spPr bwMode="auto">
              <a:xfrm>
                <a:off x="6397" y="2995"/>
                <a:ext cx="12"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9" name="Rectangle 276">
                <a:extLst>
                  <a:ext uri="{FF2B5EF4-FFF2-40B4-BE49-F238E27FC236}">
                    <a16:creationId xmlns:a16="http://schemas.microsoft.com/office/drawing/2014/main" id="{38F00226-8C24-4E84-865B-B18BA1ABAEFE}"/>
                  </a:ext>
                </a:extLst>
              </p:cNvPr>
              <p:cNvSpPr>
                <a:spLocks noChangeArrowheads="1"/>
              </p:cNvSpPr>
              <p:nvPr userDrawn="1"/>
            </p:nvSpPr>
            <p:spPr bwMode="auto">
              <a:xfrm>
                <a:off x="6325" y="3027"/>
                <a:ext cx="13"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0" name="Rectangle 277">
                <a:extLst>
                  <a:ext uri="{FF2B5EF4-FFF2-40B4-BE49-F238E27FC236}">
                    <a16:creationId xmlns:a16="http://schemas.microsoft.com/office/drawing/2014/main" id="{D2B74AB8-CED8-4440-BA66-C4AF85BE5896}"/>
                  </a:ext>
                </a:extLst>
              </p:cNvPr>
              <p:cNvSpPr>
                <a:spLocks noChangeArrowheads="1"/>
              </p:cNvSpPr>
              <p:nvPr userDrawn="1"/>
            </p:nvSpPr>
            <p:spPr bwMode="auto">
              <a:xfrm>
                <a:off x="6350" y="3027"/>
                <a:ext cx="11"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1" name="Rectangle 278">
                <a:extLst>
                  <a:ext uri="{FF2B5EF4-FFF2-40B4-BE49-F238E27FC236}">
                    <a16:creationId xmlns:a16="http://schemas.microsoft.com/office/drawing/2014/main" id="{C65DFAE0-B1A4-4904-985F-5F68C2DEC416}"/>
                  </a:ext>
                </a:extLst>
              </p:cNvPr>
              <p:cNvSpPr>
                <a:spLocks noChangeArrowheads="1"/>
              </p:cNvSpPr>
              <p:nvPr userDrawn="1"/>
            </p:nvSpPr>
            <p:spPr bwMode="auto">
              <a:xfrm>
                <a:off x="6374" y="3027"/>
                <a:ext cx="10"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2" name="Rectangle 279">
                <a:extLst>
                  <a:ext uri="{FF2B5EF4-FFF2-40B4-BE49-F238E27FC236}">
                    <a16:creationId xmlns:a16="http://schemas.microsoft.com/office/drawing/2014/main" id="{5BC322C6-17E3-42A7-911E-BE3A33CE5BD2}"/>
                  </a:ext>
                </a:extLst>
              </p:cNvPr>
              <p:cNvSpPr>
                <a:spLocks noChangeArrowheads="1"/>
              </p:cNvSpPr>
              <p:nvPr userDrawn="1"/>
            </p:nvSpPr>
            <p:spPr bwMode="auto">
              <a:xfrm>
                <a:off x="6397" y="3027"/>
                <a:ext cx="12"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3" name="Rectangle 280">
                <a:extLst>
                  <a:ext uri="{FF2B5EF4-FFF2-40B4-BE49-F238E27FC236}">
                    <a16:creationId xmlns:a16="http://schemas.microsoft.com/office/drawing/2014/main" id="{1775D174-4BB0-487F-9750-E6A8B16A0AF3}"/>
                  </a:ext>
                </a:extLst>
              </p:cNvPr>
              <p:cNvSpPr>
                <a:spLocks noChangeArrowheads="1"/>
              </p:cNvSpPr>
              <p:nvPr userDrawn="1"/>
            </p:nvSpPr>
            <p:spPr bwMode="auto">
              <a:xfrm>
                <a:off x="6325" y="3059"/>
                <a:ext cx="13"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4" name="Rectangle 281">
                <a:extLst>
                  <a:ext uri="{FF2B5EF4-FFF2-40B4-BE49-F238E27FC236}">
                    <a16:creationId xmlns:a16="http://schemas.microsoft.com/office/drawing/2014/main" id="{B74C8AE6-C25F-45FE-A8F4-F9EF503E4C9B}"/>
                  </a:ext>
                </a:extLst>
              </p:cNvPr>
              <p:cNvSpPr>
                <a:spLocks noChangeArrowheads="1"/>
              </p:cNvSpPr>
              <p:nvPr userDrawn="1"/>
            </p:nvSpPr>
            <p:spPr bwMode="auto">
              <a:xfrm>
                <a:off x="6350" y="3059"/>
                <a:ext cx="11" cy="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5" name="Rectangle 282">
                <a:extLst>
                  <a:ext uri="{FF2B5EF4-FFF2-40B4-BE49-F238E27FC236}">
                    <a16:creationId xmlns:a16="http://schemas.microsoft.com/office/drawing/2014/main" id="{53A9DABC-21B6-4923-BFC3-5D68E7833787}"/>
                  </a:ext>
                </a:extLst>
              </p:cNvPr>
              <p:cNvSpPr>
                <a:spLocks noChangeArrowheads="1"/>
              </p:cNvSpPr>
              <p:nvPr userDrawn="1"/>
            </p:nvSpPr>
            <p:spPr bwMode="auto">
              <a:xfrm>
                <a:off x="6374" y="3059"/>
                <a:ext cx="10"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6" name="Rectangle 283">
                <a:extLst>
                  <a:ext uri="{FF2B5EF4-FFF2-40B4-BE49-F238E27FC236}">
                    <a16:creationId xmlns:a16="http://schemas.microsoft.com/office/drawing/2014/main" id="{0A6C34E3-3E96-415E-AE68-B048EB95721B}"/>
                  </a:ext>
                </a:extLst>
              </p:cNvPr>
              <p:cNvSpPr>
                <a:spLocks noChangeArrowheads="1"/>
              </p:cNvSpPr>
              <p:nvPr userDrawn="1"/>
            </p:nvSpPr>
            <p:spPr bwMode="auto">
              <a:xfrm>
                <a:off x="6397" y="3059"/>
                <a:ext cx="12"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7" name="Rectangle 284">
                <a:extLst>
                  <a:ext uri="{FF2B5EF4-FFF2-40B4-BE49-F238E27FC236}">
                    <a16:creationId xmlns:a16="http://schemas.microsoft.com/office/drawing/2014/main" id="{BB7FEFB4-9504-4201-B712-307A665893B4}"/>
                  </a:ext>
                </a:extLst>
              </p:cNvPr>
              <p:cNvSpPr>
                <a:spLocks noChangeArrowheads="1"/>
              </p:cNvSpPr>
              <p:nvPr userDrawn="1"/>
            </p:nvSpPr>
            <p:spPr bwMode="auto">
              <a:xfrm>
                <a:off x="6325" y="3091"/>
                <a:ext cx="13" cy="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8" name="Rectangle 285">
                <a:extLst>
                  <a:ext uri="{FF2B5EF4-FFF2-40B4-BE49-F238E27FC236}">
                    <a16:creationId xmlns:a16="http://schemas.microsoft.com/office/drawing/2014/main" id="{FE575B8D-2DF0-4950-B2B0-8E545228FFD4}"/>
                  </a:ext>
                </a:extLst>
              </p:cNvPr>
              <p:cNvSpPr>
                <a:spLocks noChangeArrowheads="1"/>
              </p:cNvSpPr>
              <p:nvPr userDrawn="1"/>
            </p:nvSpPr>
            <p:spPr bwMode="auto">
              <a:xfrm>
                <a:off x="6350" y="3091"/>
                <a:ext cx="11"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9" name="Rectangle 286">
                <a:extLst>
                  <a:ext uri="{FF2B5EF4-FFF2-40B4-BE49-F238E27FC236}">
                    <a16:creationId xmlns:a16="http://schemas.microsoft.com/office/drawing/2014/main" id="{14D6DF65-107B-4FA2-8511-2A8871FD1323}"/>
                  </a:ext>
                </a:extLst>
              </p:cNvPr>
              <p:cNvSpPr>
                <a:spLocks noChangeArrowheads="1"/>
              </p:cNvSpPr>
              <p:nvPr userDrawn="1"/>
            </p:nvSpPr>
            <p:spPr bwMode="auto">
              <a:xfrm>
                <a:off x="6374" y="3091"/>
                <a:ext cx="10" cy="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0" name="Rectangle 287">
                <a:extLst>
                  <a:ext uri="{FF2B5EF4-FFF2-40B4-BE49-F238E27FC236}">
                    <a16:creationId xmlns:a16="http://schemas.microsoft.com/office/drawing/2014/main" id="{7936843F-DA16-4AB1-B4B4-32C1D647C605}"/>
                  </a:ext>
                </a:extLst>
              </p:cNvPr>
              <p:cNvSpPr>
                <a:spLocks noChangeArrowheads="1"/>
              </p:cNvSpPr>
              <p:nvPr userDrawn="1"/>
            </p:nvSpPr>
            <p:spPr bwMode="auto">
              <a:xfrm>
                <a:off x="6397" y="3091"/>
                <a:ext cx="12" cy="19"/>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1" name="Rectangle 288">
                <a:extLst>
                  <a:ext uri="{FF2B5EF4-FFF2-40B4-BE49-F238E27FC236}">
                    <a16:creationId xmlns:a16="http://schemas.microsoft.com/office/drawing/2014/main" id="{B2A20399-C3B7-4855-A631-2E35760193F2}"/>
                  </a:ext>
                </a:extLst>
              </p:cNvPr>
              <p:cNvSpPr>
                <a:spLocks noChangeArrowheads="1"/>
              </p:cNvSpPr>
              <p:nvPr userDrawn="1"/>
            </p:nvSpPr>
            <p:spPr bwMode="auto">
              <a:xfrm>
                <a:off x="6151" y="2921"/>
                <a:ext cx="110" cy="230"/>
              </a:xfrm>
              <a:prstGeom prst="rect">
                <a:avLst/>
              </a:prstGeom>
              <a:solidFill>
                <a:srgbClr val="DFDF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2" name="Rectangle 289">
                <a:extLst>
                  <a:ext uri="{FF2B5EF4-FFF2-40B4-BE49-F238E27FC236}">
                    <a16:creationId xmlns:a16="http://schemas.microsoft.com/office/drawing/2014/main" id="{92D9EAF6-11D3-420E-84C9-71148B38961C}"/>
                  </a:ext>
                </a:extLst>
              </p:cNvPr>
              <p:cNvSpPr>
                <a:spLocks noChangeArrowheads="1"/>
              </p:cNvSpPr>
              <p:nvPr userDrawn="1"/>
            </p:nvSpPr>
            <p:spPr bwMode="auto">
              <a:xfrm>
                <a:off x="6167" y="2950"/>
                <a:ext cx="12" cy="18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3" name="Rectangle 290">
                <a:extLst>
                  <a:ext uri="{FF2B5EF4-FFF2-40B4-BE49-F238E27FC236}">
                    <a16:creationId xmlns:a16="http://schemas.microsoft.com/office/drawing/2014/main" id="{DA212711-0735-4F66-AE6C-2A753E1A8B01}"/>
                  </a:ext>
                </a:extLst>
              </p:cNvPr>
              <p:cNvSpPr>
                <a:spLocks noChangeArrowheads="1"/>
              </p:cNvSpPr>
              <p:nvPr userDrawn="1"/>
            </p:nvSpPr>
            <p:spPr bwMode="auto">
              <a:xfrm>
                <a:off x="6188" y="2950"/>
                <a:ext cx="13" cy="18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4" name="Rectangle 291">
                <a:extLst>
                  <a:ext uri="{FF2B5EF4-FFF2-40B4-BE49-F238E27FC236}">
                    <a16:creationId xmlns:a16="http://schemas.microsoft.com/office/drawing/2014/main" id="{41AC2ADB-92C6-4CEE-8990-08DDCAA1E793}"/>
                  </a:ext>
                </a:extLst>
              </p:cNvPr>
              <p:cNvSpPr>
                <a:spLocks noChangeArrowheads="1"/>
              </p:cNvSpPr>
              <p:nvPr userDrawn="1"/>
            </p:nvSpPr>
            <p:spPr bwMode="auto">
              <a:xfrm>
                <a:off x="6209" y="2950"/>
                <a:ext cx="13" cy="18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5" name="Rectangle 292">
                <a:extLst>
                  <a:ext uri="{FF2B5EF4-FFF2-40B4-BE49-F238E27FC236}">
                    <a16:creationId xmlns:a16="http://schemas.microsoft.com/office/drawing/2014/main" id="{0B12C95D-7162-4CD0-BB3F-D683ACA85DF1}"/>
                  </a:ext>
                </a:extLst>
              </p:cNvPr>
              <p:cNvSpPr>
                <a:spLocks noChangeArrowheads="1"/>
              </p:cNvSpPr>
              <p:nvPr userDrawn="1"/>
            </p:nvSpPr>
            <p:spPr bwMode="auto">
              <a:xfrm>
                <a:off x="6231" y="2950"/>
                <a:ext cx="12" cy="18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6" name="Rectangle 293">
                <a:extLst>
                  <a:ext uri="{FF2B5EF4-FFF2-40B4-BE49-F238E27FC236}">
                    <a16:creationId xmlns:a16="http://schemas.microsoft.com/office/drawing/2014/main" id="{FFC99800-C5D7-4E62-897E-D3299139CC9D}"/>
                  </a:ext>
                </a:extLst>
              </p:cNvPr>
              <p:cNvSpPr>
                <a:spLocks noChangeArrowheads="1"/>
              </p:cNvSpPr>
              <p:nvPr userDrawn="1"/>
            </p:nvSpPr>
            <p:spPr bwMode="auto">
              <a:xfrm>
                <a:off x="6486" y="3046"/>
                <a:ext cx="13" cy="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7" name="Rectangle 294">
                <a:extLst>
                  <a:ext uri="{FF2B5EF4-FFF2-40B4-BE49-F238E27FC236}">
                    <a16:creationId xmlns:a16="http://schemas.microsoft.com/office/drawing/2014/main" id="{ADEF1BE3-8D04-4FD0-BFE0-05CF2A0FF72A}"/>
                  </a:ext>
                </a:extLst>
              </p:cNvPr>
              <p:cNvSpPr>
                <a:spLocks noChangeArrowheads="1"/>
              </p:cNvSpPr>
              <p:nvPr userDrawn="1"/>
            </p:nvSpPr>
            <p:spPr bwMode="auto">
              <a:xfrm>
                <a:off x="6507" y="3046"/>
                <a:ext cx="13" cy="18"/>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8" name="Rectangle 295">
                <a:extLst>
                  <a:ext uri="{FF2B5EF4-FFF2-40B4-BE49-F238E27FC236}">
                    <a16:creationId xmlns:a16="http://schemas.microsoft.com/office/drawing/2014/main" id="{D3EFC061-3993-467A-BADE-43DC47300C20}"/>
                  </a:ext>
                </a:extLst>
              </p:cNvPr>
              <p:cNvSpPr>
                <a:spLocks noChangeArrowheads="1"/>
              </p:cNvSpPr>
              <p:nvPr userDrawn="1"/>
            </p:nvSpPr>
            <p:spPr bwMode="auto">
              <a:xfrm>
                <a:off x="6529" y="3046"/>
                <a:ext cx="12"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9" name="Rectangle 296">
                <a:extLst>
                  <a:ext uri="{FF2B5EF4-FFF2-40B4-BE49-F238E27FC236}">
                    <a16:creationId xmlns:a16="http://schemas.microsoft.com/office/drawing/2014/main" id="{A02A1C27-F016-465C-9A73-E1965F315C52}"/>
                  </a:ext>
                </a:extLst>
              </p:cNvPr>
              <p:cNvSpPr>
                <a:spLocks noChangeArrowheads="1"/>
              </p:cNvSpPr>
              <p:nvPr userDrawn="1"/>
            </p:nvSpPr>
            <p:spPr bwMode="auto">
              <a:xfrm>
                <a:off x="6550" y="3046"/>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0" name="Rectangle 297">
                <a:extLst>
                  <a:ext uri="{FF2B5EF4-FFF2-40B4-BE49-F238E27FC236}">
                    <a16:creationId xmlns:a16="http://schemas.microsoft.com/office/drawing/2014/main" id="{FBD3B35B-A6EE-4700-AFB7-9E6E293533EE}"/>
                  </a:ext>
                </a:extLst>
              </p:cNvPr>
              <p:cNvSpPr>
                <a:spLocks noChangeArrowheads="1"/>
              </p:cNvSpPr>
              <p:nvPr userDrawn="1"/>
            </p:nvSpPr>
            <p:spPr bwMode="auto">
              <a:xfrm>
                <a:off x="6486" y="3078"/>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1" name="Rectangle 298">
                <a:extLst>
                  <a:ext uri="{FF2B5EF4-FFF2-40B4-BE49-F238E27FC236}">
                    <a16:creationId xmlns:a16="http://schemas.microsoft.com/office/drawing/2014/main" id="{786051DB-5653-4733-A9C3-EF2E7B321458}"/>
                  </a:ext>
                </a:extLst>
              </p:cNvPr>
              <p:cNvSpPr>
                <a:spLocks noChangeArrowheads="1"/>
              </p:cNvSpPr>
              <p:nvPr userDrawn="1"/>
            </p:nvSpPr>
            <p:spPr bwMode="auto">
              <a:xfrm>
                <a:off x="6507" y="3078"/>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2" name="Rectangle 299">
                <a:extLst>
                  <a:ext uri="{FF2B5EF4-FFF2-40B4-BE49-F238E27FC236}">
                    <a16:creationId xmlns:a16="http://schemas.microsoft.com/office/drawing/2014/main" id="{0722E012-9A63-4892-8F1E-06EA263F594D}"/>
                  </a:ext>
                </a:extLst>
              </p:cNvPr>
              <p:cNvSpPr>
                <a:spLocks noChangeArrowheads="1"/>
              </p:cNvSpPr>
              <p:nvPr userDrawn="1"/>
            </p:nvSpPr>
            <p:spPr bwMode="auto">
              <a:xfrm>
                <a:off x="6529" y="3078"/>
                <a:ext cx="12" cy="18"/>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3" name="Rectangle 300">
                <a:extLst>
                  <a:ext uri="{FF2B5EF4-FFF2-40B4-BE49-F238E27FC236}">
                    <a16:creationId xmlns:a16="http://schemas.microsoft.com/office/drawing/2014/main" id="{A95B2B69-3391-4797-9DFC-7EA0C48A75FF}"/>
                  </a:ext>
                </a:extLst>
              </p:cNvPr>
              <p:cNvSpPr>
                <a:spLocks noChangeArrowheads="1"/>
              </p:cNvSpPr>
              <p:nvPr userDrawn="1"/>
            </p:nvSpPr>
            <p:spPr bwMode="auto">
              <a:xfrm>
                <a:off x="6550" y="3078"/>
                <a:ext cx="13" cy="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4" name="Rectangle 301">
                <a:extLst>
                  <a:ext uri="{FF2B5EF4-FFF2-40B4-BE49-F238E27FC236}">
                    <a16:creationId xmlns:a16="http://schemas.microsoft.com/office/drawing/2014/main" id="{4E2EA6D4-64D0-4FD4-9189-E49A26BB9C0D}"/>
                  </a:ext>
                </a:extLst>
              </p:cNvPr>
              <p:cNvSpPr>
                <a:spLocks noChangeArrowheads="1"/>
              </p:cNvSpPr>
              <p:nvPr userDrawn="1"/>
            </p:nvSpPr>
            <p:spPr bwMode="auto">
              <a:xfrm>
                <a:off x="6486" y="3110"/>
                <a:ext cx="13" cy="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5" name="Rectangle 302">
                <a:extLst>
                  <a:ext uri="{FF2B5EF4-FFF2-40B4-BE49-F238E27FC236}">
                    <a16:creationId xmlns:a16="http://schemas.microsoft.com/office/drawing/2014/main" id="{FFA5E57D-3948-4D6D-BF11-49C9A6FDF298}"/>
                  </a:ext>
                </a:extLst>
              </p:cNvPr>
              <p:cNvSpPr>
                <a:spLocks noChangeArrowheads="1"/>
              </p:cNvSpPr>
              <p:nvPr userDrawn="1"/>
            </p:nvSpPr>
            <p:spPr bwMode="auto">
              <a:xfrm>
                <a:off x="6507" y="3110"/>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6" name="Rectangle 303">
                <a:extLst>
                  <a:ext uri="{FF2B5EF4-FFF2-40B4-BE49-F238E27FC236}">
                    <a16:creationId xmlns:a16="http://schemas.microsoft.com/office/drawing/2014/main" id="{B47D7B23-9238-4336-8560-66D35164C264}"/>
                  </a:ext>
                </a:extLst>
              </p:cNvPr>
              <p:cNvSpPr>
                <a:spLocks noChangeArrowheads="1"/>
              </p:cNvSpPr>
              <p:nvPr userDrawn="1"/>
            </p:nvSpPr>
            <p:spPr bwMode="auto">
              <a:xfrm>
                <a:off x="6529" y="3110"/>
                <a:ext cx="12" cy="18"/>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7" name="Rectangle 304">
                <a:extLst>
                  <a:ext uri="{FF2B5EF4-FFF2-40B4-BE49-F238E27FC236}">
                    <a16:creationId xmlns:a16="http://schemas.microsoft.com/office/drawing/2014/main" id="{4ECAD871-5BD1-41D1-9362-F37624E00C81}"/>
                  </a:ext>
                </a:extLst>
              </p:cNvPr>
              <p:cNvSpPr>
                <a:spLocks noChangeArrowheads="1"/>
              </p:cNvSpPr>
              <p:nvPr userDrawn="1"/>
            </p:nvSpPr>
            <p:spPr bwMode="auto">
              <a:xfrm>
                <a:off x="6550" y="3110"/>
                <a:ext cx="13" cy="1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8" name="Freeform 305">
                <a:extLst>
                  <a:ext uri="{FF2B5EF4-FFF2-40B4-BE49-F238E27FC236}">
                    <a16:creationId xmlns:a16="http://schemas.microsoft.com/office/drawing/2014/main" id="{EABC2B01-BA57-4BEE-9C1D-75DB098E5475}"/>
                  </a:ext>
                </a:extLst>
              </p:cNvPr>
              <p:cNvSpPr>
                <a:spLocks/>
              </p:cNvSpPr>
              <p:nvPr userDrawn="1"/>
            </p:nvSpPr>
            <p:spPr bwMode="auto">
              <a:xfrm>
                <a:off x="6202" y="2596"/>
                <a:ext cx="141" cy="325"/>
              </a:xfrm>
              <a:custGeom>
                <a:avLst/>
                <a:gdLst>
                  <a:gd name="T0" fmla="*/ 3 w 79"/>
                  <a:gd name="T1" fmla="*/ 183 h 183"/>
                  <a:gd name="T2" fmla="*/ 0 w 79"/>
                  <a:gd name="T3" fmla="*/ 183 h 183"/>
                  <a:gd name="T4" fmla="*/ 0 w 79"/>
                  <a:gd name="T5" fmla="*/ 92 h 183"/>
                  <a:gd name="T6" fmla="*/ 32 w 79"/>
                  <a:gd name="T7" fmla="*/ 60 h 183"/>
                  <a:gd name="T8" fmla="*/ 48 w 79"/>
                  <a:gd name="T9" fmla="*/ 60 h 183"/>
                  <a:gd name="T10" fmla="*/ 76 w 79"/>
                  <a:gd name="T11" fmla="*/ 32 h 183"/>
                  <a:gd name="T12" fmla="*/ 76 w 79"/>
                  <a:gd name="T13" fmla="*/ 0 h 183"/>
                  <a:gd name="T14" fmla="*/ 79 w 79"/>
                  <a:gd name="T15" fmla="*/ 0 h 183"/>
                  <a:gd name="T16" fmla="*/ 79 w 79"/>
                  <a:gd name="T17" fmla="*/ 32 h 183"/>
                  <a:gd name="T18" fmla="*/ 48 w 79"/>
                  <a:gd name="T19" fmla="*/ 63 h 183"/>
                  <a:gd name="T20" fmla="*/ 32 w 79"/>
                  <a:gd name="T21" fmla="*/ 63 h 183"/>
                  <a:gd name="T22" fmla="*/ 3 w 79"/>
                  <a:gd name="T23" fmla="*/ 92 h 183"/>
                  <a:gd name="T24" fmla="*/ 3 w 79"/>
                  <a:gd name="T25"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83">
                    <a:moveTo>
                      <a:pt x="3" y="183"/>
                    </a:moveTo>
                    <a:cubicBezTo>
                      <a:pt x="0" y="183"/>
                      <a:pt x="0" y="183"/>
                      <a:pt x="0" y="183"/>
                    </a:cubicBezTo>
                    <a:cubicBezTo>
                      <a:pt x="0" y="92"/>
                      <a:pt x="0" y="92"/>
                      <a:pt x="0" y="92"/>
                    </a:cubicBezTo>
                    <a:cubicBezTo>
                      <a:pt x="0" y="74"/>
                      <a:pt x="14" y="60"/>
                      <a:pt x="32" y="60"/>
                    </a:cubicBezTo>
                    <a:cubicBezTo>
                      <a:pt x="48" y="60"/>
                      <a:pt x="48" y="60"/>
                      <a:pt x="48" y="60"/>
                    </a:cubicBezTo>
                    <a:cubicBezTo>
                      <a:pt x="63" y="60"/>
                      <a:pt x="76" y="48"/>
                      <a:pt x="76" y="32"/>
                    </a:cubicBezTo>
                    <a:cubicBezTo>
                      <a:pt x="76" y="0"/>
                      <a:pt x="76" y="0"/>
                      <a:pt x="76" y="0"/>
                    </a:cubicBezTo>
                    <a:cubicBezTo>
                      <a:pt x="79" y="0"/>
                      <a:pt x="79" y="0"/>
                      <a:pt x="79" y="0"/>
                    </a:cubicBezTo>
                    <a:cubicBezTo>
                      <a:pt x="79" y="32"/>
                      <a:pt x="79" y="32"/>
                      <a:pt x="79" y="32"/>
                    </a:cubicBezTo>
                    <a:cubicBezTo>
                      <a:pt x="79" y="49"/>
                      <a:pt x="65" y="63"/>
                      <a:pt x="48" y="63"/>
                    </a:cubicBezTo>
                    <a:cubicBezTo>
                      <a:pt x="32" y="63"/>
                      <a:pt x="32" y="63"/>
                      <a:pt x="32" y="63"/>
                    </a:cubicBezTo>
                    <a:cubicBezTo>
                      <a:pt x="16" y="63"/>
                      <a:pt x="3" y="76"/>
                      <a:pt x="3" y="92"/>
                    </a:cubicBezTo>
                    <a:lnTo>
                      <a:pt x="3" y="18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9" name="Freeform 306">
                <a:extLst>
                  <a:ext uri="{FF2B5EF4-FFF2-40B4-BE49-F238E27FC236}">
                    <a16:creationId xmlns:a16="http://schemas.microsoft.com/office/drawing/2014/main" id="{2CB6FDE5-F334-4B7B-8B8B-4103516E476F}"/>
                  </a:ext>
                </a:extLst>
              </p:cNvPr>
              <p:cNvSpPr>
                <a:spLocks/>
              </p:cNvSpPr>
              <p:nvPr userDrawn="1"/>
            </p:nvSpPr>
            <p:spPr bwMode="auto">
              <a:xfrm>
                <a:off x="6463" y="2596"/>
                <a:ext cx="73" cy="439"/>
              </a:xfrm>
              <a:custGeom>
                <a:avLst/>
                <a:gdLst>
                  <a:gd name="T0" fmla="*/ 41 w 41"/>
                  <a:gd name="T1" fmla="*/ 247 h 247"/>
                  <a:gd name="T2" fmla="*/ 38 w 41"/>
                  <a:gd name="T3" fmla="*/ 247 h 247"/>
                  <a:gd name="T4" fmla="*/ 38 w 41"/>
                  <a:gd name="T5" fmla="*/ 123 h 247"/>
                  <a:gd name="T6" fmla="*/ 21 w 41"/>
                  <a:gd name="T7" fmla="*/ 106 h 247"/>
                  <a:gd name="T8" fmla="*/ 20 w 41"/>
                  <a:gd name="T9" fmla="*/ 106 h 247"/>
                  <a:gd name="T10" fmla="*/ 0 w 41"/>
                  <a:gd name="T11" fmla="*/ 86 h 247"/>
                  <a:gd name="T12" fmla="*/ 0 w 41"/>
                  <a:gd name="T13" fmla="*/ 0 h 247"/>
                  <a:gd name="T14" fmla="*/ 3 w 41"/>
                  <a:gd name="T15" fmla="*/ 0 h 247"/>
                  <a:gd name="T16" fmla="*/ 3 w 41"/>
                  <a:gd name="T17" fmla="*/ 86 h 247"/>
                  <a:gd name="T18" fmla="*/ 20 w 41"/>
                  <a:gd name="T19" fmla="*/ 103 h 247"/>
                  <a:gd name="T20" fmla="*/ 21 w 41"/>
                  <a:gd name="T21" fmla="*/ 103 h 247"/>
                  <a:gd name="T22" fmla="*/ 41 w 41"/>
                  <a:gd name="T23" fmla="*/ 123 h 247"/>
                  <a:gd name="T24" fmla="*/ 41 w 41"/>
                  <a:gd name="T25" fmla="*/ 24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247">
                    <a:moveTo>
                      <a:pt x="41" y="247"/>
                    </a:moveTo>
                    <a:cubicBezTo>
                      <a:pt x="38" y="247"/>
                      <a:pt x="38" y="247"/>
                      <a:pt x="38" y="247"/>
                    </a:cubicBezTo>
                    <a:cubicBezTo>
                      <a:pt x="38" y="123"/>
                      <a:pt x="38" y="123"/>
                      <a:pt x="38" y="123"/>
                    </a:cubicBezTo>
                    <a:cubicBezTo>
                      <a:pt x="38" y="113"/>
                      <a:pt x="31" y="106"/>
                      <a:pt x="21" y="106"/>
                    </a:cubicBezTo>
                    <a:cubicBezTo>
                      <a:pt x="20" y="106"/>
                      <a:pt x="20" y="106"/>
                      <a:pt x="20" y="106"/>
                    </a:cubicBezTo>
                    <a:cubicBezTo>
                      <a:pt x="9" y="106"/>
                      <a:pt x="0" y="97"/>
                      <a:pt x="0" y="86"/>
                    </a:cubicBezTo>
                    <a:cubicBezTo>
                      <a:pt x="0" y="0"/>
                      <a:pt x="0" y="0"/>
                      <a:pt x="0" y="0"/>
                    </a:cubicBezTo>
                    <a:cubicBezTo>
                      <a:pt x="3" y="0"/>
                      <a:pt x="3" y="0"/>
                      <a:pt x="3" y="0"/>
                    </a:cubicBezTo>
                    <a:cubicBezTo>
                      <a:pt x="3" y="86"/>
                      <a:pt x="3" y="86"/>
                      <a:pt x="3" y="86"/>
                    </a:cubicBezTo>
                    <a:cubicBezTo>
                      <a:pt x="3" y="95"/>
                      <a:pt x="11" y="103"/>
                      <a:pt x="20" y="103"/>
                    </a:cubicBezTo>
                    <a:cubicBezTo>
                      <a:pt x="21" y="103"/>
                      <a:pt x="21" y="103"/>
                      <a:pt x="21" y="103"/>
                    </a:cubicBezTo>
                    <a:cubicBezTo>
                      <a:pt x="32" y="103"/>
                      <a:pt x="41" y="112"/>
                      <a:pt x="41" y="123"/>
                    </a:cubicBezTo>
                    <a:lnTo>
                      <a:pt x="41" y="24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10" name="Rectangle 307">
                <a:extLst>
                  <a:ext uri="{FF2B5EF4-FFF2-40B4-BE49-F238E27FC236}">
                    <a16:creationId xmlns:a16="http://schemas.microsoft.com/office/drawing/2014/main" id="{A38EF7CD-621B-495A-B64A-051DF2966F79}"/>
                  </a:ext>
                </a:extLst>
              </p:cNvPr>
              <p:cNvSpPr>
                <a:spLocks noChangeArrowheads="1"/>
              </p:cNvSpPr>
              <p:nvPr userDrawn="1"/>
            </p:nvSpPr>
            <p:spPr bwMode="auto">
              <a:xfrm>
                <a:off x="6383" y="2596"/>
                <a:ext cx="5" cy="219"/>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grpSp>
        <p:grpSp>
          <p:nvGrpSpPr>
            <p:cNvPr id="2" name="Group 4">
              <a:extLst>
                <a:ext uri="{FF2B5EF4-FFF2-40B4-BE49-F238E27FC236}">
                  <a16:creationId xmlns:a16="http://schemas.microsoft.com/office/drawing/2014/main" id="{DB10F5F6-B62F-4F98-A105-7C554CB0FC31}"/>
                </a:ext>
              </a:extLst>
            </p:cNvPr>
            <p:cNvGrpSpPr>
              <a:grpSpLocks noChangeAspect="1"/>
            </p:cNvGrpSpPr>
            <p:nvPr userDrawn="1"/>
          </p:nvGrpSpPr>
          <p:grpSpPr bwMode="auto">
            <a:xfrm>
              <a:off x="7625796" y="627085"/>
              <a:ext cx="5434428" cy="3785490"/>
              <a:chOff x="5470" y="502"/>
              <a:chExt cx="1460" cy="1017"/>
            </a:xfrm>
          </p:grpSpPr>
          <p:sp>
            <p:nvSpPr>
              <p:cNvPr id="4" name="AutoShape 3">
                <a:extLst>
                  <a:ext uri="{FF2B5EF4-FFF2-40B4-BE49-F238E27FC236}">
                    <a16:creationId xmlns:a16="http://schemas.microsoft.com/office/drawing/2014/main" id="{8ED08270-25A4-4090-8316-02699D540C58}"/>
                  </a:ext>
                </a:extLst>
              </p:cNvPr>
              <p:cNvSpPr>
                <a:spLocks noChangeAspect="1" noChangeArrowheads="1" noTextEdit="1"/>
              </p:cNvSpPr>
              <p:nvPr userDrawn="1"/>
            </p:nvSpPr>
            <p:spPr bwMode="auto">
              <a:xfrm>
                <a:off x="5470" y="502"/>
                <a:ext cx="1460" cy="1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grpSp>
            <p:nvGrpSpPr>
              <p:cNvPr id="7" name="Group 205">
                <a:extLst>
                  <a:ext uri="{FF2B5EF4-FFF2-40B4-BE49-F238E27FC236}">
                    <a16:creationId xmlns:a16="http://schemas.microsoft.com/office/drawing/2014/main" id="{C5B78ECB-92CF-4CFA-A2C9-4554CEC9E1AF}"/>
                  </a:ext>
                </a:extLst>
              </p:cNvPr>
              <p:cNvGrpSpPr>
                <a:grpSpLocks/>
              </p:cNvGrpSpPr>
              <p:nvPr userDrawn="1"/>
            </p:nvGrpSpPr>
            <p:grpSpPr bwMode="auto">
              <a:xfrm>
                <a:off x="5845" y="650"/>
                <a:ext cx="742" cy="720"/>
                <a:chOff x="5845" y="650"/>
                <a:chExt cx="742" cy="720"/>
              </a:xfrm>
            </p:grpSpPr>
            <p:sp>
              <p:nvSpPr>
                <p:cNvPr id="49" name="Freeform 6">
                  <a:extLst>
                    <a:ext uri="{FF2B5EF4-FFF2-40B4-BE49-F238E27FC236}">
                      <a16:creationId xmlns:a16="http://schemas.microsoft.com/office/drawing/2014/main" id="{BB2B919C-2F46-44A4-AB63-1A565636E045}"/>
                    </a:ext>
                  </a:extLst>
                </p:cNvPr>
                <p:cNvSpPr>
                  <a:spLocks/>
                </p:cNvSpPr>
                <p:nvPr userDrawn="1"/>
              </p:nvSpPr>
              <p:spPr bwMode="auto">
                <a:xfrm>
                  <a:off x="6120" y="701"/>
                  <a:ext cx="8" cy="85"/>
                </a:xfrm>
                <a:custGeom>
                  <a:avLst/>
                  <a:gdLst>
                    <a:gd name="T0" fmla="*/ 8 w 8"/>
                    <a:gd name="T1" fmla="*/ 85 h 85"/>
                    <a:gd name="T2" fmla="*/ 0 w 8"/>
                    <a:gd name="T3" fmla="*/ 85 h 85"/>
                    <a:gd name="T4" fmla="*/ 1 w 8"/>
                    <a:gd name="T5" fmla="*/ 0 h 85"/>
                    <a:gd name="T6" fmla="*/ 6 w 8"/>
                    <a:gd name="T7" fmla="*/ 0 h 85"/>
                    <a:gd name="T8" fmla="*/ 8 w 8"/>
                    <a:gd name="T9" fmla="*/ 85 h 85"/>
                  </a:gdLst>
                  <a:ahLst/>
                  <a:cxnLst>
                    <a:cxn ang="0">
                      <a:pos x="T0" y="T1"/>
                    </a:cxn>
                    <a:cxn ang="0">
                      <a:pos x="T2" y="T3"/>
                    </a:cxn>
                    <a:cxn ang="0">
                      <a:pos x="T4" y="T5"/>
                    </a:cxn>
                    <a:cxn ang="0">
                      <a:pos x="T6" y="T7"/>
                    </a:cxn>
                    <a:cxn ang="0">
                      <a:pos x="T8" y="T9"/>
                    </a:cxn>
                  </a:cxnLst>
                  <a:rect l="0" t="0" r="r" b="b"/>
                  <a:pathLst>
                    <a:path w="8" h="85">
                      <a:moveTo>
                        <a:pt x="8" y="85"/>
                      </a:moveTo>
                      <a:lnTo>
                        <a:pt x="0" y="85"/>
                      </a:lnTo>
                      <a:lnTo>
                        <a:pt x="1" y="0"/>
                      </a:lnTo>
                      <a:lnTo>
                        <a:pt x="6" y="0"/>
                      </a:lnTo>
                      <a:lnTo>
                        <a:pt x="8" y="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0" name="Freeform 7">
                  <a:extLst>
                    <a:ext uri="{FF2B5EF4-FFF2-40B4-BE49-F238E27FC236}">
                      <a16:creationId xmlns:a16="http://schemas.microsoft.com/office/drawing/2014/main" id="{21685852-7ACC-4066-9FEE-D83C891293C5}"/>
                    </a:ext>
                  </a:extLst>
                </p:cNvPr>
                <p:cNvSpPr>
                  <a:spLocks/>
                </p:cNvSpPr>
                <p:nvPr userDrawn="1"/>
              </p:nvSpPr>
              <p:spPr bwMode="auto">
                <a:xfrm>
                  <a:off x="6095" y="699"/>
                  <a:ext cx="31" cy="10"/>
                </a:xfrm>
                <a:custGeom>
                  <a:avLst/>
                  <a:gdLst>
                    <a:gd name="T0" fmla="*/ 67 w 69"/>
                    <a:gd name="T1" fmla="*/ 0 h 23"/>
                    <a:gd name="T2" fmla="*/ 1 w 69"/>
                    <a:gd name="T3" fmla="*/ 17 h 23"/>
                    <a:gd name="T4" fmla="*/ 69 w 69"/>
                    <a:gd name="T5" fmla="*/ 13 h 23"/>
                    <a:gd name="T6" fmla="*/ 67 w 69"/>
                    <a:gd name="T7" fmla="*/ 0 h 23"/>
                  </a:gdLst>
                  <a:ahLst/>
                  <a:cxnLst>
                    <a:cxn ang="0">
                      <a:pos x="T0" y="T1"/>
                    </a:cxn>
                    <a:cxn ang="0">
                      <a:pos x="T2" y="T3"/>
                    </a:cxn>
                    <a:cxn ang="0">
                      <a:pos x="T4" y="T5"/>
                    </a:cxn>
                    <a:cxn ang="0">
                      <a:pos x="T6" y="T7"/>
                    </a:cxn>
                  </a:cxnLst>
                  <a:rect l="0" t="0" r="r" b="b"/>
                  <a:pathLst>
                    <a:path w="69" h="23">
                      <a:moveTo>
                        <a:pt x="67" y="0"/>
                      </a:moveTo>
                      <a:cubicBezTo>
                        <a:pt x="2" y="10"/>
                        <a:pt x="0" y="15"/>
                        <a:pt x="1" y="17"/>
                      </a:cubicBezTo>
                      <a:cubicBezTo>
                        <a:pt x="1" y="19"/>
                        <a:pt x="3" y="23"/>
                        <a:pt x="69" y="13"/>
                      </a:cubicBezTo>
                      <a:lnTo>
                        <a:pt x="6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1" name="Freeform 8">
                  <a:extLst>
                    <a:ext uri="{FF2B5EF4-FFF2-40B4-BE49-F238E27FC236}">
                      <a16:creationId xmlns:a16="http://schemas.microsoft.com/office/drawing/2014/main" id="{E10552BE-BC8F-45EB-A8F5-7DA83D2EA27B}"/>
                    </a:ext>
                  </a:extLst>
                </p:cNvPr>
                <p:cNvSpPr>
                  <a:spLocks/>
                </p:cNvSpPr>
                <p:nvPr userDrawn="1"/>
              </p:nvSpPr>
              <p:spPr bwMode="auto">
                <a:xfrm>
                  <a:off x="6120" y="699"/>
                  <a:ext cx="22" cy="29"/>
                </a:xfrm>
                <a:custGeom>
                  <a:avLst/>
                  <a:gdLst>
                    <a:gd name="T0" fmla="*/ 0 w 48"/>
                    <a:gd name="T1" fmla="*/ 7 h 62"/>
                    <a:gd name="T2" fmla="*/ 43 w 48"/>
                    <a:gd name="T3" fmla="*/ 59 h 62"/>
                    <a:gd name="T4" fmla="*/ 11 w 48"/>
                    <a:gd name="T5" fmla="*/ 0 h 62"/>
                    <a:gd name="T6" fmla="*/ 0 w 48"/>
                    <a:gd name="T7" fmla="*/ 7 h 62"/>
                  </a:gdLst>
                  <a:ahLst/>
                  <a:cxnLst>
                    <a:cxn ang="0">
                      <a:pos x="T0" y="T1"/>
                    </a:cxn>
                    <a:cxn ang="0">
                      <a:pos x="T2" y="T3"/>
                    </a:cxn>
                    <a:cxn ang="0">
                      <a:pos x="T4" y="T5"/>
                    </a:cxn>
                    <a:cxn ang="0">
                      <a:pos x="T6" y="T7"/>
                    </a:cxn>
                  </a:cxnLst>
                  <a:rect l="0" t="0" r="r" b="b"/>
                  <a:pathLst>
                    <a:path w="48" h="62">
                      <a:moveTo>
                        <a:pt x="0" y="7"/>
                      </a:moveTo>
                      <a:cubicBezTo>
                        <a:pt x="38" y="62"/>
                        <a:pt x="42" y="60"/>
                        <a:pt x="43" y="59"/>
                      </a:cubicBezTo>
                      <a:cubicBezTo>
                        <a:pt x="45" y="57"/>
                        <a:pt x="48" y="55"/>
                        <a:pt x="11" y="0"/>
                      </a:cubicBezTo>
                      <a:lnTo>
                        <a:pt x="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2" name="Freeform 9">
                  <a:extLst>
                    <a:ext uri="{FF2B5EF4-FFF2-40B4-BE49-F238E27FC236}">
                      <a16:creationId xmlns:a16="http://schemas.microsoft.com/office/drawing/2014/main" id="{9C0BDC40-3C3F-45F6-9736-BB1693502149}"/>
                    </a:ext>
                  </a:extLst>
                </p:cNvPr>
                <p:cNvSpPr>
                  <a:spLocks/>
                </p:cNvSpPr>
                <p:nvPr userDrawn="1"/>
              </p:nvSpPr>
              <p:spPr bwMode="auto">
                <a:xfrm>
                  <a:off x="6120" y="673"/>
                  <a:ext cx="15" cy="31"/>
                </a:xfrm>
                <a:custGeom>
                  <a:avLst/>
                  <a:gdLst>
                    <a:gd name="T0" fmla="*/ 0 w 32"/>
                    <a:gd name="T1" fmla="*/ 64 h 68"/>
                    <a:gd name="T2" fmla="*/ 26 w 32"/>
                    <a:gd name="T3" fmla="*/ 2 h 68"/>
                    <a:gd name="T4" fmla="*/ 12 w 32"/>
                    <a:gd name="T5" fmla="*/ 68 h 68"/>
                    <a:gd name="T6" fmla="*/ 0 w 32"/>
                    <a:gd name="T7" fmla="*/ 64 h 68"/>
                  </a:gdLst>
                  <a:ahLst/>
                  <a:cxnLst>
                    <a:cxn ang="0">
                      <a:pos x="T0" y="T1"/>
                    </a:cxn>
                    <a:cxn ang="0">
                      <a:pos x="T2" y="T3"/>
                    </a:cxn>
                    <a:cxn ang="0">
                      <a:pos x="T4" y="T5"/>
                    </a:cxn>
                    <a:cxn ang="0">
                      <a:pos x="T6" y="T7"/>
                    </a:cxn>
                  </a:cxnLst>
                  <a:rect l="0" t="0" r="r" b="b"/>
                  <a:pathLst>
                    <a:path w="32" h="68">
                      <a:moveTo>
                        <a:pt x="0" y="64"/>
                      </a:moveTo>
                      <a:cubicBezTo>
                        <a:pt x="20" y="0"/>
                        <a:pt x="24" y="2"/>
                        <a:pt x="26" y="2"/>
                      </a:cubicBezTo>
                      <a:cubicBezTo>
                        <a:pt x="28" y="3"/>
                        <a:pt x="32" y="4"/>
                        <a:pt x="12" y="68"/>
                      </a:cubicBezTo>
                      <a:lnTo>
                        <a:pt x="0" y="6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3" name="Freeform 10">
                  <a:extLst>
                    <a:ext uri="{FF2B5EF4-FFF2-40B4-BE49-F238E27FC236}">
                      <a16:creationId xmlns:a16="http://schemas.microsoft.com/office/drawing/2014/main" id="{72456EFD-7A4F-4DE5-8D9C-CAE507AD2855}"/>
                    </a:ext>
                  </a:extLst>
                </p:cNvPr>
                <p:cNvSpPr>
                  <a:spLocks/>
                </p:cNvSpPr>
                <p:nvPr userDrawn="1"/>
              </p:nvSpPr>
              <p:spPr bwMode="auto">
                <a:xfrm>
                  <a:off x="6057" y="715"/>
                  <a:ext cx="9" cy="67"/>
                </a:xfrm>
                <a:custGeom>
                  <a:avLst/>
                  <a:gdLst>
                    <a:gd name="T0" fmla="*/ 9 w 9"/>
                    <a:gd name="T1" fmla="*/ 67 h 67"/>
                    <a:gd name="T2" fmla="*/ 0 w 9"/>
                    <a:gd name="T3" fmla="*/ 67 h 67"/>
                    <a:gd name="T4" fmla="*/ 1 w 9"/>
                    <a:gd name="T5" fmla="*/ 0 h 67"/>
                    <a:gd name="T6" fmla="*/ 7 w 9"/>
                    <a:gd name="T7" fmla="*/ 0 h 67"/>
                    <a:gd name="T8" fmla="*/ 9 w 9"/>
                    <a:gd name="T9" fmla="*/ 67 h 67"/>
                  </a:gdLst>
                  <a:ahLst/>
                  <a:cxnLst>
                    <a:cxn ang="0">
                      <a:pos x="T0" y="T1"/>
                    </a:cxn>
                    <a:cxn ang="0">
                      <a:pos x="T2" y="T3"/>
                    </a:cxn>
                    <a:cxn ang="0">
                      <a:pos x="T4" y="T5"/>
                    </a:cxn>
                    <a:cxn ang="0">
                      <a:pos x="T6" y="T7"/>
                    </a:cxn>
                    <a:cxn ang="0">
                      <a:pos x="T8" y="T9"/>
                    </a:cxn>
                  </a:cxnLst>
                  <a:rect l="0" t="0" r="r" b="b"/>
                  <a:pathLst>
                    <a:path w="9" h="67">
                      <a:moveTo>
                        <a:pt x="9" y="67"/>
                      </a:moveTo>
                      <a:lnTo>
                        <a:pt x="0" y="67"/>
                      </a:lnTo>
                      <a:lnTo>
                        <a:pt x="1" y="0"/>
                      </a:lnTo>
                      <a:lnTo>
                        <a:pt x="7" y="0"/>
                      </a:lnTo>
                      <a:lnTo>
                        <a:pt x="9"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4" name="Freeform 11">
                  <a:extLst>
                    <a:ext uri="{FF2B5EF4-FFF2-40B4-BE49-F238E27FC236}">
                      <a16:creationId xmlns:a16="http://schemas.microsoft.com/office/drawing/2014/main" id="{223AE499-0677-4AD4-B4E9-53E6183C7EFA}"/>
                    </a:ext>
                  </a:extLst>
                </p:cNvPr>
                <p:cNvSpPr>
                  <a:spLocks/>
                </p:cNvSpPr>
                <p:nvPr userDrawn="1"/>
              </p:nvSpPr>
              <p:spPr bwMode="auto">
                <a:xfrm>
                  <a:off x="6057" y="712"/>
                  <a:ext cx="36" cy="20"/>
                </a:xfrm>
                <a:custGeom>
                  <a:avLst/>
                  <a:gdLst>
                    <a:gd name="T0" fmla="*/ 0 w 79"/>
                    <a:gd name="T1" fmla="*/ 14 h 44"/>
                    <a:gd name="T2" fmla="*/ 78 w 79"/>
                    <a:gd name="T3" fmla="*/ 38 h 44"/>
                    <a:gd name="T4" fmla="*/ 6 w 79"/>
                    <a:gd name="T5" fmla="*/ 0 h 44"/>
                    <a:gd name="T6" fmla="*/ 0 w 79"/>
                    <a:gd name="T7" fmla="*/ 14 h 44"/>
                  </a:gdLst>
                  <a:ahLst/>
                  <a:cxnLst>
                    <a:cxn ang="0">
                      <a:pos x="T0" y="T1"/>
                    </a:cxn>
                    <a:cxn ang="0">
                      <a:pos x="T2" y="T3"/>
                    </a:cxn>
                    <a:cxn ang="0">
                      <a:pos x="T4" y="T5"/>
                    </a:cxn>
                    <a:cxn ang="0">
                      <a:pos x="T6" y="T7"/>
                    </a:cxn>
                  </a:cxnLst>
                  <a:rect l="0" t="0" r="r" b="b"/>
                  <a:pathLst>
                    <a:path w="79" h="44">
                      <a:moveTo>
                        <a:pt x="0" y="14"/>
                      </a:moveTo>
                      <a:cubicBezTo>
                        <a:pt x="73" y="44"/>
                        <a:pt x="77" y="40"/>
                        <a:pt x="78" y="38"/>
                      </a:cubicBezTo>
                      <a:cubicBezTo>
                        <a:pt x="79" y="36"/>
                        <a:pt x="79" y="30"/>
                        <a:pt x="6" y="0"/>
                      </a:cubicBez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5" name="Freeform 12">
                  <a:extLst>
                    <a:ext uri="{FF2B5EF4-FFF2-40B4-BE49-F238E27FC236}">
                      <a16:creationId xmlns:a16="http://schemas.microsoft.com/office/drawing/2014/main" id="{FDBD78EB-0BE1-447C-A8BE-037612C4F7E4}"/>
                    </a:ext>
                  </a:extLst>
                </p:cNvPr>
                <p:cNvSpPr>
                  <a:spLocks/>
                </p:cNvSpPr>
                <p:nvPr userDrawn="1"/>
              </p:nvSpPr>
              <p:spPr bwMode="auto">
                <a:xfrm>
                  <a:off x="6056" y="681"/>
                  <a:ext cx="9" cy="36"/>
                </a:xfrm>
                <a:custGeom>
                  <a:avLst/>
                  <a:gdLst>
                    <a:gd name="T0" fmla="*/ 20 w 20"/>
                    <a:gd name="T1" fmla="*/ 78 h 79"/>
                    <a:gd name="T2" fmla="*/ 8 w 20"/>
                    <a:gd name="T3" fmla="*/ 0 h 79"/>
                    <a:gd name="T4" fmla="*/ 5 w 20"/>
                    <a:gd name="T5" fmla="*/ 79 h 79"/>
                    <a:gd name="T6" fmla="*/ 20 w 20"/>
                    <a:gd name="T7" fmla="*/ 78 h 79"/>
                  </a:gdLst>
                  <a:ahLst/>
                  <a:cxnLst>
                    <a:cxn ang="0">
                      <a:pos x="T0" y="T1"/>
                    </a:cxn>
                    <a:cxn ang="0">
                      <a:pos x="T2" y="T3"/>
                    </a:cxn>
                    <a:cxn ang="0">
                      <a:pos x="T4" y="T5"/>
                    </a:cxn>
                    <a:cxn ang="0">
                      <a:pos x="T6" y="T7"/>
                    </a:cxn>
                  </a:cxnLst>
                  <a:rect l="0" t="0" r="r" b="b"/>
                  <a:pathLst>
                    <a:path w="20" h="79">
                      <a:moveTo>
                        <a:pt x="20" y="78"/>
                      </a:moveTo>
                      <a:cubicBezTo>
                        <a:pt x="15" y="0"/>
                        <a:pt x="10" y="0"/>
                        <a:pt x="8" y="0"/>
                      </a:cubicBezTo>
                      <a:cubicBezTo>
                        <a:pt x="5" y="0"/>
                        <a:pt x="0" y="1"/>
                        <a:pt x="5" y="79"/>
                      </a:cubicBezTo>
                      <a:lnTo>
                        <a:pt x="20" y="7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6" name="Freeform 13">
                  <a:extLst>
                    <a:ext uri="{FF2B5EF4-FFF2-40B4-BE49-F238E27FC236}">
                      <a16:creationId xmlns:a16="http://schemas.microsoft.com/office/drawing/2014/main" id="{AAB01234-497D-4154-B501-67F96BCDDE00}"/>
                    </a:ext>
                  </a:extLst>
                </p:cNvPr>
                <p:cNvSpPr>
                  <a:spLocks/>
                </p:cNvSpPr>
                <p:nvPr userDrawn="1"/>
              </p:nvSpPr>
              <p:spPr bwMode="auto">
                <a:xfrm>
                  <a:off x="6033" y="713"/>
                  <a:ext cx="31" cy="28"/>
                </a:xfrm>
                <a:custGeom>
                  <a:avLst/>
                  <a:gdLst>
                    <a:gd name="T0" fmla="*/ 69 w 69"/>
                    <a:gd name="T1" fmla="*/ 11 h 63"/>
                    <a:gd name="T2" fmla="*/ 5 w 69"/>
                    <a:gd name="T3" fmla="*/ 58 h 63"/>
                    <a:gd name="T4" fmla="*/ 59 w 69"/>
                    <a:gd name="T5" fmla="*/ 0 h 63"/>
                    <a:gd name="T6" fmla="*/ 69 w 69"/>
                    <a:gd name="T7" fmla="*/ 11 h 63"/>
                  </a:gdLst>
                  <a:ahLst/>
                  <a:cxnLst>
                    <a:cxn ang="0">
                      <a:pos x="T0" y="T1"/>
                    </a:cxn>
                    <a:cxn ang="0">
                      <a:pos x="T2" y="T3"/>
                    </a:cxn>
                    <a:cxn ang="0">
                      <a:pos x="T4" y="T5"/>
                    </a:cxn>
                    <a:cxn ang="0">
                      <a:pos x="T6" y="T7"/>
                    </a:cxn>
                  </a:cxnLst>
                  <a:rect l="0" t="0" r="r" b="b"/>
                  <a:pathLst>
                    <a:path w="69" h="63">
                      <a:moveTo>
                        <a:pt x="69" y="11"/>
                      </a:moveTo>
                      <a:cubicBezTo>
                        <a:pt x="10" y="63"/>
                        <a:pt x="6" y="59"/>
                        <a:pt x="5" y="58"/>
                      </a:cubicBezTo>
                      <a:cubicBezTo>
                        <a:pt x="3" y="56"/>
                        <a:pt x="0" y="52"/>
                        <a:pt x="59" y="0"/>
                      </a:cubicBezTo>
                      <a:lnTo>
                        <a:pt x="69"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7" name="Freeform 14">
                  <a:extLst>
                    <a:ext uri="{FF2B5EF4-FFF2-40B4-BE49-F238E27FC236}">
                      <a16:creationId xmlns:a16="http://schemas.microsoft.com/office/drawing/2014/main" id="{548871D5-69BE-4AA1-9AD7-63FACD73DC96}"/>
                    </a:ext>
                  </a:extLst>
                </p:cNvPr>
                <p:cNvSpPr>
                  <a:spLocks/>
                </p:cNvSpPr>
                <p:nvPr userDrawn="1"/>
              </p:nvSpPr>
              <p:spPr bwMode="auto">
                <a:xfrm>
                  <a:off x="6167" y="695"/>
                  <a:ext cx="8" cy="72"/>
                </a:xfrm>
                <a:custGeom>
                  <a:avLst/>
                  <a:gdLst>
                    <a:gd name="T0" fmla="*/ 8 w 8"/>
                    <a:gd name="T1" fmla="*/ 72 h 72"/>
                    <a:gd name="T2" fmla="*/ 0 w 8"/>
                    <a:gd name="T3" fmla="*/ 72 h 72"/>
                    <a:gd name="T4" fmla="*/ 1 w 8"/>
                    <a:gd name="T5" fmla="*/ 0 h 72"/>
                    <a:gd name="T6" fmla="*/ 7 w 8"/>
                    <a:gd name="T7" fmla="*/ 0 h 72"/>
                    <a:gd name="T8" fmla="*/ 8 w 8"/>
                    <a:gd name="T9" fmla="*/ 72 h 72"/>
                  </a:gdLst>
                  <a:ahLst/>
                  <a:cxnLst>
                    <a:cxn ang="0">
                      <a:pos x="T0" y="T1"/>
                    </a:cxn>
                    <a:cxn ang="0">
                      <a:pos x="T2" y="T3"/>
                    </a:cxn>
                    <a:cxn ang="0">
                      <a:pos x="T4" y="T5"/>
                    </a:cxn>
                    <a:cxn ang="0">
                      <a:pos x="T6" y="T7"/>
                    </a:cxn>
                    <a:cxn ang="0">
                      <a:pos x="T8" y="T9"/>
                    </a:cxn>
                  </a:cxnLst>
                  <a:rect l="0" t="0" r="r" b="b"/>
                  <a:pathLst>
                    <a:path w="8" h="72">
                      <a:moveTo>
                        <a:pt x="8" y="72"/>
                      </a:moveTo>
                      <a:lnTo>
                        <a:pt x="0" y="72"/>
                      </a:lnTo>
                      <a:lnTo>
                        <a:pt x="1" y="0"/>
                      </a:lnTo>
                      <a:lnTo>
                        <a:pt x="7" y="0"/>
                      </a:lnTo>
                      <a:lnTo>
                        <a:pt x="8"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8" name="Freeform 15">
                  <a:extLst>
                    <a:ext uri="{FF2B5EF4-FFF2-40B4-BE49-F238E27FC236}">
                      <a16:creationId xmlns:a16="http://schemas.microsoft.com/office/drawing/2014/main" id="{004A3C37-28C0-4F10-B2B7-91D666109E53}"/>
                    </a:ext>
                  </a:extLst>
                </p:cNvPr>
                <p:cNvSpPr>
                  <a:spLocks/>
                </p:cNvSpPr>
                <p:nvPr userDrawn="1"/>
              </p:nvSpPr>
              <p:spPr bwMode="auto">
                <a:xfrm>
                  <a:off x="6157" y="666"/>
                  <a:ext cx="18" cy="33"/>
                </a:xfrm>
                <a:custGeom>
                  <a:avLst/>
                  <a:gdLst>
                    <a:gd name="T0" fmla="*/ 40 w 40"/>
                    <a:gd name="T1" fmla="*/ 66 h 72"/>
                    <a:gd name="T2" fmla="*/ 5 w 40"/>
                    <a:gd name="T3" fmla="*/ 1 h 72"/>
                    <a:gd name="T4" fmla="*/ 27 w 40"/>
                    <a:gd name="T5" fmla="*/ 72 h 72"/>
                    <a:gd name="T6" fmla="*/ 40 w 40"/>
                    <a:gd name="T7" fmla="*/ 66 h 72"/>
                  </a:gdLst>
                  <a:ahLst/>
                  <a:cxnLst>
                    <a:cxn ang="0">
                      <a:pos x="T0" y="T1"/>
                    </a:cxn>
                    <a:cxn ang="0">
                      <a:pos x="T2" y="T3"/>
                    </a:cxn>
                    <a:cxn ang="0">
                      <a:pos x="T4" y="T5"/>
                    </a:cxn>
                    <a:cxn ang="0">
                      <a:pos x="T6" y="T7"/>
                    </a:cxn>
                  </a:cxnLst>
                  <a:rect l="0" t="0" r="r" b="b"/>
                  <a:pathLst>
                    <a:path w="40" h="72">
                      <a:moveTo>
                        <a:pt x="40" y="66"/>
                      </a:moveTo>
                      <a:cubicBezTo>
                        <a:pt x="12" y="0"/>
                        <a:pt x="7" y="0"/>
                        <a:pt x="5" y="1"/>
                      </a:cubicBezTo>
                      <a:cubicBezTo>
                        <a:pt x="3" y="2"/>
                        <a:pt x="0" y="5"/>
                        <a:pt x="27" y="72"/>
                      </a:cubicBezTo>
                      <a:lnTo>
                        <a:pt x="40" y="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59" name="Freeform 16">
                  <a:extLst>
                    <a:ext uri="{FF2B5EF4-FFF2-40B4-BE49-F238E27FC236}">
                      <a16:creationId xmlns:a16="http://schemas.microsoft.com/office/drawing/2014/main" id="{07EAB6C3-B38B-43C4-A214-023A7EA0274A}"/>
                    </a:ext>
                  </a:extLst>
                </p:cNvPr>
                <p:cNvSpPr>
                  <a:spLocks/>
                </p:cNvSpPr>
                <p:nvPr userDrawn="1"/>
              </p:nvSpPr>
              <p:spPr bwMode="auto">
                <a:xfrm>
                  <a:off x="6148" y="692"/>
                  <a:ext cx="26" cy="29"/>
                </a:xfrm>
                <a:custGeom>
                  <a:avLst/>
                  <a:gdLst>
                    <a:gd name="T0" fmla="*/ 48 w 58"/>
                    <a:gd name="T1" fmla="*/ 0 h 63"/>
                    <a:gd name="T2" fmla="*/ 5 w 58"/>
                    <a:gd name="T3" fmla="*/ 58 h 63"/>
                    <a:gd name="T4" fmla="*/ 58 w 58"/>
                    <a:gd name="T5" fmla="*/ 9 h 63"/>
                    <a:gd name="T6" fmla="*/ 48 w 58"/>
                    <a:gd name="T7" fmla="*/ 0 h 63"/>
                  </a:gdLst>
                  <a:ahLst/>
                  <a:cxnLst>
                    <a:cxn ang="0">
                      <a:pos x="T0" y="T1"/>
                    </a:cxn>
                    <a:cxn ang="0">
                      <a:pos x="T2" y="T3"/>
                    </a:cxn>
                    <a:cxn ang="0">
                      <a:pos x="T4" y="T5"/>
                    </a:cxn>
                    <a:cxn ang="0">
                      <a:pos x="T6" y="T7"/>
                    </a:cxn>
                  </a:cxnLst>
                  <a:rect l="0" t="0" r="r" b="b"/>
                  <a:pathLst>
                    <a:path w="58" h="63">
                      <a:moveTo>
                        <a:pt x="48" y="0"/>
                      </a:moveTo>
                      <a:cubicBezTo>
                        <a:pt x="0" y="54"/>
                        <a:pt x="4" y="57"/>
                        <a:pt x="5" y="58"/>
                      </a:cubicBezTo>
                      <a:cubicBezTo>
                        <a:pt x="7" y="60"/>
                        <a:pt x="10" y="63"/>
                        <a:pt x="58" y="9"/>
                      </a:cubicBezTo>
                      <a:lnTo>
                        <a:pt x="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0" name="Freeform 17">
                  <a:extLst>
                    <a:ext uri="{FF2B5EF4-FFF2-40B4-BE49-F238E27FC236}">
                      <a16:creationId xmlns:a16="http://schemas.microsoft.com/office/drawing/2014/main" id="{CE4A21AB-5813-4AFA-A6B9-5BC696E5A863}"/>
                    </a:ext>
                  </a:extLst>
                </p:cNvPr>
                <p:cNvSpPr>
                  <a:spLocks/>
                </p:cNvSpPr>
                <p:nvPr userDrawn="1"/>
              </p:nvSpPr>
              <p:spPr bwMode="auto">
                <a:xfrm>
                  <a:off x="6170" y="692"/>
                  <a:ext cx="33" cy="8"/>
                </a:xfrm>
                <a:custGeom>
                  <a:avLst/>
                  <a:gdLst>
                    <a:gd name="T0" fmla="*/ 1 w 72"/>
                    <a:gd name="T1" fmla="*/ 0 h 19"/>
                    <a:gd name="T2" fmla="*/ 72 w 72"/>
                    <a:gd name="T3" fmla="*/ 12 h 19"/>
                    <a:gd name="T4" fmla="*/ 0 w 72"/>
                    <a:gd name="T5" fmla="*/ 14 h 19"/>
                    <a:gd name="T6" fmla="*/ 1 w 72"/>
                    <a:gd name="T7" fmla="*/ 0 h 19"/>
                  </a:gdLst>
                  <a:ahLst/>
                  <a:cxnLst>
                    <a:cxn ang="0">
                      <a:pos x="T0" y="T1"/>
                    </a:cxn>
                    <a:cxn ang="0">
                      <a:pos x="T2" y="T3"/>
                    </a:cxn>
                    <a:cxn ang="0">
                      <a:pos x="T4" y="T5"/>
                    </a:cxn>
                    <a:cxn ang="0">
                      <a:pos x="T6" y="T7"/>
                    </a:cxn>
                  </a:cxnLst>
                  <a:rect l="0" t="0" r="r" b="b"/>
                  <a:pathLst>
                    <a:path w="72" h="19">
                      <a:moveTo>
                        <a:pt x="1" y="0"/>
                      </a:moveTo>
                      <a:cubicBezTo>
                        <a:pt x="72" y="5"/>
                        <a:pt x="72" y="10"/>
                        <a:pt x="72" y="12"/>
                      </a:cubicBezTo>
                      <a:cubicBezTo>
                        <a:pt x="72" y="14"/>
                        <a:pt x="72" y="19"/>
                        <a:pt x="0" y="14"/>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1" name="Oval 18">
                  <a:extLst>
                    <a:ext uri="{FF2B5EF4-FFF2-40B4-BE49-F238E27FC236}">
                      <a16:creationId xmlns:a16="http://schemas.microsoft.com/office/drawing/2014/main" id="{FD3F83C7-9E9B-495C-A3E4-6E76C3C79E58}"/>
                    </a:ext>
                  </a:extLst>
                </p:cNvPr>
                <p:cNvSpPr>
                  <a:spLocks noChangeArrowheads="1"/>
                </p:cNvSpPr>
                <p:nvPr userDrawn="1"/>
              </p:nvSpPr>
              <p:spPr bwMode="auto">
                <a:xfrm>
                  <a:off x="5868" y="773"/>
                  <a:ext cx="600" cy="597"/>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2" name="Freeform 19">
                  <a:extLst>
                    <a:ext uri="{FF2B5EF4-FFF2-40B4-BE49-F238E27FC236}">
                      <a16:creationId xmlns:a16="http://schemas.microsoft.com/office/drawing/2014/main" id="{0AF7C7A2-4916-4B8A-A5A5-F08820D6197A}"/>
                    </a:ext>
                  </a:extLst>
                </p:cNvPr>
                <p:cNvSpPr>
                  <a:spLocks/>
                </p:cNvSpPr>
                <p:nvPr userDrawn="1"/>
              </p:nvSpPr>
              <p:spPr bwMode="auto">
                <a:xfrm>
                  <a:off x="5902" y="807"/>
                  <a:ext cx="566" cy="563"/>
                </a:xfrm>
                <a:custGeom>
                  <a:avLst/>
                  <a:gdLst>
                    <a:gd name="T0" fmla="*/ 886 w 1241"/>
                    <a:gd name="T1" fmla="*/ 0 h 1241"/>
                    <a:gd name="T2" fmla="*/ 960 w 1241"/>
                    <a:gd name="T3" fmla="*/ 303 h 1241"/>
                    <a:gd name="T4" fmla="*/ 303 w 1241"/>
                    <a:gd name="T5" fmla="*/ 960 h 1241"/>
                    <a:gd name="T6" fmla="*/ 0 w 1241"/>
                    <a:gd name="T7" fmla="*/ 887 h 1241"/>
                    <a:gd name="T8" fmla="*/ 583 w 1241"/>
                    <a:gd name="T9" fmla="*/ 1241 h 1241"/>
                    <a:gd name="T10" fmla="*/ 1241 w 1241"/>
                    <a:gd name="T11" fmla="*/ 584 h 1241"/>
                    <a:gd name="T12" fmla="*/ 886 w 1241"/>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1241" h="1241">
                      <a:moveTo>
                        <a:pt x="886" y="0"/>
                      </a:moveTo>
                      <a:cubicBezTo>
                        <a:pt x="933" y="91"/>
                        <a:pt x="960" y="194"/>
                        <a:pt x="960" y="303"/>
                      </a:cubicBezTo>
                      <a:cubicBezTo>
                        <a:pt x="960" y="666"/>
                        <a:pt x="666" y="960"/>
                        <a:pt x="303" y="960"/>
                      </a:cubicBezTo>
                      <a:cubicBezTo>
                        <a:pt x="193" y="960"/>
                        <a:pt x="91" y="934"/>
                        <a:pt x="0" y="887"/>
                      </a:cubicBezTo>
                      <a:cubicBezTo>
                        <a:pt x="109" y="1097"/>
                        <a:pt x="330" y="1241"/>
                        <a:pt x="583" y="1241"/>
                      </a:cubicBezTo>
                      <a:cubicBezTo>
                        <a:pt x="946" y="1241"/>
                        <a:pt x="1241" y="947"/>
                        <a:pt x="1241" y="584"/>
                      </a:cubicBezTo>
                      <a:cubicBezTo>
                        <a:pt x="1241" y="330"/>
                        <a:pt x="1097" y="110"/>
                        <a:pt x="886" y="0"/>
                      </a:cubicBezTo>
                      <a:close/>
                    </a:path>
                  </a:pathLst>
                </a:custGeom>
                <a:solidFill>
                  <a:srgbClr val="9AB3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3" name="Oval 20">
                  <a:extLst>
                    <a:ext uri="{FF2B5EF4-FFF2-40B4-BE49-F238E27FC236}">
                      <a16:creationId xmlns:a16="http://schemas.microsoft.com/office/drawing/2014/main" id="{456035C9-F75C-4834-A91D-D006D3037E12}"/>
                    </a:ext>
                  </a:extLst>
                </p:cNvPr>
                <p:cNvSpPr>
                  <a:spLocks noChangeArrowheads="1"/>
                </p:cNvSpPr>
                <p:nvPr userDrawn="1"/>
              </p:nvSpPr>
              <p:spPr bwMode="auto">
                <a:xfrm>
                  <a:off x="6141" y="946"/>
                  <a:ext cx="48" cy="47"/>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4" name="Freeform 21">
                  <a:extLst>
                    <a:ext uri="{FF2B5EF4-FFF2-40B4-BE49-F238E27FC236}">
                      <a16:creationId xmlns:a16="http://schemas.microsoft.com/office/drawing/2014/main" id="{AEE6744C-CFB5-41C0-B2D8-95758A188E61}"/>
                    </a:ext>
                  </a:extLst>
                </p:cNvPr>
                <p:cNvSpPr>
                  <a:spLocks/>
                </p:cNvSpPr>
                <p:nvPr userDrawn="1"/>
              </p:nvSpPr>
              <p:spPr bwMode="auto">
                <a:xfrm>
                  <a:off x="6162" y="946"/>
                  <a:ext cx="27" cy="47"/>
                </a:xfrm>
                <a:custGeom>
                  <a:avLst/>
                  <a:gdLst>
                    <a:gd name="T0" fmla="*/ 44 w 60"/>
                    <a:gd name="T1" fmla="*/ 52 h 104"/>
                    <a:gd name="T2" fmla="*/ 0 w 60"/>
                    <a:gd name="T3" fmla="*/ 0 h 104"/>
                    <a:gd name="T4" fmla="*/ 8 w 60"/>
                    <a:gd name="T5" fmla="*/ 0 h 104"/>
                    <a:gd name="T6" fmla="*/ 60 w 60"/>
                    <a:gd name="T7" fmla="*/ 52 h 104"/>
                    <a:gd name="T8" fmla="*/ 8 w 60"/>
                    <a:gd name="T9" fmla="*/ 104 h 104"/>
                    <a:gd name="T10" fmla="*/ 0 w 60"/>
                    <a:gd name="T11" fmla="*/ 103 h 104"/>
                    <a:gd name="T12" fmla="*/ 44 w 60"/>
                    <a:gd name="T13" fmla="*/ 52 h 104"/>
                  </a:gdLst>
                  <a:ahLst/>
                  <a:cxnLst>
                    <a:cxn ang="0">
                      <a:pos x="T0" y="T1"/>
                    </a:cxn>
                    <a:cxn ang="0">
                      <a:pos x="T2" y="T3"/>
                    </a:cxn>
                    <a:cxn ang="0">
                      <a:pos x="T4" y="T5"/>
                    </a:cxn>
                    <a:cxn ang="0">
                      <a:pos x="T6" y="T7"/>
                    </a:cxn>
                    <a:cxn ang="0">
                      <a:pos x="T8" y="T9"/>
                    </a:cxn>
                    <a:cxn ang="0">
                      <a:pos x="T10" y="T11"/>
                    </a:cxn>
                    <a:cxn ang="0">
                      <a:pos x="T12" y="T13"/>
                    </a:cxn>
                  </a:cxnLst>
                  <a:rect l="0" t="0" r="r" b="b"/>
                  <a:pathLst>
                    <a:path w="60" h="104">
                      <a:moveTo>
                        <a:pt x="44" y="52"/>
                      </a:moveTo>
                      <a:cubicBezTo>
                        <a:pt x="44" y="26"/>
                        <a:pt x="25" y="4"/>
                        <a:pt x="0" y="0"/>
                      </a:cubicBezTo>
                      <a:cubicBezTo>
                        <a:pt x="3" y="0"/>
                        <a:pt x="5" y="0"/>
                        <a:pt x="8" y="0"/>
                      </a:cubicBezTo>
                      <a:cubicBezTo>
                        <a:pt x="36" y="0"/>
                        <a:pt x="60" y="23"/>
                        <a:pt x="60" y="52"/>
                      </a:cubicBezTo>
                      <a:cubicBezTo>
                        <a:pt x="60" y="80"/>
                        <a:pt x="36" y="104"/>
                        <a:pt x="8" y="104"/>
                      </a:cubicBezTo>
                      <a:cubicBezTo>
                        <a:pt x="5" y="104"/>
                        <a:pt x="3" y="104"/>
                        <a:pt x="0" y="103"/>
                      </a:cubicBezTo>
                      <a:cubicBezTo>
                        <a:pt x="25" y="100"/>
                        <a:pt x="44" y="78"/>
                        <a:pt x="44" y="52"/>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5" name="Freeform 22">
                  <a:extLst>
                    <a:ext uri="{FF2B5EF4-FFF2-40B4-BE49-F238E27FC236}">
                      <a16:creationId xmlns:a16="http://schemas.microsoft.com/office/drawing/2014/main" id="{2D8C8EE8-01F6-4753-820F-AE4C08CCF808}"/>
                    </a:ext>
                  </a:extLst>
                </p:cNvPr>
                <p:cNvSpPr>
                  <a:spLocks/>
                </p:cNvSpPr>
                <p:nvPr userDrawn="1"/>
              </p:nvSpPr>
              <p:spPr bwMode="auto">
                <a:xfrm>
                  <a:off x="6163" y="961"/>
                  <a:ext cx="4" cy="56"/>
                </a:xfrm>
                <a:custGeom>
                  <a:avLst/>
                  <a:gdLst>
                    <a:gd name="T0" fmla="*/ 4 w 8"/>
                    <a:gd name="T1" fmla="*/ 123 h 123"/>
                    <a:gd name="T2" fmla="*/ 0 w 8"/>
                    <a:gd name="T3" fmla="*/ 119 h 123"/>
                    <a:gd name="T4" fmla="*/ 0 w 8"/>
                    <a:gd name="T5" fmla="*/ 4 h 123"/>
                    <a:gd name="T6" fmla="*/ 4 w 8"/>
                    <a:gd name="T7" fmla="*/ 0 h 123"/>
                    <a:gd name="T8" fmla="*/ 8 w 8"/>
                    <a:gd name="T9" fmla="*/ 4 h 123"/>
                    <a:gd name="T10" fmla="*/ 8 w 8"/>
                    <a:gd name="T11" fmla="*/ 119 h 123"/>
                    <a:gd name="T12" fmla="*/ 4 w 8"/>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8" h="123">
                      <a:moveTo>
                        <a:pt x="4" y="123"/>
                      </a:moveTo>
                      <a:cubicBezTo>
                        <a:pt x="2" y="123"/>
                        <a:pt x="0" y="121"/>
                        <a:pt x="0" y="119"/>
                      </a:cubicBezTo>
                      <a:cubicBezTo>
                        <a:pt x="0" y="4"/>
                        <a:pt x="0" y="4"/>
                        <a:pt x="0" y="4"/>
                      </a:cubicBezTo>
                      <a:cubicBezTo>
                        <a:pt x="0" y="1"/>
                        <a:pt x="2" y="0"/>
                        <a:pt x="4" y="0"/>
                      </a:cubicBezTo>
                      <a:cubicBezTo>
                        <a:pt x="6" y="0"/>
                        <a:pt x="8" y="1"/>
                        <a:pt x="8" y="4"/>
                      </a:cubicBezTo>
                      <a:cubicBezTo>
                        <a:pt x="8" y="119"/>
                        <a:pt x="8" y="119"/>
                        <a:pt x="8" y="119"/>
                      </a:cubicBezTo>
                      <a:cubicBezTo>
                        <a:pt x="8" y="121"/>
                        <a:pt x="6" y="123"/>
                        <a:pt x="4" y="123"/>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6" name="Freeform 23">
                  <a:extLst>
                    <a:ext uri="{FF2B5EF4-FFF2-40B4-BE49-F238E27FC236}">
                      <a16:creationId xmlns:a16="http://schemas.microsoft.com/office/drawing/2014/main" id="{54A2C2AC-C8A2-4E79-95DF-2A7EBE5CFEEF}"/>
                    </a:ext>
                  </a:extLst>
                </p:cNvPr>
                <p:cNvSpPr>
                  <a:spLocks/>
                </p:cNvSpPr>
                <p:nvPr userDrawn="1"/>
              </p:nvSpPr>
              <p:spPr bwMode="auto">
                <a:xfrm>
                  <a:off x="6154" y="973"/>
                  <a:ext cx="20" cy="13"/>
                </a:xfrm>
                <a:custGeom>
                  <a:avLst/>
                  <a:gdLst>
                    <a:gd name="T0" fmla="*/ 24 w 45"/>
                    <a:gd name="T1" fmla="*/ 29 h 29"/>
                    <a:gd name="T2" fmla="*/ 2 w 45"/>
                    <a:gd name="T3" fmla="*/ 7 h 29"/>
                    <a:gd name="T4" fmla="*/ 2 w 45"/>
                    <a:gd name="T5" fmla="*/ 1 h 29"/>
                    <a:gd name="T6" fmla="*/ 7 w 45"/>
                    <a:gd name="T7" fmla="*/ 1 h 29"/>
                    <a:gd name="T8" fmla="*/ 25 w 45"/>
                    <a:gd name="T9" fmla="*/ 19 h 29"/>
                    <a:gd name="T10" fmla="*/ 39 w 45"/>
                    <a:gd name="T11" fmla="*/ 10 h 29"/>
                    <a:gd name="T12" fmla="*/ 44 w 45"/>
                    <a:gd name="T13" fmla="*/ 11 h 29"/>
                    <a:gd name="T14" fmla="*/ 43 w 45"/>
                    <a:gd name="T15" fmla="*/ 17 h 29"/>
                    <a:gd name="T16" fmla="*/ 24 w 45"/>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29">
                      <a:moveTo>
                        <a:pt x="24" y="29"/>
                      </a:moveTo>
                      <a:cubicBezTo>
                        <a:pt x="2" y="7"/>
                        <a:pt x="2" y="7"/>
                        <a:pt x="2" y="7"/>
                      </a:cubicBezTo>
                      <a:cubicBezTo>
                        <a:pt x="0" y="5"/>
                        <a:pt x="0" y="3"/>
                        <a:pt x="2" y="1"/>
                      </a:cubicBezTo>
                      <a:cubicBezTo>
                        <a:pt x="3" y="0"/>
                        <a:pt x="6" y="0"/>
                        <a:pt x="7" y="1"/>
                      </a:cubicBezTo>
                      <a:cubicBezTo>
                        <a:pt x="25" y="19"/>
                        <a:pt x="25" y="19"/>
                        <a:pt x="25" y="19"/>
                      </a:cubicBezTo>
                      <a:cubicBezTo>
                        <a:pt x="39" y="10"/>
                        <a:pt x="39" y="10"/>
                        <a:pt x="39" y="10"/>
                      </a:cubicBezTo>
                      <a:cubicBezTo>
                        <a:pt x="41" y="9"/>
                        <a:pt x="43" y="9"/>
                        <a:pt x="44" y="11"/>
                      </a:cubicBezTo>
                      <a:cubicBezTo>
                        <a:pt x="45" y="13"/>
                        <a:pt x="45" y="15"/>
                        <a:pt x="43" y="17"/>
                      </a:cubicBezTo>
                      <a:lnTo>
                        <a:pt x="24" y="29"/>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7" name="Oval 24">
                  <a:extLst>
                    <a:ext uri="{FF2B5EF4-FFF2-40B4-BE49-F238E27FC236}">
                      <a16:creationId xmlns:a16="http://schemas.microsoft.com/office/drawing/2014/main" id="{1273A130-CC98-4DB9-9FAB-FFAA23BF7459}"/>
                    </a:ext>
                  </a:extLst>
                </p:cNvPr>
                <p:cNvSpPr>
                  <a:spLocks noChangeArrowheads="1"/>
                </p:cNvSpPr>
                <p:nvPr userDrawn="1"/>
              </p:nvSpPr>
              <p:spPr bwMode="auto">
                <a:xfrm>
                  <a:off x="6186" y="875"/>
                  <a:ext cx="61" cy="61"/>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8" name="Freeform 25">
                  <a:extLst>
                    <a:ext uri="{FF2B5EF4-FFF2-40B4-BE49-F238E27FC236}">
                      <a16:creationId xmlns:a16="http://schemas.microsoft.com/office/drawing/2014/main" id="{4888B7F1-751F-442D-97E3-954D4A2E5F9D}"/>
                    </a:ext>
                  </a:extLst>
                </p:cNvPr>
                <p:cNvSpPr>
                  <a:spLocks/>
                </p:cNvSpPr>
                <p:nvPr userDrawn="1"/>
              </p:nvSpPr>
              <p:spPr bwMode="auto">
                <a:xfrm>
                  <a:off x="6212" y="875"/>
                  <a:ext cx="35" cy="61"/>
                </a:xfrm>
                <a:custGeom>
                  <a:avLst/>
                  <a:gdLst>
                    <a:gd name="T0" fmla="*/ 58 w 78"/>
                    <a:gd name="T1" fmla="*/ 68 h 135"/>
                    <a:gd name="T2" fmla="*/ 0 w 78"/>
                    <a:gd name="T3" fmla="*/ 1 h 135"/>
                    <a:gd name="T4" fmla="*/ 10 w 78"/>
                    <a:gd name="T5" fmla="*/ 0 h 135"/>
                    <a:gd name="T6" fmla="*/ 78 w 78"/>
                    <a:gd name="T7" fmla="*/ 68 h 135"/>
                    <a:gd name="T8" fmla="*/ 10 w 78"/>
                    <a:gd name="T9" fmla="*/ 135 h 135"/>
                    <a:gd name="T10" fmla="*/ 0 w 78"/>
                    <a:gd name="T11" fmla="*/ 135 h 135"/>
                    <a:gd name="T12" fmla="*/ 58 w 78"/>
                    <a:gd name="T13" fmla="*/ 68 h 135"/>
                  </a:gdLst>
                  <a:ahLst/>
                  <a:cxnLst>
                    <a:cxn ang="0">
                      <a:pos x="T0" y="T1"/>
                    </a:cxn>
                    <a:cxn ang="0">
                      <a:pos x="T2" y="T3"/>
                    </a:cxn>
                    <a:cxn ang="0">
                      <a:pos x="T4" y="T5"/>
                    </a:cxn>
                    <a:cxn ang="0">
                      <a:pos x="T6" y="T7"/>
                    </a:cxn>
                    <a:cxn ang="0">
                      <a:pos x="T8" y="T9"/>
                    </a:cxn>
                    <a:cxn ang="0">
                      <a:pos x="T10" y="T11"/>
                    </a:cxn>
                    <a:cxn ang="0">
                      <a:pos x="T12" y="T13"/>
                    </a:cxn>
                  </a:cxnLst>
                  <a:rect l="0" t="0" r="r" b="b"/>
                  <a:pathLst>
                    <a:path w="78" h="135">
                      <a:moveTo>
                        <a:pt x="58" y="68"/>
                      </a:moveTo>
                      <a:cubicBezTo>
                        <a:pt x="58" y="34"/>
                        <a:pt x="33" y="6"/>
                        <a:pt x="0" y="1"/>
                      </a:cubicBezTo>
                      <a:cubicBezTo>
                        <a:pt x="4" y="0"/>
                        <a:pt x="7" y="0"/>
                        <a:pt x="10" y="0"/>
                      </a:cubicBezTo>
                      <a:cubicBezTo>
                        <a:pt x="48" y="0"/>
                        <a:pt x="78" y="30"/>
                        <a:pt x="78" y="68"/>
                      </a:cubicBezTo>
                      <a:cubicBezTo>
                        <a:pt x="78" y="105"/>
                        <a:pt x="48" y="135"/>
                        <a:pt x="10" y="135"/>
                      </a:cubicBezTo>
                      <a:cubicBezTo>
                        <a:pt x="7" y="135"/>
                        <a:pt x="4" y="135"/>
                        <a:pt x="0" y="135"/>
                      </a:cubicBezTo>
                      <a:cubicBezTo>
                        <a:pt x="33" y="130"/>
                        <a:pt x="58" y="102"/>
                        <a:pt x="58" y="68"/>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69" name="Freeform 26">
                  <a:extLst>
                    <a:ext uri="{FF2B5EF4-FFF2-40B4-BE49-F238E27FC236}">
                      <a16:creationId xmlns:a16="http://schemas.microsoft.com/office/drawing/2014/main" id="{02352C4A-6A43-4AD9-8B76-879A5B6647E3}"/>
                    </a:ext>
                  </a:extLst>
                </p:cNvPr>
                <p:cNvSpPr>
                  <a:spLocks/>
                </p:cNvSpPr>
                <p:nvPr userDrawn="1"/>
              </p:nvSpPr>
              <p:spPr bwMode="auto">
                <a:xfrm>
                  <a:off x="6215" y="895"/>
                  <a:ext cx="3" cy="71"/>
                </a:xfrm>
                <a:custGeom>
                  <a:avLst/>
                  <a:gdLst>
                    <a:gd name="T0" fmla="*/ 3 w 6"/>
                    <a:gd name="T1" fmla="*/ 156 h 156"/>
                    <a:gd name="T2" fmla="*/ 0 w 6"/>
                    <a:gd name="T3" fmla="*/ 153 h 156"/>
                    <a:gd name="T4" fmla="*/ 0 w 6"/>
                    <a:gd name="T5" fmla="*/ 3 h 156"/>
                    <a:gd name="T6" fmla="*/ 3 w 6"/>
                    <a:gd name="T7" fmla="*/ 0 h 156"/>
                    <a:gd name="T8" fmla="*/ 6 w 6"/>
                    <a:gd name="T9" fmla="*/ 3 h 156"/>
                    <a:gd name="T10" fmla="*/ 6 w 6"/>
                    <a:gd name="T11" fmla="*/ 153 h 156"/>
                    <a:gd name="T12" fmla="*/ 3 w 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6" h="156">
                      <a:moveTo>
                        <a:pt x="3" y="156"/>
                      </a:moveTo>
                      <a:cubicBezTo>
                        <a:pt x="2" y="156"/>
                        <a:pt x="0" y="155"/>
                        <a:pt x="0" y="153"/>
                      </a:cubicBezTo>
                      <a:cubicBezTo>
                        <a:pt x="0" y="3"/>
                        <a:pt x="0" y="3"/>
                        <a:pt x="0" y="3"/>
                      </a:cubicBezTo>
                      <a:cubicBezTo>
                        <a:pt x="0" y="1"/>
                        <a:pt x="2" y="0"/>
                        <a:pt x="3" y="0"/>
                      </a:cubicBezTo>
                      <a:cubicBezTo>
                        <a:pt x="5" y="0"/>
                        <a:pt x="6" y="1"/>
                        <a:pt x="6" y="3"/>
                      </a:cubicBezTo>
                      <a:cubicBezTo>
                        <a:pt x="6" y="153"/>
                        <a:pt x="6" y="153"/>
                        <a:pt x="6" y="153"/>
                      </a:cubicBezTo>
                      <a:cubicBezTo>
                        <a:pt x="6" y="155"/>
                        <a:pt x="5" y="156"/>
                        <a:pt x="3" y="156"/>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0" name="Freeform 27">
                  <a:extLst>
                    <a:ext uri="{FF2B5EF4-FFF2-40B4-BE49-F238E27FC236}">
                      <a16:creationId xmlns:a16="http://schemas.microsoft.com/office/drawing/2014/main" id="{37EB6262-EBD3-420E-B6E1-9A4C2C7BA82F}"/>
                    </a:ext>
                  </a:extLst>
                </p:cNvPr>
                <p:cNvSpPr>
                  <a:spLocks/>
                </p:cNvSpPr>
                <p:nvPr userDrawn="1"/>
              </p:nvSpPr>
              <p:spPr bwMode="auto">
                <a:xfrm>
                  <a:off x="6203" y="911"/>
                  <a:ext cx="25" cy="16"/>
                </a:xfrm>
                <a:custGeom>
                  <a:avLst/>
                  <a:gdLst>
                    <a:gd name="T0" fmla="*/ 29 w 54"/>
                    <a:gd name="T1" fmla="*/ 34 h 34"/>
                    <a:gd name="T2" fmla="*/ 1 w 54"/>
                    <a:gd name="T3" fmla="*/ 6 h 34"/>
                    <a:gd name="T4" fmla="*/ 1 w 54"/>
                    <a:gd name="T5" fmla="*/ 2 h 34"/>
                    <a:gd name="T6" fmla="*/ 5 w 54"/>
                    <a:gd name="T7" fmla="*/ 2 h 34"/>
                    <a:gd name="T8" fmla="*/ 30 w 54"/>
                    <a:gd name="T9" fmla="*/ 26 h 34"/>
                    <a:gd name="T10" fmla="*/ 49 w 54"/>
                    <a:gd name="T11" fmla="*/ 13 h 34"/>
                    <a:gd name="T12" fmla="*/ 53 w 54"/>
                    <a:gd name="T13" fmla="*/ 14 h 34"/>
                    <a:gd name="T14" fmla="*/ 52 w 54"/>
                    <a:gd name="T15" fmla="*/ 18 h 34"/>
                    <a:gd name="T16" fmla="*/ 29 w 54"/>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4">
                      <a:moveTo>
                        <a:pt x="29" y="34"/>
                      </a:moveTo>
                      <a:cubicBezTo>
                        <a:pt x="1" y="6"/>
                        <a:pt x="1" y="6"/>
                        <a:pt x="1" y="6"/>
                      </a:cubicBezTo>
                      <a:cubicBezTo>
                        <a:pt x="0" y="5"/>
                        <a:pt x="0" y="3"/>
                        <a:pt x="1" y="2"/>
                      </a:cubicBezTo>
                      <a:cubicBezTo>
                        <a:pt x="2" y="0"/>
                        <a:pt x="4" y="0"/>
                        <a:pt x="5" y="2"/>
                      </a:cubicBezTo>
                      <a:cubicBezTo>
                        <a:pt x="30" y="26"/>
                        <a:pt x="30" y="26"/>
                        <a:pt x="30" y="26"/>
                      </a:cubicBezTo>
                      <a:cubicBezTo>
                        <a:pt x="49" y="13"/>
                        <a:pt x="49" y="13"/>
                        <a:pt x="49" y="13"/>
                      </a:cubicBezTo>
                      <a:cubicBezTo>
                        <a:pt x="50" y="12"/>
                        <a:pt x="52" y="13"/>
                        <a:pt x="53" y="14"/>
                      </a:cubicBezTo>
                      <a:cubicBezTo>
                        <a:pt x="54" y="15"/>
                        <a:pt x="54" y="17"/>
                        <a:pt x="52" y="18"/>
                      </a:cubicBezTo>
                      <a:lnTo>
                        <a:pt x="29" y="34"/>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1" name="Oval 28">
                  <a:extLst>
                    <a:ext uri="{FF2B5EF4-FFF2-40B4-BE49-F238E27FC236}">
                      <a16:creationId xmlns:a16="http://schemas.microsoft.com/office/drawing/2014/main" id="{46D72020-DC9F-4333-9D2E-2C81F00D5D4E}"/>
                    </a:ext>
                  </a:extLst>
                </p:cNvPr>
                <p:cNvSpPr>
                  <a:spLocks noChangeArrowheads="1"/>
                </p:cNvSpPr>
                <p:nvPr userDrawn="1"/>
              </p:nvSpPr>
              <p:spPr bwMode="auto">
                <a:xfrm>
                  <a:off x="6116" y="833"/>
                  <a:ext cx="62" cy="62"/>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2" name="Freeform 29">
                  <a:extLst>
                    <a:ext uri="{FF2B5EF4-FFF2-40B4-BE49-F238E27FC236}">
                      <a16:creationId xmlns:a16="http://schemas.microsoft.com/office/drawing/2014/main" id="{A2327BAA-0252-46B8-99AD-E8C12E6EEA0B}"/>
                    </a:ext>
                  </a:extLst>
                </p:cNvPr>
                <p:cNvSpPr>
                  <a:spLocks/>
                </p:cNvSpPr>
                <p:nvPr userDrawn="1"/>
              </p:nvSpPr>
              <p:spPr bwMode="auto">
                <a:xfrm>
                  <a:off x="6142" y="833"/>
                  <a:ext cx="36" cy="62"/>
                </a:xfrm>
                <a:custGeom>
                  <a:avLst/>
                  <a:gdLst>
                    <a:gd name="T0" fmla="*/ 58 w 78"/>
                    <a:gd name="T1" fmla="*/ 67 h 135"/>
                    <a:gd name="T2" fmla="*/ 0 w 78"/>
                    <a:gd name="T3" fmla="*/ 0 h 135"/>
                    <a:gd name="T4" fmla="*/ 10 w 78"/>
                    <a:gd name="T5" fmla="*/ 0 h 135"/>
                    <a:gd name="T6" fmla="*/ 78 w 78"/>
                    <a:gd name="T7" fmla="*/ 67 h 135"/>
                    <a:gd name="T8" fmla="*/ 10 w 78"/>
                    <a:gd name="T9" fmla="*/ 135 h 135"/>
                    <a:gd name="T10" fmla="*/ 0 w 78"/>
                    <a:gd name="T11" fmla="*/ 134 h 135"/>
                    <a:gd name="T12" fmla="*/ 58 w 78"/>
                    <a:gd name="T13" fmla="*/ 67 h 135"/>
                  </a:gdLst>
                  <a:ahLst/>
                  <a:cxnLst>
                    <a:cxn ang="0">
                      <a:pos x="T0" y="T1"/>
                    </a:cxn>
                    <a:cxn ang="0">
                      <a:pos x="T2" y="T3"/>
                    </a:cxn>
                    <a:cxn ang="0">
                      <a:pos x="T4" y="T5"/>
                    </a:cxn>
                    <a:cxn ang="0">
                      <a:pos x="T6" y="T7"/>
                    </a:cxn>
                    <a:cxn ang="0">
                      <a:pos x="T8" y="T9"/>
                    </a:cxn>
                    <a:cxn ang="0">
                      <a:pos x="T10" y="T11"/>
                    </a:cxn>
                    <a:cxn ang="0">
                      <a:pos x="T12" y="T13"/>
                    </a:cxn>
                  </a:cxnLst>
                  <a:rect l="0" t="0" r="r" b="b"/>
                  <a:pathLst>
                    <a:path w="78" h="135">
                      <a:moveTo>
                        <a:pt x="58" y="67"/>
                      </a:moveTo>
                      <a:cubicBezTo>
                        <a:pt x="58" y="33"/>
                        <a:pt x="33" y="5"/>
                        <a:pt x="0" y="0"/>
                      </a:cubicBezTo>
                      <a:cubicBezTo>
                        <a:pt x="4" y="0"/>
                        <a:pt x="7" y="0"/>
                        <a:pt x="10" y="0"/>
                      </a:cubicBezTo>
                      <a:cubicBezTo>
                        <a:pt x="48" y="0"/>
                        <a:pt x="78" y="30"/>
                        <a:pt x="78" y="67"/>
                      </a:cubicBezTo>
                      <a:cubicBezTo>
                        <a:pt x="78" y="105"/>
                        <a:pt x="48" y="135"/>
                        <a:pt x="10" y="135"/>
                      </a:cubicBezTo>
                      <a:cubicBezTo>
                        <a:pt x="7" y="135"/>
                        <a:pt x="4" y="135"/>
                        <a:pt x="0" y="134"/>
                      </a:cubicBezTo>
                      <a:cubicBezTo>
                        <a:pt x="33" y="129"/>
                        <a:pt x="58" y="101"/>
                        <a:pt x="58" y="67"/>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3" name="Freeform 30">
                  <a:extLst>
                    <a:ext uri="{FF2B5EF4-FFF2-40B4-BE49-F238E27FC236}">
                      <a16:creationId xmlns:a16="http://schemas.microsoft.com/office/drawing/2014/main" id="{0D97F72E-800D-4D27-87A4-4B208D302287}"/>
                    </a:ext>
                  </a:extLst>
                </p:cNvPr>
                <p:cNvSpPr>
                  <a:spLocks/>
                </p:cNvSpPr>
                <p:nvPr userDrawn="1"/>
              </p:nvSpPr>
              <p:spPr bwMode="auto">
                <a:xfrm>
                  <a:off x="6146" y="853"/>
                  <a:ext cx="2" cy="71"/>
                </a:xfrm>
                <a:custGeom>
                  <a:avLst/>
                  <a:gdLst>
                    <a:gd name="T0" fmla="*/ 3 w 6"/>
                    <a:gd name="T1" fmla="*/ 156 h 156"/>
                    <a:gd name="T2" fmla="*/ 0 w 6"/>
                    <a:gd name="T3" fmla="*/ 153 h 156"/>
                    <a:gd name="T4" fmla="*/ 0 w 6"/>
                    <a:gd name="T5" fmla="*/ 3 h 156"/>
                    <a:gd name="T6" fmla="*/ 3 w 6"/>
                    <a:gd name="T7" fmla="*/ 0 h 156"/>
                    <a:gd name="T8" fmla="*/ 6 w 6"/>
                    <a:gd name="T9" fmla="*/ 3 h 156"/>
                    <a:gd name="T10" fmla="*/ 6 w 6"/>
                    <a:gd name="T11" fmla="*/ 153 h 156"/>
                    <a:gd name="T12" fmla="*/ 3 w 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6" h="156">
                      <a:moveTo>
                        <a:pt x="3" y="156"/>
                      </a:moveTo>
                      <a:cubicBezTo>
                        <a:pt x="2" y="156"/>
                        <a:pt x="0" y="155"/>
                        <a:pt x="0" y="153"/>
                      </a:cubicBezTo>
                      <a:cubicBezTo>
                        <a:pt x="0" y="3"/>
                        <a:pt x="0" y="3"/>
                        <a:pt x="0" y="3"/>
                      </a:cubicBezTo>
                      <a:cubicBezTo>
                        <a:pt x="0" y="2"/>
                        <a:pt x="2" y="0"/>
                        <a:pt x="3" y="0"/>
                      </a:cubicBezTo>
                      <a:cubicBezTo>
                        <a:pt x="5" y="0"/>
                        <a:pt x="6" y="2"/>
                        <a:pt x="6" y="3"/>
                      </a:cubicBezTo>
                      <a:cubicBezTo>
                        <a:pt x="6" y="153"/>
                        <a:pt x="6" y="153"/>
                        <a:pt x="6" y="153"/>
                      </a:cubicBezTo>
                      <a:cubicBezTo>
                        <a:pt x="6" y="155"/>
                        <a:pt x="5" y="156"/>
                        <a:pt x="3" y="156"/>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4" name="Freeform 31">
                  <a:extLst>
                    <a:ext uri="{FF2B5EF4-FFF2-40B4-BE49-F238E27FC236}">
                      <a16:creationId xmlns:a16="http://schemas.microsoft.com/office/drawing/2014/main" id="{FDF95E51-6F5D-4186-AC08-A611EA63625A}"/>
                    </a:ext>
                  </a:extLst>
                </p:cNvPr>
                <p:cNvSpPr>
                  <a:spLocks/>
                </p:cNvSpPr>
                <p:nvPr userDrawn="1"/>
              </p:nvSpPr>
              <p:spPr bwMode="auto">
                <a:xfrm>
                  <a:off x="6134" y="870"/>
                  <a:ext cx="24" cy="15"/>
                </a:xfrm>
                <a:custGeom>
                  <a:avLst/>
                  <a:gdLst>
                    <a:gd name="T0" fmla="*/ 29 w 54"/>
                    <a:gd name="T1" fmla="*/ 33 h 33"/>
                    <a:gd name="T2" fmla="*/ 1 w 54"/>
                    <a:gd name="T3" fmla="*/ 5 h 33"/>
                    <a:gd name="T4" fmla="*/ 1 w 54"/>
                    <a:gd name="T5" fmla="*/ 1 h 33"/>
                    <a:gd name="T6" fmla="*/ 5 w 54"/>
                    <a:gd name="T7" fmla="*/ 1 h 33"/>
                    <a:gd name="T8" fmla="*/ 30 w 54"/>
                    <a:gd name="T9" fmla="*/ 26 h 33"/>
                    <a:gd name="T10" fmla="*/ 49 w 54"/>
                    <a:gd name="T11" fmla="*/ 13 h 33"/>
                    <a:gd name="T12" fmla="*/ 53 w 54"/>
                    <a:gd name="T13" fmla="*/ 14 h 33"/>
                    <a:gd name="T14" fmla="*/ 52 w 54"/>
                    <a:gd name="T15" fmla="*/ 18 h 33"/>
                    <a:gd name="T16" fmla="*/ 29 w 54"/>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3">
                      <a:moveTo>
                        <a:pt x="29" y="33"/>
                      </a:moveTo>
                      <a:cubicBezTo>
                        <a:pt x="1" y="5"/>
                        <a:pt x="1" y="5"/>
                        <a:pt x="1" y="5"/>
                      </a:cubicBezTo>
                      <a:cubicBezTo>
                        <a:pt x="0" y="4"/>
                        <a:pt x="0" y="2"/>
                        <a:pt x="1" y="1"/>
                      </a:cubicBezTo>
                      <a:cubicBezTo>
                        <a:pt x="2" y="0"/>
                        <a:pt x="4" y="0"/>
                        <a:pt x="5" y="1"/>
                      </a:cubicBezTo>
                      <a:cubicBezTo>
                        <a:pt x="30" y="26"/>
                        <a:pt x="30" y="26"/>
                        <a:pt x="30" y="26"/>
                      </a:cubicBezTo>
                      <a:cubicBezTo>
                        <a:pt x="49" y="13"/>
                        <a:pt x="49" y="13"/>
                        <a:pt x="49" y="13"/>
                      </a:cubicBezTo>
                      <a:cubicBezTo>
                        <a:pt x="50" y="12"/>
                        <a:pt x="52" y="12"/>
                        <a:pt x="53" y="14"/>
                      </a:cubicBezTo>
                      <a:cubicBezTo>
                        <a:pt x="54" y="15"/>
                        <a:pt x="54" y="17"/>
                        <a:pt x="52" y="18"/>
                      </a:cubicBezTo>
                      <a:lnTo>
                        <a:pt x="29" y="33"/>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5" name="Freeform 32">
                  <a:extLst>
                    <a:ext uri="{FF2B5EF4-FFF2-40B4-BE49-F238E27FC236}">
                      <a16:creationId xmlns:a16="http://schemas.microsoft.com/office/drawing/2014/main" id="{C13D6874-0E9E-4406-B721-FFA17F8756C5}"/>
                    </a:ext>
                  </a:extLst>
                </p:cNvPr>
                <p:cNvSpPr>
                  <a:spLocks/>
                </p:cNvSpPr>
                <p:nvPr userDrawn="1"/>
              </p:nvSpPr>
              <p:spPr bwMode="auto">
                <a:xfrm>
                  <a:off x="5984" y="744"/>
                  <a:ext cx="285" cy="99"/>
                </a:xfrm>
                <a:custGeom>
                  <a:avLst/>
                  <a:gdLst>
                    <a:gd name="T0" fmla="*/ 123 w 626"/>
                    <a:gd name="T1" fmla="*/ 63 h 219"/>
                    <a:gd name="T2" fmla="*/ 195 w 626"/>
                    <a:gd name="T3" fmla="*/ 65 h 219"/>
                    <a:gd name="T4" fmla="*/ 259 w 626"/>
                    <a:gd name="T5" fmla="*/ 74 h 219"/>
                    <a:gd name="T6" fmla="*/ 363 w 626"/>
                    <a:gd name="T7" fmla="*/ 18 h 219"/>
                    <a:gd name="T8" fmla="*/ 421 w 626"/>
                    <a:gd name="T9" fmla="*/ 13 h 219"/>
                    <a:gd name="T10" fmla="*/ 584 w 626"/>
                    <a:gd name="T11" fmla="*/ 117 h 219"/>
                    <a:gd name="T12" fmla="*/ 0 w 626"/>
                    <a:gd name="T13" fmla="*/ 208 h 219"/>
                    <a:gd name="T14" fmla="*/ 123 w 626"/>
                    <a:gd name="T15" fmla="*/ 63 h 2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6" h="219">
                      <a:moveTo>
                        <a:pt x="123" y="63"/>
                      </a:moveTo>
                      <a:cubicBezTo>
                        <a:pt x="141" y="42"/>
                        <a:pt x="167" y="33"/>
                        <a:pt x="195" y="65"/>
                      </a:cubicBezTo>
                      <a:cubicBezTo>
                        <a:pt x="219" y="87"/>
                        <a:pt x="246" y="81"/>
                        <a:pt x="259" y="74"/>
                      </a:cubicBezTo>
                      <a:cubicBezTo>
                        <a:pt x="272" y="67"/>
                        <a:pt x="363" y="18"/>
                        <a:pt x="363" y="18"/>
                      </a:cubicBezTo>
                      <a:cubicBezTo>
                        <a:pt x="363" y="18"/>
                        <a:pt x="386" y="0"/>
                        <a:pt x="421" y="13"/>
                      </a:cubicBezTo>
                      <a:cubicBezTo>
                        <a:pt x="510" y="45"/>
                        <a:pt x="626" y="146"/>
                        <a:pt x="584" y="117"/>
                      </a:cubicBezTo>
                      <a:cubicBezTo>
                        <a:pt x="88" y="182"/>
                        <a:pt x="183" y="219"/>
                        <a:pt x="0" y="208"/>
                      </a:cubicBezTo>
                      <a:cubicBezTo>
                        <a:pt x="65" y="168"/>
                        <a:pt x="105" y="83"/>
                        <a:pt x="123" y="63"/>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6" name="Rectangle 33">
                  <a:extLst>
                    <a:ext uri="{FF2B5EF4-FFF2-40B4-BE49-F238E27FC236}">
                      <a16:creationId xmlns:a16="http://schemas.microsoft.com/office/drawing/2014/main" id="{E442CF56-962E-4C07-871A-FD36C0A77DCA}"/>
                    </a:ext>
                  </a:extLst>
                </p:cNvPr>
                <p:cNvSpPr>
                  <a:spLocks noChangeArrowheads="1"/>
                </p:cNvSpPr>
                <p:nvPr userDrawn="1"/>
              </p:nvSpPr>
              <p:spPr bwMode="auto">
                <a:xfrm>
                  <a:off x="5989" y="836"/>
                  <a:ext cx="5" cy="2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7" name="Oval 34">
                  <a:extLst>
                    <a:ext uri="{FF2B5EF4-FFF2-40B4-BE49-F238E27FC236}">
                      <a16:creationId xmlns:a16="http://schemas.microsoft.com/office/drawing/2014/main" id="{B576DC7A-F5E1-404D-95AA-62C8CB77EB0E}"/>
                    </a:ext>
                  </a:extLst>
                </p:cNvPr>
                <p:cNvSpPr>
                  <a:spLocks noChangeArrowheads="1"/>
                </p:cNvSpPr>
                <p:nvPr userDrawn="1"/>
              </p:nvSpPr>
              <p:spPr bwMode="auto">
                <a:xfrm>
                  <a:off x="5961" y="778"/>
                  <a:ext cx="60" cy="6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8" name="Rectangle 35">
                  <a:extLst>
                    <a:ext uri="{FF2B5EF4-FFF2-40B4-BE49-F238E27FC236}">
                      <a16:creationId xmlns:a16="http://schemas.microsoft.com/office/drawing/2014/main" id="{CE8502DB-3EF3-4D9D-BDB2-C4ACB5C0790E}"/>
                    </a:ext>
                  </a:extLst>
                </p:cNvPr>
                <p:cNvSpPr>
                  <a:spLocks noChangeArrowheads="1"/>
                </p:cNvSpPr>
                <p:nvPr userDrawn="1"/>
              </p:nvSpPr>
              <p:spPr bwMode="auto">
                <a:xfrm>
                  <a:off x="5986" y="791"/>
                  <a:ext cx="10" cy="35"/>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79" name="Freeform 36">
                  <a:extLst>
                    <a:ext uri="{FF2B5EF4-FFF2-40B4-BE49-F238E27FC236}">
                      <a16:creationId xmlns:a16="http://schemas.microsoft.com/office/drawing/2014/main" id="{56DCE53B-54BE-4B1D-8204-3D55024454AC}"/>
                    </a:ext>
                  </a:extLst>
                </p:cNvPr>
                <p:cNvSpPr>
                  <a:spLocks/>
                </p:cNvSpPr>
                <p:nvPr userDrawn="1"/>
              </p:nvSpPr>
              <p:spPr bwMode="auto">
                <a:xfrm>
                  <a:off x="5971" y="803"/>
                  <a:ext cx="41" cy="11"/>
                </a:xfrm>
                <a:custGeom>
                  <a:avLst/>
                  <a:gdLst>
                    <a:gd name="T0" fmla="*/ 38 w 41"/>
                    <a:gd name="T1" fmla="*/ 0 h 11"/>
                    <a:gd name="T2" fmla="*/ 41 w 41"/>
                    <a:gd name="T3" fmla="*/ 11 h 11"/>
                    <a:gd name="T4" fmla="*/ 0 w 41"/>
                    <a:gd name="T5" fmla="*/ 11 h 11"/>
                    <a:gd name="T6" fmla="*/ 3 w 41"/>
                    <a:gd name="T7" fmla="*/ 0 h 11"/>
                    <a:gd name="T8" fmla="*/ 38 w 41"/>
                    <a:gd name="T9" fmla="*/ 0 h 11"/>
                  </a:gdLst>
                  <a:ahLst/>
                  <a:cxnLst>
                    <a:cxn ang="0">
                      <a:pos x="T0" y="T1"/>
                    </a:cxn>
                    <a:cxn ang="0">
                      <a:pos x="T2" y="T3"/>
                    </a:cxn>
                    <a:cxn ang="0">
                      <a:pos x="T4" y="T5"/>
                    </a:cxn>
                    <a:cxn ang="0">
                      <a:pos x="T6" y="T7"/>
                    </a:cxn>
                    <a:cxn ang="0">
                      <a:pos x="T8" y="T9"/>
                    </a:cxn>
                  </a:cxnLst>
                  <a:rect l="0" t="0" r="r" b="b"/>
                  <a:pathLst>
                    <a:path w="41" h="11">
                      <a:moveTo>
                        <a:pt x="38" y="0"/>
                      </a:moveTo>
                      <a:lnTo>
                        <a:pt x="41" y="11"/>
                      </a:lnTo>
                      <a:lnTo>
                        <a:pt x="0" y="11"/>
                      </a:lnTo>
                      <a:lnTo>
                        <a:pt x="3" y="0"/>
                      </a:lnTo>
                      <a:lnTo>
                        <a:pt x="38" y="0"/>
                      </a:ln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0" name="Rectangle 37">
                  <a:extLst>
                    <a:ext uri="{FF2B5EF4-FFF2-40B4-BE49-F238E27FC236}">
                      <a16:creationId xmlns:a16="http://schemas.microsoft.com/office/drawing/2014/main" id="{18C6B39C-03D4-465B-92E2-58AF50C8031E}"/>
                    </a:ext>
                  </a:extLst>
                </p:cNvPr>
                <p:cNvSpPr>
                  <a:spLocks noChangeArrowheads="1"/>
                </p:cNvSpPr>
                <p:nvPr userDrawn="1"/>
              </p:nvSpPr>
              <p:spPr bwMode="auto">
                <a:xfrm>
                  <a:off x="5868" y="906"/>
                  <a:ext cx="82" cy="1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1" name="Rectangle 38">
                  <a:extLst>
                    <a:ext uri="{FF2B5EF4-FFF2-40B4-BE49-F238E27FC236}">
                      <a16:creationId xmlns:a16="http://schemas.microsoft.com/office/drawing/2014/main" id="{761F2989-C2D1-4547-95F1-543D341224C9}"/>
                    </a:ext>
                  </a:extLst>
                </p:cNvPr>
                <p:cNvSpPr>
                  <a:spLocks noChangeArrowheads="1"/>
                </p:cNvSpPr>
                <p:nvPr userDrawn="1"/>
              </p:nvSpPr>
              <p:spPr bwMode="auto">
                <a:xfrm>
                  <a:off x="5868" y="906"/>
                  <a:ext cx="82" cy="124"/>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2" name="Rectangle 39">
                  <a:extLst>
                    <a:ext uri="{FF2B5EF4-FFF2-40B4-BE49-F238E27FC236}">
                      <a16:creationId xmlns:a16="http://schemas.microsoft.com/office/drawing/2014/main" id="{A773C274-9471-40F7-AE01-4B1CF68C1A30}"/>
                    </a:ext>
                  </a:extLst>
                </p:cNvPr>
                <p:cNvSpPr>
                  <a:spLocks noChangeArrowheads="1"/>
                </p:cNvSpPr>
                <p:nvPr userDrawn="1"/>
              </p:nvSpPr>
              <p:spPr bwMode="auto">
                <a:xfrm>
                  <a:off x="5881"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3" name="Rectangle 40">
                  <a:extLst>
                    <a:ext uri="{FF2B5EF4-FFF2-40B4-BE49-F238E27FC236}">
                      <a16:creationId xmlns:a16="http://schemas.microsoft.com/office/drawing/2014/main" id="{5C9F98EB-81FF-4787-89DF-80152A704CDE}"/>
                    </a:ext>
                  </a:extLst>
                </p:cNvPr>
                <p:cNvSpPr>
                  <a:spLocks noChangeArrowheads="1"/>
                </p:cNvSpPr>
                <p:nvPr userDrawn="1"/>
              </p:nvSpPr>
              <p:spPr bwMode="auto">
                <a:xfrm>
                  <a:off x="5897" y="921"/>
                  <a:ext cx="8"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4" name="Rectangle 41">
                  <a:extLst>
                    <a:ext uri="{FF2B5EF4-FFF2-40B4-BE49-F238E27FC236}">
                      <a16:creationId xmlns:a16="http://schemas.microsoft.com/office/drawing/2014/main" id="{FEB55C59-DFD6-450B-BF31-373EDD548726}"/>
                    </a:ext>
                  </a:extLst>
                </p:cNvPr>
                <p:cNvSpPr>
                  <a:spLocks noChangeArrowheads="1"/>
                </p:cNvSpPr>
                <p:nvPr userDrawn="1"/>
              </p:nvSpPr>
              <p:spPr bwMode="auto">
                <a:xfrm>
                  <a:off x="5912"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5" name="Rectangle 42">
                  <a:extLst>
                    <a:ext uri="{FF2B5EF4-FFF2-40B4-BE49-F238E27FC236}">
                      <a16:creationId xmlns:a16="http://schemas.microsoft.com/office/drawing/2014/main" id="{0D40248C-6FDF-4F73-821F-FFA3AA60C4AF}"/>
                    </a:ext>
                  </a:extLst>
                </p:cNvPr>
                <p:cNvSpPr>
                  <a:spLocks noChangeArrowheads="1"/>
                </p:cNvSpPr>
                <p:nvPr userDrawn="1"/>
              </p:nvSpPr>
              <p:spPr bwMode="auto">
                <a:xfrm>
                  <a:off x="5928"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6" name="Rectangle 43">
                  <a:extLst>
                    <a:ext uri="{FF2B5EF4-FFF2-40B4-BE49-F238E27FC236}">
                      <a16:creationId xmlns:a16="http://schemas.microsoft.com/office/drawing/2014/main" id="{2D7AB2F3-F216-4439-A132-DA5528814BF0}"/>
                    </a:ext>
                  </a:extLst>
                </p:cNvPr>
                <p:cNvSpPr>
                  <a:spLocks noChangeArrowheads="1"/>
                </p:cNvSpPr>
                <p:nvPr userDrawn="1"/>
              </p:nvSpPr>
              <p:spPr bwMode="auto">
                <a:xfrm>
                  <a:off x="6032" y="906"/>
                  <a:ext cx="83" cy="1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7" name="Rectangle 44">
                  <a:extLst>
                    <a:ext uri="{FF2B5EF4-FFF2-40B4-BE49-F238E27FC236}">
                      <a16:creationId xmlns:a16="http://schemas.microsoft.com/office/drawing/2014/main" id="{40697BA5-7290-48B5-A6F9-0B74CFB8CEA3}"/>
                    </a:ext>
                  </a:extLst>
                </p:cNvPr>
                <p:cNvSpPr>
                  <a:spLocks noChangeArrowheads="1"/>
                </p:cNvSpPr>
                <p:nvPr userDrawn="1"/>
              </p:nvSpPr>
              <p:spPr bwMode="auto">
                <a:xfrm>
                  <a:off x="6032" y="906"/>
                  <a:ext cx="83" cy="124"/>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8" name="Rectangle 45">
                  <a:extLst>
                    <a:ext uri="{FF2B5EF4-FFF2-40B4-BE49-F238E27FC236}">
                      <a16:creationId xmlns:a16="http://schemas.microsoft.com/office/drawing/2014/main" id="{D47503F9-608E-4B05-AB00-E78D0E14AECB}"/>
                    </a:ext>
                  </a:extLst>
                </p:cNvPr>
                <p:cNvSpPr>
                  <a:spLocks noChangeArrowheads="1"/>
                </p:cNvSpPr>
                <p:nvPr userDrawn="1"/>
              </p:nvSpPr>
              <p:spPr bwMode="auto">
                <a:xfrm>
                  <a:off x="5950" y="861"/>
                  <a:ext cx="83" cy="1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89" name="Rectangle 46">
                  <a:extLst>
                    <a:ext uri="{FF2B5EF4-FFF2-40B4-BE49-F238E27FC236}">
                      <a16:creationId xmlns:a16="http://schemas.microsoft.com/office/drawing/2014/main" id="{A6F59162-6706-41BA-951D-8438B6BEF668}"/>
                    </a:ext>
                  </a:extLst>
                </p:cNvPr>
                <p:cNvSpPr>
                  <a:spLocks noChangeArrowheads="1"/>
                </p:cNvSpPr>
                <p:nvPr userDrawn="1"/>
              </p:nvSpPr>
              <p:spPr bwMode="auto">
                <a:xfrm>
                  <a:off x="5964" y="876"/>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0" name="Rectangle 47">
                  <a:extLst>
                    <a:ext uri="{FF2B5EF4-FFF2-40B4-BE49-F238E27FC236}">
                      <a16:creationId xmlns:a16="http://schemas.microsoft.com/office/drawing/2014/main" id="{95131BBD-570A-4983-8959-AE5EEE6FDF41}"/>
                    </a:ext>
                  </a:extLst>
                </p:cNvPr>
                <p:cNvSpPr>
                  <a:spLocks noChangeArrowheads="1"/>
                </p:cNvSpPr>
                <p:nvPr userDrawn="1"/>
              </p:nvSpPr>
              <p:spPr bwMode="auto">
                <a:xfrm>
                  <a:off x="5979" y="876"/>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1" name="Rectangle 48">
                  <a:extLst>
                    <a:ext uri="{FF2B5EF4-FFF2-40B4-BE49-F238E27FC236}">
                      <a16:creationId xmlns:a16="http://schemas.microsoft.com/office/drawing/2014/main" id="{C9CC271E-8512-4C55-9F61-0FA7957E833D}"/>
                    </a:ext>
                  </a:extLst>
                </p:cNvPr>
                <p:cNvSpPr>
                  <a:spLocks noChangeArrowheads="1"/>
                </p:cNvSpPr>
                <p:nvPr userDrawn="1"/>
              </p:nvSpPr>
              <p:spPr bwMode="auto">
                <a:xfrm>
                  <a:off x="5995" y="876"/>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2" name="Rectangle 49">
                  <a:extLst>
                    <a:ext uri="{FF2B5EF4-FFF2-40B4-BE49-F238E27FC236}">
                      <a16:creationId xmlns:a16="http://schemas.microsoft.com/office/drawing/2014/main" id="{371A0B73-89F9-4C27-9511-3E648A2D1BA8}"/>
                    </a:ext>
                  </a:extLst>
                </p:cNvPr>
                <p:cNvSpPr>
                  <a:spLocks noChangeArrowheads="1"/>
                </p:cNvSpPr>
                <p:nvPr userDrawn="1"/>
              </p:nvSpPr>
              <p:spPr bwMode="auto">
                <a:xfrm>
                  <a:off x="6011" y="876"/>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3" name="Rectangle 50">
                  <a:extLst>
                    <a:ext uri="{FF2B5EF4-FFF2-40B4-BE49-F238E27FC236}">
                      <a16:creationId xmlns:a16="http://schemas.microsoft.com/office/drawing/2014/main" id="{7648EB2F-80C2-4685-8032-4D23F45CC43C}"/>
                    </a:ext>
                  </a:extLst>
                </p:cNvPr>
                <p:cNvSpPr>
                  <a:spLocks noChangeArrowheads="1"/>
                </p:cNvSpPr>
                <p:nvPr userDrawn="1"/>
              </p:nvSpPr>
              <p:spPr bwMode="auto">
                <a:xfrm>
                  <a:off x="5964" y="897"/>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4" name="Rectangle 51">
                  <a:extLst>
                    <a:ext uri="{FF2B5EF4-FFF2-40B4-BE49-F238E27FC236}">
                      <a16:creationId xmlns:a16="http://schemas.microsoft.com/office/drawing/2014/main" id="{987317CC-C084-4858-95C4-98FC97780155}"/>
                    </a:ext>
                  </a:extLst>
                </p:cNvPr>
                <p:cNvSpPr>
                  <a:spLocks noChangeArrowheads="1"/>
                </p:cNvSpPr>
                <p:nvPr userDrawn="1"/>
              </p:nvSpPr>
              <p:spPr bwMode="auto">
                <a:xfrm>
                  <a:off x="5979" y="897"/>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5" name="Rectangle 52">
                  <a:extLst>
                    <a:ext uri="{FF2B5EF4-FFF2-40B4-BE49-F238E27FC236}">
                      <a16:creationId xmlns:a16="http://schemas.microsoft.com/office/drawing/2014/main" id="{16422EAC-967C-4FEE-AAD5-E1070CCE7114}"/>
                    </a:ext>
                  </a:extLst>
                </p:cNvPr>
                <p:cNvSpPr>
                  <a:spLocks noChangeArrowheads="1"/>
                </p:cNvSpPr>
                <p:nvPr userDrawn="1"/>
              </p:nvSpPr>
              <p:spPr bwMode="auto">
                <a:xfrm>
                  <a:off x="5995" y="897"/>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6" name="Rectangle 53">
                  <a:extLst>
                    <a:ext uri="{FF2B5EF4-FFF2-40B4-BE49-F238E27FC236}">
                      <a16:creationId xmlns:a16="http://schemas.microsoft.com/office/drawing/2014/main" id="{EF991CC4-6613-4BE3-A351-BAEE9C0A3E60}"/>
                    </a:ext>
                  </a:extLst>
                </p:cNvPr>
                <p:cNvSpPr>
                  <a:spLocks noChangeArrowheads="1"/>
                </p:cNvSpPr>
                <p:nvPr userDrawn="1"/>
              </p:nvSpPr>
              <p:spPr bwMode="auto">
                <a:xfrm>
                  <a:off x="6011" y="897"/>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7" name="Rectangle 54">
                  <a:extLst>
                    <a:ext uri="{FF2B5EF4-FFF2-40B4-BE49-F238E27FC236}">
                      <a16:creationId xmlns:a16="http://schemas.microsoft.com/office/drawing/2014/main" id="{0629C337-52DC-4086-ACAC-FCA4144CBEB5}"/>
                    </a:ext>
                  </a:extLst>
                </p:cNvPr>
                <p:cNvSpPr>
                  <a:spLocks noChangeArrowheads="1"/>
                </p:cNvSpPr>
                <p:nvPr userDrawn="1"/>
              </p:nvSpPr>
              <p:spPr bwMode="auto">
                <a:xfrm>
                  <a:off x="5964" y="918"/>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8" name="Rectangle 55">
                  <a:extLst>
                    <a:ext uri="{FF2B5EF4-FFF2-40B4-BE49-F238E27FC236}">
                      <a16:creationId xmlns:a16="http://schemas.microsoft.com/office/drawing/2014/main" id="{F4ED4F18-569B-4F45-8B88-CE9EEF7316AE}"/>
                    </a:ext>
                  </a:extLst>
                </p:cNvPr>
                <p:cNvSpPr>
                  <a:spLocks noChangeArrowheads="1"/>
                </p:cNvSpPr>
                <p:nvPr userDrawn="1"/>
              </p:nvSpPr>
              <p:spPr bwMode="auto">
                <a:xfrm>
                  <a:off x="5979" y="918"/>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99" name="Rectangle 56">
                  <a:extLst>
                    <a:ext uri="{FF2B5EF4-FFF2-40B4-BE49-F238E27FC236}">
                      <a16:creationId xmlns:a16="http://schemas.microsoft.com/office/drawing/2014/main" id="{05B2D64D-F193-4341-984E-75FACD5987F5}"/>
                    </a:ext>
                  </a:extLst>
                </p:cNvPr>
                <p:cNvSpPr>
                  <a:spLocks noChangeArrowheads="1"/>
                </p:cNvSpPr>
                <p:nvPr userDrawn="1"/>
              </p:nvSpPr>
              <p:spPr bwMode="auto">
                <a:xfrm>
                  <a:off x="5995" y="918"/>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0" name="Rectangle 57">
                  <a:extLst>
                    <a:ext uri="{FF2B5EF4-FFF2-40B4-BE49-F238E27FC236}">
                      <a16:creationId xmlns:a16="http://schemas.microsoft.com/office/drawing/2014/main" id="{1C9F76BC-3F55-4F42-9C95-1874BB4D119D}"/>
                    </a:ext>
                  </a:extLst>
                </p:cNvPr>
                <p:cNvSpPr>
                  <a:spLocks noChangeArrowheads="1"/>
                </p:cNvSpPr>
                <p:nvPr userDrawn="1"/>
              </p:nvSpPr>
              <p:spPr bwMode="auto">
                <a:xfrm>
                  <a:off x="6011" y="918"/>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1" name="Rectangle 58">
                  <a:extLst>
                    <a:ext uri="{FF2B5EF4-FFF2-40B4-BE49-F238E27FC236}">
                      <a16:creationId xmlns:a16="http://schemas.microsoft.com/office/drawing/2014/main" id="{22F6DCE7-9FAD-414A-BF14-CA75B7416C78}"/>
                    </a:ext>
                  </a:extLst>
                </p:cNvPr>
                <p:cNvSpPr>
                  <a:spLocks noChangeArrowheads="1"/>
                </p:cNvSpPr>
                <p:nvPr userDrawn="1"/>
              </p:nvSpPr>
              <p:spPr bwMode="auto">
                <a:xfrm>
                  <a:off x="5964" y="939"/>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2" name="Rectangle 59">
                  <a:extLst>
                    <a:ext uri="{FF2B5EF4-FFF2-40B4-BE49-F238E27FC236}">
                      <a16:creationId xmlns:a16="http://schemas.microsoft.com/office/drawing/2014/main" id="{E96D370E-4C77-4E42-9D00-63CBDF335151}"/>
                    </a:ext>
                  </a:extLst>
                </p:cNvPr>
                <p:cNvSpPr>
                  <a:spLocks noChangeArrowheads="1"/>
                </p:cNvSpPr>
                <p:nvPr userDrawn="1"/>
              </p:nvSpPr>
              <p:spPr bwMode="auto">
                <a:xfrm>
                  <a:off x="5979" y="939"/>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3" name="Rectangle 60">
                  <a:extLst>
                    <a:ext uri="{FF2B5EF4-FFF2-40B4-BE49-F238E27FC236}">
                      <a16:creationId xmlns:a16="http://schemas.microsoft.com/office/drawing/2014/main" id="{D88C8C7C-787A-4D4C-994E-EAF0A57B85CA}"/>
                    </a:ext>
                  </a:extLst>
                </p:cNvPr>
                <p:cNvSpPr>
                  <a:spLocks noChangeArrowheads="1"/>
                </p:cNvSpPr>
                <p:nvPr userDrawn="1"/>
              </p:nvSpPr>
              <p:spPr bwMode="auto">
                <a:xfrm>
                  <a:off x="5995" y="939"/>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4" name="Rectangle 61">
                  <a:extLst>
                    <a:ext uri="{FF2B5EF4-FFF2-40B4-BE49-F238E27FC236}">
                      <a16:creationId xmlns:a16="http://schemas.microsoft.com/office/drawing/2014/main" id="{66282EA4-F8D6-44C2-920D-DB93020E0BE0}"/>
                    </a:ext>
                  </a:extLst>
                </p:cNvPr>
                <p:cNvSpPr>
                  <a:spLocks noChangeArrowheads="1"/>
                </p:cNvSpPr>
                <p:nvPr userDrawn="1"/>
              </p:nvSpPr>
              <p:spPr bwMode="auto">
                <a:xfrm>
                  <a:off x="6011" y="939"/>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5" name="Rectangle 62">
                  <a:extLst>
                    <a:ext uri="{FF2B5EF4-FFF2-40B4-BE49-F238E27FC236}">
                      <a16:creationId xmlns:a16="http://schemas.microsoft.com/office/drawing/2014/main" id="{5DB5C3E7-496E-4805-8B2B-3B69E4E1A8E6}"/>
                    </a:ext>
                  </a:extLst>
                </p:cNvPr>
                <p:cNvSpPr>
                  <a:spLocks noChangeArrowheads="1"/>
                </p:cNvSpPr>
                <p:nvPr userDrawn="1"/>
              </p:nvSpPr>
              <p:spPr bwMode="auto">
                <a:xfrm>
                  <a:off x="5964" y="960"/>
                  <a:ext cx="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6" name="Rectangle 63">
                  <a:extLst>
                    <a:ext uri="{FF2B5EF4-FFF2-40B4-BE49-F238E27FC236}">
                      <a16:creationId xmlns:a16="http://schemas.microsoft.com/office/drawing/2014/main" id="{6C0407E7-041A-44C8-B010-DEFA2B0A57B6}"/>
                    </a:ext>
                  </a:extLst>
                </p:cNvPr>
                <p:cNvSpPr>
                  <a:spLocks noChangeArrowheads="1"/>
                </p:cNvSpPr>
                <p:nvPr userDrawn="1"/>
              </p:nvSpPr>
              <p:spPr bwMode="auto">
                <a:xfrm>
                  <a:off x="5979" y="960"/>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7" name="Rectangle 64">
                  <a:extLst>
                    <a:ext uri="{FF2B5EF4-FFF2-40B4-BE49-F238E27FC236}">
                      <a16:creationId xmlns:a16="http://schemas.microsoft.com/office/drawing/2014/main" id="{A03E9D0C-488F-405A-BFA7-E856F923AA56}"/>
                    </a:ext>
                  </a:extLst>
                </p:cNvPr>
                <p:cNvSpPr>
                  <a:spLocks noChangeArrowheads="1"/>
                </p:cNvSpPr>
                <p:nvPr userDrawn="1"/>
              </p:nvSpPr>
              <p:spPr bwMode="auto">
                <a:xfrm>
                  <a:off x="5995" y="960"/>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8" name="Rectangle 65">
                  <a:extLst>
                    <a:ext uri="{FF2B5EF4-FFF2-40B4-BE49-F238E27FC236}">
                      <a16:creationId xmlns:a16="http://schemas.microsoft.com/office/drawing/2014/main" id="{4239FE54-1575-45C3-811D-6B9E05BB0E22}"/>
                    </a:ext>
                  </a:extLst>
                </p:cNvPr>
                <p:cNvSpPr>
                  <a:spLocks noChangeArrowheads="1"/>
                </p:cNvSpPr>
                <p:nvPr userDrawn="1"/>
              </p:nvSpPr>
              <p:spPr bwMode="auto">
                <a:xfrm>
                  <a:off x="6011" y="960"/>
                  <a:ext cx="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9" name="Rectangle 66">
                  <a:extLst>
                    <a:ext uri="{FF2B5EF4-FFF2-40B4-BE49-F238E27FC236}">
                      <a16:creationId xmlns:a16="http://schemas.microsoft.com/office/drawing/2014/main" id="{7BBB5900-B1B2-4C3F-9A93-A29CA9070842}"/>
                    </a:ext>
                  </a:extLst>
                </p:cNvPr>
                <p:cNvSpPr>
                  <a:spLocks noChangeArrowheads="1"/>
                </p:cNvSpPr>
                <p:nvPr userDrawn="1"/>
              </p:nvSpPr>
              <p:spPr bwMode="auto">
                <a:xfrm>
                  <a:off x="5964" y="982"/>
                  <a:ext cx="8"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0" name="Rectangle 67">
                  <a:extLst>
                    <a:ext uri="{FF2B5EF4-FFF2-40B4-BE49-F238E27FC236}">
                      <a16:creationId xmlns:a16="http://schemas.microsoft.com/office/drawing/2014/main" id="{DF15587E-8AF5-43CD-89B8-8DC92A7795E8}"/>
                    </a:ext>
                  </a:extLst>
                </p:cNvPr>
                <p:cNvSpPr>
                  <a:spLocks noChangeArrowheads="1"/>
                </p:cNvSpPr>
                <p:nvPr userDrawn="1"/>
              </p:nvSpPr>
              <p:spPr bwMode="auto">
                <a:xfrm>
                  <a:off x="5979" y="982"/>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1" name="Rectangle 68">
                  <a:extLst>
                    <a:ext uri="{FF2B5EF4-FFF2-40B4-BE49-F238E27FC236}">
                      <a16:creationId xmlns:a16="http://schemas.microsoft.com/office/drawing/2014/main" id="{7FCF745F-EF8F-4138-AD20-E0BF14A53754}"/>
                    </a:ext>
                  </a:extLst>
                </p:cNvPr>
                <p:cNvSpPr>
                  <a:spLocks noChangeArrowheads="1"/>
                </p:cNvSpPr>
                <p:nvPr userDrawn="1"/>
              </p:nvSpPr>
              <p:spPr bwMode="auto">
                <a:xfrm>
                  <a:off x="5995" y="982"/>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2" name="Rectangle 69">
                  <a:extLst>
                    <a:ext uri="{FF2B5EF4-FFF2-40B4-BE49-F238E27FC236}">
                      <a16:creationId xmlns:a16="http://schemas.microsoft.com/office/drawing/2014/main" id="{E3BE8C4F-29F3-4F77-9774-C2AA89D892FE}"/>
                    </a:ext>
                  </a:extLst>
                </p:cNvPr>
                <p:cNvSpPr>
                  <a:spLocks noChangeArrowheads="1"/>
                </p:cNvSpPr>
                <p:nvPr userDrawn="1"/>
              </p:nvSpPr>
              <p:spPr bwMode="auto">
                <a:xfrm>
                  <a:off x="6011" y="982"/>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3" name="Rectangle 70">
                  <a:extLst>
                    <a:ext uri="{FF2B5EF4-FFF2-40B4-BE49-F238E27FC236}">
                      <a16:creationId xmlns:a16="http://schemas.microsoft.com/office/drawing/2014/main" id="{E07A3C77-0038-424C-853F-521F2BE60A79}"/>
                    </a:ext>
                  </a:extLst>
                </p:cNvPr>
                <p:cNvSpPr>
                  <a:spLocks noChangeArrowheads="1"/>
                </p:cNvSpPr>
                <p:nvPr userDrawn="1"/>
              </p:nvSpPr>
              <p:spPr bwMode="auto">
                <a:xfrm>
                  <a:off x="5964" y="1003"/>
                  <a:ext cx="8"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4" name="Rectangle 71">
                  <a:extLst>
                    <a:ext uri="{FF2B5EF4-FFF2-40B4-BE49-F238E27FC236}">
                      <a16:creationId xmlns:a16="http://schemas.microsoft.com/office/drawing/2014/main" id="{876F787E-8643-43BD-8B11-335FBE42CA77}"/>
                    </a:ext>
                  </a:extLst>
                </p:cNvPr>
                <p:cNvSpPr>
                  <a:spLocks noChangeArrowheads="1"/>
                </p:cNvSpPr>
                <p:nvPr userDrawn="1"/>
              </p:nvSpPr>
              <p:spPr bwMode="auto">
                <a:xfrm>
                  <a:off x="5979" y="1003"/>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5" name="Rectangle 72">
                  <a:extLst>
                    <a:ext uri="{FF2B5EF4-FFF2-40B4-BE49-F238E27FC236}">
                      <a16:creationId xmlns:a16="http://schemas.microsoft.com/office/drawing/2014/main" id="{9A7AE278-7359-4E11-B75F-D913194263A5}"/>
                    </a:ext>
                  </a:extLst>
                </p:cNvPr>
                <p:cNvSpPr>
                  <a:spLocks noChangeArrowheads="1"/>
                </p:cNvSpPr>
                <p:nvPr userDrawn="1"/>
              </p:nvSpPr>
              <p:spPr bwMode="auto">
                <a:xfrm>
                  <a:off x="5995" y="1003"/>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6" name="Rectangle 73">
                  <a:extLst>
                    <a:ext uri="{FF2B5EF4-FFF2-40B4-BE49-F238E27FC236}">
                      <a16:creationId xmlns:a16="http://schemas.microsoft.com/office/drawing/2014/main" id="{32433726-F996-4D73-93CD-D7F5BCCDE3E7}"/>
                    </a:ext>
                  </a:extLst>
                </p:cNvPr>
                <p:cNvSpPr>
                  <a:spLocks noChangeArrowheads="1"/>
                </p:cNvSpPr>
                <p:nvPr userDrawn="1"/>
              </p:nvSpPr>
              <p:spPr bwMode="auto">
                <a:xfrm>
                  <a:off x="6011" y="1003"/>
                  <a:ext cx="9"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7" name="Rectangle 74">
                  <a:extLst>
                    <a:ext uri="{FF2B5EF4-FFF2-40B4-BE49-F238E27FC236}">
                      <a16:creationId xmlns:a16="http://schemas.microsoft.com/office/drawing/2014/main" id="{DD0EB608-1BB3-4A52-AC12-E5D5716FF59F}"/>
                    </a:ext>
                  </a:extLst>
                </p:cNvPr>
                <p:cNvSpPr>
                  <a:spLocks noChangeArrowheads="1"/>
                </p:cNvSpPr>
                <p:nvPr userDrawn="1"/>
              </p:nvSpPr>
              <p:spPr bwMode="auto">
                <a:xfrm>
                  <a:off x="5868" y="898"/>
                  <a:ext cx="82" cy="9"/>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8" name="Rectangle 75">
                  <a:extLst>
                    <a:ext uri="{FF2B5EF4-FFF2-40B4-BE49-F238E27FC236}">
                      <a16:creationId xmlns:a16="http://schemas.microsoft.com/office/drawing/2014/main" id="{CA5AB09E-44E3-4D78-9A65-9A0276747DB9}"/>
                    </a:ext>
                  </a:extLst>
                </p:cNvPr>
                <p:cNvSpPr>
                  <a:spLocks noChangeArrowheads="1"/>
                </p:cNvSpPr>
                <p:nvPr userDrawn="1"/>
              </p:nvSpPr>
              <p:spPr bwMode="auto">
                <a:xfrm>
                  <a:off x="5950" y="853"/>
                  <a:ext cx="83" cy="8"/>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9" name="Rectangle 76">
                  <a:extLst>
                    <a:ext uri="{FF2B5EF4-FFF2-40B4-BE49-F238E27FC236}">
                      <a16:creationId xmlns:a16="http://schemas.microsoft.com/office/drawing/2014/main" id="{C1D32E52-68BB-4000-B08A-C439D8D4AC1D}"/>
                    </a:ext>
                  </a:extLst>
                </p:cNvPr>
                <p:cNvSpPr>
                  <a:spLocks noChangeArrowheads="1"/>
                </p:cNvSpPr>
                <p:nvPr userDrawn="1"/>
              </p:nvSpPr>
              <p:spPr bwMode="auto">
                <a:xfrm>
                  <a:off x="6033" y="898"/>
                  <a:ext cx="82" cy="9"/>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0" name="Rectangle 77">
                  <a:extLst>
                    <a:ext uri="{FF2B5EF4-FFF2-40B4-BE49-F238E27FC236}">
                      <a16:creationId xmlns:a16="http://schemas.microsoft.com/office/drawing/2014/main" id="{251BC3F9-BBBE-4EF8-8AAC-A60977150B2F}"/>
                    </a:ext>
                  </a:extLst>
                </p:cNvPr>
                <p:cNvSpPr>
                  <a:spLocks noChangeArrowheads="1"/>
                </p:cNvSpPr>
                <p:nvPr userDrawn="1"/>
              </p:nvSpPr>
              <p:spPr bwMode="auto">
                <a:xfrm>
                  <a:off x="6045"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1" name="Rectangle 78">
                  <a:extLst>
                    <a:ext uri="{FF2B5EF4-FFF2-40B4-BE49-F238E27FC236}">
                      <a16:creationId xmlns:a16="http://schemas.microsoft.com/office/drawing/2014/main" id="{03C41181-5FD1-4303-9989-637CFAB6062C}"/>
                    </a:ext>
                  </a:extLst>
                </p:cNvPr>
                <p:cNvSpPr>
                  <a:spLocks noChangeArrowheads="1"/>
                </p:cNvSpPr>
                <p:nvPr userDrawn="1"/>
              </p:nvSpPr>
              <p:spPr bwMode="auto">
                <a:xfrm>
                  <a:off x="6061" y="921"/>
                  <a:ext cx="9"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2" name="Rectangle 79">
                  <a:extLst>
                    <a:ext uri="{FF2B5EF4-FFF2-40B4-BE49-F238E27FC236}">
                      <a16:creationId xmlns:a16="http://schemas.microsoft.com/office/drawing/2014/main" id="{D9F3143F-2968-4C81-908B-1BDA06FC2F76}"/>
                    </a:ext>
                  </a:extLst>
                </p:cNvPr>
                <p:cNvSpPr>
                  <a:spLocks noChangeArrowheads="1"/>
                </p:cNvSpPr>
                <p:nvPr userDrawn="1"/>
              </p:nvSpPr>
              <p:spPr bwMode="auto">
                <a:xfrm>
                  <a:off x="6077" y="921"/>
                  <a:ext cx="8"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3" name="Rectangle 80">
                  <a:extLst>
                    <a:ext uri="{FF2B5EF4-FFF2-40B4-BE49-F238E27FC236}">
                      <a16:creationId xmlns:a16="http://schemas.microsoft.com/office/drawing/2014/main" id="{8ADD3039-EF87-42B7-A560-C8283CD8D5BD}"/>
                    </a:ext>
                  </a:extLst>
                </p:cNvPr>
                <p:cNvSpPr>
                  <a:spLocks noChangeArrowheads="1"/>
                </p:cNvSpPr>
                <p:nvPr userDrawn="1"/>
              </p:nvSpPr>
              <p:spPr bwMode="auto">
                <a:xfrm>
                  <a:off x="6093" y="921"/>
                  <a:ext cx="8"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4" name="Rectangle 81">
                  <a:extLst>
                    <a:ext uri="{FF2B5EF4-FFF2-40B4-BE49-F238E27FC236}">
                      <a16:creationId xmlns:a16="http://schemas.microsoft.com/office/drawing/2014/main" id="{627C25F2-51A4-4252-864A-56D0042CAD13}"/>
                    </a:ext>
                  </a:extLst>
                </p:cNvPr>
                <p:cNvSpPr>
                  <a:spLocks noChangeArrowheads="1"/>
                </p:cNvSpPr>
                <p:nvPr userDrawn="1"/>
              </p:nvSpPr>
              <p:spPr bwMode="auto">
                <a:xfrm>
                  <a:off x="5845" y="1030"/>
                  <a:ext cx="292" cy="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5" name="Freeform 82">
                  <a:extLst>
                    <a:ext uri="{FF2B5EF4-FFF2-40B4-BE49-F238E27FC236}">
                      <a16:creationId xmlns:a16="http://schemas.microsoft.com/office/drawing/2014/main" id="{D0A13F4A-EEF4-43EE-9BE8-9C52E21CBB7A}"/>
                    </a:ext>
                  </a:extLst>
                </p:cNvPr>
                <p:cNvSpPr>
                  <a:spLocks/>
                </p:cNvSpPr>
                <p:nvPr userDrawn="1"/>
              </p:nvSpPr>
              <p:spPr bwMode="auto">
                <a:xfrm>
                  <a:off x="6226" y="670"/>
                  <a:ext cx="234" cy="119"/>
                </a:xfrm>
                <a:custGeom>
                  <a:avLst/>
                  <a:gdLst>
                    <a:gd name="T0" fmla="*/ 481 w 513"/>
                    <a:gd name="T1" fmla="*/ 0 h 261"/>
                    <a:gd name="T2" fmla="*/ 441 w 513"/>
                    <a:gd name="T3" fmla="*/ 65 h 261"/>
                    <a:gd name="T4" fmla="*/ 126 w 513"/>
                    <a:gd name="T5" fmla="*/ 65 h 261"/>
                    <a:gd name="T6" fmla="*/ 0 w 513"/>
                    <a:gd name="T7" fmla="*/ 261 h 261"/>
                    <a:gd name="T8" fmla="*/ 115 w 513"/>
                    <a:gd name="T9" fmla="*/ 261 h 261"/>
                    <a:gd name="T10" fmla="*/ 306 w 513"/>
                    <a:gd name="T11" fmla="*/ 110 h 261"/>
                    <a:gd name="T12" fmla="*/ 412 w 513"/>
                    <a:gd name="T13" fmla="*/ 110 h 261"/>
                    <a:gd name="T14" fmla="*/ 496 w 513"/>
                    <a:gd name="T15" fmla="*/ 111 h 261"/>
                    <a:gd name="T16" fmla="*/ 513 w 513"/>
                    <a:gd name="T17" fmla="*/ 0 h 261"/>
                    <a:gd name="T18" fmla="*/ 481 w 513"/>
                    <a:gd name="T19"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3" h="261">
                      <a:moveTo>
                        <a:pt x="481" y="0"/>
                      </a:moveTo>
                      <a:cubicBezTo>
                        <a:pt x="441" y="65"/>
                        <a:pt x="441" y="65"/>
                        <a:pt x="441" y="65"/>
                      </a:cubicBezTo>
                      <a:cubicBezTo>
                        <a:pt x="126" y="65"/>
                        <a:pt x="126" y="65"/>
                        <a:pt x="126" y="65"/>
                      </a:cubicBezTo>
                      <a:cubicBezTo>
                        <a:pt x="17" y="65"/>
                        <a:pt x="0" y="153"/>
                        <a:pt x="0" y="261"/>
                      </a:cubicBezTo>
                      <a:cubicBezTo>
                        <a:pt x="115" y="261"/>
                        <a:pt x="115" y="261"/>
                        <a:pt x="115" y="261"/>
                      </a:cubicBezTo>
                      <a:cubicBezTo>
                        <a:pt x="208" y="261"/>
                        <a:pt x="286" y="197"/>
                        <a:pt x="306" y="110"/>
                      </a:cubicBezTo>
                      <a:cubicBezTo>
                        <a:pt x="412" y="110"/>
                        <a:pt x="412" y="110"/>
                        <a:pt x="412" y="110"/>
                      </a:cubicBezTo>
                      <a:cubicBezTo>
                        <a:pt x="496" y="111"/>
                        <a:pt x="496" y="111"/>
                        <a:pt x="496" y="111"/>
                      </a:cubicBezTo>
                      <a:cubicBezTo>
                        <a:pt x="513" y="0"/>
                        <a:pt x="513" y="0"/>
                        <a:pt x="513" y="0"/>
                      </a:cubicBezTo>
                      <a:lnTo>
                        <a:pt x="481" y="0"/>
                      </a:ln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6" name="Line 83">
                  <a:extLst>
                    <a:ext uri="{FF2B5EF4-FFF2-40B4-BE49-F238E27FC236}">
                      <a16:creationId xmlns:a16="http://schemas.microsoft.com/office/drawing/2014/main" id="{B72F98EB-CA78-4075-8C2A-9EB84C096511}"/>
                    </a:ext>
                  </a:extLst>
                </p:cNvPr>
                <p:cNvSpPr>
                  <a:spLocks noChangeShapeType="1"/>
                </p:cNvSpPr>
                <p:nvPr userDrawn="1"/>
              </p:nvSpPr>
              <p:spPr bwMode="auto">
                <a:xfrm>
                  <a:off x="6315" y="659"/>
                  <a:ext cx="0" cy="45"/>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7" name="Oval 84">
                  <a:extLst>
                    <a:ext uri="{FF2B5EF4-FFF2-40B4-BE49-F238E27FC236}">
                      <a16:creationId xmlns:a16="http://schemas.microsoft.com/office/drawing/2014/main" id="{7FA1ED9E-D248-4008-ACA0-C575DC5FBE6E}"/>
                    </a:ext>
                  </a:extLst>
                </p:cNvPr>
                <p:cNvSpPr>
                  <a:spLocks noChangeArrowheads="1"/>
                </p:cNvSpPr>
                <p:nvPr userDrawn="1"/>
              </p:nvSpPr>
              <p:spPr bwMode="auto">
                <a:xfrm>
                  <a:off x="6231" y="650"/>
                  <a:ext cx="168" cy="17"/>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8" name="Freeform 85">
                  <a:extLst>
                    <a:ext uri="{FF2B5EF4-FFF2-40B4-BE49-F238E27FC236}">
                      <a16:creationId xmlns:a16="http://schemas.microsoft.com/office/drawing/2014/main" id="{E4CFE463-7216-441C-A2AC-DF7F7CE14540}"/>
                    </a:ext>
                  </a:extLst>
                </p:cNvPr>
                <p:cNvSpPr>
                  <a:spLocks/>
                </p:cNvSpPr>
                <p:nvPr userDrawn="1"/>
              </p:nvSpPr>
              <p:spPr bwMode="auto">
                <a:xfrm>
                  <a:off x="6227" y="700"/>
                  <a:ext cx="106" cy="67"/>
                </a:xfrm>
                <a:custGeom>
                  <a:avLst/>
                  <a:gdLst>
                    <a:gd name="T0" fmla="*/ 124 w 233"/>
                    <a:gd name="T1" fmla="*/ 0 h 147"/>
                    <a:gd name="T2" fmla="*/ 233 w 233"/>
                    <a:gd name="T3" fmla="*/ 0 h 147"/>
                    <a:gd name="T4" fmla="*/ 85 w 233"/>
                    <a:gd name="T5" fmla="*/ 147 h 147"/>
                    <a:gd name="T6" fmla="*/ 0 w 233"/>
                    <a:gd name="T7" fmla="*/ 147 h 147"/>
                    <a:gd name="T8" fmla="*/ 124 w 233"/>
                    <a:gd name="T9" fmla="*/ 0 h 147"/>
                  </a:gdLst>
                  <a:ahLst/>
                  <a:cxnLst>
                    <a:cxn ang="0">
                      <a:pos x="T0" y="T1"/>
                    </a:cxn>
                    <a:cxn ang="0">
                      <a:pos x="T2" y="T3"/>
                    </a:cxn>
                    <a:cxn ang="0">
                      <a:pos x="T4" y="T5"/>
                    </a:cxn>
                    <a:cxn ang="0">
                      <a:pos x="T6" y="T7"/>
                    </a:cxn>
                    <a:cxn ang="0">
                      <a:pos x="T8" y="T9"/>
                    </a:cxn>
                  </a:cxnLst>
                  <a:rect l="0" t="0" r="r" b="b"/>
                  <a:pathLst>
                    <a:path w="233" h="147">
                      <a:moveTo>
                        <a:pt x="124" y="0"/>
                      </a:moveTo>
                      <a:cubicBezTo>
                        <a:pt x="233" y="0"/>
                        <a:pt x="233" y="0"/>
                        <a:pt x="233" y="0"/>
                      </a:cubicBezTo>
                      <a:cubicBezTo>
                        <a:pt x="233" y="81"/>
                        <a:pt x="167" y="147"/>
                        <a:pt x="85" y="147"/>
                      </a:cubicBezTo>
                      <a:cubicBezTo>
                        <a:pt x="0" y="147"/>
                        <a:pt x="0" y="147"/>
                        <a:pt x="0" y="147"/>
                      </a:cubicBezTo>
                      <a:cubicBezTo>
                        <a:pt x="6" y="62"/>
                        <a:pt x="33" y="0"/>
                        <a:pt x="1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9" name="Freeform 86">
                  <a:extLst>
                    <a:ext uri="{FF2B5EF4-FFF2-40B4-BE49-F238E27FC236}">
                      <a16:creationId xmlns:a16="http://schemas.microsoft.com/office/drawing/2014/main" id="{EAF5C90D-8BD1-4B13-B253-448E06C0C290}"/>
                    </a:ext>
                  </a:extLst>
                </p:cNvPr>
                <p:cNvSpPr>
                  <a:spLocks/>
                </p:cNvSpPr>
                <p:nvPr userDrawn="1"/>
              </p:nvSpPr>
              <p:spPr bwMode="auto">
                <a:xfrm>
                  <a:off x="6227" y="700"/>
                  <a:ext cx="96" cy="67"/>
                </a:xfrm>
                <a:custGeom>
                  <a:avLst/>
                  <a:gdLst>
                    <a:gd name="T0" fmla="*/ 209 w 209"/>
                    <a:gd name="T1" fmla="*/ 0 h 147"/>
                    <a:gd name="T2" fmla="*/ 124 w 209"/>
                    <a:gd name="T3" fmla="*/ 0 h 147"/>
                    <a:gd name="T4" fmla="*/ 0 w 209"/>
                    <a:gd name="T5" fmla="*/ 147 h 147"/>
                    <a:gd name="T6" fmla="*/ 85 w 209"/>
                    <a:gd name="T7" fmla="*/ 147 h 147"/>
                    <a:gd name="T8" fmla="*/ 209 w 209"/>
                    <a:gd name="T9" fmla="*/ 0 h 147"/>
                  </a:gdLst>
                  <a:ahLst/>
                  <a:cxnLst>
                    <a:cxn ang="0">
                      <a:pos x="T0" y="T1"/>
                    </a:cxn>
                    <a:cxn ang="0">
                      <a:pos x="T2" y="T3"/>
                    </a:cxn>
                    <a:cxn ang="0">
                      <a:pos x="T4" y="T5"/>
                    </a:cxn>
                    <a:cxn ang="0">
                      <a:pos x="T6" y="T7"/>
                    </a:cxn>
                    <a:cxn ang="0">
                      <a:pos x="T8" y="T9"/>
                    </a:cxn>
                  </a:cxnLst>
                  <a:rect l="0" t="0" r="r" b="b"/>
                  <a:pathLst>
                    <a:path w="209" h="147">
                      <a:moveTo>
                        <a:pt x="209" y="0"/>
                      </a:moveTo>
                      <a:cubicBezTo>
                        <a:pt x="124" y="0"/>
                        <a:pt x="124" y="0"/>
                        <a:pt x="124" y="0"/>
                      </a:cubicBezTo>
                      <a:cubicBezTo>
                        <a:pt x="33" y="0"/>
                        <a:pt x="6" y="62"/>
                        <a:pt x="0" y="147"/>
                      </a:cubicBezTo>
                      <a:cubicBezTo>
                        <a:pt x="85" y="147"/>
                        <a:pt x="85" y="147"/>
                        <a:pt x="85" y="147"/>
                      </a:cubicBezTo>
                      <a:cubicBezTo>
                        <a:pt x="91" y="62"/>
                        <a:pt x="117" y="0"/>
                        <a:pt x="209" y="0"/>
                      </a:cubicBezTo>
                      <a:close/>
                    </a:path>
                  </a:pathLst>
                </a:custGeom>
                <a:solidFill>
                  <a:srgbClr val="78C5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0" name="Line 87">
                  <a:extLst>
                    <a:ext uri="{FF2B5EF4-FFF2-40B4-BE49-F238E27FC236}">
                      <a16:creationId xmlns:a16="http://schemas.microsoft.com/office/drawing/2014/main" id="{239BC0BA-756D-4074-A2C0-ECE7BE6F96D1}"/>
                    </a:ext>
                  </a:extLst>
                </p:cNvPr>
                <p:cNvSpPr>
                  <a:spLocks noChangeShapeType="1"/>
                </p:cNvSpPr>
                <p:nvPr userDrawn="1"/>
              </p:nvSpPr>
              <p:spPr bwMode="auto">
                <a:xfrm>
                  <a:off x="6500" y="690"/>
                  <a:ext cx="87"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1" name="Line 88">
                  <a:extLst>
                    <a:ext uri="{FF2B5EF4-FFF2-40B4-BE49-F238E27FC236}">
                      <a16:creationId xmlns:a16="http://schemas.microsoft.com/office/drawing/2014/main" id="{6396362A-F79D-4374-811D-0BB75F1C8D9C}"/>
                    </a:ext>
                  </a:extLst>
                </p:cNvPr>
                <p:cNvSpPr>
                  <a:spLocks noChangeShapeType="1"/>
                </p:cNvSpPr>
                <p:nvPr userDrawn="1"/>
              </p:nvSpPr>
              <p:spPr bwMode="auto">
                <a:xfrm>
                  <a:off x="6483" y="705"/>
                  <a:ext cx="86"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2" name="Freeform 89">
                  <a:extLst>
                    <a:ext uri="{FF2B5EF4-FFF2-40B4-BE49-F238E27FC236}">
                      <a16:creationId xmlns:a16="http://schemas.microsoft.com/office/drawing/2014/main" id="{7BFA5190-82D5-4760-AF21-A8769759AB2F}"/>
                    </a:ext>
                  </a:extLst>
                </p:cNvPr>
                <p:cNvSpPr>
                  <a:spLocks/>
                </p:cNvSpPr>
                <p:nvPr userDrawn="1"/>
              </p:nvSpPr>
              <p:spPr bwMode="auto">
                <a:xfrm>
                  <a:off x="6327" y="1205"/>
                  <a:ext cx="12" cy="59"/>
                </a:xfrm>
                <a:custGeom>
                  <a:avLst/>
                  <a:gdLst>
                    <a:gd name="T0" fmla="*/ 23 w 26"/>
                    <a:gd name="T1" fmla="*/ 105 h 131"/>
                    <a:gd name="T2" fmla="*/ 19 w 26"/>
                    <a:gd name="T3" fmla="*/ 105 h 131"/>
                    <a:gd name="T4" fmla="*/ 19 w 26"/>
                    <a:gd name="T5" fmla="*/ 0 h 131"/>
                    <a:gd name="T6" fmla="*/ 7 w 26"/>
                    <a:gd name="T7" fmla="*/ 0 h 131"/>
                    <a:gd name="T8" fmla="*/ 7 w 26"/>
                    <a:gd name="T9" fmla="*/ 105 h 131"/>
                    <a:gd name="T10" fmla="*/ 4 w 26"/>
                    <a:gd name="T11" fmla="*/ 105 h 131"/>
                    <a:gd name="T12" fmla="*/ 0 w 26"/>
                    <a:gd name="T13" fmla="*/ 108 h 131"/>
                    <a:gd name="T14" fmla="*/ 0 w 26"/>
                    <a:gd name="T15" fmla="*/ 131 h 131"/>
                    <a:gd name="T16" fmla="*/ 26 w 26"/>
                    <a:gd name="T17" fmla="*/ 131 h 131"/>
                    <a:gd name="T18" fmla="*/ 26 w 26"/>
                    <a:gd name="T19" fmla="*/ 108 h 131"/>
                    <a:gd name="T20" fmla="*/ 23 w 26"/>
                    <a:gd name="T21" fmla="*/ 10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131">
                      <a:moveTo>
                        <a:pt x="23" y="105"/>
                      </a:moveTo>
                      <a:cubicBezTo>
                        <a:pt x="19" y="105"/>
                        <a:pt x="19" y="105"/>
                        <a:pt x="19" y="105"/>
                      </a:cubicBezTo>
                      <a:cubicBezTo>
                        <a:pt x="19" y="0"/>
                        <a:pt x="19" y="0"/>
                        <a:pt x="19" y="0"/>
                      </a:cubicBezTo>
                      <a:cubicBezTo>
                        <a:pt x="7" y="0"/>
                        <a:pt x="7" y="0"/>
                        <a:pt x="7" y="0"/>
                      </a:cubicBezTo>
                      <a:cubicBezTo>
                        <a:pt x="7" y="105"/>
                        <a:pt x="7" y="105"/>
                        <a:pt x="7" y="105"/>
                      </a:cubicBezTo>
                      <a:cubicBezTo>
                        <a:pt x="4" y="105"/>
                        <a:pt x="4" y="105"/>
                        <a:pt x="4" y="105"/>
                      </a:cubicBezTo>
                      <a:cubicBezTo>
                        <a:pt x="2" y="105"/>
                        <a:pt x="0" y="106"/>
                        <a:pt x="0" y="108"/>
                      </a:cubicBezTo>
                      <a:cubicBezTo>
                        <a:pt x="0" y="131"/>
                        <a:pt x="0" y="131"/>
                        <a:pt x="0" y="131"/>
                      </a:cubicBezTo>
                      <a:cubicBezTo>
                        <a:pt x="26" y="131"/>
                        <a:pt x="26" y="131"/>
                        <a:pt x="26" y="131"/>
                      </a:cubicBezTo>
                      <a:cubicBezTo>
                        <a:pt x="26" y="108"/>
                        <a:pt x="26" y="108"/>
                        <a:pt x="26" y="108"/>
                      </a:cubicBezTo>
                      <a:cubicBezTo>
                        <a:pt x="26" y="106"/>
                        <a:pt x="25" y="105"/>
                        <a:pt x="23" y="105"/>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3" name="Freeform 90">
                  <a:extLst>
                    <a:ext uri="{FF2B5EF4-FFF2-40B4-BE49-F238E27FC236}">
                      <a16:creationId xmlns:a16="http://schemas.microsoft.com/office/drawing/2014/main" id="{0C2E0EF5-B742-4355-91BC-1599A47F5B60}"/>
                    </a:ext>
                  </a:extLst>
                </p:cNvPr>
                <p:cNvSpPr>
                  <a:spLocks/>
                </p:cNvSpPr>
                <p:nvPr userDrawn="1"/>
              </p:nvSpPr>
              <p:spPr bwMode="auto">
                <a:xfrm>
                  <a:off x="6327" y="1205"/>
                  <a:ext cx="6" cy="59"/>
                </a:xfrm>
                <a:custGeom>
                  <a:avLst/>
                  <a:gdLst>
                    <a:gd name="T0" fmla="*/ 4 w 12"/>
                    <a:gd name="T1" fmla="*/ 105 h 131"/>
                    <a:gd name="T2" fmla="*/ 7 w 12"/>
                    <a:gd name="T3" fmla="*/ 105 h 131"/>
                    <a:gd name="T4" fmla="*/ 7 w 12"/>
                    <a:gd name="T5" fmla="*/ 0 h 131"/>
                    <a:gd name="T6" fmla="*/ 12 w 12"/>
                    <a:gd name="T7" fmla="*/ 0 h 131"/>
                    <a:gd name="T8" fmla="*/ 12 w 12"/>
                    <a:gd name="T9" fmla="*/ 105 h 131"/>
                    <a:gd name="T10" fmla="*/ 8 w 12"/>
                    <a:gd name="T11" fmla="*/ 105 h 131"/>
                    <a:gd name="T12" fmla="*/ 5 w 12"/>
                    <a:gd name="T13" fmla="*/ 108 h 131"/>
                    <a:gd name="T14" fmla="*/ 5 w 12"/>
                    <a:gd name="T15" fmla="*/ 131 h 131"/>
                    <a:gd name="T16" fmla="*/ 0 w 12"/>
                    <a:gd name="T17" fmla="*/ 131 h 131"/>
                    <a:gd name="T18" fmla="*/ 0 w 12"/>
                    <a:gd name="T19" fmla="*/ 108 h 131"/>
                    <a:gd name="T20" fmla="*/ 4 w 12"/>
                    <a:gd name="T21" fmla="*/ 10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31">
                      <a:moveTo>
                        <a:pt x="4" y="105"/>
                      </a:moveTo>
                      <a:cubicBezTo>
                        <a:pt x="7" y="105"/>
                        <a:pt x="7" y="105"/>
                        <a:pt x="7" y="105"/>
                      </a:cubicBezTo>
                      <a:cubicBezTo>
                        <a:pt x="7" y="0"/>
                        <a:pt x="7" y="0"/>
                        <a:pt x="7" y="0"/>
                      </a:cubicBezTo>
                      <a:cubicBezTo>
                        <a:pt x="12" y="0"/>
                        <a:pt x="12" y="0"/>
                        <a:pt x="12" y="0"/>
                      </a:cubicBezTo>
                      <a:cubicBezTo>
                        <a:pt x="12" y="105"/>
                        <a:pt x="12" y="105"/>
                        <a:pt x="12" y="105"/>
                      </a:cubicBezTo>
                      <a:cubicBezTo>
                        <a:pt x="8" y="105"/>
                        <a:pt x="8" y="105"/>
                        <a:pt x="8" y="105"/>
                      </a:cubicBezTo>
                      <a:cubicBezTo>
                        <a:pt x="6" y="105"/>
                        <a:pt x="5" y="106"/>
                        <a:pt x="5" y="108"/>
                      </a:cubicBezTo>
                      <a:cubicBezTo>
                        <a:pt x="5" y="131"/>
                        <a:pt x="5" y="131"/>
                        <a:pt x="5" y="131"/>
                      </a:cubicBezTo>
                      <a:cubicBezTo>
                        <a:pt x="0" y="131"/>
                        <a:pt x="0" y="131"/>
                        <a:pt x="0" y="131"/>
                      </a:cubicBezTo>
                      <a:cubicBezTo>
                        <a:pt x="0" y="108"/>
                        <a:pt x="0" y="108"/>
                        <a:pt x="0" y="108"/>
                      </a:cubicBezTo>
                      <a:cubicBezTo>
                        <a:pt x="0" y="106"/>
                        <a:pt x="2" y="105"/>
                        <a:pt x="4" y="105"/>
                      </a:cubicBezTo>
                      <a:close/>
                    </a:path>
                  </a:pathLst>
                </a:custGeom>
                <a:solidFill>
                  <a:srgbClr val="38A1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4" name="Freeform 91">
                  <a:extLst>
                    <a:ext uri="{FF2B5EF4-FFF2-40B4-BE49-F238E27FC236}">
                      <a16:creationId xmlns:a16="http://schemas.microsoft.com/office/drawing/2014/main" id="{D6E6B819-B219-4745-A82D-6A2A250E140A}"/>
                    </a:ext>
                  </a:extLst>
                </p:cNvPr>
                <p:cNvSpPr>
                  <a:spLocks/>
                </p:cNvSpPr>
                <p:nvPr userDrawn="1"/>
              </p:nvSpPr>
              <p:spPr bwMode="auto">
                <a:xfrm>
                  <a:off x="6242" y="1115"/>
                  <a:ext cx="47" cy="46"/>
                </a:xfrm>
                <a:custGeom>
                  <a:avLst/>
                  <a:gdLst>
                    <a:gd name="T0" fmla="*/ 47 w 47"/>
                    <a:gd name="T1" fmla="*/ 30 h 46"/>
                    <a:gd name="T2" fmla="*/ 31 w 47"/>
                    <a:gd name="T3" fmla="*/ 46 h 46"/>
                    <a:gd name="T4" fmla="*/ 0 w 47"/>
                    <a:gd name="T5" fmla="*/ 16 h 46"/>
                    <a:gd name="T6" fmla="*/ 17 w 47"/>
                    <a:gd name="T7" fmla="*/ 0 h 46"/>
                    <a:gd name="T8" fmla="*/ 47 w 47"/>
                    <a:gd name="T9" fmla="*/ 30 h 46"/>
                  </a:gdLst>
                  <a:ahLst/>
                  <a:cxnLst>
                    <a:cxn ang="0">
                      <a:pos x="T0" y="T1"/>
                    </a:cxn>
                    <a:cxn ang="0">
                      <a:pos x="T2" y="T3"/>
                    </a:cxn>
                    <a:cxn ang="0">
                      <a:pos x="T4" y="T5"/>
                    </a:cxn>
                    <a:cxn ang="0">
                      <a:pos x="T6" y="T7"/>
                    </a:cxn>
                    <a:cxn ang="0">
                      <a:pos x="T8" y="T9"/>
                    </a:cxn>
                  </a:cxnLst>
                  <a:rect l="0" t="0" r="r" b="b"/>
                  <a:pathLst>
                    <a:path w="47" h="46">
                      <a:moveTo>
                        <a:pt x="47" y="30"/>
                      </a:moveTo>
                      <a:lnTo>
                        <a:pt x="31" y="46"/>
                      </a:lnTo>
                      <a:lnTo>
                        <a:pt x="0" y="16"/>
                      </a:lnTo>
                      <a:lnTo>
                        <a:pt x="17" y="0"/>
                      </a:lnTo>
                      <a:lnTo>
                        <a:pt x="47" y="30"/>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5" name="Freeform 92">
                  <a:extLst>
                    <a:ext uri="{FF2B5EF4-FFF2-40B4-BE49-F238E27FC236}">
                      <a16:creationId xmlns:a16="http://schemas.microsoft.com/office/drawing/2014/main" id="{88A73BD7-1E32-4B51-9601-991FAC3518A1}"/>
                    </a:ext>
                  </a:extLst>
                </p:cNvPr>
                <p:cNvSpPr>
                  <a:spLocks/>
                </p:cNvSpPr>
                <p:nvPr userDrawn="1"/>
              </p:nvSpPr>
              <p:spPr bwMode="auto">
                <a:xfrm>
                  <a:off x="6166" y="1039"/>
                  <a:ext cx="89" cy="88"/>
                </a:xfrm>
                <a:custGeom>
                  <a:avLst/>
                  <a:gdLst>
                    <a:gd name="T0" fmla="*/ 191 w 195"/>
                    <a:gd name="T1" fmla="*/ 171 h 195"/>
                    <a:gd name="T2" fmla="*/ 191 w 195"/>
                    <a:gd name="T3" fmla="*/ 185 h 195"/>
                    <a:gd name="T4" fmla="*/ 185 w 195"/>
                    <a:gd name="T5" fmla="*/ 191 h 195"/>
                    <a:gd name="T6" fmla="*/ 170 w 195"/>
                    <a:gd name="T7" fmla="*/ 191 h 195"/>
                    <a:gd name="T8" fmla="*/ 4 w 195"/>
                    <a:gd name="T9" fmla="*/ 25 h 195"/>
                    <a:gd name="T10" fmla="*/ 4 w 195"/>
                    <a:gd name="T11" fmla="*/ 10 h 195"/>
                    <a:gd name="T12" fmla="*/ 10 w 195"/>
                    <a:gd name="T13" fmla="*/ 4 h 195"/>
                    <a:gd name="T14" fmla="*/ 24 w 195"/>
                    <a:gd name="T15" fmla="*/ 4 h 195"/>
                    <a:gd name="T16" fmla="*/ 191 w 195"/>
                    <a:gd name="T17" fmla="*/ 17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195">
                      <a:moveTo>
                        <a:pt x="191" y="171"/>
                      </a:moveTo>
                      <a:cubicBezTo>
                        <a:pt x="195" y="174"/>
                        <a:pt x="195" y="181"/>
                        <a:pt x="191" y="185"/>
                      </a:cubicBezTo>
                      <a:cubicBezTo>
                        <a:pt x="185" y="191"/>
                        <a:pt x="185" y="191"/>
                        <a:pt x="185" y="191"/>
                      </a:cubicBezTo>
                      <a:cubicBezTo>
                        <a:pt x="181" y="195"/>
                        <a:pt x="174" y="195"/>
                        <a:pt x="170" y="191"/>
                      </a:cubicBezTo>
                      <a:cubicBezTo>
                        <a:pt x="4" y="25"/>
                        <a:pt x="4" y="25"/>
                        <a:pt x="4" y="25"/>
                      </a:cubicBezTo>
                      <a:cubicBezTo>
                        <a:pt x="0" y="21"/>
                        <a:pt x="0" y="14"/>
                        <a:pt x="4" y="10"/>
                      </a:cubicBezTo>
                      <a:cubicBezTo>
                        <a:pt x="10" y="4"/>
                        <a:pt x="10" y="4"/>
                        <a:pt x="10" y="4"/>
                      </a:cubicBezTo>
                      <a:cubicBezTo>
                        <a:pt x="14" y="0"/>
                        <a:pt x="21" y="0"/>
                        <a:pt x="24" y="4"/>
                      </a:cubicBezTo>
                      <a:lnTo>
                        <a:pt x="191" y="171"/>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6" name="Freeform 93">
                  <a:extLst>
                    <a:ext uri="{FF2B5EF4-FFF2-40B4-BE49-F238E27FC236}">
                      <a16:creationId xmlns:a16="http://schemas.microsoft.com/office/drawing/2014/main" id="{19B23D7D-2813-4DB3-8E57-076681AB29B8}"/>
                    </a:ext>
                  </a:extLst>
                </p:cNvPr>
                <p:cNvSpPr>
                  <a:spLocks/>
                </p:cNvSpPr>
                <p:nvPr userDrawn="1"/>
              </p:nvSpPr>
              <p:spPr bwMode="auto">
                <a:xfrm>
                  <a:off x="6265" y="1137"/>
                  <a:ext cx="151" cy="150"/>
                </a:xfrm>
                <a:custGeom>
                  <a:avLst/>
                  <a:gdLst>
                    <a:gd name="T0" fmla="*/ 151 w 151"/>
                    <a:gd name="T1" fmla="*/ 128 h 150"/>
                    <a:gd name="T2" fmla="*/ 128 w 151"/>
                    <a:gd name="T3" fmla="*/ 150 h 150"/>
                    <a:gd name="T4" fmla="*/ 0 w 151"/>
                    <a:gd name="T5" fmla="*/ 23 h 150"/>
                    <a:gd name="T6" fmla="*/ 22 w 151"/>
                    <a:gd name="T7" fmla="*/ 0 h 150"/>
                    <a:gd name="T8" fmla="*/ 151 w 151"/>
                    <a:gd name="T9" fmla="*/ 128 h 150"/>
                  </a:gdLst>
                  <a:ahLst/>
                  <a:cxnLst>
                    <a:cxn ang="0">
                      <a:pos x="T0" y="T1"/>
                    </a:cxn>
                    <a:cxn ang="0">
                      <a:pos x="T2" y="T3"/>
                    </a:cxn>
                    <a:cxn ang="0">
                      <a:pos x="T4" y="T5"/>
                    </a:cxn>
                    <a:cxn ang="0">
                      <a:pos x="T6" y="T7"/>
                    </a:cxn>
                    <a:cxn ang="0">
                      <a:pos x="T8" y="T9"/>
                    </a:cxn>
                  </a:cxnLst>
                  <a:rect l="0" t="0" r="r" b="b"/>
                  <a:pathLst>
                    <a:path w="151" h="150">
                      <a:moveTo>
                        <a:pt x="151" y="128"/>
                      </a:moveTo>
                      <a:lnTo>
                        <a:pt x="128" y="150"/>
                      </a:lnTo>
                      <a:lnTo>
                        <a:pt x="0" y="23"/>
                      </a:lnTo>
                      <a:lnTo>
                        <a:pt x="22" y="0"/>
                      </a:lnTo>
                      <a:lnTo>
                        <a:pt x="151"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7" name="Line 94">
                  <a:extLst>
                    <a:ext uri="{FF2B5EF4-FFF2-40B4-BE49-F238E27FC236}">
                      <a16:creationId xmlns:a16="http://schemas.microsoft.com/office/drawing/2014/main" id="{4FCD27CF-786C-413D-B0EA-58AB992ECEDA}"/>
                    </a:ext>
                  </a:extLst>
                </p:cNvPr>
                <p:cNvSpPr>
                  <a:spLocks noChangeShapeType="1"/>
                </p:cNvSpPr>
                <p:nvPr userDrawn="1"/>
              </p:nvSpPr>
              <p:spPr bwMode="auto">
                <a:xfrm flipV="1">
                  <a:off x="6242" y="1115"/>
                  <a:ext cx="17" cy="16"/>
                </a:xfrm>
                <a:prstGeom prst="line">
                  <a:avLst/>
                </a:prstGeom>
                <a:noFill/>
                <a:ln w="14288" cap="rnd">
                  <a:solidFill>
                    <a:srgbClr val="73737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8" name="Line 95">
                  <a:extLst>
                    <a:ext uri="{FF2B5EF4-FFF2-40B4-BE49-F238E27FC236}">
                      <a16:creationId xmlns:a16="http://schemas.microsoft.com/office/drawing/2014/main" id="{B11EDC3C-8877-4DFD-9D26-6A53D14E107A}"/>
                    </a:ext>
                  </a:extLst>
                </p:cNvPr>
                <p:cNvSpPr>
                  <a:spLocks noChangeShapeType="1"/>
                </p:cNvSpPr>
                <p:nvPr userDrawn="1"/>
              </p:nvSpPr>
              <p:spPr bwMode="auto">
                <a:xfrm flipV="1">
                  <a:off x="6191" y="1063"/>
                  <a:ext cx="10" cy="11"/>
                </a:xfrm>
                <a:prstGeom prst="line">
                  <a:avLst/>
                </a:prstGeom>
                <a:noFill/>
                <a:ln w="14288" cap="rnd">
                  <a:solidFill>
                    <a:srgbClr val="73737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9" name="Freeform 96">
                  <a:extLst>
                    <a:ext uri="{FF2B5EF4-FFF2-40B4-BE49-F238E27FC236}">
                      <a16:creationId xmlns:a16="http://schemas.microsoft.com/office/drawing/2014/main" id="{8A167BFA-CF71-42A0-977B-E6011032D49C}"/>
                    </a:ext>
                  </a:extLst>
                </p:cNvPr>
                <p:cNvSpPr>
                  <a:spLocks/>
                </p:cNvSpPr>
                <p:nvPr userDrawn="1"/>
              </p:nvSpPr>
              <p:spPr bwMode="auto">
                <a:xfrm>
                  <a:off x="6281" y="1139"/>
                  <a:ext cx="135" cy="127"/>
                </a:xfrm>
                <a:custGeom>
                  <a:avLst/>
                  <a:gdLst>
                    <a:gd name="T0" fmla="*/ 135 w 135"/>
                    <a:gd name="T1" fmla="*/ 126 h 127"/>
                    <a:gd name="T2" fmla="*/ 133 w 135"/>
                    <a:gd name="T3" fmla="*/ 127 h 127"/>
                    <a:gd name="T4" fmla="*/ 0 w 135"/>
                    <a:gd name="T5" fmla="*/ 8 h 127"/>
                    <a:gd name="T6" fmla="*/ 8 w 135"/>
                    <a:gd name="T7" fmla="*/ 0 h 127"/>
                    <a:gd name="T8" fmla="*/ 135 w 135"/>
                    <a:gd name="T9" fmla="*/ 126 h 127"/>
                  </a:gdLst>
                  <a:ahLst/>
                  <a:cxnLst>
                    <a:cxn ang="0">
                      <a:pos x="T0" y="T1"/>
                    </a:cxn>
                    <a:cxn ang="0">
                      <a:pos x="T2" y="T3"/>
                    </a:cxn>
                    <a:cxn ang="0">
                      <a:pos x="T4" y="T5"/>
                    </a:cxn>
                    <a:cxn ang="0">
                      <a:pos x="T6" y="T7"/>
                    </a:cxn>
                    <a:cxn ang="0">
                      <a:pos x="T8" y="T9"/>
                    </a:cxn>
                  </a:cxnLst>
                  <a:rect l="0" t="0" r="r" b="b"/>
                  <a:pathLst>
                    <a:path w="135" h="127">
                      <a:moveTo>
                        <a:pt x="135" y="126"/>
                      </a:moveTo>
                      <a:lnTo>
                        <a:pt x="133" y="127"/>
                      </a:lnTo>
                      <a:lnTo>
                        <a:pt x="0" y="8"/>
                      </a:lnTo>
                      <a:lnTo>
                        <a:pt x="8" y="0"/>
                      </a:lnTo>
                      <a:lnTo>
                        <a:pt x="135" y="126"/>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0" name="Freeform 97">
                  <a:extLst>
                    <a:ext uri="{FF2B5EF4-FFF2-40B4-BE49-F238E27FC236}">
                      <a16:creationId xmlns:a16="http://schemas.microsoft.com/office/drawing/2014/main" id="{A0D3FA31-71A9-4F04-8225-E9D37A4E580D}"/>
                    </a:ext>
                  </a:extLst>
                </p:cNvPr>
                <p:cNvSpPr>
                  <a:spLocks/>
                </p:cNvSpPr>
                <p:nvPr userDrawn="1"/>
              </p:nvSpPr>
              <p:spPr bwMode="auto">
                <a:xfrm>
                  <a:off x="6266" y="1153"/>
                  <a:ext cx="129" cy="134"/>
                </a:xfrm>
                <a:custGeom>
                  <a:avLst/>
                  <a:gdLst>
                    <a:gd name="T0" fmla="*/ 127 w 129"/>
                    <a:gd name="T1" fmla="*/ 134 h 134"/>
                    <a:gd name="T2" fmla="*/ 129 w 129"/>
                    <a:gd name="T3" fmla="*/ 132 h 134"/>
                    <a:gd name="T4" fmla="*/ 9 w 129"/>
                    <a:gd name="T5" fmla="*/ 0 h 134"/>
                    <a:gd name="T6" fmla="*/ 0 w 129"/>
                    <a:gd name="T7" fmla="*/ 8 h 134"/>
                    <a:gd name="T8" fmla="*/ 127 w 129"/>
                    <a:gd name="T9" fmla="*/ 134 h 134"/>
                  </a:gdLst>
                  <a:ahLst/>
                  <a:cxnLst>
                    <a:cxn ang="0">
                      <a:pos x="T0" y="T1"/>
                    </a:cxn>
                    <a:cxn ang="0">
                      <a:pos x="T2" y="T3"/>
                    </a:cxn>
                    <a:cxn ang="0">
                      <a:pos x="T4" y="T5"/>
                    </a:cxn>
                    <a:cxn ang="0">
                      <a:pos x="T6" y="T7"/>
                    </a:cxn>
                    <a:cxn ang="0">
                      <a:pos x="T8" y="T9"/>
                    </a:cxn>
                  </a:cxnLst>
                  <a:rect l="0" t="0" r="r" b="b"/>
                  <a:pathLst>
                    <a:path w="129" h="134">
                      <a:moveTo>
                        <a:pt x="127" y="134"/>
                      </a:moveTo>
                      <a:lnTo>
                        <a:pt x="129" y="132"/>
                      </a:lnTo>
                      <a:lnTo>
                        <a:pt x="9" y="0"/>
                      </a:lnTo>
                      <a:lnTo>
                        <a:pt x="0" y="8"/>
                      </a:lnTo>
                      <a:lnTo>
                        <a:pt x="127" y="134"/>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1" name="Freeform 98">
                  <a:extLst>
                    <a:ext uri="{FF2B5EF4-FFF2-40B4-BE49-F238E27FC236}">
                      <a16:creationId xmlns:a16="http://schemas.microsoft.com/office/drawing/2014/main" id="{6CD5718C-FCD9-4EEE-9EE3-C7CE964F29E0}"/>
                    </a:ext>
                  </a:extLst>
                </p:cNvPr>
                <p:cNvSpPr>
                  <a:spLocks/>
                </p:cNvSpPr>
                <p:nvPr userDrawn="1"/>
              </p:nvSpPr>
              <p:spPr bwMode="auto">
                <a:xfrm>
                  <a:off x="6294" y="1264"/>
                  <a:ext cx="127" cy="19"/>
                </a:xfrm>
                <a:custGeom>
                  <a:avLst/>
                  <a:gdLst>
                    <a:gd name="T0" fmla="*/ 280 w 280"/>
                    <a:gd name="T1" fmla="*/ 17 h 41"/>
                    <a:gd name="T2" fmla="*/ 263 w 280"/>
                    <a:gd name="T3" fmla="*/ 0 h 41"/>
                    <a:gd name="T4" fmla="*/ 16 w 280"/>
                    <a:gd name="T5" fmla="*/ 0 h 41"/>
                    <a:gd name="T6" fmla="*/ 0 w 280"/>
                    <a:gd name="T7" fmla="*/ 17 h 41"/>
                    <a:gd name="T8" fmla="*/ 0 w 280"/>
                    <a:gd name="T9" fmla="*/ 24 h 41"/>
                    <a:gd name="T10" fmla="*/ 16 w 280"/>
                    <a:gd name="T11" fmla="*/ 41 h 41"/>
                    <a:gd name="T12" fmla="*/ 263 w 280"/>
                    <a:gd name="T13" fmla="*/ 41 h 41"/>
                    <a:gd name="T14" fmla="*/ 280 w 280"/>
                    <a:gd name="T15" fmla="*/ 24 h 41"/>
                    <a:gd name="T16" fmla="*/ 280 w 280"/>
                    <a:gd name="T17" fmla="*/ 1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0" h="41">
                      <a:moveTo>
                        <a:pt x="280" y="17"/>
                      </a:moveTo>
                      <a:cubicBezTo>
                        <a:pt x="280" y="8"/>
                        <a:pt x="272" y="0"/>
                        <a:pt x="263" y="0"/>
                      </a:cubicBezTo>
                      <a:cubicBezTo>
                        <a:pt x="16" y="0"/>
                        <a:pt x="16" y="0"/>
                        <a:pt x="16" y="0"/>
                      </a:cubicBezTo>
                      <a:cubicBezTo>
                        <a:pt x="7" y="0"/>
                        <a:pt x="0" y="8"/>
                        <a:pt x="0" y="17"/>
                      </a:cubicBezTo>
                      <a:cubicBezTo>
                        <a:pt x="0" y="24"/>
                        <a:pt x="0" y="24"/>
                        <a:pt x="0" y="24"/>
                      </a:cubicBezTo>
                      <a:cubicBezTo>
                        <a:pt x="0" y="33"/>
                        <a:pt x="7" y="41"/>
                        <a:pt x="16" y="41"/>
                      </a:cubicBezTo>
                      <a:cubicBezTo>
                        <a:pt x="263" y="41"/>
                        <a:pt x="263" y="41"/>
                        <a:pt x="263" y="41"/>
                      </a:cubicBezTo>
                      <a:cubicBezTo>
                        <a:pt x="272" y="41"/>
                        <a:pt x="280" y="33"/>
                        <a:pt x="280" y="24"/>
                      </a:cubicBezTo>
                      <a:lnTo>
                        <a:pt x="280" y="17"/>
                      </a:ln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2" name="Oval 99">
                  <a:extLst>
                    <a:ext uri="{FF2B5EF4-FFF2-40B4-BE49-F238E27FC236}">
                      <a16:creationId xmlns:a16="http://schemas.microsoft.com/office/drawing/2014/main" id="{CBF33669-C732-4305-90FC-B00DE2D10C91}"/>
                    </a:ext>
                  </a:extLst>
                </p:cNvPr>
                <p:cNvSpPr>
                  <a:spLocks noChangeArrowheads="1"/>
                </p:cNvSpPr>
                <p:nvPr userDrawn="1"/>
              </p:nvSpPr>
              <p:spPr bwMode="auto">
                <a:xfrm>
                  <a:off x="6235" y="1288"/>
                  <a:ext cx="37"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3" name="Oval 100">
                  <a:extLst>
                    <a:ext uri="{FF2B5EF4-FFF2-40B4-BE49-F238E27FC236}">
                      <a16:creationId xmlns:a16="http://schemas.microsoft.com/office/drawing/2014/main" id="{F0FB1127-119D-408F-AC70-98FFC9869B7F}"/>
                    </a:ext>
                  </a:extLst>
                </p:cNvPr>
                <p:cNvSpPr>
                  <a:spLocks noChangeArrowheads="1"/>
                </p:cNvSpPr>
                <p:nvPr userDrawn="1"/>
              </p:nvSpPr>
              <p:spPr bwMode="auto">
                <a:xfrm>
                  <a:off x="6309" y="1288"/>
                  <a:ext cx="36"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4" name="Oval 101">
                  <a:extLst>
                    <a:ext uri="{FF2B5EF4-FFF2-40B4-BE49-F238E27FC236}">
                      <a16:creationId xmlns:a16="http://schemas.microsoft.com/office/drawing/2014/main" id="{A3789E18-7EEE-4921-9718-E3111D872CFC}"/>
                    </a:ext>
                  </a:extLst>
                </p:cNvPr>
                <p:cNvSpPr>
                  <a:spLocks noChangeArrowheads="1"/>
                </p:cNvSpPr>
                <p:nvPr userDrawn="1"/>
              </p:nvSpPr>
              <p:spPr bwMode="auto">
                <a:xfrm>
                  <a:off x="6364" y="1288"/>
                  <a:ext cx="37"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5" name="Freeform 102">
                  <a:extLst>
                    <a:ext uri="{FF2B5EF4-FFF2-40B4-BE49-F238E27FC236}">
                      <a16:creationId xmlns:a16="http://schemas.microsoft.com/office/drawing/2014/main" id="{CFF27981-F1C0-4141-B3F8-2B18F53E845E}"/>
                    </a:ext>
                  </a:extLst>
                </p:cNvPr>
                <p:cNvSpPr>
                  <a:spLocks/>
                </p:cNvSpPr>
                <p:nvPr userDrawn="1"/>
              </p:nvSpPr>
              <p:spPr bwMode="auto">
                <a:xfrm>
                  <a:off x="6209" y="1229"/>
                  <a:ext cx="66" cy="77"/>
                </a:xfrm>
                <a:custGeom>
                  <a:avLst/>
                  <a:gdLst>
                    <a:gd name="T0" fmla="*/ 143 w 143"/>
                    <a:gd name="T1" fmla="*/ 0 h 171"/>
                    <a:gd name="T2" fmla="*/ 38 w 143"/>
                    <a:gd name="T3" fmla="*/ 0 h 171"/>
                    <a:gd name="T4" fmla="*/ 9 w 143"/>
                    <a:gd name="T5" fmla="*/ 171 h 171"/>
                    <a:gd name="T6" fmla="*/ 114 w 143"/>
                    <a:gd name="T7" fmla="*/ 171 h 171"/>
                    <a:gd name="T8" fmla="*/ 143 w 143"/>
                    <a:gd name="T9" fmla="*/ 0 h 171"/>
                  </a:gdLst>
                  <a:ahLst/>
                  <a:cxnLst>
                    <a:cxn ang="0">
                      <a:pos x="T0" y="T1"/>
                    </a:cxn>
                    <a:cxn ang="0">
                      <a:pos x="T2" y="T3"/>
                    </a:cxn>
                    <a:cxn ang="0">
                      <a:pos x="T4" y="T5"/>
                    </a:cxn>
                    <a:cxn ang="0">
                      <a:pos x="T6" y="T7"/>
                    </a:cxn>
                    <a:cxn ang="0">
                      <a:pos x="T8" y="T9"/>
                    </a:cxn>
                  </a:cxnLst>
                  <a:rect l="0" t="0" r="r" b="b"/>
                  <a:pathLst>
                    <a:path w="143" h="171">
                      <a:moveTo>
                        <a:pt x="143" y="0"/>
                      </a:moveTo>
                      <a:cubicBezTo>
                        <a:pt x="112" y="0"/>
                        <a:pt x="56" y="0"/>
                        <a:pt x="38" y="0"/>
                      </a:cubicBezTo>
                      <a:cubicBezTo>
                        <a:pt x="0" y="44"/>
                        <a:pt x="9" y="171"/>
                        <a:pt x="9" y="171"/>
                      </a:cubicBezTo>
                      <a:cubicBezTo>
                        <a:pt x="114" y="171"/>
                        <a:pt x="114" y="171"/>
                        <a:pt x="114" y="171"/>
                      </a:cubicBezTo>
                      <a:cubicBezTo>
                        <a:pt x="114" y="171"/>
                        <a:pt x="105" y="44"/>
                        <a:pt x="143"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6" name="Freeform 103">
                  <a:extLst>
                    <a:ext uri="{FF2B5EF4-FFF2-40B4-BE49-F238E27FC236}">
                      <a16:creationId xmlns:a16="http://schemas.microsoft.com/office/drawing/2014/main" id="{18BABFF7-7DB4-4C83-8B87-E6212E8C5F36}"/>
                    </a:ext>
                  </a:extLst>
                </p:cNvPr>
                <p:cNvSpPr>
                  <a:spLocks/>
                </p:cNvSpPr>
                <p:nvPr userDrawn="1"/>
              </p:nvSpPr>
              <p:spPr bwMode="auto">
                <a:xfrm>
                  <a:off x="6274" y="1283"/>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0" y="0"/>
                        <a:pt x="0" y="0"/>
                        <a:pt x="0" y="0"/>
                      </a:cubicBezTo>
                      <a:close/>
                    </a:path>
                  </a:pathLst>
                </a:custGeom>
                <a:solidFill>
                  <a:srgbClr val="38A1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7" name="Freeform 104">
                  <a:extLst>
                    <a:ext uri="{FF2B5EF4-FFF2-40B4-BE49-F238E27FC236}">
                      <a16:creationId xmlns:a16="http://schemas.microsoft.com/office/drawing/2014/main" id="{F4A4686F-9A33-4D75-88F0-D09C5A2FA740}"/>
                    </a:ext>
                  </a:extLst>
                </p:cNvPr>
                <p:cNvSpPr>
                  <a:spLocks/>
                </p:cNvSpPr>
                <p:nvPr userDrawn="1"/>
              </p:nvSpPr>
              <p:spPr bwMode="auto">
                <a:xfrm>
                  <a:off x="6209" y="1229"/>
                  <a:ext cx="25" cy="77"/>
                </a:xfrm>
                <a:custGeom>
                  <a:avLst/>
                  <a:gdLst>
                    <a:gd name="T0" fmla="*/ 54 w 54"/>
                    <a:gd name="T1" fmla="*/ 0 h 171"/>
                    <a:gd name="T2" fmla="*/ 39 w 54"/>
                    <a:gd name="T3" fmla="*/ 0 h 171"/>
                    <a:gd name="T4" fmla="*/ 10 w 54"/>
                    <a:gd name="T5" fmla="*/ 171 h 171"/>
                    <a:gd name="T6" fmla="*/ 25 w 54"/>
                    <a:gd name="T7" fmla="*/ 171 h 171"/>
                    <a:gd name="T8" fmla="*/ 54 w 54"/>
                    <a:gd name="T9" fmla="*/ 0 h 171"/>
                  </a:gdLst>
                  <a:ahLst/>
                  <a:cxnLst>
                    <a:cxn ang="0">
                      <a:pos x="T0" y="T1"/>
                    </a:cxn>
                    <a:cxn ang="0">
                      <a:pos x="T2" y="T3"/>
                    </a:cxn>
                    <a:cxn ang="0">
                      <a:pos x="T4" y="T5"/>
                    </a:cxn>
                    <a:cxn ang="0">
                      <a:pos x="T6" y="T7"/>
                    </a:cxn>
                    <a:cxn ang="0">
                      <a:pos x="T8" y="T9"/>
                    </a:cxn>
                  </a:cxnLst>
                  <a:rect l="0" t="0" r="r" b="b"/>
                  <a:pathLst>
                    <a:path w="54" h="171">
                      <a:moveTo>
                        <a:pt x="54" y="0"/>
                      </a:moveTo>
                      <a:cubicBezTo>
                        <a:pt x="48" y="0"/>
                        <a:pt x="43" y="0"/>
                        <a:pt x="39" y="0"/>
                      </a:cubicBezTo>
                      <a:cubicBezTo>
                        <a:pt x="0" y="44"/>
                        <a:pt x="10" y="171"/>
                        <a:pt x="10" y="171"/>
                      </a:cubicBezTo>
                      <a:cubicBezTo>
                        <a:pt x="25" y="171"/>
                        <a:pt x="25" y="171"/>
                        <a:pt x="25" y="171"/>
                      </a:cubicBezTo>
                      <a:cubicBezTo>
                        <a:pt x="25" y="171"/>
                        <a:pt x="16" y="44"/>
                        <a:pt x="54" y="0"/>
                      </a:cubicBezTo>
                      <a:close/>
                    </a:path>
                  </a:pathLst>
                </a:custGeom>
                <a:solidFill>
                  <a:srgbClr val="38A1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8" name="Freeform 105">
                  <a:extLst>
                    <a:ext uri="{FF2B5EF4-FFF2-40B4-BE49-F238E27FC236}">
                      <a16:creationId xmlns:a16="http://schemas.microsoft.com/office/drawing/2014/main" id="{67B0E895-53AA-4087-AF6F-24E4465FC07D}"/>
                    </a:ext>
                  </a:extLst>
                </p:cNvPr>
                <p:cNvSpPr>
                  <a:spLocks/>
                </p:cNvSpPr>
                <p:nvPr userDrawn="1"/>
              </p:nvSpPr>
              <p:spPr bwMode="auto">
                <a:xfrm>
                  <a:off x="6251" y="1229"/>
                  <a:ext cx="174" cy="77"/>
                </a:xfrm>
                <a:custGeom>
                  <a:avLst/>
                  <a:gdLst>
                    <a:gd name="T0" fmla="*/ 373 w 382"/>
                    <a:gd name="T1" fmla="*/ 120 h 171"/>
                    <a:gd name="T2" fmla="*/ 127 w 382"/>
                    <a:gd name="T3" fmla="*/ 120 h 171"/>
                    <a:gd name="T4" fmla="*/ 126 w 382"/>
                    <a:gd name="T5" fmla="*/ 120 h 171"/>
                    <a:gd name="T6" fmla="*/ 126 w 382"/>
                    <a:gd name="T7" fmla="*/ 0 h 171"/>
                    <a:gd name="T8" fmla="*/ 38 w 382"/>
                    <a:gd name="T9" fmla="*/ 0 h 171"/>
                    <a:gd name="T10" fmla="*/ 9 w 382"/>
                    <a:gd name="T11" fmla="*/ 171 h 171"/>
                    <a:gd name="T12" fmla="*/ 373 w 382"/>
                    <a:gd name="T13" fmla="*/ 171 h 171"/>
                    <a:gd name="T14" fmla="*/ 382 w 382"/>
                    <a:gd name="T15" fmla="*/ 163 h 171"/>
                    <a:gd name="T16" fmla="*/ 382 w 382"/>
                    <a:gd name="T17" fmla="*/ 128 h 171"/>
                    <a:gd name="T18" fmla="*/ 373 w 382"/>
                    <a:gd name="T19" fmla="*/ 12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2" h="171">
                      <a:moveTo>
                        <a:pt x="373" y="120"/>
                      </a:moveTo>
                      <a:cubicBezTo>
                        <a:pt x="127" y="120"/>
                        <a:pt x="127" y="120"/>
                        <a:pt x="127" y="120"/>
                      </a:cubicBezTo>
                      <a:cubicBezTo>
                        <a:pt x="127" y="120"/>
                        <a:pt x="127" y="120"/>
                        <a:pt x="126" y="120"/>
                      </a:cubicBezTo>
                      <a:cubicBezTo>
                        <a:pt x="126" y="0"/>
                        <a:pt x="126" y="0"/>
                        <a:pt x="126" y="0"/>
                      </a:cubicBezTo>
                      <a:cubicBezTo>
                        <a:pt x="126" y="0"/>
                        <a:pt x="69" y="0"/>
                        <a:pt x="38" y="0"/>
                      </a:cubicBezTo>
                      <a:cubicBezTo>
                        <a:pt x="0" y="44"/>
                        <a:pt x="9" y="171"/>
                        <a:pt x="9" y="171"/>
                      </a:cubicBezTo>
                      <a:cubicBezTo>
                        <a:pt x="373" y="171"/>
                        <a:pt x="373" y="171"/>
                        <a:pt x="373" y="171"/>
                      </a:cubicBezTo>
                      <a:cubicBezTo>
                        <a:pt x="378" y="171"/>
                        <a:pt x="382" y="168"/>
                        <a:pt x="382" y="163"/>
                      </a:cubicBezTo>
                      <a:cubicBezTo>
                        <a:pt x="382" y="128"/>
                        <a:pt x="382" y="128"/>
                        <a:pt x="382" y="128"/>
                      </a:cubicBezTo>
                      <a:cubicBezTo>
                        <a:pt x="382" y="124"/>
                        <a:pt x="378" y="120"/>
                        <a:pt x="373" y="12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9" name="Freeform 106">
                  <a:extLst>
                    <a:ext uri="{FF2B5EF4-FFF2-40B4-BE49-F238E27FC236}">
                      <a16:creationId xmlns:a16="http://schemas.microsoft.com/office/drawing/2014/main" id="{BF97D152-F0ED-4407-BC2A-065F1304D863}"/>
                    </a:ext>
                  </a:extLst>
                </p:cNvPr>
                <p:cNvSpPr>
                  <a:spLocks/>
                </p:cNvSpPr>
                <p:nvPr userDrawn="1"/>
              </p:nvSpPr>
              <p:spPr bwMode="auto">
                <a:xfrm>
                  <a:off x="6251" y="1229"/>
                  <a:ext cx="57" cy="77"/>
                </a:xfrm>
                <a:custGeom>
                  <a:avLst/>
                  <a:gdLst>
                    <a:gd name="T0" fmla="*/ 47 w 126"/>
                    <a:gd name="T1" fmla="*/ 8 h 171"/>
                    <a:gd name="T2" fmla="*/ 126 w 126"/>
                    <a:gd name="T3" fmla="*/ 8 h 171"/>
                    <a:gd name="T4" fmla="*/ 126 w 126"/>
                    <a:gd name="T5" fmla="*/ 0 h 171"/>
                    <a:gd name="T6" fmla="*/ 38 w 126"/>
                    <a:gd name="T7" fmla="*/ 0 h 171"/>
                    <a:gd name="T8" fmla="*/ 9 w 126"/>
                    <a:gd name="T9" fmla="*/ 171 h 171"/>
                    <a:gd name="T10" fmla="*/ 17 w 126"/>
                    <a:gd name="T11" fmla="*/ 171 h 171"/>
                    <a:gd name="T12" fmla="*/ 47 w 126"/>
                    <a:gd name="T13" fmla="*/ 8 h 171"/>
                  </a:gdLst>
                  <a:ahLst/>
                  <a:cxnLst>
                    <a:cxn ang="0">
                      <a:pos x="T0" y="T1"/>
                    </a:cxn>
                    <a:cxn ang="0">
                      <a:pos x="T2" y="T3"/>
                    </a:cxn>
                    <a:cxn ang="0">
                      <a:pos x="T4" y="T5"/>
                    </a:cxn>
                    <a:cxn ang="0">
                      <a:pos x="T6" y="T7"/>
                    </a:cxn>
                    <a:cxn ang="0">
                      <a:pos x="T8" y="T9"/>
                    </a:cxn>
                    <a:cxn ang="0">
                      <a:pos x="T10" y="T11"/>
                    </a:cxn>
                    <a:cxn ang="0">
                      <a:pos x="T12" y="T13"/>
                    </a:cxn>
                  </a:cxnLst>
                  <a:rect l="0" t="0" r="r" b="b"/>
                  <a:pathLst>
                    <a:path w="126" h="171">
                      <a:moveTo>
                        <a:pt x="47" y="8"/>
                      </a:moveTo>
                      <a:cubicBezTo>
                        <a:pt x="71" y="8"/>
                        <a:pt x="109" y="8"/>
                        <a:pt x="126" y="8"/>
                      </a:cubicBezTo>
                      <a:cubicBezTo>
                        <a:pt x="126" y="0"/>
                        <a:pt x="126" y="0"/>
                        <a:pt x="126" y="0"/>
                      </a:cubicBezTo>
                      <a:cubicBezTo>
                        <a:pt x="126" y="0"/>
                        <a:pt x="69" y="0"/>
                        <a:pt x="38" y="0"/>
                      </a:cubicBezTo>
                      <a:cubicBezTo>
                        <a:pt x="0" y="44"/>
                        <a:pt x="9" y="171"/>
                        <a:pt x="9" y="171"/>
                      </a:cubicBezTo>
                      <a:cubicBezTo>
                        <a:pt x="17" y="171"/>
                        <a:pt x="17" y="171"/>
                        <a:pt x="17" y="171"/>
                      </a:cubicBezTo>
                      <a:cubicBezTo>
                        <a:pt x="16" y="142"/>
                        <a:pt x="14" y="46"/>
                        <a:pt x="47" y="8"/>
                      </a:cubicBezTo>
                      <a:close/>
                    </a:path>
                  </a:pathLst>
                </a:custGeom>
                <a:solidFill>
                  <a:srgbClr val="38A1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0" name="Freeform 107">
                  <a:extLst>
                    <a:ext uri="{FF2B5EF4-FFF2-40B4-BE49-F238E27FC236}">
                      <a16:creationId xmlns:a16="http://schemas.microsoft.com/office/drawing/2014/main" id="{4BCEEA36-1490-45CF-81AA-660D43F22C58}"/>
                    </a:ext>
                  </a:extLst>
                </p:cNvPr>
                <p:cNvSpPr>
                  <a:spLocks/>
                </p:cNvSpPr>
                <p:nvPr userDrawn="1"/>
              </p:nvSpPr>
              <p:spPr bwMode="auto">
                <a:xfrm>
                  <a:off x="6255" y="13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1" name="Freeform 108">
                  <a:extLst>
                    <a:ext uri="{FF2B5EF4-FFF2-40B4-BE49-F238E27FC236}">
                      <a16:creationId xmlns:a16="http://schemas.microsoft.com/office/drawing/2014/main" id="{C6D7E401-E59F-4537-B11E-3A3CB956BB2B}"/>
                    </a:ext>
                  </a:extLst>
                </p:cNvPr>
                <p:cNvSpPr>
                  <a:spLocks/>
                </p:cNvSpPr>
                <p:nvPr userDrawn="1"/>
              </p:nvSpPr>
              <p:spPr bwMode="auto">
                <a:xfrm>
                  <a:off x="6255" y="13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2" name="Freeform 109">
                  <a:extLst>
                    <a:ext uri="{FF2B5EF4-FFF2-40B4-BE49-F238E27FC236}">
                      <a16:creationId xmlns:a16="http://schemas.microsoft.com/office/drawing/2014/main" id="{84F9F9B1-3FA2-4DDB-888D-525B8B4956B7}"/>
                    </a:ext>
                  </a:extLst>
                </p:cNvPr>
                <p:cNvSpPr>
                  <a:spLocks/>
                </p:cNvSpPr>
                <p:nvPr userDrawn="1"/>
              </p:nvSpPr>
              <p:spPr bwMode="auto">
                <a:xfrm>
                  <a:off x="6255" y="13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3" name="Freeform 110">
                  <a:extLst>
                    <a:ext uri="{FF2B5EF4-FFF2-40B4-BE49-F238E27FC236}">
                      <a16:creationId xmlns:a16="http://schemas.microsoft.com/office/drawing/2014/main" id="{CAC79B52-9250-4D2A-B724-ADF1829E0418}"/>
                    </a:ext>
                  </a:extLst>
                </p:cNvPr>
                <p:cNvSpPr>
                  <a:spLocks/>
                </p:cNvSpPr>
                <p:nvPr userDrawn="1"/>
              </p:nvSpPr>
              <p:spPr bwMode="auto">
                <a:xfrm>
                  <a:off x="6255" y="130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4" name="Freeform 111">
                  <a:extLst>
                    <a:ext uri="{FF2B5EF4-FFF2-40B4-BE49-F238E27FC236}">
                      <a16:creationId xmlns:a16="http://schemas.microsoft.com/office/drawing/2014/main" id="{BEF96E31-CEBC-4932-A2C7-795E9F45A196}"/>
                    </a:ext>
                  </a:extLst>
                </p:cNvPr>
                <p:cNvSpPr>
                  <a:spLocks/>
                </p:cNvSpPr>
                <p:nvPr userDrawn="1"/>
              </p:nvSpPr>
              <p:spPr bwMode="auto">
                <a:xfrm>
                  <a:off x="6259" y="1283"/>
                  <a:ext cx="166" cy="23"/>
                </a:xfrm>
                <a:custGeom>
                  <a:avLst/>
                  <a:gdLst>
                    <a:gd name="T0" fmla="*/ 357 w 365"/>
                    <a:gd name="T1" fmla="*/ 0 h 51"/>
                    <a:gd name="T2" fmla="*/ 357 w 365"/>
                    <a:gd name="T3" fmla="*/ 32 h 51"/>
                    <a:gd name="T4" fmla="*/ 348 w 365"/>
                    <a:gd name="T5" fmla="*/ 41 h 51"/>
                    <a:gd name="T6" fmla="*/ 0 w 365"/>
                    <a:gd name="T7" fmla="*/ 41 h 51"/>
                    <a:gd name="T8" fmla="*/ 0 w 365"/>
                    <a:gd name="T9" fmla="*/ 51 h 51"/>
                    <a:gd name="T10" fmla="*/ 356 w 365"/>
                    <a:gd name="T11" fmla="*/ 51 h 51"/>
                    <a:gd name="T12" fmla="*/ 365 w 365"/>
                    <a:gd name="T13" fmla="*/ 43 h 51"/>
                    <a:gd name="T14" fmla="*/ 365 w 365"/>
                    <a:gd name="T15" fmla="*/ 8 h 51"/>
                    <a:gd name="T16" fmla="*/ 357 w 365"/>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5" h="51">
                      <a:moveTo>
                        <a:pt x="357" y="0"/>
                      </a:moveTo>
                      <a:cubicBezTo>
                        <a:pt x="357" y="32"/>
                        <a:pt x="357" y="32"/>
                        <a:pt x="357" y="32"/>
                      </a:cubicBezTo>
                      <a:cubicBezTo>
                        <a:pt x="357" y="37"/>
                        <a:pt x="353" y="41"/>
                        <a:pt x="348" y="41"/>
                      </a:cubicBezTo>
                      <a:cubicBezTo>
                        <a:pt x="0" y="41"/>
                        <a:pt x="0" y="41"/>
                        <a:pt x="0" y="41"/>
                      </a:cubicBezTo>
                      <a:cubicBezTo>
                        <a:pt x="0" y="45"/>
                        <a:pt x="0" y="49"/>
                        <a:pt x="0" y="51"/>
                      </a:cubicBezTo>
                      <a:cubicBezTo>
                        <a:pt x="356" y="51"/>
                        <a:pt x="356" y="51"/>
                        <a:pt x="356" y="51"/>
                      </a:cubicBezTo>
                      <a:cubicBezTo>
                        <a:pt x="361" y="51"/>
                        <a:pt x="365" y="48"/>
                        <a:pt x="365" y="43"/>
                      </a:cubicBezTo>
                      <a:cubicBezTo>
                        <a:pt x="365" y="8"/>
                        <a:pt x="365" y="8"/>
                        <a:pt x="365" y="8"/>
                      </a:cubicBezTo>
                      <a:cubicBezTo>
                        <a:pt x="365" y="4"/>
                        <a:pt x="361" y="0"/>
                        <a:pt x="357" y="0"/>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5" name="Freeform 112">
                  <a:extLst>
                    <a:ext uri="{FF2B5EF4-FFF2-40B4-BE49-F238E27FC236}">
                      <a16:creationId xmlns:a16="http://schemas.microsoft.com/office/drawing/2014/main" id="{93B59B33-B7AA-411E-A274-9F07023088AE}"/>
                    </a:ext>
                  </a:extLst>
                </p:cNvPr>
                <p:cNvSpPr>
                  <a:spLocks/>
                </p:cNvSpPr>
                <p:nvPr userDrawn="1"/>
              </p:nvSpPr>
              <p:spPr bwMode="auto">
                <a:xfrm>
                  <a:off x="6262" y="1237"/>
                  <a:ext cx="39" cy="46"/>
                </a:xfrm>
                <a:custGeom>
                  <a:avLst/>
                  <a:gdLst>
                    <a:gd name="T0" fmla="*/ 84 w 84"/>
                    <a:gd name="T1" fmla="*/ 101 h 101"/>
                    <a:gd name="T2" fmla="*/ 84 w 84"/>
                    <a:gd name="T3" fmla="*/ 0 h 101"/>
                    <a:gd name="T4" fmla="*/ 23 w 84"/>
                    <a:gd name="T5" fmla="*/ 0 h 101"/>
                    <a:gd name="T6" fmla="*/ 0 w 84"/>
                    <a:gd name="T7" fmla="*/ 101 h 101"/>
                    <a:gd name="T8" fmla="*/ 84 w 84"/>
                    <a:gd name="T9" fmla="*/ 101 h 101"/>
                  </a:gdLst>
                  <a:ahLst/>
                  <a:cxnLst>
                    <a:cxn ang="0">
                      <a:pos x="T0" y="T1"/>
                    </a:cxn>
                    <a:cxn ang="0">
                      <a:pos x="T2" y="T3"/>
                    </a:cxn>
                    <a:cxn ang="0">
                      <a:pos x="T4" y="T5"/>
                    </a:cxn>
                    <a:cxn ang="0">
                      <a:pos x="T6" y="T7"/>
                    </a:cxn>
                    <a:cxn ang="0">
                      <a:pos x="T8" y="T9"/>
                    </a:cxn>
                  </a:cxnLst>
                  <a:rect l="0" t="0" r="r" b="b"/>
                  <a:pathLst>
                    <a:path w="84" h="101">
                      <a:moveTo>
                        <a:pt x="84" y="101"/>
                      </a:moveTo>
                      <a:cubicBezTo>
                        <a:pt x="84" y="0"/>
                        <a:pt x="84" y="0"/>
                        <a:pt x="84" y="0"/>
                      </a:cubicBezTo>
                      <a:cubicBezTo>
                        <a:pt x="84" y="0"/>
                        <a:pt x="47" y="0"/>
                        <a:pt x="23" y="0"/>
                      </a:cubicBezTo>
                      <a:cubicBezTo>
                        <a:pt x="4" y="21"/>
                        <a:pt x="0" y="69"/>
                        <a:pt x="0" y="101"/>
                      </a:cubicBezTo>
                      <a:lnTo>
                        <a:pt x="84" y="101"/>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6" name="Freeform 113">
                  <a:extLst>
                    <a:ext uri="{FF2B5EF4-FFF2-40B4-BE49-F238E27FC236}">
                      <a16:creationId xmlns:a16="http://schemas.microsoft.com/office/drawing/2014/main" id="{66567664-81A3-4153-AA7D-C97BBDD43EF3}"/>
                    </a:ext>
                  </a:extLst>
                </p:cNvPr>
                <p:cNvSpPr>
                  <a:spLocks/>
                </p:cNvSpPr>
                <p:nvPr userDrawn="1"/>
              </p:nvSpPr>
              <p:spPr bwMode="auto">
                <a:xfrm>
                  <a:off x="6262" y="1237"/>
                  <a:ext cx="39" cy="46"/>
                </a:xfrm>
                <a:custGeom>
                  <a:avLst/>
                  <a:gdLst>
                    <a:gd name="T0" fmla="*/ 84 w 84"/>
                    <a:gd name="T1" fmla="*/ 101 h 101"/>
                    <a:gd name="T2" fmla="*/ 23 w 84"/>
                    <a:gd name="T3" fmla="*/ 0 h 101"/>
                    <a:gd name="T4" fmla="*/ 0 w 84"/>
                    <a:gd name="T5" fmla="*/ 101 h 101"/>
                    <a:gd name="T6" fmla="*/ 84 w 84"/>
                    <a:gd name="T7" fmla="*/ 101 h 101"/>
                  </a:gdLst>
                  <a:ahLst/>
                  <a:cxnLst>
                    <a:cxn ang="0">
                      <a:pos x="T0" y="T1"/>
                    </a:cxn>
                    <a:cxn ang="0">
                      <a:pos x="T2" y="T3"/>
                    </a:cxn>
                    <a:cxn ang="0">
                      <a:pos x="T4" y="T5"/>
                    </a:cxn>
                    <a:cxn ang="0">
                      <a:pos x="T6" y="T7"/>
                    </a:cxn>
                  </a:cxnLst>
                  <a:rect l="0" t="0" r="r" b="b"/>
                  <a:pathLst>
                    <a:path w="84" h="101">
                      <a:moveTo>
                        <a:pt x="84" y="101"/>
                      </a:moveTo>
                      <a:cubicBezTo>
                        <a:pt x="84" y="101"/>
                        <a:pt x="49" y="42"/>
                        <a:pt x="23" y="0"/>
                      </a:cubicBezTo>
                      <a:cubicBezTo>
                        <a:pt x="4" y="21"/>
                        <a:pt x="0" y="69"/>
                        <a:pt x="0" y="101"/>
                      </a:cubicBezTo>
                      <a:lnTo>
                        <a:pt x="84" y="101"/>
                      </a:ln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7" name="Oval 114">
                  <a:extLst>
                    <a:ext uri="{FF2B5EF4-FFF2-40B4-BE49-F238E27FC236}">
                      <a16:creationId xmlns:a16="http://schemas.microsoft.com/office/drawing/2014/main" id="{06851F84-7357-4C7B-83AD-43F5999D0AAE}"/>
                    </a:ext>
                  </a:extLst>
                </p:cNvPr>
                <p:cNvSpPr>
                  <a:spLocks noChangeArrowheads="1"/>
                </p:cNvSpPr>
                <p:nvPr userDrawn="1"/>
              </p:nvSpPr>
              <p:spPr bwMode="auto">
                <a:xfrm>
                  <a:off x="6263" y="1288"/>
                  <a:ext cx="37"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8" name="Oval 115">
                  <a:extLst>
                    <a:ext uri="{FF2B5EF4-FFF2-40B4-BE49-F238E27FC236}">
                      <a16:creationId xmlns:a16="http://schemas.microsoft.com/office/drawing/2014/main" id="{D4DB6919-6B60-461F-AE0A-536B3E74DB75}"/>
                    </a:ext>
                  </a:extLst>
                </p:cNvPr>
                <p:cNvSpPr>
                  <a:spLocks noChangeArrowheads="1"/>
                </p:cNvSpPr>
                <p:nvPr userDrawn="1"/>
              </p:nvSpPr>
              <p:spPr bwMode="auto">
                <a:xfrm>
                  <a:off x="6272" y="1297"/>
                  <a:ext cx="19" cy="19"/>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9" name="Oval 116">
                  <a:extLst>
                    <a:ext uri="{FF2B5EF4-FFF2-40B4-BE49-F238E27FC236}">
                      <a16:creationId xmlns:a16="http://schemas.microsoft.com/office/drawing/2014/main" id="{092E2051-B1D1-4067-9D38-F4025DDDC3F8}"/>
                    </a:ext>
                  </a:extLst>
                </p:cNvPr>
                <p:cNvSpPr>
                  <a:spLocks noChangeArrowheads="1"/>
                </p:cNvSpPr>
                <p:nvPr userDrawn="1"/>
              </p:nvSpPr>
              <p:spPr bwMode="auto">
                <a:xfrm>
                  <a:off x="6375" y="1288"/>
                  <a:ext cx="37"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0" name="Oval 117">
                  <a:extLst>
                    <a:ext uri="{FF2B5EF4-FFF2-40B4-BE49-F238E27FC236}">
                      <a16:creationId xmlns:a16="http://schemas.microsoft.com/office/drawing/2014/main" id="{452FF931-F74E-4502-ACE2-FEB8297BA332}"/>
                    </a:ext>
                  </a:extLst>
                </p:cNvPr>
                <p:cNvSpPr>
                  <a:spLocks noChangeArrowheads="1"/>
                </p:cNvSpPr>
                <p:nvPr userDrawn="1"/>
              </p:nvSpPr>
              <p:spPr bwMode="auto">
                <a:xfrm>
                  <a:off x="6384" y="1297"/>
                  <a:ext cx="19" cy="19"/>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1" name="Oval 118">
                  <a:extLst>
                    <a:ext uri="{FF2B5EF4-FFF2-40B4-BE49-F238E27FC236}">
                      <a16:creationId xmlns:a16="http://schemas.microsoft.com/office/drawing/2014/main" id="{E2C235A0-E950-431D-84E7-EA34982ABEFA}"/>
                    </a:ext>
                  </a:extLst>
                </p:cNvPr>
                <p:cNvSpPr>
                  <a:spLocks noChangeArrowheads="1"/>
                </p:cNvSpPr>
                <p:nvPr userDrawn="1"/>
              </p:nvSpPr>
              <p:spPr bwMode="auto">
                <a:xfrm>
                  <a:off x="6337" y="1288"/>
                  <a:ext cx="36" cy="36"/>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2" name="Oval 119">
                  <a:extLst>
                    <a:ext uri="{FF2B5EF4-FFF2-40B4-BE49-F238E27FC236}">
                      <a16:creationId xmlns:a16="http://schemas.microsoft.com/office/drawing/2014/main" id="{26545811-6E38-46F7-8960-BD23DBBBD590}"/>
                    </a:ext>
                  </a:extLst>
                </p:cNvPr>
                <p:cNvSpPr>
                  <a:spLocks noChangeArrowheads="1"/>
                </p:cNvSpPr>
                <p:nvPr userDrawn="1"/>
              </p:nvSpPr>
              <p:spPr bwMode="auto">
                <a:xfrm>
                  <a:off x="6345" y="1297"/>
                  <a:ext cx="19" cy="19"/>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3" name="Freeform 120">
                  <a:extLst>
                    <a:ext uri="{FF2B5EF4-FFF2-40B4-BE49-F238E27FC236}">
                      <a16:creationId xmlns:a16="http://schemas.microsoft.com/office/drawing/2014/main" id="{E3CE0C48-64EE-415C-A1F1-9BDDAD0E3210}"/>
                    </a:ext>
                  </a:extLst>
                </p:cNvPr>
                <p:cNvSpPr>
                  <a:spLocks/>
                </p:cNvSpPr>
                <p:nvPr userDrawn="1"/>
              </p:nvSpPr>
              <p:spPr bwMode="auto">
                <a:xfrm>
                  <a:off x="6272" y="1299"/>
                  <a:ext cx="16" cy="17"/>
                </a:xfrm>
                <a:custGeom>
                  <a:avLst/>
                  <a:gdLst>
                    <a:gd name="T0" fmla="*/ 21 w 36"/>
                    <a:gd name="T1" fmla="*/ 37 h 37"/>
                    <a:gd name="T2" fmla="*/ 36 w 36"/>
                    <a:gd name="T3" fmla="*/ 31 h 37"/>
                    <a:gd name="T4" fmla="*/ 6 w 36"/>
                    <a:gd name="T5" fmla="*/ 0 h 37"/>
                    <a:gd name="T6" fmla="*/ 0 w 36"/>
                    <a:gd name="T7" fmla="*/ 15 h 37"/>
                    <a:gd name="T8" fmla="*/ 21 w 36"/>
                    <a:gd name="T9" fmla="*/ 37 h 37"/>
                  </a:gdLst>
                  <a:ahLst/>
                  <a:cxnLst>
                    <a:cxn ang="0">
                      <a:pos x="T0" y="T1"/>
                    </a:cxn>
                    <a:cxn ang="0">
                      <a:pos x="T2" y="T3"/>
                    </a:cxn>
                    <a:cxn ang="0">
                      <a:pos x="T4" y="T5"/>
                    </a:cxn>
                    <a:cxn ang="0">
                      <a:pos x="T6" y="T7"/>
                    </a:cxn>
                    <a:cxn ang="0">
                      <a:pos x="T8" y="T9"/>
                    </a:cxn>
                  </a:cxnLst>
                  <a:rect l="0" t="0" r="r" b="b"/>
                  <a:pathLst>
                    <a:path w="36" h="37">
                      <a:moveTo>
                        <a:pt x="21" y="37"/>
                      </a:moveTo>
                      <a:cubicBezTo>
                        <a:pt x="27" y="37"/>
                        <a:pt x="32" y="34"/>
                        <a:pt x="36" y="31"/>
                      </a:cubicBezTo>
                      <a:cubicBezTo>
                        <a:pt x="6" y="0"/>
                        <a:pt x="6" y="0"/>
                        <a:pt x="6" y="0"/>
                      </a:cubicBezTo>
                      <a:cubicBezTo>
                        <a:pt x="2" y="4"/>
                        <a:pt x="0" y="10"/>
                        <a:pt x="0" y="15"/>
                      </a:cubicBezTo>
                      <a:cubicBezTo>
                        <a:pt x="0" y="27"/>
                        <a:pt x="9" y="37"/>
                        <a:pt x="21" y="37"/>
                      </a:cubicBez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4" name="Freeform 121">
                  <a:extLst>
                    <a:ext uri="{FF2B5EF4-FFF2-40B4-BE49-F238E27FC236}">
                      <a16:creationId xmlns:a16="http://schemas.microsoft.com/office/drawing/2014/main" id="{A663C3BF-53F9-4305-81F1-BCC0FE137ECE}"/>
                    </a:ext>
                  </a:extLst>
                </p:cNvPr>
                <p:cNvSpPr>
                  <a:spLocks/>
                </p:cNvSpPr>
                <p:nvPr userDrawn="1"/>
              </p:nvSpPr>
              <p:spPr bwMode="auto">
                <a:xfrm>
                  <a:off x="6345" y="1299"/>
                  <a:ext cx="17" cy="17"/>
                </a:xfrm>
                <a:custGeom>
                  <a:avLst/>
                  <a:gdLst>
                    <a:gd name="T0" fmla="*/ 22 w 37"/>
                    <a:gd name="T1" fmla="*/ 37 h 37"/>
                    <a:gd name="T2" fmla="*/ 37 w 37"/>
                    <a:gd name="T3" fmla="*/ 31 h 37"/>
                    <a:gd name="T4" fmla="*/ 7 w 37"/>
                    <a:gd name="T5" fmla="*/ 0 h 37"/>
                    <a:gd name="T6" fmla="*/ 0 w 37"/>
                    <a:gd name="T7" fmla="*/ 15 h 37"/>
                    <a:gd name="T8" fmla="*/ 22 w 37"/>
                    <a:gd name="T9" fmla="*/ 37 h 37"/>
                  </a:gdLst>
                  <a:ahLst/>
                  <a:cxnLst>
                    <a:cxn ang="0">
                      <a:pos x="T0" y="T1"/>
                    </a:cxn>
                    <a:cxn ang="0">
                      <a:pos x="T2" y="T3"/>
                    </a:cxn>
                    <a:cxn ang="0">
                      <a:pos x="T4" y="T5"/>
                    </a:cxn>
                    <a:cxn ang="0">
                      <a:pos x="T6" y="T7"/>
                    </a:cxn>
                    <a:cxn ang="0">
                      <a:pos x="T8" y="T9"/>
                    </a:cxn>
                  </a:cxnLst>
                  <a:rect l="0" t="0" r="r" b="b"/>
                  <a:pathLst>
                    <a:path w="37" h="37">
                      <a:moveTo>
                        <a:pt x="22" y="37"/>
                      </a:moveTo>
                      <a:cubicBezTo>
                        <a:pt x="28" y="37"/>
                        <a:pt x="33" y="34"/>
                        <a:pt x="37" y="31"/>
                      </a:cubicBezTo>
                      <a:cubicBezTo>
                        <a:pt x="7" y="0"/>
                        <a:pt x="7" y="0"/>
                        <a:pt x="7" y="0"/>
                      </a:cubicBezTo>
                      <a:cubicBezTo>
                        <a:pt x="3" y="4"/>
                        <a:pt x="0" y="10"/>
                        <a:pt x="0" y="15"/>
                      </a:cubicBezTo>
                      <a:cubicBezTo>
                        <a:pt x="0" y="27"/>
                        <a:pt x="10" y="37"/>
                        <a:pt x="22" y="37"/>
                      </a:cubicBez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5" name="Freeform 122">
                  <a:extLst>
                    <a:ext uri="{FF2B5EF4-FFF2-40B4-BE49-F238E27FC236}">
                      <a16:creationId xmlns:a16="http://schemas.microsoft.com/office/drawing/2014/main" id="{42FA97B0-A53B-4F81-8C02-5EE6243E8F45}"/>
                    </a:ext>
                  </a:extLst>
                </p:cNvPr>
                <p:cNvSpPr>
                  <a:spLocks/>
                </p:cNvSpPr>
                <p:nvPr userDrawn="1"/>
              </p:nvSpPr>
              <p:spPr bwMode="auto">
                <a:xfrm>
                  <a:off x="6384" y="1299"/>
                  <a:ext cx="17" cy="17"/>
                </a:xfrm>
                <a:custGeom>
                  <a:avLst/>
                  <a:gdLst>
                    <a:gd name="T0" fmla="*/ 21 w 36"/>
                    <a:gd name="T1" fmla="*/ 37 h 37"/>
                    <a:gd name="T2" fmla="*/ 36 w 36"/>
                    <a:gd name="T3" fmla="*/ 31 h 37"/>
                    <a:gd name="T4" fmla="*/ 6 w 36"/>
                    <a:gd name="T5" fmla="*/ 0 h 37"/>
                    <a:gd name="T6" fmla="*/ 0 w 36"/>
                    <a:gd name="T7" fmla="*/ 15 h 37"/>
                    <a:gd name="T8" fmla="*/ 21 w 36"/>
                    <a:gd name="T9" fmla="*/ 37 h 37"/>
                  </a:gdLst>
                  <a:ahLst/>
                  <a:cxnLst>
                    <a:cxn ang="0">
                      <a:pos x="T0" y="T1"/>
                    </a:cxn>
                    <a:cxn ang="0">
                      <a:pos x="T2" y="T3"/>
                    </a:cxn>
                    <a:cxn ang="0">
                      <a:pos x="T4" y="T5"/>
                    </a:cxn>
                    <a:cxn ang="0">
                      <a:pos x="T6" y="T7"/>
                    </a:cxn>
                    <a:cxn ang="0">
                      <a:pos x="T8" y="T9"/>
                    </a:cxn>
                  </a:cxnLst>
                  <a:rect l="0" t="0" r="r" b="b"/>
                  <a:pathLst>
                    <a:path w="36" h="37">
                      <a:moveTo>
                        <a:pt x="21" y="37"/>
                      </a:moveTo>
                      <a:cubicBezTo>
                        <a:pt x="27" y="37"/>
                        <a:pt x="32" y="34"/>
                        <a:pt x="36" y="31"/>
                      </a:cubicBezTo>
                      <a:cubicBezTo>
                        <a:pt x="6" y="0"/>
                        <a:pt x="6" y="0"/>
                        <a:pt x="6" y="0"/>
                      </a:cubicBezTo>
                      <a:cubicBezTo>
                        <a:pt x="2" y="4"/>
                        <a:pt x="0" y="10"/>
                        <a:pt x="0" y="15"/>
                      </a:cubicBezTo>
                      <a:cubicBezTo>
                        <a:pt x="0" y="27"/>
                        <a:pt x="9" y="37"/>
                        <a:pt x="21" y="37"/>
                      </a:cubicBez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6" name="Line 123">
                  <a:extLst>
                    <a:ext uri="{FF2B5EF4-FFF2-40B4-BE49-F238E27FC236}">
                      <a16:creationId xmlns:a16="http://schemas.microsoft.com/office/drawing/2014/main" id="{31DAE53E-4C88-4A9F-AE52-C5A34C5ADF67}"/>
                    </a:ext>
                  </a:extLst>
                </p:cNvPr>
                <p:cNvSpPr>
                  <a:spLocks noChangeShapeType="1"/>
                </p:cNvSpPr>
                <p:nvPr userDrawn="1"/>
              </p:nvSpPr>
              <p:spPr bwMode="auto">
                <a:xfrm>
                  <a:off x="6223" y="1291"/>
                  <a:ext cx="20" cy="0"/>
                </a:xfrm>
                <a:prstGeom prst="line">
                  <a:avLst/>
                </a:prstGeom>
                <a:noFill/>
                <a:ln w="4763" cap="rnd">
                  <a:solidFill>
                    <a:srgbClr val="BAD80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7" name="Line 124">
                  <a:extLst>
                    <a:ext uri="{FF2B5EF4-FFF2-40B4-BE49-F238E27FC236}">
                      <a16:creationId xmlns:a16="http://schemas.microsoft.com/office/drawing/2014/main" id="{1CD8F167-88CD-46D9-A951-F2B2E2852B6B}"/>
                    </a:ext>
                  </a:extLst>
                </p:cNvPr>
                <p:cNvSpPr>
                  <a:spLocks noChangeShapeType="1"/>
                </p:cNvSpPr>
                <p:nvPr userDrawn="1"/>
              </p:nvSpPr>
              <p:spPr bwMode="auto">
                <a:xfrm>
                  <a:off x="6223" y="1298"/>
                  <a:ext cx="20" cy="0"/>
                </a:xfrm>
                <a:prstGeom prst="line">
                  <a:avLst/>
                </a:prstGeom>
                <a:noFill/>
                <a:ln w="4763" cap="rnd">
                  <a:solidFill>
                    <a:srgbClr val="BAD80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8" name="Freeform 125">
                  <a:extLst>
                    <a:ext uri="{FF2B5EF4-FFF2-40B4-BE49-F238E27FC236}">
                      <a16:creationId xmlns:a16="http://schemas.microsoft.com/office/drawing/2014/main" id="{865C61AB-E40D-479F-A7BF-F43861CC03BA}"/>
                    </a:ext>
                  </a:extLst>
                </p:cNvPr>
                <p:cNvSpPr>
                  <a:spLocks/>
                </p:cNvSpPr>
                <p:nvPr userDrawn="1"/>
              </p:nvSpPr>
              <p:spPr bwMode="auto">
                <a:xfrm>
                  <a:off x="6215" y="1237"/>
                  <a:ext cx="44" cy="46"/>
                </a:xfrm>
                <a:custGeom>
                  <a:avLst/>
                  <a:gdLst>
                    <a:gd name="T0" fmla="*/ 18 w 96"/>
                    <a:gd name="T1" fmla="*/ 0 h 101"/>
                    <a:gd name="T2" fmla="*/ 0 w 96"/>
                    <a:gd name="T3" fmla="*/ 101 h 101"/>
                    <a:gd name="T4" fmla="*/ 78 w 96"/>
                    <a:gd name="T5" fmla="*/ 101 h 101"/>
                    <a:gd name="T6" fmla="*/ 96 w 96"/>
                    <a:gd name="T7" fmla="*/ 0 h 101"/>
                    <a:gd name="T8" fmla="*/ 18 w 96"/>
                    <a:gd name="T9" fmla="*/ 0 h 101"/>
                  </a:gdLst>
                  <a:ahLst/>
                  <a:cxnLst>
                    <a:cxn ang="0">
                      <a:pos x="T0" y="T1"/>
                    </a:cxn>
                    <a:cxn ang="0">
                      <a:pos x="T2" y="T3"/>
                    </a:cxn>
                    <a:cxn ang="0">
                      <a:pos x="T4" y="T5"/>
                    </a:cxn>
                    <a:cxn ang="0">
                      <a:pos x="T6" y="T7"/>
                    </a:cxn>
                    <a:cxn ang="0">
                      <a:pos x="T8" y="T9"/>
                    </a:cxn>
                  </a:cxnLst>
                  <a:rect l="0" t="0" r="r" b="b"/>
                  <a:pathLst>
                    <a:path w="96" h="101">
                      <a:moveTo>
                        <a:pt x="18" y="0"/>
                      </a:moveTo>
                      <a:cubicBezTo>
                        <a:pt x="5" y="28"/>
                        <a:pt x="1" y="69"/>
                        <a:pt x="0" y="101"/>
                      </a:cubicBezTo>
                      <a:cubicBezTo>
                        <a:pt x="78" y="101"/>
                        <a:pt x="78" y="101"/>
                        <a:pt x="78" y="101"/>
                      </a:cubicBezTo>
                      <a:cubicBezTo>
                        <a:pt x="79" y="69"/>
                        <a:pt x="83" y="28"/>
                        <a:pt x="96" y="0"/>
                      </a:cubicBezTo>
                      <a:lnTo>
                        <a:pt x="18" y="0"/>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9" name="Freeform 126">
                  <a:extLst>
                    <a:ext uri="{FF2B5EF4-FFF2-40B4-BE49-F238E27FC236}">
                      <a16:creationId xmlns:a16="http://schemas.microsoft.com/office/drawing/2014/main" id="{236826D5-5436-423F-B1B9-40B24B377CC5}"/>
                    </a:ext>
                  </a:extLst>
                </p:cNvPr>
                <p:cNvSpPr>
                  <a:spLocks/>
                </p:cNvSpPr>
                <p:nvPr userDrawn="1"/>
              </p:nvSpPr>
              <p:spPr bwMode="auto">
                <a:xfrm>
                  <a:off x="6215" y="1237"/>
                  <a:ext cx="36" cy="46"/>
                </a:xfrm>
                <a:custGeom>
                  <a:avLst/>
                  <a:gdLst>
                    <a:gd name="T0" fmla="*/ 18 w 79"/>
                    <a:gd name="T1" fmla="*/ 0 h 101"/>
                    <a:gd name="T2" fmla="*/ 0 w 79"/>
                    <a:gd name="T3" fmla="*/ 101 h 101"/>
                    <a:gd name="T4" fmla="*/ 78 w 79"/>
                    <a:gd name="T5" fmla="*/ 101 h 101"/>
                    <a:gd name="T6" fmla="*/ 18 w 79"/>
                    <a:gd name="T7" fmla="*/ 0 h 101"/>
                  </a:gdLst>
                  <a:ahLst/>
                  <a:cxnLst>
                    <a:cxn ang="0">
                      <a:pos x="T0" y="T1"/>
                    </a:cxn>
                    <a:cxn ang="0">
                      <a:pos x="T2" y="T3"/>
                    </a:cxn>
                    <a:cxn ang="0">
                      <a:pos x="T4" y="T5"/>
                    </a:cxn>
                    <a:cxn ang="0">
                      <a:pos x="T6" y="T7"/>
                    </a:cxn>
                  </a:cxnLst>
                  <a:rect l="0" t="0" r="r" b="b"/>
                  <a:pathLst>
                    <a:path w="79" h="101">
                      <a:moveTo>
                        <a:pt x="18" y="0"/>
                      </a:moveTo>
                      <a:cubicBezTo>
                        <a:pt x="5" y="28"/>
                        <a:pt x="1" y="69"/>
                        <a:pt x="0" y="101"/>
                      </a:cubicBezTo>
                      <a:cubicBezTo>
                        <a:pt x="78" y="101"/>
                        <a:pt x="78" y="101"/>
                        <a:pt x="78" y="101"/>
                      </a:cubicBezTo>
                      <a:cubicBezTo>
                        <a:pt x="79" y="69"/>
                        <a:pt x="18" y="0"/>
                        <a:pt x="18" y="0"/>
                      </a:cubicBezTo>
                      <a:close/>
                    </a:path>
                  </a:pathLst>
                </a:custGeom>
                <a:solidFill>
                  <a:srgbClr val="D7F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0" name="Line 127">
                  <a:extLst>
                    <a:ext uri="{FF2B5EF4-FFF2-40B4-BE49-F238E27FC236}">
                      <a16:creationId xmlns:a16="http://schemas.microsoft.com/office/drawing/2014/main" id="{5206F7D0-16FB-409F-89D2-9F5932A7FCEE}"/>
                    </a:ext>
                  </a:extLst>
                </p:cNvPr>
                <p:cNvSpPr>
                  <a:spLocks noChangeShapeType="1"/>
                </p:cNvSpPr>
                <p:nvPr userDrawn="1"/>
              </p:nvSpPr>
              <p:spPr bwMode="auto">
                <a:xfrm>
                  <a:off x="6174" y="1047"/>
                  <a:ext cx="0" cy="71"/>
                </a:xfrm>
                <a:prstGeom prst="line">
                  <a:avLst/>
                </a:prstGeom>
                <a:noFill/>
                <a:ln w="6350" cap="rnd">
                  <a:solidFill>
                    <a:srgbClr val="73737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1" name="Line 128">
                  <a:extLst>
                    <a:ext uri="{FF2B5EF4-FFF2-40B4-BE49-F238E27FC236}">
                      <a16:creationId xmlns:a16="http://schemas.microsoft.com/office/drawing/2014/main" id="{50CBBA89-95A0-4499-9D73-4AADC3208E6D}"/>
                    </a:ext>
                  </a:extLst>
                </p:cNvPr>
                <p:cNvSpPr>
                  <a:spLocks noChangeShapeType="1"/>
                </p:cNvSpPr>
                <p:nvPr userDrawn="1"/>
              </p:nvSpPr>
              <p:spPr bwMode="auto">
                <a:xfrm flipV="1">
                  <a:off x="6264" y="1136"/>
                  <a:ext cx="25" cy="25"/>
                </a:xfrm>
                <a:prstGeom prst="line">
                  <a:avLst/>
                </a:prstGeom>
                <a:noFill/>
                <a:ln w="14288" cap="rnd">
                  <a:solidFill>
                    <a:srgbClr val="93939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2" name="Freeform 129">
                  <a:extLst>
                    <a:ext uri="{FF2B5EF4-FFF2-40B4-BE49-F238E27FC236}">
                      <a16:creationId xmlns:a16="http://schemas.microsoft.com/office/drawing/2014/main" id="{530E8EB8-BFBC-4276-89FD-D2D027C59702}"/>
                    </a:ext>
                  </a:extLst>
                </p:cNvPr>
                <p:cNvSpPr>
                  <a:spLocks/>
                </p:cNvSpPr>
                <p:nvPr userDrawn="1"/>
              </p:nvSpPr>
              <p:spPr bwMode="auto">
                <a:xfrm>
                  <a:off x="6168" y="1123"/>
                  <a:ext cx="26" cy="19"/>
                </a:xfrm>
                <a:custGeom>
                  <a:avLst/>
                  <a:gdLst>
                    <a:gd name="T0" fmla="*/ 43 w 58"/>
                    <a:gd name="T1" fmla="*/ 25 h 43"/>
                    <a:gd name="T2" fmla="*/ 25 w 58"/>
                    <a:gd name="T3" fmla="*/ 7 h 43"/>
                    <a:gd name="T4" fmla="*/ 26 w 58"/>
                    <a:gd name="T5" fmla="*/ 0 h 43"/>
                    <a:gd name="T6" fmla="*/ 3 w 58"/>
                    <a:gd name="T7" fmla="*/ 0 h 43"/>
                    <a:gd name="T8" fmla="*/ 0 w 58"/>
                    <a:gd name="T9" fmla="*/ 14 h 43"/>
                    <a:gd name="T10" fmla="*/ 29 w 58"/>
                    <a:gd name="T11" fmla="*/ 43 h 43"/>
                    <a:gd name="T12" fmla="*/ 58 w 58"/>
                    <a:gd name="T13" fmla="*/ 16 h 43"/>
                    <a:gd name="T14" fmla="*/ 43 w 58"/>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43">
                      <a:moveTo>
                        <a:pt x="43" y="25"/>
                      </a:moveTo>
                      <a:cubicBezTo>
                        <a:pt x="33" y="25"/>
                        <a:pt x="25" y="17"/>
                        <a:pt x="25" y="7"/>
                      </a:cubicBezTo>
                      <a:cubicBezTo>
                        <a:pt x="25" y="4"/>
                        <a:pt x="25" y="2"/>
                        <a:pt x="26" y="0"/>
                      </a:cubicBezTo>
                      <a:cubicBezTo>
                        <a:pt x="3" y="0"/>
                        <a:pt x="3" y="0"/>
                        <a:pt x="3" y="0"/>
                      </a:cubicBezTo>
                      <a:cubicBezTo>
                        <a:pt x="1" y="4"/>
                        <a:pt x="0" y="9"/>
                        <a:pt x="0" y="14"/>
                      </a:cubicBezTo>
                      <a:cubicBezTo>
                        <a:pt x="0" y="30"/>
                        <a:pt x="13" y="43"/>
                        <a:pt x="29" y="43"/>
                      </a:cubicBezTo>
                      <a:cubicBezTo>
                        <a:pt x="45" y="43"/>
                        <a:pt x="57" y="31"/>
                        <a:pt x="58" y="16"/>
                      </a:cubicBezTo>
                      <a:cubicBezTo>
                        <a:pt x="55" y="21"/>
                        <a:pt x="49" y="25"/>
                        <a:pt x="43" y="25"/>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3" name="Oval 130">
                  <a:extLst>
                    <a:ext uri="{FF2B5EF4-FFF2-40B4-BE49-F238E27FC236}">
                      <a16:creationId xmlns:a16="http://schemas.microsoft.com/office/drawing/2014/main" id="{F5AB92AD-9E1A-445B-B710-ABAF476ED5E4}"/>
                    </a:ext>
                  </a:extLst>
                </p:cNvPr>
                <p:cNvSpPr>
                  <a:spLocks noChangeArrowheads="1"/>
                </p:cNvSpPr>
                <p:nvPr userDrawn="1"/>
              </p:nvSpPr>
              <p:spPr bwMode="auto">
                <a:xfrm>
                  <a:off x="6167" y="1112"/>
                  <a:ext cx="14" cy="14"/>
                </a:xfrm>
                <a:prstGeom prst="ellipse">
                  <a:avLst/>
                </a:pr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4" name="Oval 131">
                  <a:extLst>
                    <a:ext uri="{FF2B5EF4-FFF2-40B4-BE49-F238E27FC236}">
                      <a16:creationId xmlns:a16="http://schemas.microsoft.com/office/drawing/2014/main" id="{39DCAFE6-F164-4232-986E-79AD419BE3F8}"/>
                    </a:ext>
                  </a:extLst>
                </p:cNvPr>
                <p:cNvSpPr>
                  <a:spLocks noChangeArrowheads="1"/>
                </p:cNvSpPr>
                <p:nvPr userDrawn="1"/>
              </p:nvSpPr>
              <p:spPr bwMode="auto">
                <a:xfrm>
                  <a:off x="6171" y="1116"/>
                  <a:ext cx="6" cy="6"/>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5" name="Rectangle 132">
                  <a:extLst>
                    <a:ext uri="{FF2B5EF4-FFF2-40B4-BE49-F238E27FC236}">
                      <a16:creationId xmlns:a16="http://schemas.microsoft.com/office/drawing/2014/main" id="{489AE244-82A3-44C8-B8EE-6E24E3B6012F}"/>
                    </a:ext>
                  </a:extLst>
                </p:cNvPr>
                <p:cNvSpPr>
                  <a:spLocks noChangeArrowheads="1"/>
                </p:cNvSpPr>
                <p:nvPr userDrawn="1"/>
              </p:nvSpPr>
              <p:spPr bwMode="auto">
                <a:xfrm>
                  <a:off x="6035" y="1072"/>
                  <a:ext cx="38" cy="10"/>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6" name="Rectangle 133">
                  <a:extLst>
                    <a:ext uri="{FF2B5EF4-FFF2-40B4-BE49-F238E27FC236}">
                      <a16:creationId xmlns:a16="http://schemas.microsoft.com/office/drawing/2014/main" id="{EFACC417-4684-42EA-A415-5E742E5759DF}"/>
                    </a:ext>
                  </a:extLst>
                </p:cNvPr>
                <p:cNvSpPr>
                  <a:spLocks noChangeArrowheads="1"/>
                </p:cNvSpPr>
                <p:nvPr userDrawn="1"/>
              </p:nvSpPr>
              <p:spPr bwMode="auto">
                <a:xfrm>
                  <a:off x="6035" y="1082"/>
                  <a:ext cx="38" cy="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7" name="Freeform 134">
                  <a:extLst>
                    <a:ext uri="{FF2B5EF4-FFF2-40B4-BE49-F238E27FC236}">
                      <a16:creationId xmlns:a16="http://schemas.microsoft.com/office/drawing/2014/main" id="{76DE2179-63A6-4B68-BE59-D3415B1C5CAE}"/>
                    </a:ext>
                  </a:extLst>
                </p:cNvPr>
                <p:cNvSpPr>
                  <a:spLocks/>
                </p:cNvSpPr>
                <p:nvPr userDrawn="1"/>
              </p:nvSpPr>
              <p:spPr bwMode="auto">
                <a:xfrm>
                  <a:off x="6073" y="1160"/>
                  <a:ext cx="120" cy="52"/>
                </a:xfrm>
                <a:custGeom>
                  <a:avLst/>
                  <a:gdLst>
                    <a:gd name="T0" fmla="*/ 147 w 263"/>
                    <a:gd name="T1" fmla="*/ 116 h 116"/>
                    <a:gd name="T2" fmla="*/ 0 w 263"/>
                    <a:gd name="T3" fmla="*/ 116 h 116"/>
                    <a:gd name="T4" fmla="*/ 0 w 263"/>
                    <a:gd name="T5" fmla="*/ 0 h 116"/>
                    <a:gd name="T6" fmla="*/ 263 w 263"/>
                    <a:gd name="T7" fmla="*/ 0 h 116"/>
                    <a:gd name="T8" fmla="*/ 147 w 263"/>
                    <a:gd name="T9" fmla="*/ 116 h 116"/>
                  </a:gdLst>
                  <a:ahLst/>
                  <a:cxnLst>
                    <a:cxn ang="0">
                      <a:pos x="T0" y="T1"/>
                    </a:cxn>
                    <a:cxn ang="0">
                      <a:pos x="T2" y="T3"/>
                    </a:cxn>
                    <a:cxn ang="0">
                      <a:pos x="T4" y="T5"/>
                    </a:cxn>
                    <a:cxn ang="0">
                      <a:pos x="T6" y="T7"/>
                    </a:cxn>
                    <a:cxn ang="0">
                      <a:pos x="T8" y="T9"/>
                    </a:cxn>
                  </a:cxnLst>
                  <a:rect l="0" t="0" r="r" b="b"/>
                  <a:pathLst>
                    <a:path w="263" h="116">
                      <a:moveTo>
                        <a:pt x="147" y="116"/>
                      </a:moveTo>
                      <a:cubicBezTo>
                        <a:pt x="0" y="116"/>
                        <a:pt x="0" y="116"/>
                        <a:pt x="0" y="116"/>
                      </a:cubicBezTo>
                      <a:cubicBezTo>
                        <a:pt x="0" y="0"/>
                        <a:pt x="0" y="0"/>
                        <a:pt x="0" y="0"/>
                      </a:cubicBezTo>
                      <a:cubicBezTo>
                        <a:pt x="263" y="0"/>
                        <a:pt x="263" y="0"/>
                        <a:pt x="263" y="0"/>
                      </a:cubicBezTo>
                      <a:cubicBezTo>
                        <a:pt x="263" y="64"/>
                        <a:pt x="211" y="116"/>
                        <a:pt x="147" y="116"/>
                      </a:cubicBezTo>
                      <a:close/>
                    </a:path>
                  </a:pathLst>
                </a:custGeom>
                <a:solidFill>
                  <a:srgbClr val="001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8" name="Freeform 135">
                  <a:extLst>
                    <a:ext uri="{FF2B5EF4-FFF2-40B4-BE49-F238E27FC236}">
                      <a16:creationId xmlns:a16="http://schemas.microsoft.com/office/drawing/2014/main" id="{EC6E9907-C10B-4E3D-8C96-9BC787D97E2A}"/>
                    </a:ext>
                  </a:extLst>
                </p:cNvPr>
                <p:cNvSpPr>
                  <a:spLocks/>
                </p:cNvSpPr>
                <p:nvPr userDrawn="1"/>
              </p:nvSpPr>
              <p:spPr bwMode="auto">
                <a:xfrm>
                  <a:off x="5848" y="1209"/>
                  <a:ext cx="311" cy="53"/>
                </a:xfrm>
                <a:custGeom>
                  <a:avLst/>
                  <a:gdLst>
                    <a:gd name="T0" fmla="*/ 565 w 682"/>
                    <a:gd name="T1" fmla="*/ 116 h 116"/>
                    <a:gd name="T2" fmla="*/ 682 w 682"/>
                    <a:gd name="T3" fmla="*/ 0 h 116"/>
                    <a:gd name="T4" fmla="*/ 0 w 682"/>
                    <a:gd name="T5" fmla="*/ 0 h 116"/>
                    <a:gd name="T6" fmla="*/ 196 w 682"/>
                    <a:gd name="T7" fmla="*/ 116 h 116"/>
                    <a:gd name="T8" fmla="*/ 565 w 682"/>
                    <a:gd name="T9" fmla="*/ 116 h 116"/>
                  </a:gdLst>
                  <a:ahLst/>
                  <a:cxnLst>
                    <a:cxn ang="0">
                      <a:pos x="T0" y="T1"/>
                    </a:cxn>
                    <a:cxn ang="0">
                      <a:pos x="T2" y="T3"/>
                    </a:cxn>
                    <a:cxn ang="0">
                      <a:pos x="T4" y="T5"/>
                    </a:cxn>
                    <a:cxn ang="0">
                      <a:pos x="T6" y="T7"/>
                    </a:cxn>
                    <a:cxn ang="0">
                      <a:pos x="T8" y="T9"/>
                    </a:cxn>
                  </a:cxnLst>
                  <a:rect l="0" t="0" r="r" b="b"/>
                  <a:pathLst>
                    <a:path w="682" h="116">
                      <a:moveTo>
                        <a:pt x="565" y="116"/>
                      </a:moveTo>
                      <a:cubicBezTo>
                        <a:pt x="630" y="116"/>
                        <a:pt x="682" y="64"/>
                        <a:pt x="682" y="0"/>
                      </a:cubicBezTo>
                      <a:cubicBezTo>
                        <a:pt x="0" y="0"/>
                        <a:pt x="0" y="0"/>
                        <a:pt x="0" y="0"/>
                      </a:cubicBezTo>
                      <a:cubicBezTo>
                        <a:pt x="196" y="116"/>
                        <a:pt x="196" y="116"/>
                        <a:pt x="196" y="116"/>
                      </a:cubicBezTo>
                      <a:lnTo>
                        <a:pt x="565" y="116"/>
                      </a:ln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9" name="Rectangle 136">
                  <a:extLst>
                    <a:ext uri="{FF2B5EF4-FFF2-40B4-BE49-F238E27FC236}">
                      <a16:creationId xmlns:a16="http://schemas.microsoft.com/office/drawing/2014/main" id="{6775BA55-9F60-40B9-81B5-0EF8E9C43304}"/>
                    </a:ext>
                  </a:extLst>
                </p:cNvPr>
                <p:cNvSpPr>
                  <a:spLocks noChangeArrowheads="1"/>
                </p:cNvSpPr>
                <p:nvPr userDrawn="1"/>
              </p:nvSpPr>
              <p:spPr bwMode="auto">
                <a:xfrm>
                  <a:off x="5848" y="1197"/>
                  <a:ext cx="311" cy="12"/>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0" name="Oval 137">
                  <a:extLst>
                    <a:ext uri="{FF2B5EF4-FFF2-40B4-BE49-F238E27FC236}">
                      <a16:creationId xmlns:a16="http://schemas.microsoft.com/office/drawing/2014/main" id="{F390185E-9237-4ED2-8991-491D38EAA929}"/>
                    </a:ext>
                  </a:extLst>
                </p:cNvPr>
                <p:cNvSpPr>
                  <a:spLocks noChangeArrowheads="1"/>
                </p:cNvSpPr>
                <p:nvPr userDrawn="1"/>
              </p:nvSpPr>
              <p:spPr bwMode="auto">
                <a:xfrm>
                  <a:off x="5945" y="1226"/>
                  <a:ext cx="14" cy="14"/>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1" name="Oval 138">
                  <a:extLst>
                    <a:ext uri="{FF2B5EF4-FFF2-40B4-BE49-F238E27FC236}">
                      <a16:creationId xmlns:a16="http://schemas.microsoft.com/office/drawing/2014/main" id="{9C22B856-6235-4B7C-A012-781CB3DFBFA5}"/>
                    </a:ext>
                  </a:extLst>
                </p:cNvPr>
                <p:cNvSpPr>
                  <a:spLocks noChangeArrowheads="1"/>
                </p:cNvSpPr>
                <p:nvPr userDrawn="1"/>
              </p:nvSpPr>
              <p:spPr bwMode="auto">
                <a:xfrm>
                  <a:off x="5970" y="1226"/>
                  <a:ext cx="15" cy="14"/>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2" name="Oval 139">
                  <a:extLst>
                    <a:ext uri="{FF2B5EF4-FFF2-40B4-BE49-F238E27FC236}">
                      <a16:creationId xmlns:a16="http://schemas.microsoft.com/office/drawing/2014/main" id="{64A45531-4129-4406-B9BF-08F20B00AC21}"/>
                    </a:ext>
                  </a:extLst>
                </p:cNvPr>
                <p:cNvSpPr>
                  <a:spLocks noChangeArrowheads="1"/>
                </p:cNvSpPr>
                <p:nvPr userDrawn="1"/>
              </p:nvSpPr>
              <p:spPr bwMode="auto">
                <a:xfrm>
                  <a:off x="5996" y="1226"/>
                  <a:ext cx="14" cy="14"/>
                </a:xfrm>
                <a:prstGeom prst="ellipse">
                  <a:avLst/>
                </a:pr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3" name="Rectangle 140">
                  <a:extLst>
                    <a:ext uri="{FF2B5EF4-FFF2-40B4-BE49-F238E27FC236}">
                      <a16:creationId xmlns:a16="http://schemas.microsoft.com/office/drawing/2014/main" id="{E81A1503-7D98-41A9-A3CF-0E716DF3CD52}"/>
                    </a:ext>
                  </a:extLst>
                </p:cNvPr>
                <p:cNvSpPr>
                  <a:spLocks noChangeArrowheads="1"/>
                </p:cNvSpPr>
                <p:nvPr userDrawn="1"/>
              </p:nvSpPr>
              <p:spPr bwMode="auto">
                <a:xfrm>
                  <a:off x="5959" y="1160"/>
                  <a:ext cx="38" cy="37"/>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4" name="Rectangle 141">
                  <a:extLst>
                    <a:ext uri="{FF2B5EF4-FFF2-40B4-BE49-F238E27FC236}">
                      <a16:creationId xmlns:a16="http://schemas.microsoft.com/office/drawing/2014/main" id="{23328BE3-ADE1-4760-B4A4-1FC0AE6CA4FD}"/>
                    </a:ext>
                  </a:extLst>
                </p:cNvPr>
                <p:cNvSpPr>
                  <a:spLocks noChangeArrowheads="1"/>
                </p:cNvSpPr>
                <p:nvPr userDrawn="1"/>
              </p:nvSpPr>
              <p:spPr bwMode="auto">
                <a:xfrm>
                  <a:off x="5922" y="1160"/>
                  <a:ext cx="37" cy="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5" name="Rectangle 142">
                  <a:extLst>
                    <a:ext uri="{FF2B5EF4-FFF2-40B4-BE49-F238E27FC236}">
                      <a16:creationId xmlns:a16="http://schemas.microsoft.com/office/drawing/2014/main" id="{6777874A-520B-42E2-9315-941ECC201F51}"/>
                    </a:ext>
                  </a:extLst>
                </p:cNvPr>
                <p:cNvSpPr>
                  <a:spLocks noChangeArrowheads="1"/>
                </p:cNvSpPr>
                <p:nvPr userDrawn="1"/>
              </p:nvSpPr>
              <p:spPr bwMode="auto">
                <a:xfrm>
                  <a:off x="5922" y="1122"/>
                  <a:ext cx="37" cy="38"/>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6" name="Rectangle 143">
                  <a:extLst>
                    <a:ext uri="{FF2B5EF4-FFF2-40B4-BE49-F238E27FC236}">
                      <a16:creationId xmlns:a16="http://schemas.microsoft.com/office/drawing/2014/main" id="{4D019A5D-1529-4927-81E9-CBD7F4A41ACF}"/>
                    </a:ext>
                  </a:extLst>
                </p:cNvPr>
                <p:cNvSpPr>
                  <a:spLocks noChangeArrowheads="1"/>
                </p:cNvSpPr>
                <p:nvPr userDrawn="1"/>
              </p:nvSpPr>
              <p:spPr bwMode="auto">
                <a:xfrm>
                  <a:off x="5997" y="1160"/>
                  <a:ext cx="38" cy="37"/>
                </a:xfrm>
                <a:prstGeom prst="rect">
                  <a:avLst/>
                </a:prstGeom>
                <a:solidFill>
                  <a:srgbClr val="00136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7" name="Rectangle 144">
                  <a:extLst>
                    <a:ext uri="{FF2B5EF4-FFF2-40B4-BE49-F238E27FC236}">
                      <a16:creationId xmlns:a16="http://schemas.microsoft.com/office/drawing/2014/main" id="{0D01EA47-B0FA-477E-BCFB-C788C9CFB8FF}"/>
                    </a:ext>
                  </a:extLst>
                </p:cNvPr>
                <p:cNvSpPr>
                  <a:spLocks noChangeArrowheads="1"/>
                </p:cNvSpPr>
                <p:nvPr userDrawn="1"/>
              </p:nvSpPr>
              <p:spPr bwMode="auto">
                <a:xfrm>
                  <a:off x="6035" y="1160"/>
                  <a:ext cx="38" cy="37"/>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8" name="Rectangle 145">
                  <a:extLst>
                    <a:ext uri="{FF2B5EF4-FFF2-40B4-BE49-F238E27FC236}">
                      <a16:creationId xmlns:a16="http://schemas.microsoft.com/office/drawing/2014/main" id="{08F50CD9-1785-45DA-919F-089D49E7997C}"/>
                    </a:ext>
                  </a:extLst>
                </p:cNvPr>
                <p:cNvSpPr>
                  <a:spLocks noChangeArrowheads="1"/>
                </p:cNvSpPr>
                <p:nvPr userDrawn="1"/>
              </p:nvSpPr>
              <p:spPr bwMode="auto">
                <a:xfrm>
                  <a:off x="5959" y="1122"/>
                  <a:ext cx="38" cy="38"/>
                </a:xfrm>
                <a:prstGeom prst="rect">
                  <a:avLst/>
                </a:prstGeom>
                <a:solidFill>
                  <a:srgbClr val="00136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9" name="Rectangle 146">
                  <a:extLst>
                    <a:ext uri="{FF2B5EF4-FFF2-40B4-BE49-F238E27FC236}">
                      <a16:creationId xmlns:a16="http://schemas.microsoft.com/office/drawing/2014/main" id="{F130CD5F-987D-40D8-A6F3-D6FF9B6BE8D9}"/>
                    </a:ext>
                  </a:extLst>
                </p:cNvPr>
                <p:cNvSpPr>
                  <a:spLocks noChangeArrowheads="1"/>
                </p:cNvSpPr>
                <p:nvPr userDrawn="1"/>
              </p:nvSpPr>
              <p:spPr bwMode="auto">
                <a:xfrm>
                  <a:off x="5997" y="1122"/>
                  <a:ext cx="38" cy="38"/>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0" name="Rectangle 147">
                  <a:extLst>
                    <a:ext uri="{FF2B5EF4-FFF2-40B4-BE49-F238E27FC236}">
                      <a16:creationId xmlns:a16="http://schemas.microsoft.com/office/drawing/2014/main" id="{8B200253-24E1-4B23-AB41-5BEFCA51D219}"/>
                    </a:ext>
                  </a:extLst>
                </p:cNvPr>
                <p:cNvSpPr>
                  <a:spLocks noChangeArrowheads="1"/>
                </p:cNvSpPr>
                <p:nvPr userDrawn="1"/>
              </p:nvSpPr>
              <p:spPr bwMode="auto">
                <a:xfrm>
                  <a:off x="6048" y="1094"/>
                  <a:ext cx="10" cy="53"/>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1" name="Freeform 148">
                  <a:extLst>
                    <a:ext uri="{FF2B5EF4-FFF2-40B4-BE49-F238E27FC236}">
                      <a16:creationId xmlns:a16="http://schemas.microsoft.com/office/drawing/2014/main" id="{D70429FB-AA5D-4098-87FD-4012B0A0FED5}"/>
                    </a:ext>
                  </a:extLst>
                </p:cNvPr>
                <p:cNvSpPr>
                  <a:spLocks/>
                </p:cNvSpPr>
                <p:nvPr userDrawn="1"/>
              </p:nvSpPr>
              <p:spPr bwMode="auto">
                <a:xfrm>
                  <a:off x="5931" y="1251"/>
                  <a:ext cx="201" cy="12"/>
                </a:xfrm>
                <a:custGeom>
                  <a:avLst/>
                  <a:gdLst>
                    <a:gd name="T0" fmla="*/ 435 w 441"/>
                    <a:gd name="T1" fmla="*/ 0 h 26"/>
                    <a:gd name="T2" fmla="*/ 388 w 441"/>
                    <a:gd name="T3" fmla="*/ 0 h 26"/>
                    <a:gd name="T4" fmla="*/ 341 w 441"/>
                    <a:gd name="T5" fmla="*/ 0 h 26"/>
                    <a:gd name="T6" fmla="*/ 341 w 441"/>
                    <a:gd name="T7" fmla="*/ 0 h 26"/>
                    <a:gd name="T8" fmla="*/ 341 w 441"/>
                    <a:gd name="T9" fmla="*/ 0 h 26"/>
                    <a:gd name="T10" fmla="*/ 294 w 441"/>
                    <a:gd name="T11" fmla="*/ 0 h 26"/>
                    <a:gd name="T12" fmla="*/ 294 w 441"/>
                    <a:gd name="T13" fmla="*/ 0 h 26"/>
                    <a:gd name="T14" fmla="*/ 294 w 441"/>
                    <a:gd name="T15" fmla="*/ 0 h 26"/>
                    <a:gd name="T16" fmla="*/ 247 w 441"/>
                    <a:gd name="T17" fmla="*/ 0 h 26"/>
                    <a:gd name="T18" fmla="*/ 247 w 441"/>
                    <a:gd name="T19" fmla="*/ 1 h 26"/>
                    <a:gd name="T20" fmla="*/ 247 w 441"/>
                    <a:gd name="T21" fmla="*/ 0 h 26"/>
                    <a:gd name="T22" fmla="*/ 200 w 441"/>
                    <a:gd name="T23" fmla="*/ 0 h 26"/>
                    <a:gd name="T24" fmla="*/ 200 w 441"/>
                    <a:gd name="T25" fmla="*/ 1 h 26"/>
                    <a:gd name="T26" fmla="*/ 200 w 441"/>
                    <a:gd name="T27" fmla="*/ 0 h 26"/>
                    <a:gd name="T28" fmla="*/ 200 w 441"/>
                    <a:gd name="T29" fmla="*/ 0 h 26"/>
                    <a:gd name="T30" fmla="*/ 200 w 441"/>
                    <a:gd name="T31" fmla="*/ 1 h 26"/>
                    <a:gd name="T32" fmla="*/ 200 w 441"/>
                    <a:gd name="T33" fmla="*/ 0 h 26"/>
                    <a:gd name="T34" fmla="*/ 153 w 441"/>
                    <a:gd name="T35" fmla="*/ 0 h 26"/>
                    <a:gd name="T36" fmla="*/ 153 w 441"/>
                    <a:gd name="T37" fmla="*/ 1 h 26"/>
                    <a:gd name="T38" fmla="*/ 153 w 441"/>
                    <a:gd name="T39" fmla="*/ 0 h 26"/>
                    <a:gd name="T40" fmla="*/ 153 w 441"/>
                    <a:gd name="T41" fmla="*/ 1 h 26"/>
                    <a:gd name="T42" fmla="*/ 153 w 441"/>
                    <a:gd name="T43" fmla="*/ 0 h 26"/>
                    <a:gd name="T44" fmla="*/ 106 w 441"/>
                    <a:gd name="T45" fmla="*/ 0 h 26"/>
                    <a:gd name="T46" fmla="*/ 106 w 441"/>
                    <a:gd name="T47" fmla="*/ 1 h 26"/>
                    <a:gd name="T48" fmla="*/ 106 w 441"/>
                    <a:gd name="T49" fmla="*/ 0 h 26"/>
                    <a:gd name="T50" fmla="*/ 106 w 441"/>
                    <a:gd name="T51" fmla="*/ 1 h 26"/>
                    <a:gd name="T52" fmla="*/ 106 w 441"/>
                    <a:gd name="T53" fmla="*/ 0 h 26"/>
                    <a:gd name="T54" fmla="*/ 59 w 441"/>
                    <a:gd name="T55" fmla="*/ 0 h 26"/>
                    <a:gd name="T56" fmla="*/ 59 w 441"/>
                    <a:gd name="T57" fmla="*/ 1 h 26"/>
                    <a:gd name="T58" fmla="*/ 59 w 441"/>
                    <a:gd name="T59" fmla="*/ 1 h 26"/>
                    <a:gd name="T60" fmla="*/ 59 w 441"/>
                    <a:gd name="T61" fmla="*/ 0 h 26"/>
                    <a:gd name="T62" fmla="*/ 59 w 441"/>
                    <a:gd name="T63" fmla="*/ 0 h 26"/>
                    <a:gd name="T64" fmla="*/ 32 w 441"/>
                    <a:gd name="T65" fmla="*/ 17 h 26"/>
                    <a:gd name="T66" fmla="*/ 32 w 441"/>
                    <a:gd name="T67" fmla="*/ 17 h 26"/>
                    <a:gd name="T68" fmla="*/ 12 w 441"/>
                    <a:gd name="T69" fmla="*/ 0 h 26"/>
                    <a:gd name="T70" fmla="*/ 0 w 441"/>
                    <a:gd name="T71" fmla="*/ 15 h 26"/>
                    <a:gd name="T72" fmla="*/ 13 w 441"/>
                    <a:gd name="T73" fmla="*/ 26 h 26"/>
                    <a:gd name="T74" fmla="*/ 37 w 441"/>
                    <a:gd name="T75" fmla="*/ 26 h 26"/>
                    <a:gd name="T76" fmla="*/ 288 w 441"/>
                    <a:gd name="T77" fmla="*/ 26 h 26"/>
                    <a:gd name="T78" fmla="*/ 382 w 441"/>
                    <a:gd name="T79" fmla="*/ 26 h 26"/>
                    <a:gd name="T80" fmla="*/ 441 w 441"/>
                    <a:gd name="T81" fmla="*/ 10 h 26"/>
                    <a:gd name="T82" fmla="*/ 435 w 441"/>
                    <a:gd name="T8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41" h="26">
                      <a:moveTo>
                        <a:pt x="435" y="0"/>
                      </a:moveTo>
                      <a:cubicBezTo>
                        <a:pt x="428" y="23"/>
                        <a:pt x="395" y="23"/>
                        <a:pt x="388" y="0"/>
                      </a:cubicBezTo>
                      <a:cubicBezTo>
                        <a:pt x="382" y="20"/>
                        <a:pt x="343" y="26"/>
                        <a:pt x="341" y="0"/>
                      </a:cubicBezTo>
                      <a:cubicBezTo>
                        <a:pt x="341" y="0"/>
                        <a:pt x="341" y="0"/>
                        <a:pt x="341" y="0"/>
                      </a:cubicBezTo>
                      <a:cubicBezTo>
                        <a:pt x="341" y="0"/>
                        <a:pt x="341" y="0"/>
                        <a:pt x="341" y="0"/>
                      </a:cubicBezTo>
                      <a:cubicBezTo>
                        <a:pt x="334" y="23"/>
                        <a:pt x="301" y="23"/>
                        <a:pt x="294" y="0"/>
                      </a:cubicBezTo>
                      <a:cubicBezTo>
                        <a:pt x="294" y="0"/>
                        <a:pt x="294" y="0"/>
                        <a:pt x="294" y="0"/>
                      </a:cubicBezTo>
                      <a:cubicBezTo>
                        <a:pt x="294" y="0"/>
                        <a:pt x="294" y="0"/>
                        <a:pt x="294" y="0"/>
                      </a:cubicBezTo>
                      <a:cubicBezTo>
                        <a:pt x="287" y="23"/>
                        <a:pt x="254" y="23"/>
                        <a:pt x="247" y="0"/>
                      </a:cubicBezTo>
                      <a:cubicBezTo>
                        <a:pt x="247" y="1"/>
                        <a:pt x="247" y="1"/>
                        <a:pt x="247" y="1"/>
                      </a:cubicBezTo>
                      <a:cubicBezTo>
                        <a:pt x="247" y="0"/>
                        <a:pt x="247" y="0"/>
                        <a:pt x="247" y="0"/>
                      </a:cubicBezTo>
                      <a:cubicBezTo>
                        <a:pt x="240" y="23"/>
                        <a:pt x="207" y="23"/>
                        <a:pt x="200" y="0"/>
                      </a:cubicBezTo>
                      <a:cubicBezTo>
                        <a:pt x="200" y="1"/>
                        <a:pt x="200" y="1"/>
                        <a:pt x="200" y="1"/>
                      </a:cubicBezTo>
                      <a:cubicBezTo>
                        <a:pt x="200" y="0"/>
                        <a:pt x="200" y="0"/>
                        <a:pt x="200" y="0"/>
                      </a:cubicBezTo>
                      <a:cubicBezTo>
                        <a:pt x="200" y="0"/>
                        <a:pt x="200" y="0"/>
                        <a:pt x="200" y="0"/>
                      </a:cubicBezTo>
                      <a:cubicBezTo>
                        <a:pt x="200" y="1"/>
                        <a:pt x="200" y="1"/>
                        <a:pt x="200" y="1"/>
                      </a:cubicBezTo>
                      <a:cubicBezTo>
                        <a:pt x="200" y="1"/>
                        <a:pt x="200" y="1"/>
                        <a:pt x="200" y="0"/>
                      </a:cubicBezTo>
                      <a:cubicBezTo>
                        <a:pt x="193" y="23"/>
                        <a:pt x="160" y="23"/>
                        <a:pt x="153" y="0"/>
                      </a:cubicBezTo>
                      <a:cubicBezTo>
                        <a:pt x="153" y="1"/>
                        <a:pt x="153" y="1"/>
                        <a:pt x="153" y="1"/>
                      </a:cubicBezTo>
                      <a:cubicBezTo>
                        <a:pt x="153" y="0"/>
                        <a:pt x="153" y="0"/>
                        <a:pt x="153" y="0"/>
                      </a:cubicBezTo>
                      <a:cubicBezTo>
                        <a:pt x="153" y="1"/>
                        <a:pt x="153" y="1"/>
                        <a:pt x="153" y="1"/>
                      </a:cubicBezTo>
                      <a:cubicBezTo>
                        <a:pt x="153" y="1"/>
                        <a:pt x="153" y="1"/>
                        <a:pt x="153" y="0"/>
                      </a:cubicBezTo>
                      <a:cubicBezTo>
                        <a:pt x="146" y="22"/>
                        <a:pt x="113" y="23"/>
                        <a:pt x="106" y="0"/>
                      </a:cubicBezTo>
                      <a:cubicBezTo>
                        <a:pt x="106" y="0"/>
                        <a:pt x="106" y="1"/>
                        <a:pt x="106" y="1"/>
                      </a:cubicBezTo>
                      <a:cubicBezTo>
                        <a:pt x="106" y="1"/>
                        <a:pt x="106" y="1"/>
                        <a:pt x="106" y="0"/>
                      </a:cubicBezTo>
                      <a:cubicBezTo>
                        <a:pt x="106" y="1"/>
                        <a:pt x="106" y="1"/>
                        <a:pt x="106" y="1"/>
                      </a:cubicBezTo>
                      <a:cubicBezTo>
                        <a:pt x="106" y="0"/>
                        <a:pt x="106" y="0"/>
                        <a:pt x="106" y="0"/>
                      </a:cubicBezTo>
                      <a:cubicBezTo>
                        <a:pt x="99" y="23"/>
                        <a:pt x="66" y="23"/>
                        <a:pt x="59" y="0"/>
                      </a:cubicBezTo>
                      <a:cubicBezTo>
                        <a:pt x="59" y="1"/>
                        <a:pt x="59" y="1"/>
                        <a:pt x="59" y="1"/>
                      </a:cubicBezTo>
                      <a:cubicBezTo>
                        <a:pt x="59" y="1"/>
                        <a:pt x="59" y="1"/>
                        <a:pt x="59" y="1"/>
                      </a:cubicBezTo>
                      <a:cubicBezTo>
                        <a:pt x="59" y="0"/>
                        <a:pt x="59" y="0"/>
                        <a:pt x="59" y="0"/>
                      </a:cubicBezTo>
                      <a:cubicBezTo>
                        <a:pt x="59" y="0"/>
                        <a:pt x="59" y="0"/>
                        <a:pt x="59" y="0"/>
                      </a:cubicBezTo>
                      <a:cubicBezTo>
                        <a:pt x="56" y="12"/>
                        <a:pt x="44" y="19"/>
                        <a:pt x="32" y="17"/>
                      </a:cubicBezTo>
                      <a:cubicBezTo>
                        <a:pt x="32" y="17"/>
                        <a:pt x="32" y="17"/>
                        <a:pt x="32" y="17"/>
                      </a:cubicBezTo>
                      <a:cubicBezTo>
                        <a:pt x="23" y="16"/>
                        <a:pt x="15" y="9"/>
                        <a:pt x="12" y="0"/>
                      </a:cubicBezTo>
                      <a:cubicBezTo>
                        <a:pt x="10" y="7"/>
                        <a:pt x="6" y="12"/>
                        <a:pt x="0" y="15"/>
                      </a:cubicBezTo>
                      <a:cubicBezTo>
                        <a:pt x="13" y="26"/>
                        <a:pt x="13" y="26"/>
                        <a:pt x="13" y="26"/>
                      </a:cubicBezTo>
                      <a:cubicBezTo>
                        <a:pt x="37" y="26"/>
                        <a:pt x="37" y="26"/>
                        <a:pt x="37" y="26"/>
                      </a:cubicBezTo>
                      <a:cubicBezTo>
                        <a:pt x="288" y="26"/>
                        <a:pt x="288" y="26"/>
                        <a:pt x="288" y="26"/>
                      </a:cubicBezTo>
                      <a:cubicBezTo>
                        <a:pt x="382" y="26"/>
                        <a:pt x="382" y="26"/>
                        <a:pt x="382" y="26"/>
                      </a:cubicBezTo>
                      <a:cubicBezTo>
                        <a:pt x="404" y="26"/>
                        <a:pt x="423" y="20"/>
                        <a:pt x="441" y="10"/>
                      </a:cubicBezTo>
                      <a:cubicBezTo>
                        <a:pt x="438" y="7"/>
                        <a:pt x="436" y="4"/>
                        <a:pt x="435" y="0"/>
                      </a:cubicBezTo>
                      <a:close/>
                    </a:path>
                  </a:pathLst>
                </a:custGeom>
                <a:solidFill>
                  <a:srgbClr val="0D52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2" name="Freeform 149">
                  <a:extLst>
                    <a:ext uri="{FF2B5EF4-FFF2-40B4-BE49-F238E27FC236}">
                      <a16:creationId xmlns:a16="http://schemas.microsoft.com/office/drawing/2014/main" id="{B81C486D-7118-4A13-B8A1-CF10746AAD37}"/>
                    </a:ext>
                  </a:extLst>
                </p:cNvPr>
                <p:cNvSpPr>
                  <a:spLocks/>
                </p:cNvSpPr>
                <p:nvPr userDrawn="1"/>
              </p:nvSpPr>
              <p:spPr bwMode="auto">
                <a:xfrm>
                  <a:off x="6354" y="762"/>
                  <a:ext cx="18" cy="60"/>
                </a:xfrm>
                <a:custGeom>
                  <a:avLst/>
                  <a:gdLst>
                    <a:gd name="T0" fmla="*/ 18 w 18"/>
                    <a:gd name="T1" fmla="*/ 60 h 60"/>
                    <a:gd name="T2" fmla="*/ 0 w 18"/>
                    <a:gd name="T3" fmla="*/ 60 h 60"/>
                    <a:gd name="T4" fmla="*/ 9 w 18"/>
                    <a:gd name="T5" fmla="*/ 0 h 60"/>
                    <a:gd name="T6" fmla="*/ 18 w 18"/>
                    <a:gd name="T7" fmla="*/ 60 h 60"/>
                  </a:gdLst>
                  <a:ahLst/>
                  <a:cxnLst>
                    <a:cxn ang="0">
                      <a:pos x="T0" y="T1"/>
                    </a:cxn>
                    <a:cxn ang="0">
                      <a:pos x="T2" y="T3"/>
                    </a:cxn>
                    <a:cxn ang="0">
                      <a:pos x="T4" y="T5"/>
                    </a:cxn>
                    <a:cxn ang="0">
                      <a:pos x="T6" y="T7"/>
                    </a:cxn>
                  </a:cxnLst>
                  <a:rect l="0" t="0" r="r" b="b"/>
                  <a:pathLst>
                    <a:path w="18" h="60">
                      <a:moveTo>
                        <a:pt x="18" y="60"/>
                      </a:moveTo>
                      <a:lnTo>
                        <a:pt x="0" y="60"/>
                      </a:lnTo>
                      <a:lnTo>
                        <a:pt x="9" y="0"/>
                      </a:lnTo>
                      <a:lnTo>
                        <a:pt x="18" y="60"/>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3" name="Freeform 150">
                  <a:extLst>
                    <a:ext uri="{FF2B5EF4-FFF2-40B4-BE49-F238E27FC236}">
                      <a16:creationId xmlns:a16="http://schemas.microsoft.com/office/drawing/2014/main" id="{450F7E0E-00B3-4FE4-BBCD-14A66F5EA688}"/>
                    </a:ext>
                  </a:extLst>
                </p:cNvPr>
                <p:cNvSpPr>
                  <a:spLocks/>
                </p:cNvSpPr>
                <p:nvPr userDrawn="1"/>
              </p:nvSpPr>
              <p:spPr bwMode="auto">
                <a:xfrm>
                  <a:off x="6333" y="841"/>
                  <a:ext cx="61" cy="168"/>
                </a:xfrm>
                <a:custGeom>
                  <a:avLst/>
                  <a:gdLst>
                    <a:gd name="T0" fmla="*/ 128 w 134"/>
                    <a:gd name="T1" fmla="*/ 0 h 372"/>
                    <a:gd name="T2" fmla="*/ 117 w 134"/>
                    <a:gd name="T3" fmla="*/ 0 h 372"/>
                    <a:gd name="T4" fmla="*/ 16 w 134"/>
                    <a:gd name="T5" fmla="*/ 0 h 372"/>
                    <a:gd name="T6" fmla="*/ 6 w 134"/>
                    <a:gd name="T7" fmla="*/ 0 h 372"/>
                    <a:gd name="T8" fmla="*/ 0 w 134"/>
                    <a:gd name="T9" fmla="*/ 5 h 372"/>
                    <a:gd name="T10" fmla="*/ 0 w 134"/>
                    <a:gd name="T11" fmla="*/ 372 h 372"/>
                    <a:gd name="T12" fmla="*/ 16 w 134"/>
                    <a:gd name="T13" fmla="*/ 372 h 372"/>
                    <a:gd name="T14" fmla="*/ 117 w 134"/>
                    <a:gd name="T15" fmla="*/ 372 h 372"/>
                    <a:gd name="T16" fmla="*/ 134 w 134"/>
                    <a:gd name="T17" fmla="*/ 372 h 372"/>
                    <a:gd name="T18" fmla="*/ 134 w 134"/>
                    <a:gd name="T19" fmla="*/ 5 h 372"/>
                    <a:gd name="T20" fmla="*/ 128 w 134"/>
                    <a:gd name="T21"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372">
                      <a:moveTo>
                        <a:pt x="128" y="0"/>
                      </a:moveTo>
                      <a:cubicBezTo>
                        <a:pt x="117" y="0"/>
                        <a:pt x="117" y="0"/>
                        <a:pt x="117" y="0"/>
                      </a:cubicBezTo>
                      <a:cubicBezTo>
                        <a:pt x="16" y="0"/>
                        <a:pt x="16" y="0"/>
                        <a:pt x="16" y="0"/>
                      </a:cubicBezTo>
                      <a:cubicBezTo>
                        <a:pt x="6" y="0"/>
                        <a:pt x="6" y="0"/>
                        <a:pt x="6" y="0"/>
                      </a:cubicBezTo>
                      <a:cubicBezTo>
                        <a:pt x="3" y="0"/>
                        <a:pt x="0" y="2"/>
                        <a:pt x="0" y="5"/>
                      </a:cubicBezTo>
                      <a:cubicBezTo>
                        <a:pt x="0" y="372"/>
                        <a:pt x="0" y="372"/>
                        <a:pt x="0" y="372"/>
                      </a:cubicBezTo>
                      <a:cubicBezTo>
                        <a:pt x="16" y="372"/>
                        <a:pt x="16" y="372"/>
                        <a:pt x="16" y="372"/>
                      </a:cubicBezTo>
                      <a:cubicBezTo>
                        <a:pt x="117" y="372"/>
                        <a:pt x="117" y="372"/>
                        <a:pt x="117" y="372"/>
                      </a:cubicBezTo>
                      <a:cubicBezTo>
                        <a:pt x="134" y="372"/>
                        <a:pt x="134" y="372"/>
                        <a:pt x="134" y="372"/>
                      </a:cubicBezTo>
                      <a:cubicBezTo>
                        <a:pt x="134" y="5"/>
                        <a:pt x="134" y="5"/>
                        <a:pt x="134" y="5"/>
                      </a:cubicBezTo>
                      <a:cubicBezTo>
                        <a:pt x="134" y="2"/>
                        <a:pt x="131" y="0"/>
                        <a:pt x="12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4" name="Freeform 151">
                  <a:extLst>
                    <a:ext uri="{FF2B5EF4-FFF2-40B4-BE49-F238E27FC236}">
                      <a16:creationId xmlns:a16="http://schemas.microsoft.com/office/drawing/2014/main" id="{3B972431-3A82-4495-BD4F-4A9E18872D2F}"/>
                    </a:ext>
                  </a:extLst>
                </p:cNvPr>
                <p:cNvSpPr>
                  <a:spLocks/>
                </p:cNvSpPr>
                <p:nvPr userDrawn="1"/>
              </p:nvSpPr>
              <p:spPr bwMode="auto">
                <a:xfrm>
                  <a:off x="6345" y="822"/>
                  <a:ext cx="36" cy="19"/>
                </a:xfrm>
                <a:custGeom>
                  <a:avLst/>
                  <a:gdLst>
                    <a:gd name="T0" fmla="*/ 79 w 79"/>
                    <a:gd name="T1" fmla="*/ 41 h 41"/>
                    <a:gd name="T2" fmla="*/ 79 w 79"/>
                    <a:gd name="T3" fmla="*/ 6 h 41"/>
                    <a:gd name="T4" fmla="*/ 74 w 79"/>
                    <a:gd name="T5" fmla="*/ 0 h 41"/>
                    <a:gd name="T6" fmla="*/ 63 w 79"/>
                    <a:gd name="T7" fmla="*/ 0 h 41"/>
                    <a:gd name="T8" fmla="*/ 17 w 79"/>
                    <a:gd name="T9" fmla="*/ 0 h 41"/>
                    <a:gd name="T10" fmla="*/ 6 w 79"/>
                    <a:gd name="T11" fmla="*/ 0 h 41"/>
                    <a:gd name="T12" fmla="*/ 0 w 79"/>
                    <a:gd name="T13" fmla="*/ 6 h 41"/>
                    <a:gd name="T14" fmla="*/ 0 w 79"/>
                    <a:gd name="T15" fmla="*/ 41 h 41"/>
                    <a:gd name="T16" fmla="*/ 79 w 79"/>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41">
                      <a:moveTo>
                        <a:pt x="79" y="41"/>
                      </a:moveTo>
                      <a:cubicBezTo>
                        <a:pt x="79" y="6"/>
                        <a:pt x="79" y="6"/>
                        <a:pt x="79" y="6"/>
                      </a:cubicBezTo>
                      <a:cubicBezTo>
                        <a:pt x="79" y="3"/>
                        <a:pt x="77" y="0"/>
                        <a:pt x="74" y="0"/>
                      </a:cubicBezTo>
                      <a:cubicBezTo>
                        <a:pt x="63" y="0"/>
                        <a:pt x="63" y="0"/>
                        <a:pt x="63" y="0"/>
                      </a:cubicBezTo>
                      <a:cubicBezTo>
                        <a:pt x="17" y="0"/>
                        <a:pt x="17" y="0"/>
                        <a:pt x="17" y="0"/>
                      </a:cubicBezTo>
                      <a:cubicBezTo>
                        <a:pt x="6" y="0"/>
                        <a:pt x="6" y="0"/>
                        <a:pt x="6" y="0"/>
                      </a:cubicBezTo>
                      <a:cubicBezTo>
                        <a:pt x="3" y="0"/>
                        <a:pt x="0" y="3"/>
                        <a:pt x="0" y="6"/>
                      </a:cubicBezTo>
                      <a:cubicBezTo>
                        <a:pt x="0" y="41"/>
                        <a:pt x="0" y="41"/>
                        <a:pt x="0" y="41"/>
                      </a:cubicBezTo>
                      <a:lnTo>
                        <a:pt x="79" y="41"/>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5" name="Freeform 152">
                  <a:extLst>
                    <a:ext uri="{FF2B5EF4-FFF2-40B4-BE49-F238E27FC236}">
                      <a16:creationId xmlns:a16="http://schemas.microsoft.com/office/drawing/2014/main" id="{777CB8F9-8FD8-4BAA-B293-BDA7BFB97AEF}"/>
                    </a:ext>
                  </a:extLst>
                </p:cNvPr>
                <p:cNvSpPr>
                  <a:spLocks/>
                </p:cNvSpPr>
                <p:nvPr userDrawn="1"/>
              </p:nvSpPr>
              <p:spPr bwMode="auto">
                <a:xfrm>
                  <a:off x="6345" y="822"/>
                  <a:ext cx="36" cy="19"/>
                </a:xfrm>
                <a:custGeom>
                  <a:avLst/>
                  <a:gdLst>
                    <a:gd name="T0" fmla="*/ 79 w 79"/>
                    <a:gd name="T1" fmla="*/ 41 h 41"/>
                    <a:gd name="T2" fmla="*/ 79 w 79"/>
                    <a:gd name="T3" fmla="*/ 6 h 41"/>
                    <a:gd name="T4" fmla="*/ 74 w 79"/>
                    <a:gd name="T5" fmla="*/ 0 h 41"/>
                    <a:gd name="T6" fmla="*/ 63 w 79"/>
                    <a:gd name="T7" fmla="*/ 0 h 41"/>
                    <a:gd name="T8" fmla="*/ 17 w 79"/>
                    <a:gd name="T9" fmla="*/ 0 h 41"/>
                    <a:gd name="T10" fmla="*/ 6 w 79"/>
                    <a:gd name="T11" fmla="*/ 0 h 41"/>
                    <a:gd name="T12" fmla="*/ 0 w 79"/>
                    <a:gd name="T13" fmla="*/ 6 h 41"/>
                    <a:gd name="T14" fmla="*/ 0 w 79"/>
                    <a:gd name="T15" fmla="*/ 41 h 41"/>
                    <a:gd name="T16" fmla="*/ 79 w 79"/>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41">
                      <a:moveTo>
                        <a:pt x="79" y="41"/>
                      </a:moveTo>
                      <a:cubicBezTo>
                        <a:pt x="79" y="6"/>
                        <a:pt x="79" y="6"/>
                        <a:pt x="79" y="6"/>
                      </a:cubicBezTo>
                      <a:cubicBezTo>
                        <a:pt x="79" y="3"/>
                        <a:pt x="77" y="0"/>
                        <a:pt x="74" y="0"/>
                      </a:cubicBezTo>
                      <a:cubicBezTo>
                        <a:pt x="63" y="0"/>
                        <a:pt x="63" y="0"/>
                        <a:pt x="63" y="0"/>
                      </a:cubicBezTo>
                      <a:cubicBezTo>
                        <a:pt x="17" y="0"/>
                        <a:pt x="17" y="0"/>
                        <a:pt x="17" y="0"/>
                      </a:cubicBezTo>
                      <a:cubicBezTo>
                        <a:pt x="6" y="0"/>
                        <a:pt x="6" y="0"/>
                        <a:pt x="6" y="0"/>
                      </a:cubicBezTo>
                      <a:cubicBezTo>
                        <a:pt x="3" y="0"/>
                        <a:pt x="0" y="3"/>
                        <a:pt x="0" y="6"/>
                      </a:cubicBezTo>
                      <a:cubicBezTo>
                        <a:pt x="0" y="41"/>
                        <a:pt x="0" y="41"/>
                        <a:pt x="0" y="41"/>
                      </a:cubicBezTo>
                      <a:lnTo>
                        <a:pt x="79" y="41"/>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6" name="Rectangle 153">
                  <a:extLst>
                    <a:ext uri="{FF2B5EF4-FFF2-40B4-BE49-F238E27FC236}">
                      <a16:creationId xmlns:a16="http://schemas.microsoft.com/office/drawing/2014/main" id="{78C14686-A269-4EE7-BCBA-1F5B297125CE}"/>
                    </a:ext>
                  </a:extLst>
                </p:cNvPr>
                <p:cNvSpPr>
                  <a:spLocks noChangeArrowheads="1"/>
                </p:cNvSpPr>
                <p:nvPr userDrawn="1"/>
              </p:nvSpPr>
              <p:spPr bwMode="auto">
                <a:xfrm>
                  <a:off x="6341"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7" name="Rectangle 154">
                  <a:extLst>
                    <a:ext uri="{FF2B5EF4-FFF2-40B4-BE49-F238E27FC236}">
                      <a16:creationId xmlns:a16="http://schemas.microsoft.com/office/drawing/2014/main" id="{61657171-6EC4-4C1D-9D94-3E84FF8EB235}"/>
                    </a:ext>
                  </a:extLst>
                </p:cNvPr>
                <p:cNvSpPr>
                  <a:spLocks noChangeArrowheads="1"/>
                </p:cNvSpPr>
                <p:nvPr userDrawn="1"/>
              </p:nvSpPr>
              <p:spPr bwMode="auto">
                <a:xfrm>
                  <a:off x="6348" y="851"/>
                  <a:ext cx="3"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8" name="Rectangle 155">
                  <a:extLst>
                    <a:ext uri="{FF2B5EF4-FFF2-40B4-BE49-F238E27FC236}">
                      <a16:creationId xmlns:a16="http://schemas.microsoft.com/office/drawing/2014/main" id="{80C043C6-1C27-4DFA-B82D-688E7C50B01B}"/>
                    </a:ext>
                  </a:extLst>
                </p:cNvPr>
                <p:cNvSpPr>
                  <a:spLocks noChangeArrowheads="1"/>
                </p:cNvSpPr>
                <p:nvPr userDrawn="1"/>
              </p:nvSpPr>
              <p:spPr bwMode="auto">
                <a:xfrm>
                  <a:off x="6354"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9" name="Rectangle 156">
                  <a:extLst>
                    <a:ext uri="{FF2B5EF4-FFF2-40B4-BE49-F238E27FC236}">
                      <a16:creationId xmlns:a16="http://schemas.microsoft.com/office/drawing/2014/main" id="{A7097C74-69A7-4F36-A7B9-49FB61D14B26}"/>
                    </a:ext>
                  </a:extLst>
                </p:cNvPr>
                <p:cNvSpPr>
                  <a:spLocks noChangeArrowheads="1"/>
                </p:cNvSpPr>
                <p:nvPr userDrawn="1"/>
              </p:nvSpPr>
              <p:spPr bwMode="auto">
                <a:xfrm>
                  <a:off x="6361"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0" name="Rectangle 157">
                  <a:extLst>
                    <a:ext uri="{FF2B5EF4-FFF2-40B4-BE49-F238E27FC236}">
                      <a16:creationId xmlns:a16="http://schemas.microsoft.com/office/drawing/2014/main" id="{A7040A78-E4B7-472F-8A23-6B60CCC6AA67}"/>
                    </a:ext>
                  </a:extLst>
                </p:cNvPr>
                <p:cNvSpPr>
                  <a:spLocks noChangeArrowheads="1"/>
                </p:cNvSpPr>
                <p:nvPr userDrawn="1"/>
              </p:nvSpPr>
              <p:spPr bwMode="auto">
                <a:xfrm>
                  <a:off x="6368"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1" name="Rectangle 158">
                  <a:extLst>
                    <a:ext uri="{FF2B5EF4-FFF2-40B4-BE49-F238E27FC236}">
                      <a16:creationId xmlns:a16="http://schemas.microsoft.com/office/drawing/2014/main" id="{4290B9EF-0B7B-45F6-97DE-1829C4D45471}"/>
                    </a:ext>
                  </a:extLst>
                </p:cNvPr>
                <p:cNvSpPr>
                  <a:spLocks noChangeArrowheads="1"/>
                </p:cNvSpPr>
                <p:nvPr userDrawn="1"/>
              </p:nvSpPr>
              <p:spPr bwMode="auto">
                <a:xfrm>
                  <a:off x="6375"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2" name="Rectangle 159">
                  <a:extLst>
                    <a:ext uri="{FF2B5EF4-FFF2-40B4-BE49-F238E27FC236}">
                      <a16:creationId xmlns:a16="http://schemas.microsoft.com/office/drawing/2014/main" id="{96132D21-A192-4806-8FDC-22EFC867F217}"/>
                    </a:ext>
                  </a:extLst>
                </p:cNvPr>
                <p:cNvSpPr>
                  <a:spLocks noChangeArrowheads="1"/>
                </p:cNvSpPr>
                <p:nvPr userDrawn="1"/>
              </p:nvSpPr>
              <p:spPr bwMode="auto">
                <a:xfrm>
                  <a:off x="6381" y="851"/>
                  <a:ext cx="4" cy="1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3" name="Freeform 160">
                  <a:extLst>
                    <a:ext uri="{FF2B5EF4-FFF2-40B4-BE49-F238E27FC236}">
                      <a16:creationId xmlns:a16="http://schemas.microsoft.com/office/drawing/2014/main" id="{47F46071-0D9A-4DE2-A75B-1FE6B164335F}"/>
                    </a:ext>
                  </a:extLst>
                </p:cNvPr>
                <p:cNvSpPr>
                  <a:spLocks noEditPoints="1"/>
                </p:cNvSpPr>
                <p:nvPr userDrawn="1"/>
              </p:nvSpPr>
              <p:spPr bwMode="auto">
                <a:xfrm>
                  <a:off x="6260" y="839"/>
                  <a:ext cx="73" cy="170"/>
                </a:xfrm>
                <a:custGeom>
                  <a:avLst/>
                  <a:gdLst>
                    <a:gd name="T0" fmla="*/ 67 w 73"/>
                    <a:gd name="T1" fmla="*/ 26 h 170"/>
                    <a:gd name="T2" fmla="*/ 38 w 73"/>
                    <a:gd name="T3" fmla="*/ 10 h 170"/>
                    <a:gd name="T4" fmla="*/ 35 w 73"/>
                    <a:gd name="T5" fmla="*/ 0 h 170"/>
                    <a:gd name="T6" fmla="*/ 6 w 73"/>
                    <a:gd name="T7" fmla="*/ 26 h 170"/>
                    <a:gd name="T8" fmla="*/ 73 w 73"/>
                    <a:gd name="T9" fmla="*/ 170 h 170"/>
                    <a:gd name="T10" fmla="*/ 54 w 73"/>
                    <a:gd name="T11" fmla="*/ 54 h 170"/>
                    <a:gd name="T12" fmla="*/ 54 w 73"/>
                    <a:gd name="T13" fmla="*/ 65 h 170"/>
                    <a:gd name="T14" fmla="*/ 46 w 73"/>
                    <a:gd name="T15" fmla="*/ 83 h 170"/>
                    <a:gd name="T16" fmla="*/ 46 w 73"/>
                    <a:gd name="T17" fmla="*/ 83 h 170"/>
                    <a:gd name="T18" fmla="*/ 46 w 73"/>
                    <a:gd name="T19" fmla="*/ 116 h 170"/>
                    <a:gd name="T20" fmla="*/ 14 w 73"/>
                    <a:gd name="T21" fmla="*/ 54 h 170"/>
                    <a:gd name="T22" fmla="*/ 14 w 73"/>
                    <a:gd name="T23" fmla="*/ 65 h 170"/>
                    <a:gd name="T24" fmla="*/ 6 w 73"/>
                    <a:gd name="T25" fmla="*/ 83 h 170"/>
                    <a:gd name="T26" fmla="*/ 6 w 73"/>
                    <a:gd name="T27" fmla="*/ 83 h 170"/>
                    <a:gd name="T28" fmla="*/ 6 w 73"/>
                    <a:gd name="T29" fmla="*/ 116 h 170"/>
                    <a:gd name="T30" fmla="*/ 14 w 73"/>
                    <a:gd name="T31" fmla="*/ 134 h 170"/>
                    <a:gd name="T32" fmla="*/ 6 w 73"/>
                    <a:gd name="T33" fmla="*/ 165 h 170"/>
                    <a:gd name="T34" fmla="*/ 15 w 73"/>
                    <a:gd name="T35" fmla="*/ 165 h 170"/>
                    <a:gd name="T36" fmla="*/ 15 w 73"/>
                    <a:gd name="T37" fmla="*/ 165 h 170"/>
                    <a:gd name="T38" fmla="*/ 21 w 73"/>
                    <a:gd name="T39" fmla="*/ 145 h 170"/>
                    <a:gd name="T40" fmla="*/ 24 w 73"/>
                    <a:gd name="T41" fmla="*/ 145 h 170"/>
                    <a:gd name="T42" fmla="*/ 20 w 73"/>
                    <a:gd name="T43" fmla="*/ 134 h 170"/>
                    <a:gd name="T44" fmla="*/ 27 w 73"/>
                    <a:gd name="T45" fmla="*/ 116 h 170"/>
                    <a:gd name="T46" fmla="*/ 27 w 73"/>
                    <a:gd name="T47" fmla="*/ 116 h 170"/>
                    <a:gd name="T48" fmla="*/ 27 w 73"/>
                    <a:gd name="T49" fmla="*/ 83 h 170"/>
                    <a:gd name="T50" fmla="*/ 20 w 73"/>
                    <a:gd name="T51" fmla="*/ 65 h 170"/>
                    <a:gd name="T52" fmla="*/ 20 w 73"/>
                    <a:gd name="T53" fmla="*/ 54 h 170"/>
                    <a:gd name="T54" fmla="*/ 32 w 73"/>
                    <a:gd name="T55" fmla="*/ 165 h 170"/>
                    <a:gd name="T56" fmla="*/ 32 w 73"/>
                    <a:gd name="T57" fmla="*/ 165 h 170"/>
                    <a:gd name="T58" fmla="*/ 38 w 73"/>
                    <a:gd name="T59" fmla="*/ 145 h 170"/>
                    <a:gd name="T60" fmla="*/ 33 w 73"/>
                    <a:gd name="T61" fmla="*/ 120 h 170"/>
                    <a:gd name="T62" fmla="*/ 33 w 73"/>
                    <a:gd name="T63" fmla="*/ 116 h 170"/>
                    <a:gd name="T64" fmla="*/ 41 w 73"/>
                    <a:gd name="T65" fmla="*/ 98 h 170"/>
                    <a:gd name="T66" fmla="*/ 41 w 73"/>
                    <a:gd name="T67" fmla="*/ 98 h 170"/>
                    <a:gd name="T68" fmla="*/ 41 w 73"/>
                    <a:gd name="T69" fmla="*/ 65 h 170"/>
                    <a:gd name="T70" fmla="*/ 33 w 73"/>
                    <a:gd name="T71" fmla="*/ 40 h 170"/>
                    <a:gd name="T72" fmla="*/ 41 w 73"/>
                    <a:gd name="T73" fmla="*/ 165 h 170"/>
                    <a:gd name="T74" fmla="*/ 46 w 73"/>
                    <a:gd name="T75" fmla="*/ 120 h 170"/>
                    <a:gd name="T76" fmla="*/ 46 w 73"/>
                    <a:gd name="T77" fmla="*/ 120 h 170"/>
                    <a:gd name="T78" fmla="*/ 50 w 73"/>
                    <a:gd name="T79" fmla="*/ 145 h 170"/>
                    <a:gd name="T80" fmla="*/ 52 w 73"/>
                    <a:gd name="T81" fmla="*/ 145 h 170"/>
                    <a:gd name="T82" fmla="*/ 58 w 73"/>
                    <a:gd name="T83" fmla="*/ 165 h 170"/>
                    <a:gd name="T84" fmla="*/ 67 w 73"/>
                    <a:gd name="T85" fmla="*/ 165 h 170"/>
                    <a:gd name="T86" fmla="*/ 67 w 73"/>
                    <a:gd name="T87" fmla="*/ 165 h 170"/>
                    <a:gd name="T88" fmla="*/ 67 w 73"/>
                    <a:gd name="T89" fmla="*/ 120 h 170"/>
                    <a:gd name="T90" fmla="*/ 59 w 73"/>
                    <a:gd name="T91" fmla="*/ 101 h 170"/>
                    <a:gd name="T92" fmla="*/ 59 w 73"/>
                    <a:gd name="T93" fmla="*/ 98 h 170"/>
                    <a:gd name="T94" fmla="*/ 67 w 73"/>
                    <a:gd name="T95" fmla="*/ 80 h 170"/>
                    <a:gd name="T96" fmla="*/ 67 w 73"/>
                    <a:gd name="T97" fmla="*/ 80 h 170"/>
                    <a:gd name="T98" fmla="*/ 67 w 73"/>
                    <a:gd name="T99" fmla="*/ 4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 h="170">
                      <a:moveTo>
                        <a:pt x="73" y="37"/>
                      </a:moveTo>
                      <a:lnTo>
                        <a:pt x="73" y="32"/>
                      </a:lnTo>
                      <a:lnTo>
                        <a:pt x="67" y="32"/>
                      </a:lnTo>
                      <a:lnTo>
                        <a:pt x="67" y="26"/>
                      </a:lnTo>
                      <a:lnTo>
                        <a:pt x="61" y="26"/>
                      </a:lnTo>
                      <a:lnTo>
                        <a:pt x="61" y="20"/>
                      </a:lnTo>
                      <a:lnTo>
                        <a:pt x="38" y="20"/>
                      </a:lnTo>
                      <a:lnTo>
                        <a:pt x="38" y="10"/>
                      </a:lnTo>
                      <a:lnTo>
                        <a:pt x="49" y="10"/>
                      </a:lnTo>
                      <a:lnTo>
                        <a:pt x="38" y="2"/>
                      </a:lnTo>
                      <a:lnTo>
                        <a:pt x="38" y="0"/>
                      </a:lnTo>
                      <a:lnTo>
                        <a:pt x="35" y="0"/>
                      </a:lnTo>
                      <a:lnTo>
                        <a:pt x="35" y="20"/>
                      </a:lnTo>
                      <a:lnTo>
                        <a:pt x="12" y="20"/>
                      </a:lnTo>
                      <a:lnTo>
                        <a:pt x="12" y="26"/>
                      </a:lnTo>
                      <a:lnTo>
                        <a:pt x="6" y="26"/>
                      </a:lnTo>
                      <a:lnTo>
                        <a:pt x="6" y="32"/>
                      </a:lnTo>
                      <a:lnTo>
                        <a:pt x="0" y="32"/>
                      </a:lnTo>
                      <a:lnTo>
                        <a:pt x="0" y="170"/>
                      </a:lnTo>
                      <a:lnTo>
                        <a:pt x="73" y="170"/>
                      </a:lnTo>
                      <a:lnTo>
                        <a:pt x="73" y="37"/>
                      </a:lnTo>
                      <a:close/>
                      <a:moveTo>
                        <a:pt x="46" y="40"/>
                      </a:moveTo>
                      <a:lnTo>
                        <a:pt x="54" y="40"/>
                      </a:lnTo>
                      <a:lnTo>
                        <a:pt x="54" y="54"/>
                      </a:lnTo>
                      <a:lnTo>
                        <a:pt x="46" y="54"/>
                      </a:lnTo>
                      <a:lnTo>
                        <a:pt x="46" y="40"/>
                      </a:lnTo>
                      <a:close/>
                      <a:moveTo>
                        <a:pt x="46" y="65"/>
                      </a:moveTo>
                      <a:lnTo>
                        <a:pt x="54" y="65"/>
                      </a:lnTo>
                      <a:lnTo>
                        <a:pt x="54" y="80"/>
                      </a:lnTo>
                      <a:lnTo>
                        <a:pt x="46" y="80"/>
                      </a:lnTo>
                      <a:lnTo>
                        <a:pt x="46" y="65"/>
                      </a:lnTo>
                      <a:close/>
                      <a:moveTo>
                        <a:pt x="46" y="83"/>
                      </a:moveTo>
                      <a:lnTo>
                        <a:pt x="54" y="83"/>
                      </a:lnTo>
                      <a:lnTo>
                        <a:pt x="54" y="98"/>
                      </a:lnTo>
                      <a:lnTo>
                        <a:pt x="46" y="98"/>
                      </a:lnTo>
                      <a:lnTo>
                        <a:pt x="46" y="83"/>
                      </a:lnTo>
                      <a:close/>
                      <a:moveTo>
                        <a:pt x="46" y="101"/>
                      </a:moveTo>
                      <a:lnTo>
                        <a:pt x="54" y="101"/>
                      </a:lnTo>
                      <a:lnTo>
                        <a:pt x="54" y="116"/>
                      </a:lnTo>
                      <a:lnTo>
                        <a:pt x="46" y="116"/>
                      </a:lnTo>
                      <a:lnTo>
                        <a:pt x="46" y="101"/>
                      </a:lnTo>
                      <a:close/>
                      <a:moveTo>
                        <a:pt x="6" y="40"/>
                      </a:moveTo>
                      <a:lnTo>
                        <a:pt x="14" y="40"/>
                      </a:lnTo>
                      <a:lnTo>
                        <a:pt x="14" y="54"/>
                      </a:lnTo>
                      <a:lnTo>
                        <a:pt x="6" y="54"/>
                      </a:lnTo>
                      <a:lnTo>
                        <a:pt x="6" y="40"/>
                      </a:lnTo>
                      <a:close/>
                      <a:moveTo>
                        <a:pt x="6" y="65"/>
                      </a:moveTo>
                      <a:lnTo>
                        <a:pt x="14" y="65"/>
                      </a:lnTo>
                      <a:lnTo>
                        <a:pt x="14" y="80"/>
                      </a:lnTo>
                      <a:lnTo>
                        <a:pt x="6" y="80"/>
                      </a:lnTo>
                      <a:lnTo>
                        <a:pt x="6" y="65"/>
                      </a:lnTo>
                      <a:close/>
                      <a:moveTo>
                        <a:pt x="6" y="83"/>
                      </a:moveTo>
                      <a:lnTo>
                        <a:pt x="14" y="83"/>
                      </a:lnTo>
                      <a:lnTo>
                        <a:pt x="14" y="98"/>
                      </a:lnTo>
                      <a:lnTo>
                        <a:pt x="6" y="98"/>
                      </a:lnTo>
                      <a:lnTo>
                        <a:pt x="6" y="83"/>
                      </a:lnTo>
                      <a:close/>
                      <a:moveTo>
                        <a:pt x="6" y="101"/>
                      </a:moveTo>
                      <a:lnTo>
                        <a:pt x="14" y="101"/>
                      </a:lnTo>
                      <a:lnTo>
                        <a:pt x="14" y="116"/>
                      </a:lnTo>
                      <a:lnTo>
                        <a:pt x="6" y="116"/>
                      </a:lnTo>
                      <a:lnTo>
                        <a:pt x="6" y="101"/>
                      </a:lnTo>
                      <a:close/>
                      <a:moveTo>
                        <a:pt x="6" y="120"/>
                      </a:moveTo>
                      <a:lnTo>
                        <a:pt x="14" y="120"/>
                      </a:lnTo>
                      <a:lnTo>
                        <a:pt x="14" y="134"/>
                      </a:lnTo>
                      <a:lnTo>
                        <a:pt x="6" y="134"/>
                      </a:lnTo>
                      <a:lnTo>
                        <a:pt x="6" y="120"/>
                      </a:lnTo>
                      <a:close/>
                      <a:moveTo>
                        <a:pt x="9" y="165"/>
                      </a:moveTo>
                      <a:lnTo>
                        <a:pt x="6" y="165"/>
                      </a:lnTo>
                      <a:lnTo>
                        <a:pt x="6" y="145"/>
                      </a:lnTo>
                      <a:lnTo>
                        <a:pt x="9" y="145"/>
                      </a:lnTo>
                      <a:lnTo>
                        <a:pt x="9" y="165"/>
                      </a:lnTo>
                      <a:close/>
                      <a:moveTo>
                        <a:pt x="15" y="165"/>
                      </a:moveTo>
                      <a:lnTo>
                        <a:pt x="12" y="165"/>
                      </a:lnTo>
                      <a:lnTo>
                        <a:pt x="12" y="145"/>
                      </a:lnTo>
                      <a:lnTo>
                        <a:pt x="15" y="145"/>
                      </a:lnTo>
                      <a:lnTo>
                        <a:pt x="15" y="165"/>
                      </a:lnTo>
                      <a:close/>
                      <a:moveTo>
                        <a:pt x="21" y="165"/>
                      </a:moveTo>
                      <a:lnTo>
                        <a:pt x="18" y="165"/>
                      </a:lnTo>
                      <a:lnTo>
                        <a:pt x="18" y="145"/>
                      </a:lnTo>
                      <a:lnTo>
                        <a:pt x="21" y="145"/>
                      </a:lnTo>
                      <a:lnTo>
                        <a:pt x="21" y="165"/>
                      </a:lnTo>
                      <a:close/>
                      <a:moveTo>
                        <a:pt x="26" y="165"/>
                      </a:moveTo>
                      <a:lnTo>
                        <a:pt x="24" y="165"/>
                      </a:lnTo>
                      <a:lnTo>
                        <a:pt x="24" y="145"/>
                      </a:lnTo>
                      <a:lnTo>
                        <a:pt x="26" y="145"/>
                      </a:lnTo>
                      <a:lnTo>
                        <a:pt x="26" y="165"/>
                      </a:lnTo>
                      <a:close/>
                      <a:moveTo>
                        <a:pt x="27" y="134"/>
                      </a:moveTo>
                      <a:lnTo>
                        <a:pt x="20" y="134"/>
                      </a:lnTo>
                      <a:lnTo>
                        <a:pt x="20" y="120"/>
                      </a:lnTo>
                      <a:lnTo>
                        <a:pt x="27" y="120"/>
                      </a:lnTo>
                      <a:lnTo>
                        <a:pt x="27" y="134"/>
                      </a:lnTo>
                      <a:close/>
                      <a:moveTo>
                        <a:pt x="27" y="116"/>
                      </a:moveTo>
                      <a:lnTo>
                        <a:pt x="20" y="116"/>
                      </a:lnTo>
                      <a:lnTo>
                        <a:pt x="20" y="101"/>
                      </a:lnTo>
                      <a:lnTo>
                        <a:pt x="27" y="101"/>
                      </a:lnTo>
                      <a:lnTo>
                        <a:pt x="27" y="116"/>
                      </a:lnTo>
                      <a:close/>
                      <a:moveTo>
                        <a:pt x="27" y="98"/>
                      </a:moveTo>
                      <a:lnTo>
                        <a:pt x="20" y="98"/>
                      </a:lnTo>
                      <a:lnTo>
                        <a:pt x="20" y="83"/>
                      </a:lnTo>
                      <a:lnTo>
                        <a:pt x="27" y="83"/>
                      </a:lnTo>
                      <a:lnTo>
                        <a:pt x="27" y="98"/>
                      </a:lnTo>
                      <a:close/>
                      <a:moveTo>
                        <a:pt x="27" y="80"/>
                      </a:moveTo>
                      <a:lnTo>
                        <a:pt x="20" y="80"/>
                      </a:lnTo>
                      <a:lnTo>
                        <a:pt x="20" y="65"/>
                      </a:lnTo>
                      <a:lnTo>
                        <a:pt x="27" y="65"/>
                      </a:lnTo>
                      <a:lnTo>
                        <a:pt x="27" y="80"/>
                      </a:lnTo>
                      <a:close/>
                      <a:moveTo>
                        <a:pt x="27" y="54"/>
                      </a:moveTo>
                      <a:lnTo>
                        <a:pt x="20" y="54"/>
                      </a:lnTo>
                      <a:lnTo>
                        <a:pt x="20" y="40"/>
                      </a:lnTo>
                      <a:lnTo>
                        <a:pt x="27" y="40"/>
                      </a:lnTo>
                      <a:lnTo>
                        <a:pt x="27" y="54"/>
                      </a:lnTo>
                      <a:close/>
                      <a:moveTo>
                        <a:pt x="32" y="165"/>
                      </a:moveTo>
                      <a:lnTo>
                        <a:pt x="29" y="165"/>
                      </a:lnTo>
                      <a:lnTo>
                        <a:pt x="29" y="145"/>
                      </a:lnTo>
                      <a:lnTo>
                        <a:pt x="32" y="145"/>
                      </a:lnTo>
                      <a:lnTo>
                        <a:pt x="32" y="165"/>
                      </a:lnTo>
                      <a:close/>
                      <a:moveTo>
                        <a:pt x="38" y="165"/>
                      </a:moveTo>
                      <a:lnTo>
                        <a:pt x="35" y="165"/>
                      </a:lnTo>
                      <a:lnTo>
                        <a:pt x="35" y="145"/>
                      </a:lnTo>
                      <a:lnTo>
                        <a:pt x="38" y="145"/>
                      </a:lnTo>
                      <a:lnTo>
                        <a:pt x="38" y="165"/>
                      </a:lnTo>
                      <a:close/>
                      <a:moveTo>
                        <a:pt x="41" y="134"/>
                      </a:moveTo>
                      <a:lnTo>
                        <a:pt x="33" y="134"/>
                      </a:lnTo>
                      <a:lnTo>
                        <a:pt x="33" y="120"/>
                      </a:lnTo>
                      <a:lnTo>
                        <a:pt x="41" y="120"/>
                      </a:lnTo>
                      <a:lnTo>
                        <a:pt x="41" y="134"/>
                      </a:lnTo>
                      <a:close/>
                      <a:moveTo>
                        <a:pt x="41" y="116"/>
                      </a:moveTo>
                      <a:lnTo>
                        <a:pt x="33" y="116"/>
                      </a:lnTo>
                      <a:lnTo>
                        <a:pt x="33" y="101"/>
                      </a:lnTo>
                      <a:lnTo>
                        <a:pt x="41" y="101"/>
                      </a:lnTo>
                      <a:lnTo>
                        <a:pt x="41" y="116"/>
                      </a:lnTo>
                      <a:close/>
                      <a:moveTo>
                        <a:pt x="41" y="98"/>
                      </a:moveTo>
                      <a:lnTo>
                        <a:pt x="33" y="98"/>
                      </a:lnTo>
                      <a:lnTo>
                        <a:pt x="33" y="83"/>
                      </a:lnTo>
                      <a:lnTo>
                        <a:pt x="41" y="83"/>
                      </a:lnTo>
                      <a:lnTo>
                        <a:pt x="41" y="98"/>
                      </a:lnTo>
                      <a:close/>
                      <a:moveTo>
                        <a:pt x="41" y="80"/>
                      </a:moveTo>
                      <a:lnTo>
                        <a:pt x="33" y="80"/>
                      </a:lnTo>
                      <a:lnTo>
                        <a:pt x="33" y="65"/>
                      </a:lnTo>
                      <a:lnTo>
                        <a:pt x="41" y="65"/>
                      </a:lnTo>
                      <a:lnTo>
                        <a:pt x="41" y="80"/>
                      </a:lnTo>
                      <a:close/>
                      <a:moveTo>
                        <a:pt x="41" y="54"/>
                      </a:moveTo>
                      <a:lnTo>
                        <a:pt x="33" y="54"/>
                      </a:lnTo>
                      <a:lnTo>
                        <a:pt x="33" y="40"/>
                      </a:lnTo>
                      <a:lnTo>
                        <a:pt x="41" y="40"/>
                      </a:lnTo>
                      <a:lnTo>
                        <a:pt x="41" y="54"/>
                      </a:lnTo>
                      <a:close/>
                      <a:moveTo>
                        <a:pt x="44" y="165"/>
                      </a:moveTo>
                      <a:lnTo>
                        <a:pt x="41" y="165"/>
                      </a:lnTo>
                      <a:lnTo>
                        <a:pt x="41" y="145"/>
                      </a:lnTo>
                      <a:lnTo>
                        <a:pt x="44" y="145"/>
                      </a:lnTo>
                      <a:lnTo>
                        <a:pt x="44" y="165"/>
                      </a:lnTo>
                      <a:close/>
                      <a:moveTo>
                        <a:pt x="46" y="120"/>
                      </a:moveTo>
                      <a:lnTo>
                        <a:pt x="54" y="120"/>
                      </a:lnTo>
                      <a:lnTo>
                        <a:pt x="54" y="134"/>
                      </a:lnTo>
                      <a:lnTo>
                        <a:pt x="46" y="134"/>
                      </a:lnTo>
                      <a:lnTo>
                        <a:pt x="46" y="120"/>
                      </a:lnTo>
                      <a:close/>
                      <a:moveTo>
                        <a:pt x="50" y="165"/>
                      </a:moveTo>
                      <a:lnTo>
                        <a:pt x="47" y="165"/>
                      </a:lnTo>
                      <a:lnTo>
                        <a:pt x="47" y="145"/>
                      </a:lnTo>
                      <a:lnTo>
                        <a:pt x="50" y="145"/>
                      </a:lnTo>
                      <a:lnTo>
                        <a:pt x="50" y="165"/>
                      </a:lnTo>
                      <a:close/>
                      <a:moveTo>
                        <a:pt x="55" y="165"/>
                      </a:moveTo>
                      <a:lnTo>
                        <a:pt x="52" y="165"/>
                      </a:lnTo>
                      <a:lnTo>
                        <a:pt x="52" y="145"/>
                      </a:lnTo>
                      <a:lnTo>
                        <a:pt x="55" y="145"/>
                      </a:lnTo>
                      <a:lnTo>
                        <a:pt x="55" y="165"/>
                      </a:lnTo>
                      <a:close/>
                      <a:moveTo>
                        <a:pt x="61" y="165"/>
                      </a:moveTo>
                      <a:lnTo>
                        <a:pt x="58" y="165"/>
                      </a:lnTo>
                      <a:lnTo>
                        <a:pt x="58" y="145"/>
                      </a:lnTo>
                      <a:lnTo>
                        <a:pt x="61" y="145"/>
                      </a:lnTo>
                      <a:lnTo>
                        <a:pt x="61" y="165"/>
                      </a:lnTo>
                      <a:close/>
                      <a:moveTo>
                        <a:pt x="67" y="165"/>
                      </a:moveTo>
                      <a:lnTo>
                        <a:pt x="64" y="165"/>
                      </a:lnTo>
                      <a:lnTo>
                        <a:pt x="64" y="145"/>
                      </a:lnTo>
                      <a:lnTo>
                        <a:pt x="67" y="145"/>
                      </a:lnTo>
                      <a:lnTo>
                        <a:pt x="67" y="165"/>
                      </a:lnTo>
                      <a:close/>
                      <a:moveTo>
                        <a:pt x="67" y="134"/>
                      </a:moveTo>
                      <a:lnTo>
                        <a:pt x="59" y="134"/>
                      </a:lnTo>
                      <a:lnTo>
                        <a:pt x="59" y="120"/>
                      </a:lnTo>
                      <a:lnTo>
                        <a:pt x="67" y="120"/>
                      </a:lnTo>
                      <a:lnTo>
                        <a:pt x="67" y="134"/>
                      </a:lnTo>
                      <a:close/>
                      <a:moveTo>
                        <a:pt x="67" y="116"/>
                      </a:moveTo>
                      <a:lnTo>
                        <a:pt x="59" y="116"/>
                      </a:lnTo>
                      <a:lnTo>
                        <a:pt x="59" y="101"/>
                      </a:lnTo>
                      <a:lnTo>
                        <a:pt x="67" y="101"/>
                      </a:lnTo>
                      <a:lnTo>
                        <a:pt x="67" y="116"/>
                      </a:lnTo>
                      <a:close/>
                      <a:moveTo>
                        <a:pt x="67" y="98"/>
                      </a:moveTo>
                      <a:lnTo>
                        <a:pt x="59" y="98"/>
                      </a:lnTo>
                      <a:lnTo>
                        <a:pt x="59" y="83"/>
                      </a:lnTo>
                      <a:lnTo>
                        <a:pt x="67" y="83"/>
                      </a:lnTo>
                      <a:lnTo>
                        <a:pt x="67" y="98"/>
                      </a:lnTo>
                      <a:close/>
                      <a:moveTo>
                        <a:pt x="67" y="80"/>
                      </a:moveTo>
                      <a:lnTo>
                        <a:pt x="59" y="80"/>
                      </a:lnTo>
                      <a:lnTo>
                        <a:pt x="59" y="65"/>
                      </a:lnTo>
                      <a:lnTo>
                        <a:pt x="67" y="65"/>
                      </a:lnTo>
                      <a:lnTo>
                        <a:pt x="67" y="80"/>
                      </a:lnTo>
                      <a:close/>
                      <a:moveTo>
                        <a:pt x="67" y="54"/>
                      </a:moveTo>
                      <a:lnTo>
                        <a:pt x="59" y="54"/>
                      </a:lnTo>
                      <a:lnTo>
                        <a:pt x="59" y="40"/>
                      </a:lnTo>
                      <a:lnTo>
                        <a:pt x="67" y="40"/>
                      </a:lnTo>
                      <a:lnTo>
                        <a:pt x="67" y="54"/>
                      </a:ln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4" name="Rectangle 161">
                  <a:extLst>
                    <a:ext uri="{FF2B5EF4-FFF2-40B4-BE49-F238E27FC236}">
                      <a16:creationId xmlns:a16="http://schemas.microsoft.com/office/drawing/2014/main" id="{9D2C3F28-402A-448E-80E7-103F3B2E1851}"/>
                    </a:ext>
                  </a:extLst>
                </p:cNvPr>
                <p:cNvSpPr>
                  <a:spLocks noChangeArrowheads="1"/>
                </p:cNvSpPr>
                <p:nvPr userDrawn="1"/>
              </p:nvSpPr>
              <p:spPr bwMode="auto">
                <a:xfrm>
                  <a:off x="6394" y="869"/>
                  <a:ext cx="66" cy="14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5" name="Rectangle 162">
                  <a:extLst>
                    <a:ext uri="{FF2B5EF4-FFF2-40B4-BE49-F238E27FC236}">
                      <a16:creationId xmlns:a16="http://schemas.microsoft.com/office/drawing/2014/main" id="{23B4C09C-5FA1-4E00-A015-75900EC1CD86}"/>
                    </a:ext>
                  </a:extLst>
                </p:cNvPr>
                <p:cNvSpPr>
                  <a:spLocks noChangeArrowheads="1"/>
                </p:cNvSpPr>
                <p:nvPr userDrawn="1"/>
              </p:nvSpPr>
              <p:spPr bwMode="auto">
                <a:xfrm>
                  <a:off x="6400" y="863"/>
                  <a:ext cx="54"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6" name="Rectangle 163">
                  <a:extLst>
                    <a:ext uri="{FF2B5EF4-FFF2-40B4-BE49-F238E27FC236}">
                      <a16:creationId xmlns:a16="http://schemas.microsoft.com/office/drawing/2014/main" id="{2408A2FC-747F-4183-B8FA-59F0C3F9DAAC}"/>
                    </a:ext>
                  </a:extLst>
                </p:cNvPr>
                <p:cNvSpPr>
                  <a:spLocks noChangeArrowheads="1"/>
                </p:cNvSpPr>
                <p:nvPr userDrawn="1"/>
              </p:nvSpPr>
              <p:spPr bwMode="auto">
                <a:xfrm>
                  <a:off x="6405" y="857"/>
                  <a:ext cx="44" cy="6"/>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7" name="Freeform 164">
                  <a:extLst>
                    <a:ext uri="{FF2B5EF4-FFF2-40B4-BE49-F238E27FC236}">
                      <a16:creationId xmlns:a16="http://schemas.microsoft.com/office/drawing/2014/main" id="{679C7B11-CA11-4CB3-8597-65C9C1A5A7E4}"/>
                    </a:ext>
                  </a:extLst>
                </p:cNvPr>
                <p:cNvSpPr>
                  <a:spLocks/>
                </p:cNvSpPr>
                <p:nvPr userDrawn="1"/>
              </p:nvSpPr>
              <p:spPr bwMode="auto">
                <a:xfrm>
                  <a:off x="6399" y="906"/>
                  <a:ext cx="6" cy="9"/>
                </a:xfrm>
                <a:custGeom>
                  <a:avLst/>
                  <a:gdLst>
                    <a:gd name="T0" fmla="*/ 6 w 13"/>
                    <a:gd name="T1" fmla="*/ 0 h 19"/>
                    <a:gd name="T2" fmla="*/ 0 w 13"/>
                    <a:gd name="T3" fmla="*/ 6 h 19"/>
                    <a:gd name="T4" fmla="*/ 0 w 13"/>
                    <a:gd name="T5" fmla="*/ 19 h 19"/>
                    <a:gd name="T6" fmla="*/ 13 w 13"/>
                    <a:gd name="T7" fmla="*/ 19 h 19"/>
                    <a:gd name="T8" fmla="*/ 13 w 13"/>
                    <a:gd name="T9" fmla="*/ 6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6"/>
                      </a:cubicBezTo>
                      <a:cubicBezTo>
                        <a:pt x="0" y="19"/>
                        <a:pt x="0" y="19"/>
                        <a:pt x="0" y="19"/>
                      </a:cubicBezTo>
                      <a:cubicBezTo>
                        <a:pt x="13" y="19"/>
                        <a:pt x="13" y="19"/>
                        <a:pt x="13" y="19"/>
                      </a:cubicBezTo>
                      <a:cubicBezTo>
                        <a:pt x="13" y="6"/>
                        <a:pt x="13" y="6"/>
                        <a:pt x="13" y="6"/>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8" name="Freeform 165">
                  <a:extLst>
                    <a:ext uri="{FF2B5EF4-FFF2-40B4-BE49-F238E27FC236}">
                      <a16:creationId xmlns:a16="http://schemas.microsoft.com/office/drawing/2014/main" id="{1F1BBECA-9622-4EC7-86C9-72D6AE96312E}"/>
                    </a:ext>
                  </a:extLst>
                </p:cNvPr>
                <p:cNvSpPr>
                  <a:spLocks/>
                </p:cNvSpPr>
                <p:nvPr userDrawn="1"/>
              </p:nvSpPr>
              <p:spPr bwMode="auto">
                <a:xfrm>
                  <a:off x="640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9" name="Freeform 166">
                  <a:extLst>
                    <a:ext uri="{FF2B5EF4-FFF2-40B4-BE49-F238E27FC236}">
                      <a16:creationId xmlns:a16="http://schemas.microsoft.com/office/drawing/2014/main" id="{F99D4FA5-0E7E-48C4-9328-8B7351C6D884}"/>
                    </a:ext>
                  </a:extLst>
                </p:cNvPr>
                <p:cNvSpPr>
                  <a:spLocks/>
                </p:cNvSpPr>
                <p:nvPr userDrawn="1"/>
              </p:nvSpPr>
              <p:spPr bwMode="auto">
                <a:xfrm>
                  <a:off x="641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0" name="Freeform 167">
                  <a:extLst>
                    <a:ext uri="{FF2B5EF4-FFF2-40B4-BE49-F238E27FC236}">
                      <a16:creationId xmlns:a16="http://schemas.microsoft.com/office/drawing/2014/main" id="{A3A57459-B048-422D-A742-52FEE8DF0B09}"/>
                    </a:ext>
                  </a:extLst>
                </p:cNvPr>
                <p:cNvSpPr>
                  <a:spLocks/>
                </p:cNvSpPr>
                <p:nvPr userDrawn="1"/>
              </p:nvSpPr>
              <p:spPr bwMode="auto">
                <a:xfrm>
                  <a:off x="642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1" name="Freeform 168">
                  <a:extLst>
                    <a:ext uri="{FF2B5EF4-FFF2-40B4-BE49-F238E27FC236}">
                      <a16:creationId xmlns:a16="http://schemas.microsoft.com/office/drawing/2014/main" id="{28FCF87A-894E-4398-9607-D303D17440AD}"/>
                    </a:ext>
                  </a:extLst>
                </p:cNvPr>
                <p:cNvSpPr>
                  <a:spLocks/>
                </p:cNvSpPr>
                <p:nvPr userDrawn="1"/>
              </p:nvSpPr>
              <p:spPr bwMode="auto">
                <a:xfrm>
                  <a:off x="643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2" name="Freeform 169">
                  <a:extLst>
                    <a:ext uri="{FF2B5EF4-FFF2-40B4-BE49-F238E27FC236}">
                      <a16:creationId xmlns:a16="http://schemas.microsoft.com/office/drawing/2014/main" id="{0D4423C7-51D8-495C-B2BA-B7D86A58EFF5}"/>
                    </a:ext>
                  </a:extLst>
                </p:cNvPr>
                <p:cNvSpPr>
                  <a:spLocks/>
                </p:cNvSpPr>
                <p:nvPr userDrawn="1"/>
              </p:nvSpPr>
              <p:spPr bwMode="auto">
                <a:xfrm>
                  <a:off x="6449" y="906"/>
                  <a:ext cx="6" cy="9"/>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3" name="Freeform 170">
                  <a:extLst>
                    <a:ext uri="{FF2B5EF4-FFF2-40B4-BE49-F238E27FC236}">
                      <a16:creationId xmlns:a16="http://schemas.microsoft.com/office/drawing/2014/main" id="{FC0944EF-AFE5-4AE6-8DE1-0FB96683D619}"/>
                    </a:ext>
                  </a:extLst>
                </p:cNvPr>
                <p:cNvSpPr>
                  <a:spLocks/>
                </p:cNvSpPr>
                <p:nvPr userDrawn="1"/>
              </p:nvSpPr>
              <p:spPr bwMode="auto">
                <a:xfrm>
                  <a:off x="6399" y="918"/>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4" name="Freeform 171">
                  <a:extLst>
                    <a:ext uri="{FF2B5EF4-FFF2-40B4-BE49-F238E27FC236}">
                      <a16:creationId xmlns:a16="http://schemas.microsoft.com/office/drawing/2014/main" id="{CD6B0CAC-4685-4E7C-9356-B8E78F6C6B69}"/>
                    </a:ext>
                  </a:extLst>
                </p:cNvPr>
                <p:cNvSpPr>
                  <a:spLocks/>
                </p:cNvSpPr>
                <p:nvPr userDrawn="1"/>
              </p:nvSpPr>
              <p:spPr bwMode="auto">
                <a:xfrm>
                  <a:off x="640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5" name="Freeform 172">
                  <a:extLst>
                    <a:ext uri="{FF2B5EF4-FFF2-40B4-BE49-F238E27FC236}">
                      <a16:creationId xmlns:a16="http://schemas.microsoft.com/office/drawing/2014/main" id="{FAB0DDDF-5FE1-4047-99FC-3045CEEB168B}"/>
                    </a:ext>
                  </a:extLst>
                </p:cNvPr>
                <p:cNvSpPr>
                  <a:spLocks/>
                </p:cNvSpPr>
                <p:nvPr userDrawn="1"/>
              </p:nvSpPr>
              <p:spPr bwMode="auto">
                <a:xfrm>
                  <a:off x="641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6" name="Freeform 173">
                  <a:extLst>
                    <a:ext uri="{FF2B5EF4-FFF2-40B4-BE49-F238E27FC236}">
                      <a16:creationId xmlns:a16="http://schemas.microsoft.com/office/drawing/2014/main" id="{73DF7C07-AF51-4CAC-A687-BF497D7F3531}"/>
                    </a:ext>
                  </a:extLst>
                </p:cNvPr>
                <p:cNvSpPr>
                  <a:spLocks/>
                </p:cNvSpPr>
                <p:nvPr userDrawn="1"/>
              </p:nvSpPr>
              <p:spPr bwMode="auto">
                <a:xfrm>
                  <a:off x="642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7" name="Freeform 174">
                  <a:extLst>
                    <a:ext uri="{FF2B5EF4-FFF2-40B4-BE49-F238E27FC236}">
                      <a16:creationId xmlns:a16="http://schemas.microsoft.com/office/drawing/2014/main" id="{AB1C6424-84E5-48A3-9906-6F5E1EBFE3FB}"/>
                    </a:ext>
                  </a:extLst>
                </p:cNvPr>
                <p:cNvSpPr>
                  <a:spLocks/>
                </p:cNvSpPr>
                <p:nvPr userDrawn="1"/>
              </p:nvSpPr>
              <p:spPr bwMode="auto">
                <a:xfrm>
                  <a:off x="643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8" name="Freeform 175">
                  <a:extLst>
                    <a:ext uri="{FF2B5EF4-FFF2-40B4-BE49-F238E27FC236}">
                      <a16:creationId xmlns:a16="http://schemas.microsoft.com/office/drawing/2014/main" id="{218DD677-8A14-4222-90AB-57CCDD022934}"/>
                    </a:ext>
                  </a:extLst>
                </p:cNvPr>
                <p:cNvSpPr>
                  <a:spLocks/>
                </p:cNvSpPr>
                <p:nvPr userDrawn="1"/>
              </p:nvSpPr>
              <p:spPr bwMode="auto">
                <a:xfrm>
                  <a:off x="6449" y="918"/>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9" name="Freeform 176">
                  <a:extLst>
                    <a:ext uri="{FF2B5EF4-FFF2-40B4-BE49-F238E27FC236}">
                      <a16:creationId xmlns:a16="http://schemas.microsoft.com/office/drawing/2014/main" id="{D262A6D4-B8B1-4342-8A2F-E6425A819FD9}"/>
                    </a:ext>
                  </a:extLst>
                </p:cNvPr>
                <p:cNvSpPr>
                  <a:spLocks/>
                </p:cNvSpPr>
                <p:nvPr userDrawn="1"/>
              </p:nvSpPr>
              <p:spPr bwMode="auto">
                <a:xfrm>
                  <a:off x="6399" y="931"/>
                  <a:ext cx="6" cy="8"/>
                </a:xfrm>
                <a:custGeom>
                  <a:avLst/>
                  <a:gdLst>
                    <a:gd name="T0" fmla="*/ 6 w 13"/>
                    <a:gd name="T1" fmla="*/ 0 h 19"/>
                    <a:gd name="T2" fmla="*/ 0 w 13"/>
                    <a:gd name="T3" fmla="*/ 6 h 19"/>
                    <a:gd name="T4" fmla="*/ 0 w 13"/>
                    <a:gd name="T5" fmla="*/ 19 h 19"/>
                    <a:gd name="T6" fmla="*/ 13 w 13"/>
                    <a:gd name="T7" fmla="*/ 19 h 19"/>
                    <a:gd name="T8" fmla="*/ 13 w 13"/>
                    <a:gd name="T9" fmla="*/ 6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6"/>
                      </a:cubicBezTo>
                      <a:cubicBezTo>
                        <a:pt x="0" y="19"/>
                        <a:pt x="0" y="19"/>
                        <a:pt x="0" y="19"/>
                      </a:cubicBezTo>
                      <a:cubicBezTo>
                        <a:pt x="13" y="19"/>
                        <a:pt x="13" y="19"/>
                        <a:pt x="13" y="19"/>
                      </a:cubicBezTo>
                      <a:cubicBezTo>
                        <a:pt x="13" y="6"/>
                        <a:pt x="13" y="6"/>
                        <a:pt x="13" y="6"/>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0" name="Freeform 177">
                  <a:extLst>
                    <a:ext uri="{FF2B5EF4-FFF2-40B4-BE49-F238E27FC236}">
                      <a16:creationId xmlns:a16="http://schemas.microsoft.com/office/drawing/2014/main" id="{44942FD4-4F3C-4759-8484-7BA592A27A2B}"/>
                    </a:ext>
                  </a:extLst>
                </p:cNvPr>
                <p:cNvSpPr>
                  <a:spLocks/>
                </p:cNvSpPr>
                <p:nvPr userDrawn="1"/>
              </p:nvSpPr>
              <p:spPr bwMode="auto">
                <a:xfrm>
                  <a:off x="640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1" name="Freeform 178">
                  <a:extLst>
                    <a:ext uri="{FF2B5EF4-FFF2-40B4-BE49-F238E27FC236}">
                      <a16:creationId xmlns:a16="http://schemas.microsoft.com/office/drawing/2014/main" id="{E3D733AF-E2C8-4E8D-9EE8-C3576471BD16}"/>
                    </a:ext>
                  </a:extLst>
                </p:cNvPr>
                <p:cNvSpPr>
                  <a:spLocks/>
                </p:cNvSpPr>
                <p:nvPr userDrawn="1"/>
              </p:nvSpPr>
              <p:spPr bwMode="auto">
                <a:xfrm>
                  <a:off x="641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2" name="Freeform 179">
                  <a:extLst>
                    <a:ext uri="{FF2B5EF4-FFF2-40B4-BE49-F238E27FC236}">
                      <a16:creationId xmlns:a16="http://schemas.microsoft.com/office/drawing/2014/main" id="{80DC24C8-3F8F-4CDA-B2C4-40B72CA271EB}"/>
                    </a:ext>
                  </a:extLst>
                </p:cNvPr>
                <p:cNvSpPr>
                  <a:spLocks/>
                </p:cNvSpPr>
                <p:nvPr userDrawn="1"/>
              </p:nvSpPr>
              <p:spPr bwMode="auto">
                <a:xfrm>
                  <a:off x="642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3" name="Freeform 180">
                  <a:extLst>
                    <a:ext uri="{FF2B5EF4-FFF2-40B4-BE49-F238E27FC236}">
                      <a16:creationId xmlns:a16="http://schemas.microsoft.com/office/drawing/2014/main" id="{ABAF1B29-78E8-4607-A004-95890153B80E}"/>
                    </a:ext>
                  </a:extLst>
                </p:cNvPr>
                <p:cNvSpPr>
                  <a:spLocks/>
                </p:cNvSpPr>
                <p:nvPr userDrawn="1"/>
              </p:nvSpPr>
              <p:spPr bwMode="auto">
                <a:xfrm>
                  <a:off x="643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4" name="Freeform 181">
                  <a:extLst>
                    <a:ext uri="{FF2B5EF4-FFF2-40B4-BE49-F238E27FC236}">
                      <a16:creationId xmlns:a16="http://schemas.microsoft.com/office/drawing/2014/main" id="{E62D81F8-55F6-4951-927D-79A99F747824}"/>
                    </a:ext>
                  </a:extLst>
                </p:cNvPr>
                <p:cNvSpPr>
                  <a:spLocks/>
                </p:cNvSpPr>
                <p:nvPr userDrawn="1"/>
              </p:nvSpPr>
              <p:spPr bwMode="auto">
                <a:xfrm>
                  <a:off x="6449" y="931"/>
                  <a:ext cx="6" cy="8"/>
                </a:xfrm>
                <a:custGeom>
                  <a:avLst/>
                  <a:gdLst>
                    <a:gd name="T0" fmla="*/ 7 w 14"/>
                    <a:gd name="T1" fmla="*/ 0 h 19"/>
                    <a:gd name="T2" fmla="*/ 0 w 14"/>
                    <a:gd name="T3" fmla="*/ 6 h 19"/>
                    <a:gd name="T4" fmla="*/ 0 w 14"/>
                    <a:gd name="T5" fmla="*/ 19 h 19"/>
                    <a:gd name="T6" fmla="*/ 14 w 14"/>
                    <a:gd name="T7" fmla="*/ 19 h 19"/>
                    <a:gd name="T8" fmla="*/ 14 w 14"/>
                    <a:gd name="T9" fmla="*/ 6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6"/>
                      </a:cubicBezTo>
                      <a:cubicBezTo>
                        <a:pt x="0" y="19"/>
                        <a:pt x="0" y="19"/>
                        <a:pt x="0" y="19"/>
                      </a:cubicBezTo>
                      <a:cubicBezTo>
                        <a:pt x="14" y="19"/>
                        <a:pt x="14" y="19"/>
                        <a:pt x="14" y="19"/>
                      </a:cubicBezTo>
                      <a:cubicBezTo>
                        <a:pt x="14" y="6"/>
                        <a:pt x="14" y="6"/>
                        <a:pt x="14" y="6"/>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5" name="Freeform 182">
                  <a:extLst>
                    <a:ext uri="{FF2B5EF4-FFF2-40B4-BE49-F238E27FC236}">
                      <a16:creationId xmlns:a16="http://schemas.microsoft.com/office/drawing/2014/main" id="{94D26A18-2EC5-4410-B3F4-F4935EECD78D}"/>
                    </a:ext>
                  </a:extLst>
                </p:cNvPr>
                <p:cNvSpPr>
                  <a:spLocks/>
                </p:cNvSpPr>
                <p:nvPr userDrawn="1"/>
              </p:nvSpPr>
              <p:spPr bwMode="auto">
                <a:xfrm>
                  <a:off x="6399" y="943"/>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6" name="Freeform 183">
                  <a:extLst>
                    <a:ext uri="{FF2B5EF4-FFF2-40B4-BE49-F238E27FC236}">
                      <a16:creationId xmlns:a16="http://schemas.microsoft.com/office/drawing/2014/main" id="{5E418A97-2F14-4E14-AA4B-9689B06A0C78}"/>
                    </a:ext>
                  </a:extLst>
                </p:cNvPr>
                <p:cNvSpPr>
                  <a:spLocks/>
                </p:cNvSpPr>
                <p:nvPr userDrawn="1"/>
              </p:nvSpPr>
              <p:spPr bwMode="auto">
                <a:xfrm>
                  <a:off x="640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7" name="Freeform 184">
                  <a:extLst>
                    <a:ext uri="{FF2B5EF4-FFF2-40B4-BE49-F238E27FC236}">
                      <a16:creationId xmlns:a16="http://schemas.microsoft.com/office/drawing/2014/main" id="{7BF275DA-47FD-4E1E-AEC4-D5A35C7B718F}"/>
                    </a:ext>
                  </a:extLst>
                </p:cNvPr>
                <p:cNvSpPr>
                  <a:spLocks/>
                </p:cNvSpPr>
                <p:nvPr userDrawn="1"/>
              </p:nvSpPr>
              <p:spPr bwMode="auto">
                <a:xfrm>
                  <a:off x="641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8" name="Freeform 185">
                  <a:extLst>
                    <a:ext uri="{FF2B5EF4-FFF2-40B4-BE49-F238E27FC236}">
                      <a16:creationId xmlns:a16="http://schemas.microsoft.com/office/drawing/2014/main" id="{0806447E-FB2C-4132-AFC5-7710853F8B3E}"/>
                    </a:ext>
                  </a:extLst>
                </p:cNvPr>
                <p:cNvSpPr>
                  <a:spLocks/>
                </p:cNvSpPr>
                <p:nvPr userDrawn="1"/>
              </p:nvSpPr>
              <p:spPr bwMode="auto">
                <a:xfrm>
                  <a:off x="642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9" name="Freeform 186">
                  <a:extLst>
                    <a:ext uri="{FF2B5EF4-FFF2-40B4-BE49-F238E27FC236}">
                      <a16:creationId xmlns:a16="http://schemas.microsoft.com/office/drawing/2014/main" id="{5704FEE6-53A0-41F8-8E39-860816986856}"/>
                    </a:ext>
                  </a:extLst>
                </p:cNvPr>
                <p:cNvSpPr>
                  <a:spLocks/>
                </p:cNvSpPr>
                <p:nvPr userDrawn="1"/>
              </p:nvSpPr>
              <p:spPr bwMode="auto">
                <a:xfrm>
                  <a:off x="643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0" name="Freeform 187">
                  <a:extLst>
                    <a:ext uri="{FF2B5EF4-FFF2-40B4-BE49-F238E27FC236}">
                      <a16:creationId xmlns:a16="http://schemas.microsoft.com/office/drawing/2014/main" id="{2B2FCC14-0241-4326-8A71-17D952532204}"/>
                    </a:ext>
                  </a:extLst>
                </p:cNvPr>
                <p:cNvSpPr>
                  <a:spLocks/>
                </p:cNvSpPr>
                <p:nvPr userDrawn="1"/>
              </p:nvSpPr>
              <p:spPr bwMode="auto">
                <a:xfrm>
                  <a:off x="6449" y="943"/>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1" name="Freeform 188">
                  <a:extLst>
                    <a:ext uri="{FF2B5EF4-FFF2-40B4-BE49-F238E27FC236}">
                      <a16:creationId xmlns:a16="http://schemas.microsoft.com/office/drawing/2014/main" id="{1B462744-07BA-471E-997E-BC712489374D}"/>
                    </a:ext>
                  </a:extLst>
                </p:cNvPr>
                <p:cNvSpPr>
                  <a:spLocks/>
                </p:cNvSpPr>
                <p:nvPr userDrawn="1"/>
              </p:nvSpPr>
              <p:spPr bwMode="auto">
                <a:xfrm>
                  <a:off x="6399" y="956"/>
                  <a:ext cx="6" cy="8"/>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2" name="Freeform 189">
                  <a:extLst>
                    <a:ext uri="{FF2B5EF4-FFF2-40B4-BE49-F238E27FC236}">
                      <a16:creationId xmlns:a16="http://schemas.microsoft.com/office/drawing/2014/main" id="{CDBBFF47-AE9F-4523-BBEC-61E7013BA31E}"/>
                    </a:ext>
                  </a:extLst>
                </p:cNvPr>
                <p:cNvSpPr>
                  <a:spLocks/>
                </p:cNvSpPr>
                <p:nvPr userDrawn="1"/>
              </p:nvSpPr>
              <p:spPr bwMode="auto">
                <a:xfrm>
                  <a:off x="640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3" name="Freeform 190">
                  <a:extLst>
                    <a:ext uri="{FF2B5EF4-FFF2-40B4-BE49-F238E27FC236}">
                      <a16:creationId xmlns:a16="http://schemas.microsoft.com/office/drawing/2014/main" id="{E5DB62A5-30D7-4D49-8F71-BDAAB0405C6B}"/>
                    </a:ext>
                  </a:extLst>
                </p:cNvPr>
                <p:cNvSpPr>
                  <a:spLocks/>
                </p:cNvSpPr>
                <p:nvPr userDrawn="1"/>
              </p:nvSpPr>
              <p:spPr bwMode="auto">
                <a:xfrm>
                  <a:off x="641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4" name="Freeform 191">
                  <a:extLst>
                    <a:ext uri="{FF2B5EF4-FFF2-40B4-BE49-F238E27FC236}">
                      <a16:creationId xmlns:a16="http://schemas.microsoft.com/office/drawing/2014/main" id="{A2ECCF62-1BB5-4022-AD7D-62F9333D078C}"/>
                    </a:ext>
                  </a:extLst>
                </p:cNvPr>
                <p:cNvSpPr>
                  <a:spLocks/>
                </p:cNvSpPr>
                <p:nvPr userDrawn="1"/>
              </p:nvSpPr>
              <p:spPr bwMode="auto">
                <a:xfrm>
                  <a:off x="642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5" name="Freeform 192">
                  <a:extLst>
                    <a:ext uri="{FF2B5EF4-FFF2-40B4-BE49-F238E27FC236}">
                      <a16:creationId xmlns:a16="http://schemas.microsoft.com/office/drawing/2014/main" id="{20D848C9-9B4E-4805-8B7B-E8C6C0A60A3F}"/>
                    </a:ext>
                  </a:extLst>
                </p:cNvPr>
                <p:cNvSpPr>
                  <a:spLocks/>
                </p:cNvSpPr>
                <p:nvPr userDrawn="1"/>
              </p:nvSpPr>
              <p:spPr bwMode="auto">
                <a:xfrm>
                  <a:off x="643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6" name="Freeform 193">
                  <a:extLst>
                    <a:ext uri="{FF2B5EF4-FFF2-40B4-BE49-F238E27FC236}">
                      <a16:creationId xmlns:a16="http://schemas.microsoft.com/office/drawing/2014/main" id="{DF79A1B7-4C66-498E-8A20-5B12F1E0613C}"/>
                    </a:ext>
                  </a:extLst>
                </p:cNvPr>
                <p:cNvSpPr>
                  <a:spLocks/>
                </p:cNvSpPr>
                <p:nvPr userDrawn="1"/>
              </p:nvSpPr>
              <p:spPr bwMode="auto">
                <a:xfrm>
                  <a:off x="6449" y="956"/>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7" name="Freeform 194">
                  <a:extLst>
                    <a:ext uri="{FF2B5EF4-FFF2-40B4-BE49-F238E27FC236}">
                      <a16:creationId xmlns:a16="http://schemas.microsoft.com/office/drawing/2014/main" id="{E6A9F2C6-6DFF-4588-9C51-538264191B09}"/>
                    </a:ext>
                  </a:extLst>
                </p:cNvPr>
                <p:cNvSpPr>
                  <a:spLocks/>
                </p:cNvSpPr>
                <p:nvPr userDrawn="1"/>
              </p:nvSpPr>
              <p:spPr bwMode="auto">
                <a:xfrm>
                  <a:off x="6399" y="969"/>
                  <a:ext cx="6" cy="8"/>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8" name="Freeform 195">
                  <a:extLst>
                    <a:ext uri="{FF2B5EF4-FFF2-40B4-BE49-F238E27FC236}">
                      <a16:creationId xmlns:a16="http://schemas.microsoft.com/office/drawing/2014/main" id="{FB8FB081-7CAA-4EC9-9CFE-EC102F62BE77}"/>
                    </a:ext>
                  </a:extLst>
                </p:cNvPr>
                <p:cNvSpPr>
                  <a:spLocks/>
                </p:cNvSpPr>
                <p:nvPr userDrawn="1"/>
              </p:nvSpPr>
              <p:spPr bwMode="auto">
                <a:xfrm>
                  <a:off x="640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9" name="Freeform 196">
                  <a:extLst>
                    <a:ext uri="{FF2B5EF4-FFF2-40B4-BE49-F238E27FC236}">
                      <a16:creationId xmlns:a16="http://schemas.microsoft.com/office/drawing/2014/main" id="{265B30BE-498A-4548-BC77-26188F760DDC}"/>
                    </a:ext>
                  </a:extLst>
                </p:cNvPr>
                <p:cNvSpPr>
                  <a:spLocks/>
                </p:cNvSpPr>
                <p:nvPr userDrawn="1"/>
              </p:nvSpPr>
              <p:spPr bwMode="auto">
                <a:xfrm>
                  <a:off x="641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0" name="Freeform 197">
                  <a:extLst>
                    <a:ext uri="{FF2B5EF4-FFF2-40B4-BE49-F238E27FC236}">
                      <a16:creationId xmlns:a16="http://schemas.microsoft.com/office/drawing/2014/main" id="{0E73DC51-FA30-4D9B-B6D9-C32E6B3A257A}"/>
                    </a:ext>
                  </a:extLst>
                </p:cNvPr>
                <p:cNvSpPr>
                  <a:spLocks/>
                </p:cNvSpPr>
                <p:nvPr userDrawn="1"/>
              </p:nvSpPr>
              <p:spPr bwMode="auto">
                <a:xfrm>
                  <a:off x="642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1" name="Freeform 198">
                  <a:extLst>
                    <a:ext uri="{FF2B5EF4-FFF2-40B4-BE49-F238E27FC236}">
                      <a16:creationId xmlns:a16="http://schemas.microsoft.com/office/drawing/2014/main" id="{7F5C1F66-2DBD-4D18-BADA-580084E80B65}"/>
                    </a:ext>
                  </a:extLst>
                </p:cNvPr>
                <p:cNvSpPr>
                  <a:spLocks/>
                </p:cNvSpPr>
                <p:nvPr userDrawn="1"/>
              </p:nvSpPr>
              <p:spPr bwMode="auto">
                <a:xfrm>
                  <a:off x="643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2" name="Freeform 199">
                  <a:extLst>
                    <a:ext uri="{FF2B5EF4-FFF2-40B4-BE49-F238E27FC236}">
                      <a16:creationId xmlns:a16="http://schemas.microsoft.com/office/drawing/2014/main" id="{073880C2-946E-4FB5-858E-27D379660148}"/>
                    </a:ext>
                  </a:extLst>
                </p:cNvPr>
                <p:cNvSpPr>
                  <a:spLocks/>
                </p:cNvSpPr>
                <p:nvPr userDrawn="1"/>
              </p:nvSpPr>
              <p:spPr bwMode="auto">
                <a:xfrm>
                  <a:off x="6449" y="969"/>
                  <a:ext cx="6" cy="8"/>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3" name="Freeform 200">
                  <a:extLst>
                    <a:ext uri="{FF2B5EF4-FFF2-40B4-BE49-F238E27FC236}">
                      <a16:creationId xmlns:a16="http://schemas.microsoft.com/office/drawing/2014/main" id="{24836996-1F73-499D-AABF-99DCEE64E55E}"/>
                    </a:ext>
                  </a:extLst>
                </p:cNvPr>
                <p:cNvSpPr>
                  <a:spLocks/>
                </p:cNvSpPr>
                <p:nvPr userDrawn="1"/>
              </p:nvSpPr>
              <p:spPr bwMode="auto">
                <a:xfrm>
                  <a:off x="6399" y="981"/>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4" name="Freeform 201">
                  <a:extLst>
                    <a:ext uri="{FF2B5EF4-FFF2-40B4-BE49-F238E27FC236}">
                      <a16:creationId xmlns:a16="http://schemas.microsoft.com/office/drawing/2014/main" id="{33E19F03-DC55-48B6-909B-255F58C2FDDA}"/>
                    </a:ext>
                  </a:extLst>
                </p:cNvPr>
                <p:cNvSpPr>
                  <a:spLocks/>
                </p:cNvSpPr>
                <p:nvPr userDrawn="1"/>
              </p:nvSpPr>
              <p:spPr bwMode="auto">
                <a:xfrm>
                  <a:off x="640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5" name="Freeform 202">
                  <a:extLst>
                    <a:ext uri="{FF2B5EF4-FFF2-40B4-BE49-F238E27FC236}">
                      <a16:creationId xmlns:a16="http://schemas.microsoft.com/office/drawing/2014/main" id="{BA3D9E32-EFF6-470C-A5D3-47F0C4820E1A}"/>
                    </a:ext>
                  </a:extLst>
                </p:cNvPr>
                <p:cNvSpPr>
                  <a:spLocks/>
                </p:cNvSpPr>
                <p:nvPr userDrawn="1"/>
              </p:nvSpPr>
              <p:spPr bwMode="auto">
                <a:xfrm>
                  <a:off x="641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6" name="Freeform 203">
                  <a:extLst>
                    <a:ext uri="{FF2B5EF4-FFF2-40B4-BE49-F238E27FC236}">
                      <a16:creationId xmlns:a16="http://schemas.microsoft.com/office/drawing/2014/main" id="{BF734E77-C8D7-414B-9932-1BAF4398AFC3}"/>
                    </a:ext>
                  </a:extLst>
                </p:cNvPr>
                <p:cNvSpPr>
                  <a:spLocks/>
                </p:cNvSpPr>
                <p:nvPr userDrawn="1"/>
              </p:nvSpPr>
              <p:spPr bwMode="auto">
                <a:xfrm>
                  <a:off x="642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7" name="Freeform 204">
                  <a:extLst>
                    <a:ext uri="{FF2B5EF4-FFF2-40B4-BE49-F238E27FC236}">
                      <a16:creationId xmlns:a16="http://schemas.microsoft.com/office/drawing/2014/main" id="{EC59CC30-763E-45F8-8F0A-902F4E7B07BB}"/>
                    </a:ext>
                  </a:extLst>
                </p:cNvPr>
                <p:cNvSpPr>
                  <a:spLocks/>
                </p:cNvSpPr>
                <p:nvPr userDrawn="1"/>
              </p:nvSpPr>
              <p:spPr bwMode="auto">
                <a:xfrm>
                  <a:off x="643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grpSp>
          <p:sp>
            <p:nvSpPr>
              <p:cNvPr id="8" name="Freeform 206">
                <a:extLst>
                  <a:ext uri="{FF2B5EF4-FFF2-40B4-BE49-F238E27FC236}">
                    <a16:creationId xmlns:a16="http://schemas.microsoft.com/office/drawing/2014/main" id="{3DC29407-1B2B-4EA1-9B7C-0361E7C95F0E}"/>
                  </a:ext>
                </a:extLst>
              </p:cNvPr>
              <p:cNvSpPr>
                <a:spLocks/>
              </p:cNvSpPr>
              <p:nvPr userDrawn="1"/>
            </p:nvSpPr>
            <p:spPr bwMode="auto">
              <a:xfrm>
                <a:off x="6449" y="981"/>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0" name="Freeform 207">
                <a:extLst>
                  <a:ext uri="{FF2B5EF4-FFF2-40B4-BE49-F238E27FC236}">
                    <a16:creationId xmlns:a16="http://schemas.microsoft.com/office/drawing/2014/main" id="{34A5EEA8-273D-4DDE-AF4E-980CE389B441}"/>
                  </a:ext>
                </a:extLst>
              </p:cNvPr>
              <p:cNvSpPr>
                <a:spLocks/>
              </p:cNvSpPr>
              <p:nvPr userDrawn="1"/>
            </p:nvSpPr>
            <p:spPr bwMode="auto">
              <a:xfrm>
                <a:off x="6399" y="994"/>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1" name="Freeform 208">
                <a:extLst>
                  <a:ext uri="{FF2B5EF4-FFF2-40B4-BE49-F238E27FC236}">
                    <a16:creationId xmlns:a16="http://schemas.microsoft.com/office/drawing/2014/main" id="{C6B5AAB3-1562-4CB3-A945-2B1D8E16C239}"/>
                  </a:ext>
                </a:extLst>
              </p:cNvPr>
              <p:cNvSpPr>
                <a:spLocks/>
              </p:cNvSpPr>
              <p:nvPr userDrawn="1"/>
            </p:nvSpPr>
            <p:spPr bwMode="auto">
              <a:xfrm>
                <a:off x="640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2" name="Freeform 209">
                <a:extLst>
                  <a:ext uri="{FF2B5EF4-FFF2-40B4-BE49-F238E27FC236}">
                    <a16:creationId xmlns:a16="http://schemas.microsoft.com/office/drawing/2014/main" id="{ACD033BD-0BDB-4767-A4AD-F6A52EA47DFF}"/>
                  </a:ext>
                </a:extLst>
              </p:cNvPr>
              <p:cNvSpPr>
                <a:spLocks/>
              </p:cNvSpPr>
              <p:nvPr userDrawn="1"/>
            </p:nvSpPr>
            <p:spPr bwMode="auto">
              <a:xfrm>
                <a:off x="641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3" name="Freeform 210">
                <a:extLst>
                  <a:ext uri="{FF2B5EF4-FFF2-40B4-BE49-F238E27FC236}">
                    <a16:creationId xmlns:a16="http://schemas.microsoft.com/office/drawing/2014/main" id="{8263A67C-5E43-41AA-83EF-2042051F9ECE}"/>
                  </a:ext>
                </a:extLst>
              </p:cNvPr>
              <p:cNvSpPr>
                <a:spLocks/>
              </p:cNvSpPr>
              <p:nvPr userDrawn="1"/>
            </p:nvSpPr>
            <p:spPr bwMode="auto">
              <a:xfrm>
                <a:off x="642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4" name="Freeform 211">
                <a:extLst>
                  <a:ext uri="{FF2B5EF4-FFF2-40B4-BE49-F238E27FC236}">
                    <a16:creationId xmlns:a16="http://schemas.microsoft.com/office/drawing/2014/main" id="{A722E5B7-E7D7-4F98-8565-8637B05C6D57}"/>
                  </a:ext>
                </a:extLst>
              </p:cNvPr>
              <p:cNvSpPr>
                <a:spLocks/>
              </p:cNvSpPr>
              <p:nvPr userDrawn="1"/>
            </p:nvSpPr>
            <p:spPr bwMode="auto">
              <a:xfrm>
                <a:off x="643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5" name="Freeform 212">
                <a:extLst>
                  <a:ext uri="{FF2B5EF4-FFF2-40B4-BE49-F238E27FC236}">
                    <a16:creationId xmlns:a16="http://schemas.microsoft.com/office/drawing/2014/main" id="{9B114B29-778E-4A03-87BC-69C1B9B1D57F}"/>
                  </a:ext>
                </a:extLst>
              </p:cNvPr>
              <p:cNvSpPr>
                <a:spLocks/>
              </p:cNvSpPr>
              <p:nvPr userDrawn="1"/>
            </p:nvSpPr>
            <p:spPr bwMode="auto">
              <a:xfrm>
                <a:off x="6449" y="994"/>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6" name="Freeform 213">
                <a:extLst>
                  <a:ext uri="{FF2B5EF4-FFF2-40B4-BE49-F238E27FC236}">
                    <a16:creationId xmlns:a16="http://schemas.microsoft.com/office/drawing/2014/main" id="{AF49776E-1818-4148-BB56-20D88120F413}"/>
                  </a:ext>
                </a:extLst>
              </p:cNvPr>
              <p:cNvSpPr>
                <a:spLocks/>
              </p:cNvSpPr>
              <p:nvPr userDrawn="1"/>
            </p:nvSpPr>
            <p:spPr bwMode="auto">
              <a:xfrm>
                <a:off x="6399" y="880"/>
                <a:ext cx="6" cy="9"/>
              </a:xfrm>
              <a:custGeom>
                <a:avLst/>
                <a:gdLst>
                  <a:gd name="T0" fmla="*/ 6 w 13"/>
                  <a:gd name="T1" fmla="*/ 0 h 19"/>
                  <a:gd name="T2" fmla="*/ 0 w 13"/>
                  <a:gd name="T3" fmla="*/ 7 h 19"/>
                  <a:gd name="T4" fmla="*/ 0 w 13"/>
                  <a:gd name="T5" fmla="*/ 19 h 19"/>
                  <a:gd name="T6" fmla="*/ 13 w 13"/>
                  <a:gd name="T7" fmla="*/ 19 h 19"/>
                  <a:gd name="T8" fmla="*/ 13 w 13"/>
                  <a:gd name="T9" fmla="*/ 7 h 19"/>
                  <a:gd name="T10" fmla="*/ 6 w 13"/>
                  <a:gd name="T11" fmla="*/ 0 h 19"/>
                </a:gdLst>
                <a:ahLst/>
                <a:cxnLst>
                  <a:cxn ang="0">
                    <a:pos x="T0" y="T1"/>
                  </a:cxn>
                  <a:cxn ang="0">
                    <a:pos x="T2" y="T3"/>
                  </a:cxn>
                  <a:cxn ang="0">
                    <a:pos x="T4" y="T5"/>
                  </a:cxn>
                  <a:cxn ang="0">
                    <a:pos x="T6" y="T7"/>
                  </a:cxn>
                  <a:cxn ang="0">
                    <a:pos x="T8" y="T9"/>
                  </a:cxn>
                  <a:cxn ang="0">
                    <a:pos x="T10" y="T11"/>
                  </a:cxn>
                </a:cxnLst>
                <a:rect l="0" t="0" r="r" b="b"/>
                <a:pathLst>
                  <a:path w="13" h="19">
                    <a:moveTo>
                      <a:pt x="6" y="0"/>
                    </a:moveTo>
                    <a:cubicBezTo>
                      <a:pt x="3" y="0"/>
                      <a:pt x="0" y="3"/>
                      <a:pt x="0" y="7"/>
                    </a:cubicBezTo>
                    <a:cubicBezTo>
                      <a:pt x="0" y="19"/>
                      <a:pt x="0" y="19"/>
                      <a:pt x="0" y="19"/>
                    </a:cubicBezTo>
                    <a:cubicBezTo>
                      <a:pt x="13" y="19"/>
                      <a:pt x="13" y="19"/>
                      <a:pt x="13" y="19"/>
                    </a:cubicBezTo>
                    <a:cubicBezTo>
                      <a:pt x="13" y="7"/>
                      <a:pt x="13" y="7"/>
                      <a:pt x="13" y="7"/>
                    </a:cubicBezTo>
                    <a:cubicBezTo>
                      <a:pt x="13" y="3"/>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7" name="Freeform 214">
                <a:extLst>
                  <a:ext uri="{FF2B5EF4-FFF2-40B4-BE49-F238E27FC236}">
                    <a16:creationId xmlns:a16="http://schemas.microsoft.com/office/drawing/2014/main" id="{56E40CF7-81FF-4AEF-A691-6972050B9A90}"/>
                  </a:ext>
                </a:extLst>
              </p:cNvPr>
              <p:cNvSpPr>
                <a:spLocks/>
              </p:cNvSpPr>
              <p:nvPr userDrawn="1"/>
            </p:nvSpPr>
            <p:spPr bwMode="auto">
              <a:xfrm>
                <a:off x="640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8" name="Freeform 215">
                <a:extLst>
                  <a:ext uri="{FF2B5EF4-FFF2-40B4-BE49-F238E27FC236}">
                    <a16:creationId xmlns:a16="http://schemas.microsoft.com/office/drawing/2014/main" id="{FBAFE93B-0BA6-4911-999C-CD34138653E3}"/>
                  </a:ext>
                </a:extLst>
              </p:cNvPr>
              <p:cNvSpPr>
                <a:spLocks/>
              </p:cNvSpPr>
              <p:nvPr userDrawn="1"/>
            </p:nvSpPr>
            <p:spPr bwMode="auto">
              <a:xfrm>
                <a:off x="641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19" name="Freeform 216">
                <a:extLst>
                  <a:ext uri="{FF2B5EF4-FFF2-40B4-BE49-F238E27FC236}">
                    <a16:creationId xmlns:a16="http://schemas.microsoft.com/office/drawing/2014/main" id="{8F093229-7736-4224-8D46-7609B017E144}"/>
                  </a:ext>
                </a:extLst>
              </p:cNvPr>
              <p:cNvSpPr>
                <a:spLocks/>
              </p:cNvSpPr>
              <p:nvPr userDrawn="1"/>
            </p:nvSpPr>
            <p:spPr bwMode="auto">
              <a:xfrm>
                <a:off x="642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0" name="Freeform 217">
                <a:extLst>
                  <a:ext uri="{FF2B5EF4-FFF2-40B4-BE49-F238E27FC236}">
                    <a16:creationId xmlns:a16="http://schemas.microsoft.com/office/drawing/2014/main" id="{62B31CDA-AD40-44D0-A705-E8D7474D0ABE}"/>
                  </a:ext>
                </a:extLst>
              </p:cNvPr>
              <p:cNvSpPr>
                <a:spLocks/>
              </p:cNvSpPr>
              <p:nvPr userDrawn="1"/>
            </p:nvSpPr>
            <p:spPr bwMode="auto">
              <a:xfrm>
                <a:off x="643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3"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1" name="Freeform 218">
                <a:extLst>
                  <a:ext uri="{FF2B5EF4-FFF2-40B4-BE49-F238E27FC236}">
                    <a16:creationId xmlns:a16="http://schemas.microsoft.com/office/drawing/2014/main" id="{76C13460-5895-48E4-8BA0-BC795AD1152D}"/>
                  </a:ext>
                </a:extLst>
              </p:cNvPr>
              <p:cNvSpPr>
                <a:spLocks/>
              </p:cNvSpPr>
              <p:nvPr userDrawn="1"/>
            </p:nvSpPr>
            <p:spPr bwMode="auto">
              <a:xfrm>
                <a:off x="6449" y="880"/>
                <a:ext cx="6" cy="9"/>
              </a:xfrm>
              <a:custGeom>
                <a:avLst/>
                <a:gdLst>
                  <a:gd name="T0" fmla="*/ 7 w 14"/>
                  <a:gd name="T1" fmla="*/ 0 h 19"/>
                  <a:gd name="T2" fmla="*/ 0 w 14"/>
                  <a:gd name="T3" fmla="*/ 7 h 19"/>
                  <a:gd name="T4" fmla="*/ 0 w 14"/>
                  <a:gd name="T5" fmla="*/ 19 h 19"/>
                  <a:gd name="T6" fmla="*/ 14 w 14"/>
                  <a:gd name="T7" fmla="*/ 19 h 19"/>
                  <a:gd name="T8" fmla="*/ 14 w 14"/>
                  <a:gd name="T9" fmla="*/ 7 h 19"/>
                  <a:gd name="T10" fmla="*/ 7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7" y="0"/>
                    </a:moveTo>
                    <a:cubicBezTo>
                      <a:pt x="4" y="0"/>
                      <a:pt x="0" y="3"/>
                      <a:pt x="0" y="7"/>
                    </a:cubicBezTo>
                    <a:cubicBezTo>
                      <a:pt x="0" y="19"/>
                      <a:pt x="0" y="19"/>
                      <a:pt x="0" y="19"/>
                    </a:cubicBezTo>
                    <a:cubicBezTo>
                      <a:pt x="14" y="19"/>
                      <a:pt x="14" y="19"/>
                      <a:pt x="14" y="19"/>
                    </a:cubicBezTo>
                    <a:cubicBezTo>
                      <a:pt x="14" y="7"/>
                      <a:pt x="14" y="7"/>
                      <a:pt x="14" y="7"/>
                    </a:cubicBezTo>
                    <a:cubicBezTo>
                      <a:pt x="14" y="3"/>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2" name="Freeform 219">
                <a:extLst>
                  <a:ext uri="{FF2B5EF4-FFF2-40B4-BE49-F238E27FC236}">
                    <a16:creationId xmlns:a16="http://schemas.microsoft.com/office/drawing/2014/main" id="{7E786016-D613-4516-AF0D-48603C33B7CA}"/>
                  </a:ext>
                </a:extLst>
              </p:cNvPr>
              <p:cNvSpPr>
                <a:spLocks/>
              </p:cNvSpPr>
              <p:nvPr userDrawn="1"/>
            </p:nvSpPr>
            <p:spPr bwMode="auto">
              <a:xfrm>
                <a:off x="6399" y="893"/>
                <a:ext cx="6" cy="9"/>
              </a:xfrm>
              <a:custGeom>
                <a:avLst/>
                <a:gdLst>
                  <a:gd name="T0" fmla="*/ 6 w 13"/>
                  <a:gd name="T1" fmla="*/ 0 h 20"/>
                  <a:gd name="T2" fmla="*/ 0 w 13"/>
                  <a:gd name="T3" fmla="*/ 7 h 20"/>
                  <a:gd name="T4" fmla="*/ 0 w 13"/>
                  <a:gd name="T5" fmla="*/ 20 h 20"/>
                  <a:gd name="T6" fmla="*/ 13 w 13"/>
                  <a:gd name="T7" fmla="*/ 20 h 20"/>
                  <a:gd name="T8" fmla="*/ 13 w 13"/>
                  <a:gd name="T9" fmla="*/ 7 h 20"/>
                  <a:gd name="T10" fmla="*/ 6 w 13"/>
                  <a:gd name="T11" fmla="*/ 0 h 20"/>
                </a:gdLst>
                <a:ahLst/>
                <a:cxnLst>
                  <a:cxn ang="0">
                    <a:pos x="T0" y="T1"/>
                  </a:cxn>
                  <a:cxn ang="0">
                    <a:pos x="T2" y="T3"/>
                  </a:cxn>
                  <a:cxn ang="0">
                    <a:pos x="T4" y="T5"/>
                  </a:cxn>
                  <a:cxn ang="0">
                    <a:pos x="T6" y="T7"/>
                  </a:cxn>
                  <a:cxn ang="0">
                    <a:pos x="T8" y="T9"/>
                  </a:cxn>
                  <a:cxn ang="0">
                    <a:pos x="T10" y="T11"/>
                  </a:cxn>
                </a:cxnLst>
                <a:rect l="0" t="0" r="r" b="b"/>
                <a:pathLst>
                  <a:path w="13" h="20">
                    <a:moveTo>
                      <a:pt x="6" y="0"/>
                    </a:moveTo>
                    <a:cubicBezTo>
                      <a:pt x="3" y="0"/>
                      <a:pt x="0" y="4"/>
                      <a:pt x="0" y="7"/>
                    </a:cubicBezTo>
                    <a:cubicBezTo>
                      <a:pt x="0" y="20"/>
                      <a:pt x="0" y="20"/>
                      <a:pt x="0" y="20"/>
                    </a:cubicBezTo>
                    <a:cubicBezTo>
                      <a:pt x="13" y="20"/>
                      <a:pt x="13" y="20"/>
                      <a:pt x="13" y="20"/>
                    </a:cubicBezTo>
                    <a:cubicBezTo>
                      <a:pt x="13" y="7"/>
                      <a:pt x="13" y="7"/>
                      <a:pt x="13" y="7"/>
                    </a:cubicBezTo>
                    <a:cubicBezTo>
                      <a:pt x="13" y="4"/>
                      <a:pt x="10" y="0"/>
                      <a:pt x="6"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3" name="Freeform 220">
                <a:extLst>
                  <a:ext uri="{FF2B5EF4-FFF2-40B4-BE49-F238E27FC236}">
                    <a16:creationId xmlns:a16="http://schemas.microsoft.com/office/drawing/2014/main" id="{4897311A-FE1D-49DE-8D2A-CAE00B3CC095}"/>
                  </a:ext>
                </a:extLst>
              </p:cNvPr>
              <p:cNvSpPr>
                <a:spLocks/>
              </p:cNvSpPr>
              <p:nvPr userDrawn="1"/>
            </p:nvSpPr>
            <p:spPr bwMode="auto">
              <a:xfrm>
                <a:off x="640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3"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4" name="Freeform 221">
                <a:extLst>
                  <a:ext uri="{FF2B5EF4-FFF2-40B4-BE49-F238E27FC236}">
                    <a16:creationId xmlns:a16="http://schemas.microsoft.com/office/drawing/2014/main" id="{C293EE50-CDA7-4D9B-A1A4-D7398BE82EB1}"/>
                  </a:ext>
                </a:extLst>
              </p:cNvPr>
              <p:cNvSpPr>
                <a:spLocks/>
              </p:cNvSpPr>
              <p:nvPr userDrawn="1"/>
            </p:nvSpPr>
            <p:spPr bwMode="auto">
              <a:xfrm>
                <a:off x="641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3"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5" name="Freeform 222">
                <a:extLst>
                  <a:ext uri="{FF2B5EF4-FFF2-40B4-BE49-F238E27FC236}">
                    <a16:creationId xmlns:a16="http://schemas.microsoft.com/office/drawing/2014/main" id="{6E5D1E79-E226-4B2E-A02D-F11BD248B514}"/>
                  </a:ext>
                </a:extLst>
              </p:cNvPr>
              <p:cNvSpPr>
                <a:spLocks/>
              </p:cNvSpPr>
              <p:nvPr userDrawn="1"/>
            </p:nvSpPr>
            <p:spPr bwMode="auto">
              <a:xfrm>
                <a:off x="642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3"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6" name="Freeform 223">
                <a:extLst>
                  <a:ext uri="{FF2B5EF4-FFF2-40B4-BE49-F238E27FC236}">
                    <a16:creationId xmlns:a16="http://schemas.microsoft.com/office/drawing/2014/main" id="{43AEF585-9B7A-43C0-A886-880443CF6D9B}"/>
                  </a:ext>
                </a:extLst>
              </p:cNvPr>
              <p:cNvSpPr>
                <a:spLocks/>
              </p:cNvSpPr>
              <p:nvPr userDrawn="1"/>
            </p:nvSpPr>
            <p:spPr bwMode="auto">
              <a:xfrm>
                <a:off x="643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3"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7" name="Freeform 224">
                <a:extLst>
                  <a:ext uri="{FF2B5EF4-FFF2-40B4-BE49-F238E27FC236}">
                    <a16:creationId xmlns:a16="http://schemas.microsoft.com/office/drawing/2014/main" id="{7A92C03C-C5EC-4E63-8424-244DAE73CB26}"/>
                  </a:ext>
                </a:extLst>
              </p:cNvPr>
              <p:cNvSpPr>
                <a:spLocks/>
              </p:cNvSpPr>
              <p:nvPr userDrawn="1"/>
            </p:nvSpPr>
            <p:spPr bwMode="auto">
              <a:xfrm>
                <a:off x="6449" y="893"/>
                <a:ext cx="6" cy="9"/>
              </a:xfrm>
              <a:custGeom>
                <a:avLst/>
                <a:gdLst>
                  <a:gd name="T0" fmla="*/ 7 w 14"/>
                  <a:gd name="T1" fmla="*/ 0 h 20"/>
                  <a:gd name="T2" fmla="*/ 0 w 14"/>
                  <a:gd name="T3" fmla="*/ 7 h 20"/>
                  <a:gd name="T4" fmla="*/ 0 w 14"/>
                  <a:gd name="T5" fmla="*/ 20 h 20"/>
                  <a:gd name="T6" fmla="*/ 14 w 14"/>
                  <a:gd name="T7" fmla="*/ 20 h 20"/>
                  <a:gd name="T8" fmla="*/ 14 w 14"/>
                  <a:gd name="T9" fmla="*/ 7 h 20"/>
                  <a:gd name="T10" fmla="*/ 7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7" y="0"/>
                    </a:moveTo>
                    <a:cubicBezTo>
                      <a:pt x="4" y="0"/>
                      <a:pt x="0" y="4"/>
                      <a:pt x="0" y="7"/>
                    </a:cubicBezTo>
                    <a:cubicBezTo>
                      <a:pt x="0" y="20"/>
                      <a:pt x="0" y="20"/>
                      <a:pt x="0" y="20"/>
                    </a:cubicBezTo>
                    <a:cubicBezTo>
                      <a:pt x="14" y="20"/>
                      <a:pt x="14" y="20"/>
                      <a:pt x="14" y="20"/>
                    </a:cubicBezTo>
                    <a:cubicBezTo>
                      <a:pt x="14" y="7"/>
                      <a:pt x="14" y="7"/>
                      <a:pt x="14" y="7"/>
                    </a:cubicBezTo>
                    <a:cubicBezTo>
                      <a:pt x="14" y="4"/>
                      <a:pt x="11" y="0"/>
                      <a:pt x="7" y="0"/>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8" name="Rectangle 225">
                <a:extLst>
                  <a:ext uri="{FF2B5EF4-FFF2-40B4-BE49-F238E27FC236}">
                    <a16:creationId xmlns:a16="http://schemas.microsoft.com/office/drawing/2014/main" id="{905DE5E0-EA09-4D4C-9314-6E0BAE3E5AAA}"/>
                  </a:ext>
                </a:extLst>
              </p:cNvPr>
              <p:cNvSpPr>
                <a:spLocks noChangeArrowheads="1"/>
              </p:cNvSpPr>
              <p:nvPr userDrawn="1"/>
            </p:nvSpPr>
            <p:spPr bwMode="auto">
              <a:xfrm>
                <a:off x="6327" y="1129"/>
                <a:ext cx="110" cy="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29" name="Rectangle 226">
                <a:extLst>
                  <a:ext uri="{FF2B5EF4-FFF2-40B4-BE49-F238E27FC236}">
                    <a16:creationId xmlns:a16="http://schemas.microsoft.com/office/drawing/2014/main" id="{0EABE4B7-EE29-40A9-AAEC-D62F22F7745F}"/>
                  </a:ext>
                </a:extLst>
              </p:cNvPr>
              <p:cNvSpPr>
                <a:spLocks noChangeArrowheads="1"/>
              </p:cNvSpPr>
              <p:nvPr userDrawn="1"/>
            </p:nvSpPr>
            <p:spPr bwMode="auto">
              <a:xfrm>
                <a:off x="6327" y="1142"/>
                <a:ext cx="110" cy="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0" name="Rectangle 227">
                <a:extLst>
                  <a:ext uri="{FF2B5EF4-FFF2-40B4-BE49-F238E27FC236}">
                    <a16:creationId xmlns:a16="http://schemas.microsoft.com/office/drawing/2014/main" id="{C35B4B54-C665-4E48-8744-BC8C27EA6CF0}"/>
                  </a:ext>
                </a:extLst>
              </p:cNvPr>
              <p:cNvSpPr>
                <a:spLocks noChangeArrowheads="1"/>
              </p:cNvSpPr>
              <p:nvPr userDrawn="1"/>
            </p:nvSpPr>
            <p:spPr bwMode="auto">
              <a:xfrm>
                <a:off x="6327" y="1136"/>
                <a:ext cx="110" cy="6"/>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1" name="Rectangle 228">
                <a:extLst>
                  <a:ext uri="{FF2B5EF4-FFF2-40B4-BE49-F238E27FC236}">
                    <a16:creationId xmlns:a16="http://schemas.microsoft.com/office/drawing/2014/main" id="{2799DDFC-7890-477C-AE3F-9D2D397C1A31}"/>
                  </a:ext>
                </a:extLst>
              </p:cNvPr>
              <p:cNvSpPr>
                <a:spLocks noChangeArrowheads="1"/>
              </p:cNvSpPr>
              <p:nvPr userDrawn="1"/>
            </p:nvSpPr>
            <p:spPr bwMode="auto">
              <a:xfrm>
                <a:off x="6403" y="1075"/>
                <a:ext cx="21" cy="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2" name="Rectangle 229">
                <a:extLst>
                  <a:ext uri="{FF2B5EF4-FFF2-40B4-BE49-F238E27FC236}">
                    <a16:creationId xmlns:a16="http://schemas.microsoft.com/office/drawing/2014/main" id="{9DFA028E-0CC0-4325-8077-F3420E89B15E}"/>
                  </a:ext>
                </a:extLst>
              </p:cNvPr>
              <p:cNvSpPr>
                <a:spLocks noChangeArrowheads="1"/>
              </p:cNvSpPr>
              <p:nvPr userDrawn="1"/>
            </p:nvSpPr>
            <p:spPr bwMode="auto">
              <a:xfrm>
                <a:off x="6418" y="1080"/>
                <a:ext cx="6" cy="49"/>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3" name="Rectangle 230">
                <a:extLst>
                  <a:ext uri="{FF2B5EF4-FFF2-40B4-BE49-F238E27FC236}">
                    <a16:creationId xmlns:a16="http://schemas.microsoft.com/office/drawing/2014/main" id="{C4A0E2E0-AFA2-49DA-9F5E-B5EA47A05466}"/>
                  </a:ext>
                </a:extLst>
              </p:cNvPr>
              <p:cNvSpPr>
                <a:spLocks noChangeArrowheads="1"/>
              </p:cNvSpPr>
              <p:nvPr userDrawn="1"/>
            </p:nvSpPr>
            <p:spPr bwMode="auto">
              <a:xfrm>
                <a:off x="6372" y="1075"/>
                <a:ext cx="20" cy="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4" name="Rectangle 231">
                <a:extLst>
                  <a:ext uri="{FF2B5EF4-FFF2-40B4-BE49-F238E27FC236}">
                    <a16:creationId xmlns:a16="http://schemas.microsoft.com/office/drawing/2014/main" id="{AF2E8786-F9EE-4DF9-8CFD-713BCE5301AE}"/>
                  </a:ext>
                </a:extLst>
              </p:cNvPr>
              <p:cNvSpPr>
                <a:spLocks noChangeArrowheads="1"/>
              </p:cNvSpPr>
              <p:nvPr userDrawn="1"/>
            </p:nvSpPr>
            <p:spPr bwMode="auto">
              <a:xfrm>
                <a:off x="6386" y="1080"/>
                <a:ext cx="6" cy="49"/>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5" name="Rectangle 232">
                <a:extLst>
                  <a:ext uri="{FF2B5EF4-FFF2-40B4-BE49-F238E27FC236}">
                    <a16:creationId xmlns:a16="http://schemas.microsoft.com/office/drawing/2014/main" id="{64DEEA46-F1BC-4FF6-88F6-BE5954DD0DAC}"/>
                  </a:ext>
                </a:extLst>
              </p:cNvPr>
              <p:cNvSpPr>
                <a:spLocks noChangeArrowheads="1"/>
              </p:cNvSpPr>
              <p:nvPr userDrawn="1"/>
            </p:nvSpPr>
            <p:spPr bwMode="auto">
              <a:xfrm>
                <a:off x="6341" y="1075"/>
                <a:ext cx="20" cy="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6" name="Rectangle 233">
                <a:extLst>
                  <a:ext uri="{FF2B5EF4-FFF2-40B4-BE49-F238E27FC236}">
                    <a16:creationId xmlns:a16="http://schemas.microsoft.com/office/drawing/2014/main" id="{46EF07B2-DC3D-4F4F-802E-A216B4C6E1AD}"/>
                  </a:ext>
                </a:extLst>
              </p:cNvPr>
              <p:cNvSpPr>
                <a:spLocks noChangeArrowheads="1"/>
              </p:cNvSpPr>
              <p:nvPr userDrawn="1"/>
            </p:nvSpPr>
            <p:spPr bwMode="auto">
              <a:xfrm>
                <a:off x="6355" y="1080"/>
                <a:ext cx="6" cy="49"/>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7" name="Rectangle 234">
                <a:extLst>
                  <a:ext uri="{FF2B5EF4-FFF2-40B4-BE49-F238E27FC236}">
                    <a16:creationId xmlns:a16="http://schemas.microsoft.com/office/drawing/2014/main" id="{E99E1D74-FF85-4585-B3FC-1E3ED6B02898}"/>
                  </a:ext>
                </a:extLst>
              </p:cNvPr>
              <p:cNvSpPr>
                <a:spLocks noChangeArrowheads="1"/>
              </p:cNvSpPr>
              <p:nvPr userDrawn="1"/>
            </p:nvSpPr>
            <p:spPr bwMode="auto">
              <a:xfrm>
                <a:off x="6341" y="1081"/>
                <a:ext cx="14" cy="6"/>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8" name="Rectangle 235">
                <a:extLst>
                  <a:ext uri="{FF2B5EF4-FFF2-40B4-BE49-F238E27FC236}">
                    <a16:creationId xmlns:a16="http://schemas.microsoft.com/office/drawing/2014/main" id="{45108875-5304-42B1-A994-7CBD40387FDB}"/>
                  </a:ext>
                </a:extLst>
              </p:cNvPr>
              <p:cNvSpPr>
                <a:spLocks noChangeArrowheads="1"/>
              </p:cNvSpPr>
              <p:nvPr userDrawn="1"/>
            </p:nvSpPr>
            <p:spPr bwMode="auto">
              <a:xfrm>
                <a:off x="6372" y="1081"/>
                <a:ext cx="14" cy="6"/>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39" name="Rectangle 236">
                <a:extLst>
                  <a:ext uri="{FF2B5EF4-FFF2-40B4-BE49-F238E27FC236}">
                    <a16:creationId xmlns:a16="http://schemas.microsoft.com/office/drawing/2014/main" id="{2F2033C9-0F69-4265-AD2F-AC06896377A4}"/>
                  </a:ext>
                </a:extLst>
              </p:cNvPr>
              <p:cNvSpPr>
                <a:spLocks noChangeArrowheads="1"/>
              </p:cNvSpPr>
              <p:nvPr userDrawn="1"/>
            </p:nvSpPr>
            <p:spPr bwMode="auto">
              <a:xfrm>
                <a:off x="6403" y="1081"/>
                <a:ext cx="15" cy="6"/>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0" name="Freeform 237">
                <a:extLst>
                  <a:ext uri="{FF2B5EF4-FFF2-40B4-BE49-F238E27FC236}">
                    <a16:creationId xmlns:a16="http://schemas.microsoft.com/office/drawing/2014/main" id="{057E6B48-D98F-4418-8C14-62384D60FD9E}"/>
                  </a:ext>
                </a:extLst>
              </p:cNvPr>
              <p:cNvSpPr>
                <a:spLocks/>
              </p:cNvSpPr>
              <p:nvPr userDrawn="1"/>
            </p:nvSpPr>
            <p:spPr bwMode="auto">
              <a:xfrm>
                <a:off x="6327" y="1040"/>
                <a:ext cx="110" cy="41"/>
              </a:xfrm>
              <a:custGeom>
                <a:avLst/>
                <a:gdLst>
                  <a:gd name="T0" fmla="*/ 110 w 110"/>
                  <a:gd name="T1" fmla="*/ 41 h 41"/>
                  <a:gd name="T2" fmla="*/ 0 w 110"/>
                  <a:gd name="T3" fmla="*/ 41 h 41"/>
                  <a:gd name="T4" fmla="*/ 55 w 110"/>
                  <a:gd name="T5" fmla="*/ 0 h 41"/>
                  <a:gd name="T6" fmla="*/ 110 w 110"/>
                  <a:gd name="T7" fmla="*/ 41 h 41"/>
                </a:gdLst>
                <a:ahLst/>
                <a:cxnLst>
                  <a:cxn ang="0">
                    <a:pos x="T0" y="T1"/>
                  </a:cxn>
                  <a:cxn ang="0">
                    <a:pos x="T2" y="T3"/>
                  </a:cxn>
                  <a:cxn ang="0">
                    <a:pos x="T4" y="T5"/>
                  </a:cxn>
                  <a:cxn ang="0">
                    <a:pos x="T6" y="T7"/>
                  </a:cxn>
                </a:cxnLst>
                <a:rect l="0" t="0" r="r" b="b"/>
                <a:pathLst>
                  <a:path w="110" h="41">
                    <a:moveTo>
                      <a:pt x="110" y="41"/>
                    </a:moveTo>
                    <a:lnTo>
                      <a:pt x="0" y="41"/>
                    </a:lnTo>
                    <a:lnTo>
                      <a:pt x="55" y="0"/>
                    </a:lnTo>
                    <a:lnTo>
                      <a:pt x="11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1" name="Freeform 238">
                <a:extLst>
                  <a:ext uri="{FF2B5EF4-FFF2-40B4-BE49-F238E27FC236}">
                    <a16:creationId xmlns:a16="http://schemas.microsoft.com/office/drawing/2014/main" id="{E3C0E190-D3D8-4436-A38E-7956FBB901E1}"/>
                  </a:ext>
                </a:extLst>
              </p:cNvPr>
              <p:cNvSpPr>
                <a:spLocks/>
              </p:cNvSpPr>
              <p:nvPr userDrawn="1"/>
            </p:nvSpPr>
            <p:spPr bwMode="auto">
              <a:xfrm>
                <a:off x="6377" y="1040"/>
                <a:ext cx="60" cy="41"/>
              </a:xfrm>
              <a:custGeom>
                <a:avLst/>
                <a:gdLst>
                  <a:gd name="T0" fmla="*/ 5 w 60"/>
                  <a:gd name="T1" fmla="*/ 0 h 41"/>
                  <a:gd name="T2" fmla="*/ 0 w 60"/>
                  <a:gd name="T3" fmla="*/ 4 h 41"/>
                  <a:gd name="T4" fmla="*/ 32 w 60"/>
                  <a:gd name="T5" fmla="*/ 41 h 41"/>
                  <a:gd name="T6" fmla="*/ 60 w 60"/>
                  <a:gd name="T7" fmla="*/ 41 h 41"/>
                  <a:gd name="T8" fmla="*/ 5 w 60"/>
                  <a:gd name="T9" fmla="*/ 0 h 41"/>
                </a:gdLst>
                <a:ahLst/>
                <a:cxnLst>
                  <a:cxn ang="0">
                    <a:pos x="T0" y="T1"/>
                  </a:cxn>
                  <a:cxn ang="0">
                    <a:pos x="T2" y="T3"/>
                  </a:cxn>
                  <a:cxn ang="0">
                    <a:pos x="T4" y="T5"/>
                  </a:cxn>
                  <a:cxn ang="0">
                    <a:pos x="T6" y="T7"/>
                  </a:cxn>
                  <a:cxn ang="0">
                    <a:pos x="T8" y="T9"/>
                  </a:cxn>
                </a:cxnLst>
                <a:rect l="0" t="0" r="r" b="b"/>
                <a:pathLst>
                  <a:path w="60" h="41">
                    <a:moveTo>
                      <a:pt x="5" y="0"/>
                    </a:moveTo>
                    <a:lnTo>
                      <a:pt x="0" y="4"/>
                    </a:lnTo>
                    <a:lnTo>
                      <a:pt x="32" y="41"/>
                    </a:lnTo>
                    <a:lnTo>
                      <a:pt x="60" y="41"/>
                    </a:lnTo>
                    <a:lnTo>
                      <a:pt x="5"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2" name="Freeform 239">
                <a:extLst>
                  <a:ext uri="{FF2B5EF4-FFF2-40B4-BE49-F238E27FC236}">
                    <a16:creationId xmlns:a16="http://schemas.microsoft.com/office/drawing/2014/main" id="{4D1C808F-C1DB-4940-B28B-D3C1659955E3}"/>
                  </a:ext>
                </a:extLst>
              </p:cNvPr>
              <p:cNvSpPr>
                <a:spLocks/>
              </p:cNvSpPr>
              <p:nvPr userDrawn="1"/>
            </p:nvSpPr>
            <p:spPr bwMode="auto">
              <a:xfrm>
                <a:off x="6453" y="1043"/>
                <a:ext cx="142" cy="40"/>
              </a:xfrm>
              <a:custGeom>
                <a:avLst/>
                <a:gdLst>
                  <a:gd name="T0" fmla="*/ 274 w 311"/>
                  <a:gd name="T1" fmla="*/ 0 h 89"/>
                  <a:gd name="T2" fmla="*/ 281 w 311"/>
                  <a:gd name="T3" fmla="*/ 24 h 89"/>
                  <a:gd name="T4" fmla="*/ 261 w 311"/>
                  <a:gd name="T5" fmla="*/ 62 h 89"/>
                  <a:gd name="T6" fmla="*/ 236 w 311"/>
                  <a:gd name="T7" fmla="*/ 69 h 89"/>
                  <a:gd name="T8" fmla="*/ 15 w 311"/>
                  <a:gd name="T9" fmla="*/ 69 h 89"/>
                  <a:gd name="T10" fmla="*/ 0 w 311"/>
                  <a:gd name="T11" fmla="*/ 67 h 89"/>
                  <a:gd name="T12" fmla="*/ 45 w 311"/>
                  <a:gd name="T13" fmla="*/ 89 h 89"/>
                  <a:gd name="T14" fmla="*/ 266 w 311"/>
                  <a:gd name="T15" fmla="*/ 89 h 89"/>
                  <a:gd name="T16" fmla="*/ 290 w 311"/>
                  <a:gd name="T17" fmla="*/ 82 h 89"/>
                  <a:gd name="T18" fmla="*/ 311 w 311"/>
                  <a:gd name="T19" fmla="*/ 44 h 89"/>
                  <a:gd name="T20" fmla="*/ 274 w 311"/>
                  <a:gd name="T2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89">
                    <a:moveTo>
                      <a:pt x="274" y="0"/>
                    </a:moveTo>
                    <a:cubicBezTo>
                      <a:pt x="279" y="7"/>
                      <a:pt x="281" y="15"/>
                      <a:pt x="281" y="24"/>
                    </a:cubicBezTo>
                    <a:cubicBezTo>
                      <a:pt x="281" y="40"/>
                      <a:pt x="273" y="54"/>
                      <a:pt x="261" y="62"/>
                    </a:cubicBezTo>
                    <a:cubicBezTo>
                      <a:pt x="253" y="66"/>
                      <a:pt x="245" y="69"/>
                      <a:pt x="236" y="69"/>
                    </a:cubicBezTo>
                    <a:cubicBezTo>
                      <a:pt x="15" y="69"/>
                      <a:pt x="15" y="69"/>
                      <a:pt x="15" y="69"/>
                    </a:cubicBezTo>
                    <a:cubicBezTo>
                      <a:pt x="10" y="69"/>
                      <a:pt x="4" y="68"/>
                      <a:pt x="0" y="67"/>
                    </a:cubicBezTo>
                    <a:cubicBezTo>
                      <a:pt x="10" y="81"/>
                      <a:pt x="26" y="89"/>
                      <a:pt x="45" y="89"/>
                    </a:cubicBezTo>
                    <a:cubicBezTo>
                      <a:pt x="266" y="89"/>
                      <a:pt x="266" y="89"/>
                      <a:pt x="266" y="89"/>
                    </a:cubicBezTo>
                    <a:cubicBezTo>
                      <a:pt x="275" y="89"/>
                      <a:pt x="283" y="87"/>
                      <a:pt x="290" y="82"/>
                    </a:cubicBezTo>
                    <a:cubicBezTo>
                      <a:pt x="303" y="74"/>
                      <a:pt x="311" y="60"/>
                      <a:pt x="311" y="44"/>
                    </a:cubicBezTo>
                    <a:cubicBezTo>
                      <a:pt x="311" y="22"/>
                      <a:pt x="295" y="4"/>
                      <a:pt x="274"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3" name="Freeform 240">
                <a:extLst>
                  <a:ext uri="{FF2B5EF4-FFF2-40B4-BE49-F238E27FC236}">
                    <a16:creationId xmlns:a16="http://schemas.microsoft.com/office/drawing/2014/main" id="{AB12E6C6-C2F7-4E0E-B229-7A35BAB8165B}"/>
                  </a:ext>
                </a:extLst>
              </p:cNvPr>
              <p:cNvSpPr>
                <a:spLocks/>
              </p:cNvSpPr>
              <p:nvPr userDrawn="1"/>
            </p:nvSpPr>
            <p:spPr bwMode="auto">
              <a:xfrm>
                <a:off x="6448" y="1001"/>
                <a:ext cx="134" cy="73"/>
              </a:xfrm>
              <a:custGeom>
                <a:avLst/>
                <a:gdLst>
                  <a:gd name="T0" fmla="*/ 286 w 293"/>
                  <a:gd name="T1" fmla="*/ 93 h 162"/>
                  <a:gd name="T2" fmla="*/ 280 w 293"/>
                  <a:gd name="T3" fmla="*/ 85 h 162"/>
                  <a:gd name="T4" fmla="*/ 280 w 293"/>
                  <a:gd name="T5" fmla="*/ 81 h 162"/>
                  <a:gd name="T6" fmla="*/ 239 w 293"/>
                  <a:gd name="T7" fmla="*/ 26 h 162"/>
                  <a:gd name="T8" fmla="*/ 223 w 293"/>
                  <a:gd name="T9" fmla="*/ 24 h 162"/>
                  <a:gd name="T10" fmla="*/ 190 w 293"/>
                  <a:gd name="T11" fmla="*/ 35 h 162"/>
                  <a:gd name="T12" fmla="*/ 166 w 293"/>
                  <a:gd name="T13" fmla="*/ 11 h 162"/>
                  <a:gd name="T14" fmla="*/ 152 w 293"/>
                  <a:gd name="T15" fmla="*/ 4 h 162"/>
                  <a:gd name="T16" fmla="*/ 128 w 293"/>
                  <a:gd name="T17" fmla="*/ 0 h 162"/>
                  <a:gd name="T18" fmla="*/ 57 w 293"/>
                  <a:gd name="T19" fmla="*/ 68 h 162"/>
                  <a:gd name="T20" fmla="*/ 57 w 293"/>
                  <a:gd name="T21" fmla="*/ 69 h 162"/>
                  <a:gd name="T22" fmla="*/ 57 w 293"/>
                  <a:gd name="T23" fmla="*/ 69 h 162"/>
                  <a:gd name="T24" fmla="*/ 0 w 293"/>
                  <a:gd name="T25" fmla="*/ 126 h 162"/>
                  <a:gd name="T26" fmla="*/ 12 w 293"/>
                  <a:gd name="T27" fmla="*/ 160 h 162"/>
                  <a:gd name="T28" fmla="*/ 27 w 293"/>
                  <a:gd name="T29" fmla="*/ 162 h 162"/>
                  <a:gd name="T30" fmla="*/ 248 w 293"/>
                  <a:gd name="T31" fmla="*/ 162 h 162"/>
                  <a:gd name="T32" fmla="*/ 273 w 293"/>
                  <a:gd name="T33" fmla="*/ 155 h 162"/>
                  <a:gd name="T34" fmla="*/ 293 w 293"/>
                  <a:gd name="T35" fmla="*/ 117 h 162"/>
                  <a:gd name="T36" fmla="*/ 286 w 293"/>
                  <a:gd name="T37" fmla="*/ 93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3" h="162">
                    <a:moveTo>
                      <a:pt x="286" y="93"/>
                    </a:moveTo>
                    <a:cubicBezTo>
                      <a:pt x="284" y="90"/>
                      <a:pt x="282" y="87"/>
                      <a:pt x="280" y="85"/>
                    </a:cubicBezTo>
                    <a:cubicBezTo>
                      <a:pt x="280" y="84"/>
                      <a:pt x="280" y="82"/>
                      <a:pt x="280" y="81"/>
                    </a:cubicBezTo>
                    <a:cubicBezTo>
                      <a:pt x="280" y="55"/>
                      <a:pt x="262" y="33"/>
                      <a:pt x="239" y="26"/>
                    </a:cubicBezTo>
                    <a:cubicBezTo>
                      <a:pt x="234" y="25"/>
                      <a:pt x="229" y="24"/>
                      <a:pt x="223" y="24"/>
                    </a:cubicBezTo>
                    <a:cubicBezTo>
                      <a:pt x="211" y="24"/>
                      <a:pt x="199" y="28"/>
                      <a:pt x="190" y="35"/>
                    </a:cubicBezTo>
                    <a:cubicBezTo>
                      <a:pt x="184" y="25"/>
                      <a:pt x="176" y="17"/>
                      <a:pt x="166" y="11"/>
                    </a:cubicBezTo>
                    <a:cubicBezTo>
                      <a:pt x="162" y="8"/>
                      <a:pt x="157" y="6"/>
                      <a:pt x="152" y="4"/>
                    </a:cubicBezTo>
                    <a:cubicBezTo>
                      <a:pt x="144" y="1"/>
                      <a:pt x="137" y="0"/>
                      <a:pt x="128" y="0"/>
                    </a:cubicBezTo>
                    <a:cubicBezTo>
                      <a:pt x="90" y="0"/>
                      <a:pt x="59" y="30"/>
                      <a:pt x="57" y="68"/>
                    </a:cubicBezTo>
                    <a:cubicBezTo>
                      <a:pt x="57" y="68"/>
                      <a:pt x="57" y="69"/>
                      <a:pt x="57" y="69"/>
                    </a:cubicBezTo>
                    <a:cubicBezTo>
                      <a:pt x="57" y="69"/>
                      <a:pt x="57" y="69"/>
                      <a:pt x="57" y="69"/>
                    </a:cubicBezTo>
                    <a:cubicBezTo>
                      <a:pt x="25" y="69"/>
                      <a:pt x="0" y="95"/>
                      <a:pt x="0" y="126"/>
                    </a:cubicBezTo>
                    <a:cubicBezTo>
                      <a:pt x="0" y="139"/>
                      <a:pt x="4" y="151"/>
                      <a:pt x="12" y="160"/>
                    </a:cubicBezTo>
                    <a:cubicBezTo>
                      <a:pt x="16" y="161"/>
                      <a:pt x="22" y="162"/>
                      <a:pt x="27" y="162"/>
                    </a:cubicBezTo>
                    <a:cubicBezTo>
                      <a:pt x="248" y="162"/>
                      <a:pt x="248" y="162"/>
                      <a:pt x="248" y="162"/>
                    </a:cubicBezTo>
                    <a:cubicBezTo>
                      <a:pt x="257" y="162"/>
                      <a:pt x="265" y="159"/>
                      <a:pt x="273" y="155"/>
                    </a:cubicBezTo>
                    <a:cubicBezTo>
                      <a:pt x="285" y="147"/>
                      <a:pt x="293" y="133"/>
                      <a:pt x="293" y="117"/>
                    </a:cubicBezTo>
                    <a:cubicBezTo>
                      <a:pt x="293" y="108"/>
                      <a:pt x="291" y="100"/>
                      <a:pt x="286" y="9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4" name="Freeform 241">
                <a:extLst>
                  <a:ext uri="{FF2B5EF4-FFF2-40B4-BE49-F238E27FC236}">
                    <a16:creationId xmlns:a16="http://schemas.microsoft.com/office/drawing/2014/main" id="{9D524DDA-6DBC-435E-A3BB-499C403C02D3}"/>
                  </a:ext>
                </a:extLst>
              </p:cNvPr>
              <p:cNvSpPr>
                <a:spLocks/>
              </p:cNvSpPr>
              <p:nvPr userDrawn="1"/>
            </p:nvSpPr>
            <p:spPr bwMode="auto">
              <a:xfrm>
                <a:off x="5808" y="1121"/>
                <a:ext cx="104" cy="30"/>
              </a:xfrm>
              <a:custGeom>
                <a:avLst/>
                <a:gdLst>
                  <a:gd name="T0" fmla="*/ 201 w 228"/>
                  <a:gd name="T1" fmla="*/ 0 h 66"/>
                  <a:gd name="T2" fmla="*/ 206 w 228"/>
                  <a:gd name="T3" fmla="*/ 18 h 66"/>
                  <a:gd name="T4" fmla="*/ 191 w 228"/>
                  <a:gd name="T5" fmla="*/ 46 h 66"/>
                  <a:gd name="T6" fmla="*/ 173 w 228"/>
                  <a:gd name="T7" fmla="*/ 51 h 66"/>
                  <a:gd name="T8" fmla="*/ 11 w 228"/>
                  <a:gd name="T9" fmla="*/ 51 h 66"/>
                  <a:gd name="T10" fmla="*/ 0 w 228"/>
                  <a:gd name="T11" fmla="*/ 49 h 66"/>
                  <a:gd name="T12" fmla="*/ 33 w 228"/>
                  <a:gd name="T13" fmla="*/ 66 h 66"/>
                  <a:gd name="T14" fmla="*/ 195 w 228"/>
                  <a:gd name="T15" fmla="*/ 66 h 66"/>
                  <a:gd name="T16" fmla="*/ 213 w 228"/>
                  <a:gd name="T17" fmla="*/ 60 h 66"/>
                  <a:gd name="T18" fmla="*/ 228 w 228"/>
                  <a:gd name="T19" fmla="*/ 33 h 66"/>
                  <a:gd name="T20" fmla="*/ 201 w 228"/>
                  <a:gd name="T21"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 h="66">
                    <a:moveTo>
                      <a:pt x="201" y="0"/>
                    </a:moveTo>
                    <a:cubicBezTo>
                      <a:pt x="204" y="5"/>
                      <a:pt x="206" y="11"/>
                      <a:pt x="206" y="18"/>
                    </a:cubicBezTo>
                    <a:cubicBezTo>
                      <a:pt x="206" y="29"/>
                      <a:pt x="200" y="40"/>
                      <a:pt x="191" y="46"/>
                    </a:cubicBezTo>
                    <a:cubicBezTo>
                      <a:pt x="186" y="49"/>
                      <a:pt x="180" y="51"/>
                      <a:pt x="173" y="51"/>
                    </a:cubicBezTo>
                    <a:cubicBezTo>
                      <a:pt x="11" y="51"/>
                      <a:pt x="11" y="51"/>
                      <a:pt x="11" y="51"/>
                    </a:cubicBezTo>
                    <a:cubicBezTo>
                      <a:pt x="7" y="51"/>
                      <a:pt x="3" y="50"/>
                      <a:pt x="0" y="49"/>
                    </a:cubicBezTo>
                    <a:cubicBezTo>
                      <a:pt x="7" y="59"/>
                      <a:pt x="19" y="66"/>
                      <a:pt x="33" y="66"/>
                    </a:cubicBezTo>
                    <a:cubicBezTo>
                      <a:pt x="195" y="66"/>
                      <a:pt x="195" y="66"/>
                      <a:pt x="195" y="66"/>
                    </a:cubicBezTo>
                    <a:cubicBezTo>
                      <a:pt x="202" y="66"/>
                      <a:pt x="208" y="64"/>
                      <a:pt x="213" y="60"/>
                    </a:cubicBezTo>
                    <a:cubicBezTo>
                      <a:pt x="222" y="55"/>
                      <a:pt x="228" y="44"/>
                      <a:pt x="228" y="33"/>
                    </a:cubicBezTo>
                    <a:cubicBezTo>
                      <a:pt x="228" y="16"/>
                      <a:pt x="216" y="3"/>
                      <a:pt x="201"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5" name="Freeform 242">
                <a:extLst>
                  <a:ext uri="{FF2B5EF4-FFF2-40B4-BE49-F238E27FC236}">
                    <a16:creationId xmlns:a16="http://schemas.microsoft.com/office/drawing/2014/main" id="{DB28202D-099F-4221-B93C-A1D1AA2ABE06}"/>
                  </a:ext>
                </a:extLst>
              </p:cNvPr>
              <p:cNvSpPr>
                <a:spLocks/>
              </p:cNvSpPr>
              <p:nvPr userDrawn="1"/>
            </p:nvSpPr>
            <p:spPr bwMode="auto">
              <a:xfrm>
                <a:off x="5804" y="1090"/>
                <a:ext cx="98" cy="54"/>
              </a:xfrm>
              <a:custGeom>
                <a:avLst/>
                <a:gdLst>
                  <a:gd name="T0" fmla="*/ 210 w 215"/>
                  <a:gd name="T1" fmla="*/ 68 h 119"/>
                  <a:gd name="T2" fmla="*/ 205 w 215"/>
                  <a:gd name="T3" fmla="*/ 62 h 119"/>
                  <a:gd name="T4" fmla="*/ 205 w 215"/>
                  <a:gd name="T5" fmla="*/ 59 h 119"/>
                  <a:gd name="T6" fmla="*/ 175 w 215"/>
                  <a:gd name="T7" fmla="*/ 19 h 119"/>
                  <a:gd name="T8" fmla="*/ 164 w 215"/>
                  <a:gd name="T9" fmla="*/ 18 h 119"/>
                  <a:gd name="T10" fmla="*/ 139 w 215"/>
                  <a:gd name="T11" fmla="*/ 26 h 119"/>
                  <a:gd name="T12" fmla="*/ 122 w 215"/>
                  <a:gd name="T13" fmla="*/ 8 h 119"/>
                  <a:gd name="T14" fmla="*/ 111 w 215"/>
                  <a:gd name="T15" fmla="*/ 3 h 119"/>
                  <a:gd name="T16" fmla="*/ 94 w 215"/>
                  <a:gd name="T17" fmla="*/ 0 h 119"/>
                  <a:gd name="T18" fmla="*/ 42 w 215"/>
                  <a:gd name="T19" fmla="*/ 50 h 119"/>
                  <a:gd name="T20" fmla="*/ 42 w 215"/>
                  <a:gd name="T21" fmla="*/ 51 h 119"/>
                  <a:gd name="T22" fmla="*/ 42 w 215"/>
                  <a:gd name="T23" fmla="*/ 51 h 119"/>
                  <a:gd name="T24" fmla="*/ 0 w 215"/>
                  <a:gd name="T25" fmla="*/ 92 h 119"/>
                  <a:gd name="T26" fmla="*/ 9 w 215"/>
                  <a:gd name="T27" fmla="*/ 117 h 119"/>
                  <a:gd name="T28" fmla="*/ 20 w 215"/>
                  <a:gd name="T29" fmla="*/ 119 h 119"/>
                  <a:gd name="T30" fmla="*/ 182 w 215"/>
                  <a:gd name="T31" fmla="*/ 119 h 119"/>
                  <a:gd name="T32" fmla="*/ 200 w 215"/>
                  <a:gd name="T33" fmla="*/ 114 h 119"/>
                  <a:gd name="T34" fmla="*/ 215 w 215"/>
                  <a:gd name="T35" fmla="*/ 86 h 119"/>
                  <a:gd name="T36" fmla="*/ 210 w 215"/>
                  <a:gd name="T37" fmla="*/ 6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5" h="119">
                    <a:moveTo>
                      <a:pt x="210" y="68"/>
                    </a:moveTo>
                    <a:cubicBezTo>
                      <a:pt x="209" y="66"/>
                      <a:pt x="207" y="64"/>
                      <a:pt x="205" y="62"/>
                    </a:cubicBezTo>
                    <a:cubicBezTo>
                      <a:pt x="205" y="61"/>
                      <a:pt x="205" y="60"/>
                      <a:pt x="205" y="59"/>
                    </a:cubicBezTo>
                    <a:cubicBezTo>
                      <a:pt x="205" y="40"/>
                      <a:pt x="193" y="24"/>
                      <a:pt x="175" y="19"/>
                    </a:cubicBezTo>
                    <a:cubicBezTo>
                      <a:pt x="172" y="18"/>
                      <a:pt x="168" y="18"/>
                      <a:pt x="164" y="18"/>
                    </a:cubicBezTo>
                    <a:cubicBezTo>
                      <a:pt x="155" y="18"/>
                      <a:pt x="146" y="21"/>
                      <a:pt x="139" y="26"/>
                    </a:cubicBezTo>
                    <a:cubicBezTo>
                      <a:pt x="135" y="19"/>
                      <a:pt x="129" y="12"/>
                      <a:pt x="122" y="8"/>
                    </a:cubicBezTo>
                    <a:cubicBezTo>
                      <a:pt x="119" y="6"/>
                      <a:pt x="115" y="4"/>
                      <a:pt x="111" y="3"/>
                    </a:cubicBezTo>
                    <a:cubicBezTo>
                      <a:pt x="106" y="1"/>
                      <a:pt x="100" y="0"/>
                      <a:pt x="94" y="0"/>
                    </a:cubicBezTo>
                    <a:cubicBezTo>
                      <a:pt x="66" y="0"/>
                      <a:pt x="43" y="22"/>
                      <a:pt x="42" y="50"/>
                    </a:cubicBezTo>
                    <a:cubicBezTo>
                      <a:pt x="42" y="50"/>
                      <a:pt x="42" y="51"/>
                      <a:pt x="42" y="51"/>
                    </a:cubicBezTo>
                    <a:cubicBezTo>
                      <a:pt x="42" y="51"/>
                      <a:pt x="42" y="51"/>
                      <a:pt x="42" y="51"/>
                    </a:cubicBezTo>
                    <a:cubicBezTo>
                      <a:pt x="19" y="51"/>
                      <a:pt x="0" y="69"/>
                      <a:pt x="0" y="92"/>
                    </a:cubicBezTo>
                    <a:cubicBezTo>
                      <a:pt x="0" y="102"/>
                      <a:pt x="3" y="110"/>
                      <a:pt x="9" y="117"/>
                    </a:cubicBezTo>
                    <a:cubicBezTo>
                      <a:pt x="12" y="118"/>
                      <a:pt x="16" y="119"/>
                      <a:pt x="20" y="119"/>
                    </a:cubicBezTo>
                    <a:cubicBezTo>
                      <a:pt x="182" y="119"/>
                      <a:pt x="182" y="119"/>
                      <a:pt x="182" y="119"/>
                    </a:cubicBezTo>
                    <a:cubicBezTo>
                      <a:pt x="189" y="119"/>
                      <a:pt x="195" y="117"/>
                      <a:pt x="200" y="114"/>
                    </a:cubicBezTo>
                    <a:cubicBezTo>
                      <a:pt x="209" y="108"/>
                      <a:pt x="215" y="97"/>
                      <a:pt x="215" y="86"/>
                    </a:cubicBezTo>
                    <a:cubicBezTo>
                      <a:pt x="215" y="79"/>
                      <a:pt x="213" y="73"/>
                      <a:pt x="210" y="6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6" name="Freeform 243">
                <a:extLst>
                  <a:ext uri="{FF2B5EF4-FFF2-40B4-BE49-F238E27FC236}">
                    <a16:creationId xmlns:a16="http://schemas.microsoft.com/office/drawing/2014/main" id="{641A4A6A-901C-4B88-9B91-777E7B1D5D38}"/>
                  </a:ext>
                </a:extLst>
              </p:cNvPr>
              <p:cNvSpPr>
                <a:spLocks/>
              </p:cNvSpPr>
              <p:nvPr userDrawn="1"/>
            </p:nvSpPr>
            <p:spPr bwMode="auto">
              <a:xfrm>
                <a:off x="5928" y="688"/>
                <a:ext cx="83" cy="23"/>
              </a:xfrm>
              <a:custGeom>
                <a:avLst/>
                <a:gdLst>
                  <a:gd name="T0" fmla="*/ 161 w 183"/>
                  <a:gd name="T1" fmla="*/ 0 h 52"/>
                  <a:gd name="T2" fmla="*/ 165 w 183"/>
                  <a:gd name="T3" fmla="*/ 14 h 52"/>
                  <a:gd name="T4" fmla="*/ 153 w 183"/>
                  <a:gd name="T5" fmla="*/ 36 h 52"/>
                  <a:gd name="T6" fmla="*/ 139 w 183"/>
                  <a:gd name="T7" fmla="*/ 41 h 52"/>
                  <a:gd name="T8" fmla="*/ 9 w 183"/>
                  <a:gd name="T9" fmla="*/ 41 h 52"/>
                  <a:gd name="T10" fmla="*/ 0 w 183"/>
                  <a:gd name="T11" fmla="*/ 39 h 52"/>
                  <a:gd name="T12" fmla="*/ 27 w 183"/>
                  <a:gd name="T13" fmla="*/ 52 h 52"/>
                  <a:gd name="T14" fmla="*/ 156 w 183"/>
                  <a:gd name="T15" fmla="*/ 52 h 52"/>
                  <a:gd name="T16" fmla="*/ 171 w 183"/>
                  <a:gd name="T17" fmla="*/ 48 h 52"/>
                  <a:gd name="T18" fmla="*/ 183 w 183"/>
                  <a:gd name="T19" fmla="*/ 26 h 52"/>
                  <a:gd name="T20" fmla="*/ 161 w 183"/>
                  <a:gd name="T21"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52">
                    <a:moveTo>
                      <a:pt x="161" y="0"/>
                    </a:moveTo>
                    <a:cubicBezTo>
                      <a:pt x="164" y="4"/>
                      <a:pt x="165" y="9"/>
                      <a:pt x="165" y="14"/>
                    </a:cubicBezTo>
                    <a:cubicBezTo>
                      <a:pt x="165" y="23"/>
                      <a:pt x="161" y="31"/>
                      <a:pt x="153" y="36"/>
                    </a:cubicBezTo>
                    <a:cubicBezTo>
                      <a:pt x="149" y="39"/>
                      <a:pt x="144" y="41"/>
                      <a:pt x="139" y="41"/>
                    </a:cubicBezTo>
                    <a:cubicBezTo>
                      <a:pt x="9" y="41"/>
                      <a:pt x="9" y="41"/>
                      <a:pt x="9" y="41"/>
                    </a:cubicBezTo>
                    <a:cubicBezTo>
                      <a:pt x="6" y="41"/>
                      <a:pt x="3" y="40"/>
                      <a:pt x="0" y="39"/>
                    </a:cubicBezTo>
                    <a:cubicBezTo>
                      <a:pt x="6" y="47"/>
                      <a:pt x="16" y="52"/>
                      <a:pt x="27" y="52"/>
                    </a:cubicBezTo>
                    <a:cubicBezTo>
                      <a:pt x="156" y="52"/>
                      <a:pt x="156" y="52"/>
                      <a:pt x="156" y="52"/>
                    </a:cubicBezTo>
                    <a:cubicBezTo>
                      <a:pt x="162" y="52"/>
                      <a:pt x="167" y="51"/>
                      <a:pt x="171" y="48"/>
                    </a:cubicBezTo>
                    <a:cubicBezTo>
                      <a:pt x="178" y="43"/>
                      <a:pt x="183" y="35"/>
                      <a:pt x="183" y="26"/>
                    </a:cubicBezTo>
                    <a:cubicBezTo>
                      <a:pt x="183" y="13"/>
                      <a:pt x="174" y="2"/>
                      <a:pt x="161"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sp>
            <p:nvSpPr>
              <p:cNvPr id="47" name="Freeform 244">
                <a:extLst>
                  <a:ext uri="{FF2B5EF4-FFF2-40B4-BE49-F238E27FC236}">
                    <a16:creationId xmlns:a16="http://schemas.microsoft.com/office/drawing/2014/main" id="{8759466C-6C58-486D-BF35-615BC5380F68}"/>
                  </a:ext>
                </a:extLst>
              </p:cNvPr>
              <p:cNvSpPr>
                <a:spLocks/>
              </p:cNvSpPr>
              <p:nvPr userDrawn="1"/>
            </p:nvSpPr>
            <p:spPr bwMode="auto">
              <a:xfrm>
                <a:off x="5925" y="663"/>
                <a:ext cx="78" cy="43"/>
              </a:xfrm>
              <a:custGeom>
                <a:avLst/>
                <a:gdLst>
                  <a:gd name="T0" fmla="*/ 167 w 171"/>
                  <a:gd name="T1" fmla="*/ 55 h 96"/>
                  <a:gd name="T2" fmla="*/ 163 w 171"/>
                  <a:gd name="T3" fmla="*/ 50 h 96"/>
                  <a:gd name="T4" fmla="*/ 164 w 171"/>
                  <a:gd name="T5" fmla="*/ 48 h 96"/>
                  <a:gd name="T6" fmla="*/ 139 w 171"/>
                  <a:gd name="T7" fmla="*/ 16 h 96"/>
                  <a:gd name="T8" fmla="*/ 130 w 171"/>
                  <a:gd name="T9" fmla="*/ 15 h 96"/>
                  <a:gd name="T10" fmla="*/ 111 w 171"/>
                  <a:gd name="T11" fmla="*/ 21 h 96"/>
                  <a:gd name="T12" fmla="*/ 97 w 171"/>
                  <a:gd name="T13" fmla="*/ 7 h 96"/>
                  <a:gd name="T14" fmla="*/ 89 w 171"/>
                  <a:gd name="T15" fmla="*/ 3 h 96"/>
                  <a:gd name="T16" fmla="*/ 75 w 171"/>
                  <a:gd name="T17" fmla="*/ 0 h 96"/>
                  <a:gd name="T18" fmla="*/ 33 w 171"/>
                  <a:gd name="T19" fmla="*/ 40 h 96"/>
                  <a:gd name="T20" fmla="*/ 33 w 171"/>
                  <a:gd name="T21" fmla="*/ 41 h 96"/>
                  <a:gd name="T22" fmla="*/ 33 w 171"/>
                  <a:gd name="T23" fmla="*/ 41 h 96"/>
                  <a:gd name="T24" fmla="*/ 0 w 171"/>
                  <a:gd name="T25" fmla="*/ 74 h 96"/>
                  <a:gd name="T26" fmla="*/ 6 w 171"/>
                  <a:gd name="T27" fmla="*/ 94 h 96"/>
                  <a:gd name="T28" fmla="*/ 15 w 171"/>
                  <a:gd name="T29" fmla="*/ 96 h 96"/>
                  <a:gd name="T30" fmla="*/ 145 w 171"/>
                  <a:gd name="T31" fmla="*/ 96 h 96"/>
                  <a:gd name="T32" fmla="*/ 159 w 171"/>
                  <a:gd name="T33" fmla="*/ 91 h 96"/>
                  <a:gd name="T34" fmla="*/ 171 w 171"/>
                  <a:gd name="T35" fmla="*/ 69 h 96"/>
                  <a:gd name="T36" fmla="*/ 167 w 171"/>
                  <a:gd name="T37" fmla="*/ 5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 h="96">
                    <a:moveTo>
                      <a:pt x="167" y="55"/>
                    </a:moveTo>
                    <a:cubicBezTo>
                      <a:pt x="166" y="53"/>
                      <a:pt x="165" y="52"/>
                      <a:pt x="163" y="50"/>
                    </a:cubicBezTo>
                    <a:cubicBezTo>
                      <a:pt x="164" y="49"/>
                      <a:pt x="164" y="49"/>
                      <a:pt x="164" y="48"/>
                    </a:cubicBezTo>
                    <a:cubicBezTo>
                      <a:pt x="164" y="33"/>
                      <a:pt x="153" y="20"/>
                      <a:pt x="139" y="16"/>
                    </a:cubicBezTo>
                    <a:cubicBezTo>
                      <a:pt x="136" y="15"/>
                      <a:pt x="134" y="15"/>
                      <a:pt x="130" y="15"/>
                    </a:cubicBezTo>
                    <a:cubicBezTo>
                      <a:pt x="123" y="15"/>
                      <a:pt x="116" y="17"/>
                      <a:pt x="111" y="21"/>
                    </a:cubicBezTo>
                    <a:cubicBezTo>
                      <a:pt x="107" y="15"/>
                      <a:pt x="103" y="10"/>
                      <a:pt x="97" y="7"/>
                    </a:cubicBezTo>
                    <a:cubicBezTo>
                      <a:pt x="94" y="5"/>
                      <a:pt x="92" y="4"/>
                      <a:pt x="89" y="3"/>
                    </a:cubicBezTo>
                    <a:cubicBezTo>
                      <a:pt x="84" y="1"/>
                      <a:pt x="80" y="0"/>
                      <a:pt x="75" y="0"/>
                    </a:cubicBezTo>
                    <a:cubicBezTo>
                      <a:pt x="52" y="0"/>
                      <a:pt x="34" y="18"/>
                      <a:pt x="33" y="40"/>
                    </a:cubicBezTo>
                    <a:cubicBezTo>
                      <a:pt x="33" y="41"/>
                      <a:pt x="33" y="41"/>
                      <a:pt x="33" y="41"/>
                    </a:cubicBezTo>
                    <a:cubicBezTo>
                      <a:pt x="33" y="41"/>
                      <a:pt x="33" y="41"/>
                      <a:pt x="33" y="41"/>
                    </a:cubicBezTo>
                    <a:cubicBezTo>
                      <a:pt x="14" y="41"/>
                      <a:pt x="0" y="56"/>
                      <a:pt x="0" y="74"/>
                    </a:cubicBezTo>
                    <a:cubicBezTo>
                      <a:pt x="0" y="82"/>
                      <a:pt x="2" y="89"/>
                      <a:pt x="6" y="94"/>
                    </a:cubicBezTo>
                    <a:cubicBezTo>
                      <a:pt x="9" y="95"/>
                      <a:pt x="12" y="96"/>
                      <a:pt x="15" y="96"/>
                    </a:cubicBezTo>
                    <a:cubicBezTo>
                      <a:pt x="145" y="96"/>
                      <a:pt x="145" y="96"/>
                      <a:pt x="145" y="96"/>
                    </a:cubicBezTo>
                    <a:cubicBezTo>
                      <a:pt x="150" y="96"/>
                      <a:pt x="155" y="94"/>
                      <a:pt x="159" y="91"/>
                    </a:cubicBezTo>
                    <a:cubicBezTo>
                      <a:pt x="167" y="86"/>
                      <a:pt x="171" y="78"/>
                      <a:pt x="171" y="69"/>
                    </a:cubicBezTo>
                    <a:cubicBezTo>
                      <a:pt x="171" y="64"/>
                      <a:pt x="170" y="59"/>
                      <a:pt x="167"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solidFill>
                    <a:srgbClr val="FFFFFF"/>
                  </a:solidFill>
                </a:endParaRPr>
              </a:p>
            </p:txBody>
          </p:sp>
        </p:grpSp>
      </p:grpSp>
    </p:spTree>
    <p:extLst>
      <p:ext uri="{BB962C8B-B14F-4D97-AF65-F5344CB8AC3E}">
        <p14:creationId xmlns:p14="http://schemas.microsoft.com/office/powerpoint/2010/main" val="19209842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40" y="1212852"/>
            <a:ext cx="11887200" cy="1934235"/>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13" indent="0">
              <a:buNone/>
              <a:defRPr/>
            </a:lvl3pPr>
            <a:lvl4pPr marL="457024" indent="0">
              <a:buNone/>
              <a:defRPr/>
            </a:lvl4pPr>
            <a:lvl5pPr marL="68553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164813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97938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78D7"/>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40" y="1212851"/>
            <a:ext cx="11887200" cy="1946530"/>
          </a:xfrm>
        </p:spPr>
        <p:txBody>
          <a:bodyPr>
            <a:spAutoFit/>
          </a:bodyPr>
          <a:lstStyle>
            <a:lvl1pPr>
              <a:defRPr sz="3598"/>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576053"/>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2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1" y="2"/>
            <a:ext cx="12164203" cy="771524"/>
          </a:xfrm>
        </p:spPr>
        <p:txBody>
          <a:bodyPr lIns="91440" tIns="91440" rIns="0"/>
          <a:lstStyle>
            <a:lvl1pPr>
              <a:defRPr sz="2200">
                <a:solidFill>
                  <a:schemeClr val="bg2"/>
                </a:solidFill>
                <a:latin typeface="+mn-lt"/>
              </a:defRPr>
            </a:lvl1pPr>
          </a:lstStyle>
          <a:p>
            <a:r>
              <a:rPr lang="en-US"/>
              <a:t>Click to edit Master title style</a:t>
            </a:r>
          </a:p>
        </p:txBody>
      </p:sp>
    </p:spTree>
    <p:extLst>
      <p:ext uri="{BB962C8B-B14F-4D97-AF65-F5344CB8AC3E}">
        <p14:creationId xmlns:p14="http://schemas.microsoft.com/office/powerpoint/2010/main" val="3211413812"/>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74639" y="182880"/>
            <a:ext cx="5852893" cy="771524"/>
          </a:xfrm>
        </p:spPr>
        <p:txBody>
          <a:bodyPr lIns="0" tIns="91440" rIns="0" bIns="0"/>
          <a:lstStyle>
            <a:lvl1pPr>
              <a:lnSpc>
                <a:spcPct val="110000"/>
              </a:lnSpc>
              <a:spcBef>
                <a:spcPts val="1199"/>
              </a:spcBef>
              <a:spcAft>
                <a:spcPts val="1199"/>
              </a:spcAft>
              <a:defRPr sz="2200">
                <a:solidFill>
                  <a:schemeClr val="bg2"/>
                </a:solidFill>
                <a:latin typeface="+mn-lt"/>
              </a:defRPr>
            </a:lvl1pPr>
          </a:lstStyle>
          <a:p>
            <a:r>
              <a:rPr lang="en-US"/>
              <a:t>Click to edit Master title style</a:t>
            </a:r>
          </a:p>
        </p:txBody>
      </p:sp>
      <p:sp>
        <p:nvSpPr>
          <p:cNvPr id="4" name="Rectangle 3">
            <a:extLst>
              <a:ext uri="{FF2B5EF4-FFF2-40B4-BE49-F238E27FC236}">
                <a16:creationId xmlns:a16="http://schemas.microsoft.com/office/drawing/2014/main" id="{FF57A33A-3D8F-4CA0-9CBC-4D552F0603A6}"/>
              </a:ext>
            </a:extLst>
          </p:cNvPr>
          <p:cNvSpPr/>
          <p:nvPr userDrawn="1"/>
        </p:nvSpPr>
        <p:spPr>
          <a:xfrm>
            <a:off x="10851265" y="6729195"/>
            <a:ext cx="1408189" cy="243275"/>
          </a:xfrm>
          <a:prstGeom prst="rect">
            <a:avLst/>
          </a:prstGeom>
        </p:spPr>
        <p:txBody>
          <a:bodyPr wrap="none">
            <a:spAutoFit/>
          </a:bodyPr>
          <a:lstStyle/>
          <a:p>
            <a:pPr algn="r"/>
            <a:r>
              <a:rPr lang="en-US" sz="950">
                <a:solidFill>
                  <a:srgbClr val="505050"/>
                </a:solidFill>
                <a:ea typeface="PMingLiU" panose="02020500000000000000" pitchFamily="18" charset="-120"/>
                <a:cs typeface="Segoe UI" panose="020B0502040204020203" pitchFamily="34" charset="0"/>
              </a:rPr>
              <a:t>Microsoft Confidential</a:t>
            </a:r>
            <a:endParaRPr lang="en-US" sz="950">
              <a:solidFill>
                <a:srgbClr val="505050"/>
              </a:solidFill>
              <a:cs typeface="Segoe UI" panose="020B0502040204020203" pitchFamily="34" charset="0"/>
            </a:endParaRPr>
          </a:p>
        </p:txBody>
      </p:sp>
      <p:sp>
        <p:nvSpPr>
          <p:cNvPr id="5" name="Text Placeholder 4">
            <a:extLst>
              <a:ext uri="{FF2B5EF4-FFF2-40B4-BE49-F238E27FC236}">
                <a16:creationId xmlns:a16="http://schemas.microsoft.com/office/drawing/2014/main" id="{01F61F92-46EF-4AD5-B4FC-1EFA03DD2C5D}"/>
              </a:ext>
            </a:extLst>
          </p:cNvPr>
          <p:cNvSpPr>
            <a:spLocks noGrp="1"/>
          </p:cNvSpPr>
          <p:nvPr>
            <p:ph type="body" sz="quarter" idx="10"/>
          </p:nvPr>
        </p:nvSpPr>
        <p:spPr>
          <a:xfrm>
            <a:off x="6218239" y="182880"/>
            <a:ext cx="5943600" cy="557076"/>
          </a:xfrm>
        </p:spPr>
        <p:txBody>
          <a:bodyPr tIns="91440"/>
          <a:lstStyle>
            <a:lvl1pPr marL="0" indent="0">
              <a:lnSpc>
                <a:spcPct val="110000"/>
              </a:lnSpc>
              <a:spcBef>
                <a:spcPts val="1199"/>
              </a:spcBef>
              <a:spcAft>
                <a:spcPts val="1199"/>
              </a:spcAft>
              <a:buNone/>
              <a:defRPr sz="2200">
                <a:solidFill>
                  <a:schemeClr val="bg2"/>
                </a:solidFill>
                <a:latin typeface="+mn-lt"/>
              </a:defRPr>
            </a:lvl1pPr>
          </a:lstStyle>
          <a:p>
            <a:pPr lvl="0"/>
            <a:endParaRPr lang="en-US"/>
          </a:p>
        </p:txBody>
      </p:sp>
    </p:spTree>
    <p:extLst>
      <p:ext uri="{BB962C8B-B14F-4D97-AF65-F5344CB8AC3E}">
        <p14:creationId xmlns:p14="http://schemas.microsoft.com/office/powerpoint/2010/main" val="694746682"/>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74638" y="182880"/>
            <a:ext cx="9731210" cy="771524"/>
          </a:xfrm>
        </p:spPr>
        <p:txBody>
          <a:bodyPr lIns="0" tIns="91440" rIns="0" bIns="0"/>
          <a:lstStyle>
            <a:lvl1pPr>
              <a:lnSpc>
                <a:spcPct val="100000"/>
              </a:lnSpc>
              <a:spcBef>
                <a:spcPts val="600"/>
              </a:spcBef>
              <a:spcAft>
                <a:spcPts val="600"/>
              </a:spcAft>
              <a:defRPr sz="4799">
                <a:solidFill>
                  <a:schemeClr val="bg2"/>
                </a:solidFill>
                <a:latin typeface="+mj-lt"/>
              </a:defRPr>
            </a:lvl1pPr>
          </a:lstStyle>
          <a:p>
            <a:r>
              <a:rPr lang="en-US"/>
              <a:t>Click to edit Master title style</a:t>
            </a:r>
          </a:p>
        </p:txBody>
      </p:sp>
    </p:spTree>
    <p:extLst>
      <p:ext uri="{BB962C8B-B14F-4D97-AF65-F5344CB8AC3E}">
        <p14:creationId xmlns:p14="http://schemas.microsoft.com/office/powerpoint/2010/main" val="3081708615"/>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6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74638" y="182880"/>
            <a:ext cx="9731210" cy="771524"/>
          </a:xfrm>
        </p:spPr>
        <p:txBody>
          <a:bodyPr lIns="0" tIns="91440" rIns="0" bIns="0"/>
          <a:lstStyle>
            <a:lvl1pPr>
              <a:lnSpc>
                <a:spcPct val="100000"/>
              </a:lnSpc>
              <a:spcBef>
                <a:spcPts val="600"/>
              </a:spcBef>
              <a:spcAft>
                <a:spcPts val="600"/>
              </a:spcAft>
              <a:defRPr sz="4799">
                <a:solidFill>
                  <a:schemeClr val="bg2"/>
                </a:solidFill>
                <a:latin typeface="+mj-lt"/>
              </a:defRPr>
            </a:lvl1pPr>
          </a:lstStyle>
          <a:p>
            <a:r>
              <a:rPr lang="en-US"/>
              <a:t>Click to edit Master title style</a:t>
            </a:r>
          </a:p>
        </p:txBody>
      </p:sp>
      <p:sp>
        <p:nvSpPr>
          <p:cNvPr id="6" name="Text Placeholder 3">
            <a:extLst>
              <a:ext uri="{FF2B5EF4-FFF2-40B4-BE49-F238E27FC236}">
                <a16:creationId xmlns:a16="http://schemas.microsoft.com/office/drawing/2014/main" id="{A2348ECF-26C5-46F7-AB4A-94957FAB561F}"/>
              </a:ext>
            </a:extLst>
          </p:cNvPr>
          <p:cNvSpPr>
            <a:spLocks noGrp="1"/>
          </p:cNvSpPr>
          <p:nvPr>
            <p:ph type="body" sz="quarter" idx="10"/>
          </p:nvPr>
        </p:nvSpPr>
        <p:spPr>
          <a:xfrm>
            <a:off x="274640" y="1212852"/>
            <a:ext cx="11887200" cy="2403607"/>
          </a:xfrm>
        </p:spPr>
        <p:txBody>
          <a:bodyPr>
            <a:spAutoFit/>
          </a:bodyPr>
          <a:lstStyle>
            <a:lvl1pPr>
              <a:lnSpc>
                <a:spcPct val="95000"/>
              </a:lnSpc>
              <a:spcBef>
                <a:spcPts val="600"/>
              </a:spcBef>
              <a:spcAft>
                <a:spcPts val="600"/>
              </a:spcAft>
              <a:defRPr sz="3598">
                <a:solidFill>
                  <a:schemeClr val="bg1"/>
                </a:solidFill>
              </a:defRPr>
            </a:lvl1pPr>
            <a:lvl2pPr>
              <a:lnSpc>
                <a:spcPct val="95000"/>
              </a:lnSpc>
              <a:spcBef>
                <a:spcPts val="600"/>
              </a:spcBef>
              <a:spcAft>
                <a:spcPts val="600"/>
              </a:spcAft>
              <a:defRPr>
                <a:solidFill>
                  <a:schemeClr val="bg1"/>
                </a:solidFill>
              </a:defRPr>
            </a:lvl2pPr>
            <a:lvl3pPr>
              <a:lnSpc>
                <a:spcPct val="95000"/>
              </a:lnSpc>
              <a:spcBef>
                <a:spcPts val="600"/>
              </a:spcBef>
              <a:spcAft>
                <a:spcPts val="600"/>
              </a:spcAft>
              <a:defRPr>
                <a:solidFill>
                  <a:schemeClr val="bg1"/>
                </a:solidFill>
              </a:defRPr>
            </a:lvl3pPr>
            <a:lvl4pPr>
              <a:lnSpc>
                <a:spcPct val="95000"/>
              </a:lnSpc>
              <a:spcBef>
                <a:spcPts val="600"/>
              </a:spcBef>
              <a:spcAft>
                <a:spcPts val="600"/>
              </a:spcAft>
              <a:defRPr>
                <a:solidFill>
                  <a:schemeClr val="bg1"/>
                </a:solidFill>
              </a:defRPr>
            </a:lvl4pPr>
            <a:lvl5pPr>
              <a:lnSpc>
                <a:spcPct val="95000"/>
              </a:lnSpc>
              <a:spcBef>
                <a:spcPts val="600"/>
              </a:spcBef>
              <a:spcAft>
                <a:spcPts val="6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4030948"/>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3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509B-61B4-40F9-875D-A93F57416A85}"/>
              </a:ext>
            </a:extLst>
          </p:cNvPr>
          <p:cNvSpPr>
            <a:spLocks noGrp="1"/>
          </p:cNvSpPr>
          <p:nvPr>
            <p:ph type="title"/>
          </p:nvPr>
        </p:nvSpPr>
        <p:spPr>
          <a:xfrm>
            <a:off x="2466975" y="178676"/>
            <a:ext cx="9697228" cy="592849"/>
          </a:xfrm>
        </p:spPr>
        <p:txBody>
          <a:bodyPr lIns="91440" tIns="91440" rIns="0"/>
          <a:lstStyle>
            <a:lvl1pPr>
              <a:lnSpc>
                <a:spcPct val="110000"/>
              </a:lnSpc>
              <a:spcBef>
                <a:spcPts val="1199"/>
              </a:spcBef>
              <a:spcAft>
                <a:spcPts val="1199"/>
              </a:spcAft>
              <a:defRPr sz="2200">
                <a:solidFill>
                  <a:schemeClr val="bg2"/>
                </a:solidFill>
                <a:latin typeface="+mn-lt"/>
              </a:defRPr>
            </a:lvl1pPr>
          </a:lstStyle>
          <a:p>
            <a:r>
              <a:rPr lang="en-US"/>
              <a:t>Click to edit Master title style</a:t>
            </a:r>
          </a:p>
        </p:txBody>
      </p:sp>
      <p:sp>
        <p:nvSpPr>
          <p:cNvPr id="3" name="Rectangle 2">
            <a:extLst>
              <a:ext uri="{FF2B5EF4-FFF2-40B4-BE49-F238E27FC236}">
                <a16:creationId xmlns:a16="http://schemas.microsoft.com/office/drawing/2014/main" id="{4F243B09-5841-4563-9530-811E07832996}"/>
              </a:ext>
            </a:extLst>
          </p:cNvPr>
          <p:cNvSpPr/>
          <p:nvPr userDrawn="1"/>
        </p:nvSpPr>
        <p:spPr bwMode="auto">
          <a:xfrm>
            <a:off x="0" y="0"/>
            <a:ext cx="2286000" cy="6994525"/>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a:extLst>
              <a:ext uri="{FF2B5EF4-FFF2-40B4-BE49-F238E27FC236}">
                <a16:creationId xmlns:a16="http://schemas.microsoft.com/office/drawing/2014/main" id="{998673CB-7580-4B9B-8920-DC15219E923C}"/>
              </a:ext>
            </a:extLst>
          </p:cNvPr>
          <p:cNvSpPr/>
          <p:nvPr userDrawn="1"/>
        </p:nvSpPr>
        <p:spPr>
          <a:xfrm>
            <a:off x="10851265" y="6729195"/>
            <a:ext cx="1408189" cy="243275"/>
          </a:xfrm>
          <a:prstGeom prst="rect">
            <a:avLst/>
          </a:prstGeom>
        </p:spPr>
        <p:txBody>
          <a:bodyPr wrap="none">
            <a:spAutoFit/>
          </a:bodyPr>
          <a:lstStyle/>
          <a:p>
            <a:pPr algn="r"/>
            <a:r>
              <a:rPr lang="en-US" sz="950">
                <a:solidFill>
                  <a:srgbClr val="505050"/>
                </a:solidFill>
                <a:ea typeface="PMingLiU" panose="02020500000000000000" pitchFamily="18" charset="-120"/>
                <a:cs typeface="Segoe UI" panose="020B0502040204020203" pitchFamily="34" charset="0"/>
              </a:rPr>
              <a:t>Microsoft Confidential</a:t>
            </a:r>
            <a:endParaRPr lang="en-US" sz="950">
              <a:solidFill>
                <a:srgbClr val="505050"/>
              </a:solidFill>
              <a:cs typeface="Segoe UI" panose="020B0502040204020203" pitchFamily="34" charset="0"/>
            </a:endParaRPr>
          </a:p>
        </p:txBody>
      </p:sp>
    </p:spTree>
    <p:extLst>
      <p:ext uri="{BB962C8B-B14F-4D97-AF65-F5344CB8AC3E}">
        <p14:creationId xmlns:p14="http://schemas.microsoft.com/office/powerpoint/2010/main" val="3127855252"/>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8D7"/>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702" y="2571750"/>
            <a:ext cx="9612248" cy="3667124"/>
          </a:xfrm>
          <a:noFill/>
        </p:spPr>
        <p:txBody>
          <a:bodyPr lIns="146304" tIns="0" rIns="0" bIns="91440" anchor="t" anchorCtr="0"/>
          <a:lstStyle>
            <a:lvl1pPr>
              <a:defRPr sz="5398" spc="-100" baseline="0">
                <a:solidFill>
                  <a:schemeClr val="tx1"/>
                </a:solidFill>
              </a:defRPr>
            </a:lvl1pPr>
          </a:lstStyle>
          <a:p>
            <a:r>
              <a:rPr lang="en-US"/>
              <a:t>Lorem ipsum</a:t>
            </a:r>
          </a:p>
        </p:txBody>
      </p:sp>
    </p:spTree>
    <p:extLst>
      <p:ext uri="{BB962C8B-B14F-4D97-AF65-F5344CB8AC3E}">
        <p14:creationId xmlns:p14="http://schemas.microsoft.com/office/powerpoint/2010/main" val="1726285643"/>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505063"/>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389072"/>
            <a:ext cx="11887199" cy="449227"/>
          </a:xfrm>
          <a:prstGeom prst="rect">
            <a:avLst/>
          </a:prstGeom>
          <a:noFill/>
          <a:ln w="12700">
            <a:noFill/>
            <a:miter lim="800000"/>
            <a:headEnd type="none" w="sm" len="sm"/>
            <a:tailEnd type="none" w="sm" len="sm"/>
          </a:ln>
          <a:effectLst/>
        </p:spPr>
        <p:txBody>
          <a:bodyPr vert="horz" wrap="square" lIns="182776" tIns="146220" rIns="182776" bIns="146220" numCol="1" anchor="t" anchorCtr="0" compatLnSpc="1">
            <a:prstTxWarp prst="textNoShape">
              <a:avLst/>
            </a:prstTxWarp>
            <a:spAutoFit/>
          </a:bodyPr>
          <a:lstStyle/>
          <a:p>
            <a:pPr defTabSz="931574" eaLnBrk="0" hangingPunct="0">
              <a:defRPr/>
            </a:pPr>
            <a:r>
              <a:rPr lang="en-US" sz="1000">
                <a:gradFill>
                  <a:gsLst>
                    <a:gs pos="0">
                      <a:srgbClr val="FFFFFF"/>
                    </a:gs>
                    <a:gs pos="100000">
                      <a:srgbClr val="FFFFFF"/>
                    </a:gs>
                  </a:gsLst>
                  <a:lin ang="5400000" scaled="0"/>
                </a:gradFill>
                <a:cs typeface="Segoe UI" pitchFamily="34" charset="0"/>
              </a:rPr>
              <a:t>© 2017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9230" y="3145044"/>
            <a:ext cx="3288506" cy="704445"/>
          </a:xfrm>
          <a:prstGeom prst="rect">
            <a:avLst/>
          </a:prstGeom>
        </p:spPr>
      </p:pic>
    </p:spTree>
    <p:extLst>
      <p:ext uri="{BB962C8B-B14F-4D97-AF65-F5344CB8AC3E}">
        <p14:creationId xmlns:p14="http://schemas.microsoft.com/office/powerpoint/2010/main" val="1592087105"/>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513388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artner outcome layout 1">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385" y="0"/>
            <a:ext cx="12436090" cy="6994525"/>
          </a:xfrm>
          <a:prstGeom prst="rect">
            <a:avLst/>
          </a:prstGeom>
        </p:spPr>
      </p:pic>
      <p:sp>
        <p:nvSpPr>
          <p:cNvPr id="3" name="Rectangle 2"/>
          <p:cNvSpPr/>
          <p:nvPr userDrawn="1"/>
        </p:nvSpPr>
        <p:spPr bwMode="auto">
          <a:xfrm>
            <a:off x="274702" y="1851361"/>
            <a:ext cx="6403661" cy="3383280"/>
          </a:xfrm>
          <a:prstGeom prst="rect">
            <a:avLst/>
          </a:prstGeom>
          <a:solidFill>
            <a:schemeClr val="accent3">
              <a:alpha val="92000"/>
            </a:schemeClr>
          </a:solidFill>
          <a:ln w="9525" cap="flat" cmpd="sng" algn="ctr">
            <a:noFill/>
            <a:prstDash val="solid"/>
            <a:headEnd type="none" w="med" len="med"/>
            <a:tailEnd type="none" w="med" len="med"/>
          </a:ln>
          <a:effectLst/>
        </p:spPr>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100" normalizeH="0" baseline="0" noProof="0" dirty="0">
              <a:ln w="3175">
                <a:noFill/>
              </a:ln>
              <a:gradFill>
                <a:gsLst>
                  <a:gs pos="5833">
                    <a:srgbClr val="FFFFFF"/>
                  </a:gs>
                  <a:gs pos="100000">
                    <a:srgbClr val="FFFFFF"/>
                  </a:gs>
                </a:gsLst>
                <a:lin ang="5400000" scaled="0"/>
              </a:gradFill>
              <a:effectLst/>
              <a:uLnTx/>
              <a:uFillTx/>
              <a:latin typeface="Segoe UI Light"/>
              <a:ea typeface="+mn-ea"/>
              <a:cs typeface="Segoe UI" pitchFamily="34" charset="0"/>
            </a:endParaRPr>
          </a:p>
        </p:txBody>
      </p:sp>
      <p:sp>
        <p:nvSpPr>
          <p:cNvPr id="5" name="Text Placeholder 4"/>
          <p:cNvSpPr>
            <a:spLocks noGrp="1"/>
          </p:cNvSpPr>
          <p:nvPr>
            <p:ph type="body" sz="quarter" idx="10"/>
          </p:nvPr>
        </p:nvSpPr>
        <p:spPr>
          <a:xfrm>
            <a:off x="274638" y="1851025"/>
            <a:ext cx="6403975" cy="3383616"/>
          </a:xfrm>
        </p:spPr>
        <p:txBody>
          <a:bodyPr lIns="182880" tIns="146304" rIns="182880" bIns="146304">
            <a:noAutofit/>
          </a:bodyPr>
          <a:lstStyle>
            <a:lvl1pPr marL="0" indent="0">
              <a:buNone/>
              <a:defRPr sz="4000"/>
            </a:lvl1pPr>
          </a:lstStyle>
          <a:p>
            <a:pPr lvl="0"/>
            <a:r>
              <a:rPr lang="en-US"/>
              <a:t>Edit Master text styles</a:t>
            </a:r>
          </a:p>
        </p:txBody>
      </p:sp>
    </p:spTree>
    <p:extLst>
      <p:ext uri="{BB962C8B-B14F-4D97-AF65-F5344CB8AC3E}">
        <p14:creationId xmlns:p14="http://schemas.microsoft.com/office/powerpoint/2010/main" val="23672414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2_Title Only">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240398"/>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Title &amp; Non-Bulleted Text (3)">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98">
                <a:solidFill>
                  <a:schemeClr val="tx1"/>
                </a:solidFill>
              </a:defRPr>
            </a:lvl1pPr>
          </a:lstStyle>
          <a:p>
            <a:r>
              <a:rPr lang="en-US"/>
              <a:t>Click to edit Master title style</a:t>
            </a:r>
          </a:p>
        </p:txBody>
      </p:sp>
      <p:sp>
        <p:nvSpPr>
          <p:cNvPr id="5" name="Text Placeholder 3"/>
          <p:cNvSpPr>
            <a:spLocks noGrp="1"/>
          </p:cNvSpPr>
          <p:nvPr>
            <p:ph type="body" sz="quarter" idx="13"/>
          </p:nvPr>
        </p:nvSpPr>
        <p:spPr>
          <a:xfrm>
            <a:off x="274640" y="1818958"/>
            <a:ext cx="11889564" cy="1933058"/>
          </a:xfrm>
        </p:spPr>
        <p:txBody>
          <a:bodyPr/>
          <a:lstStyle>
            <a:lvl1pPr marL="0" indent="0">
              <a:buNone/>
              <a:defRPr>
                <a:solidFill>
                  <a:schemeClr val="tx1"/>
                </a:solidFill>
              </a:defRPr>
            </a:lvl1pPr>
            <a:lvl2pPr marL="28533" indent="0">
              <a:buNone/>
              <a:defRPr sz="1998">
                <a:solidFill>
                  <a:schemeClr val="tx1"/>
                </a:solidFill>
              </a:defRPr>
            </a:lvl2pPr>
            <a:lvl3pPr marL="223504" indent="0">
              <a:buNone/>
              <a:defRPr sz="1998">
                <a:solidFill>
                  <a:schemeClr val="tx1"/>
                </a:solidFill>
              </a:defRPr>
            </a:lvl3pPr>
            <a:lvl4pPr marL="475540" indent="0">
              <a:buNone/>
              <a:defRPr sz="1798">
                <a:solidFill>
                  <a:schemeClr val="tx1"/>
                </a:solidFill>
              </a:defRPr>
            </a:lvl4pPr>
            <a:lvl5pPr marL="738674" indent="0">
              <a:buNone/>
              <a:defRPr sz="17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950087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87" name="Freeform 16"/>
          <p:cNvSpPr>
            <a:spLocks/>
          </p:cNvSpPr>
          <p:nvPr userDrawn="1"/>
        </p:nvSpPr>
        <p:spPr bwMode="auto">
          <a:xfrm>
            <a:off x="0" y="4032251"/>
            <a:ext cx="5659438" cy="2962275"/>
          </a:xfrm>
          <a:custGeom>
            <a:avLst/>
            <a:gdLst>
              <a:gd name="T0" fmla="*/ 128 w 3565"/>
              <a:gd name="T1" fmla="*/ 957 h 1866"/>
              <a:gd name="T2" fmla="*/ 187 w 3565"/>
              <a:gd name="T3" fmla="*/ 982 h 1866"/>
              <a:gd name="T4" fmla="*/ 246 w 3565"/>
              <a:gd name="T5" fmla="*/ 909 h 1866"/>
              <a:gd name="T6" fmla="*/ 463 w 3565"/>
              <a:gd name="T7" fmla="*/ 816 h 1866"/>
              <a:gd name="T8" fmla="*/ 501 w 3565"/>
              <a:gd name="T9" fmla="*/ 874 h 1866"/>
              <a:gd name="T10" fmla="*/ 543 w 3565"/>
              <a:gd name="T11" fmla="*/ 926 h 1866"/>
              <a:gd name="T12" fmla="*/ 632 w 3565"/>
              <a:gd name="T13" fmla="*/ 677 h 1866"/>
              <a:gd name="T14" fmla="*/ 774 w 3565"/>
              <a:gd name="T15" fmla="*/ 719 h 1866"/>
              <a:gd name="T16" fmla="*/ 822 w 3565"/>
              <a:gd name="T17" fmla="*/ 771 h 1866"/>
              <a:gd name="T18" fmla="*/ 1040 w 3565"/>
              <a:gd name="T19" fmla="*/ 691 h 1866"/>
              <a:gd name="T20" fmla="*/ 1151 w 3565"/>
              <a:gd name="T21" fmla="*/ 823 h 1866"/>
              <a:gd name="T22" fmla="*/ 1209 w 3565"/>
              <a:gd name="T23" fmla="*/ 608 h 1866"/>
              <a:gd name="T24" fmla="*/ 1251 w 3565"/>
              <a:gd name="T25" fmla="*/ 543 h 1866"/>
              <a:gd name="T26" fmla="*/ 1372 w 3565"/>
              <a:gd name="T27" fmla="*/ 608 h 1866"/>
              <a:gd name="T28" fmla="*/ 1413 w 3565"/>
              <a:gd name="T29" fmla="*/ 567 h 1866"/>
              <a:gd name="T30" fmla="*/ 1458 w 3565"/>
              <a:gd name="T31" fmla="*/ 629 h 1866"/>
              <a:gd name="T32" fmla="*/ 1510 w 3565"/>
              <a:gd name="T33" fmla="*/ 871 h 1866"/>
              <a:gd name="T34" fmla="*/ 1548 w 3565"/>
              <a:gd name="T35" fmla="*/ 608 h 1866"/>
              <a:gd name="T36" fmla="*/ 1600 w 3565"/>
              <a:gd name="T37" fmla="*/ 563 h 1866"/>
              <a:gd name="T38" fmla="*/ 1627 w 3565"/>
              <a:gd name="T39" fmla="*/ 619 h 1866"/>
              <a:gd name="T40" fmla="*/ 1648 w 3565"/>
              <a:gd name="T41" fmla="*/ 764 h 1866"/>
              <a:gd name="T42" fmla="*/ 1683 w 3565"/>
              <a:gd name="T43" fmla="*/ 950 h 1866"/>
              <a:gd name="T44" fmla="*/ 1721 w 3565"/>
              <a:gd name="T45" fmla="*/ 847 h 1866"/>
              <a:gd name="T46" fmla="*/ 1752 w 3565"/>
              <a:gd name="T47" fmla="*/ 536 h 1866"/>
              <a:gd name="T48" fmla="*/ 2038 w 3565"/>
              <a:gd name="T49" fmla="*/ 456 h 1866"/>
              <a:gd name="T50" fmla="*/ 2059 w 3565"/>
              <a:gd name="T51" fmla="*/ 539 h 1866"/>
              <a:gd name="T52" fmla="*/ 2173 w 3565"/>
              <a:gd name="T53" fmla="*/ 246 h 1866"/>
              <a:gd name="T54" fmla="*/ 2252 w 3565"/>
              <a:gd name="T55" fmla="*/ 201 h 1866"/>
              <a:gd name="T56" fmla="*/ 2287 w 3565"/>
              <a:gd name="T57" fmla="*/ 259 h 1866"/>
              <a:gd name="T58" fmla="*/ 2356 w 3565"/>
              <a:gd name="T59" fmla="*/ 843 h 1866"/>
              <a:gd name="T60" fmla="*/ 2384 w 3565"/>
              <a:gd name="T61" fmla="*/ 612 h 1866"/>
              <a:gd name="T62" fmla="*/ 2398 w 3565"/>
              <a:gd name="T63" fmla="*/ 432 h 1866"/>
              <a:gd name="T64" fmla="*/ 2436 w 3565"/>
              <a:gd name="T65" fmla="*/ 139 h 1866"/>
              <a:gd name="T66" fmla="*/ 2567 w 3565"/>
              <a:gd name="T67" fmla="*/ 0 h 1866"/>
              <a:gd name="T68" fmla="*/ 2598 w 3565"/>
              <a:gd name="T69" fmla="*/ 121 h 1866"/>
              <a:gd name="T70" fmla="*/ 2629 w 3565"/>
              <a:gd name="T71" fmla="*/ 173 h 1866"/>
              <a:gd name="T72" fmla="*/ 2670 w 3565"/>
              <a:gd name="T73" fmla="*/ 491 h 1866"/>
              <a:gd name="T74" fmla="*/ 2988 w 3565"/>
              <a:gd name="T75" fmla="*/ 346 h 1866"/>
              <a:gd name="T76" fmla="*/ 3071 w 3565"/>
              <a:gd name="T77" fmla="*/ 532 h 1866"/>
              <a:gd name="T78" fmla="*/ 3126 w 3565"/>
              <a:gd name="T79" fmla="*/ 498 h 1866"/>
              <a:gd name="T80" fmla="*/ 3233 w 3565"/>
              <a:gd name="T81" fmla="*/ 550 h 1866"/>
              <a:gd name="T82" fmla="*/ 3320 w 3565"/>
              <a:gd name="T83" fmla="*/ 463 h 1866"/>
              <a:gd name="T84" fmla="*/ 3382 w 3565"/>
              <a:gd name="T85" fmla="*/ 398 h 1866"/>
              <a:gd name="T86" fmla="*/ 3565 w 3565"/>
              <a:gd name="T87" fmla="*/ 446 h 1866"/>
              <a:gd name="T88" fmla="*/ 3565 w 3565"/>
              <a:gd name="T89" fmla="*/ 1866 h 1866"/>
              <a:gd name="T90" fmla="*/ 0 w 3565"/>
              <a:gd name="T91" fmla="*/ 957 h 1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65" h="1866">
                <a:moveTo>
                  <a:pt x="0" y="957"/>
                </a:moveTo>
                <a:lnTo>
                  <a:pt x="128" y="957"/>
                </a:lnTo>
                <a:lnTo>
                  <a:pt x="128" y="982"/>
                </a:lnTo>
                <a:lnTo>
                  <a:pt x="187" y="982"/>
                </a:lnTo>
                <a:lnTo>
                  <a:pt x="187" y="909"/>
                </a:lnTo>
                <a:lnTo>
                  <a:pt x="246" y="909"/>
                </a:lnTo>
                <a:lnTo>
                  <a:pt x="246" y="816"/>
                </a:lnTo>
                <a:lnTo>
                  <a:pt x="463" y="816"/>
                </a:lnTo>
                <a:lnTo>
                  <a:pt x="463" y="874"/>
                </a:lnTo>
                <a:lnTo>
                  <a:pt x="501" y="874"/>
                </a:lnTo>
                <a:lnTo>
                  <a:pt x="501" y="926"/>
                </a:lnTo>
                <a:lnTo>
                  <a:pt x="543" y="926"/>
                </a:lnTo>
                <a:lnTo>
                  <a:pt x="543" y="677"/>
                </a:lnTo>
                <a:lnTo>
                  <a:pt x="632" y="677"/>
                </a:lnTo>
                <a:lnTo>
                  <a:pt x="632" y="719"/>
                </a:lnTo>
                <a:lnTo>
                  <a:pt x="774" y="719"/>
                </a:lnTo>
                <a:lnTo>
                  <a:pt x="774" y="771"/>
                </a:lnTo>
                <a:lnTo>
                  <a:pt x="822" y="771"/>
                </a:lnTo>
                <a:lnTo>
                  <a:pt x="822" y="691"/>
                </a:lnTo>
                <a:lnTo>
                  <a:pt x="1040" y="691"/>
                </a:lnTo>
                <a:lnTo>
                  <a:pt x="1040" y="823"/>
                </a:lnTo>
                <a:lnTo>
                  <a:pt x="1151" y="823"/>
                </a:lnTo>
                <a:lnTo>
                  <a:pt x="1151" y="608"/>
                </a:lnTo>
                <a:lnTo>
                  <a:pt x="1209" y="608"/>
                </a:lnTo>
                <a:lnTo>
                  <a:pt x="1209" y="543"/>
                </a:lnTo>
                <a:lnTo>
                  <a:pt x="1251" y="543"/>
                </a:lnTo>
                <a:lnTo>
                  <a:pt x="1251" y="608"/>
                </a:lnTo>
                <a:lnTo>
                  <a:pt x="1372" y="608"/>
                </a:lnTo>
                <a:lnTo>
                  <a:pt x="1372" y="567"/>
                </a:lnTo>
                <a:lnTo>
                  <a:pt x="1413" y="567"/>
                </a:lnTo>
                <a:lnTo>
                  <a:pt x="1413" y="629"/>
                </a:lnTo>
                <a:lnTo>
                  <a:pt x="1458" y="629"/>
                </a:lnTo>
                <a:lnTo>
                  <a:pt x="1458" y="871"/>
                </a:lnTo>
                <a:lnTo>
                  <a:pt x="1510" y="871"/>
                </a:lnTo>
                <a:lnTo>
                  <a:pt x="1510" y="608"/>
                </a:lnTo>
                <a:lnTo>
                  <a:pt x="1548" y="608"/>
                </a:lnTo>
                <a:lnTo>
                  <a:pt x="1548" y="563"/>
                </a:lnTo>
                <a:lnTo>
                  <a:pt x="1600" y="563"/>
                </a:lnTo>
                <a:lnTo>
                  <a:pt x="1600" y="619"/>
                </a:lnTo>
                <a:lnTo>
                  <a:pt x="1627" y="619"/>
                </a:lnTo>
                <a:lnTo>
                  <a:pt x="1627" y="764"/>
                </a:lnTo>
                <a:lnTo>
                  <a:pt x="1648" y="764"/>
                </a:lnTo>
                <a:lnTo>
                  <a:pt x="1648" y="950"/>
                </a:lnTo>
                <a:lnTo>
                  <a:pt x="1683" y="950"/>
                </a:lnTo>
                <a:lnTo>
                  <a:pt x="1683" y="847"/>
                </a:lnTo>
                <a:lnTo>
                  <a:pt x="1721" y="847"/>
                </a:lnTo>
                <a:lnTo>
                  <a:pt x="1721" y="536"/>
                </a:lnTo>
                <a:lnTo>
                  <a:pt x="1752" y="536"/>
                </a:lnTo>
                <a:lnTo>
                  <a:pt x="1752" y="456"/>
                </a:lnTo>
                <a:lnTo>
                  <a:pt x="2038" y="456"/>
                </a:lnTo>
                <a:lnTo>
                  <a:pt x="2038" y="539"/>
                </a:lnTo>
                <a:lnTo>
                  <a:pt x="2059" y="539"/>
                </a:lnTo>
                <a:lnTo>
                  <a:pt x="2059" y="246"/>
                </a:lnTo>
                <a:lnTo>
                  <a:pt x="2173" y="246"/>
                </a:lnTo>
                <a:lnTo>
                  <a:pt x="2173" y="201"/>
                </a:lnTo>
                <a:lnTo>
                  <a:pt x="2252" y="201"/>
                </a:lnTo>
                <a:lnTo>
                  <a:pt x="2252" y="259"/>
                </a:lnTo>
                <a:lnTo>
                  <a:pt x="2287" y="259"/>
                </a:lnTo>
                <a:lnTo>
                  <a:pt x="2287" y="843"/>
                </a:lnTo>
                <a:lnTo>
                  <a:pt x="2356" y="843"/>
                </a:lnTo>
                <a:lnTo>
                  <a:pt x="2356" y="612"/>
                </a:lnTo>
                <a:lnTo>
                  <a:pt x="2384" y="612"/>
                </a:lnTo>
                <a:lnTo>
                  <a:pt x="2384" y="449"/>
                </a:lnTo>
                <a:lnTo>
                  <a:pt x="2398" y="432"/>
                </a:lnTo>
                <a:lnTo>
                  <a:pt x="2398" y="139"/>
                </a:lnTo>
                <a:lnTo>
                  <a:pt x="2436" y="139"/>
                </a:lnTo>
                <a:lnTo>
                  <a:pt x="2436" y="0"/>
                </a:lnTo>
                <a:lnTo>
                  <a:pt x="2567" y="0"/>
                </a:lnTo>
                <a:lnTo>
                  <a:pt x="2567" y="121"/>
                </a:lnTo>
                <a:lnTo>
                  <a:pt x="2598" y="121"/>
                </a:lnTo>
                <a:lnTo>
                  <a:pt x="2598" y="173"/>
                </a:lnTo>
                <a:lnTo>
                  <a:pt x="2629" y="173"/>
                </a:lnTo>
                <a:lnTo>
                  <a:pt x="2629" y="491"/>
                </a:lnTo>
                <a:lnTo>
                  <a:pt x="2670" y="491"/>
                </a:lnTo>
                <a:lnTo>
                  <a:pt x="2670" y="346"/>
                </a:lnTo>
                <a:lnTo>
                  <a:pt x="2988" y="346"/>
                </a:lnTo>
                <a:lnTo>
                  <a:pt x="2988" y="532"/>
                </a:lnTo>
                <a:lnTo>
                  <a:pt x="3071" y="532"/>
                </a:lnTo>
                <a:lnTo>
                  <a:pt x="3071" y="498"/>
                </a:lnTo>
                <a:lnTo>
                  <a:pt x="3126" y="498"/>
                </a:lnTo>
                <a:lnTo>
                  <a:pt x="3126" y="550"/>
                </a:lnTo>
                <a:lnTo>
                  <a:pt x="3233" y="550"/>
                </a:lnTo>
                <a:lnTo>
                  <a:pt x="3233" y="463"/>
                </a:lnTo>
                <a:lnTo>
                  <a:pt x="3320" y="463"/>
                </a:lnTo>
                <a:lnTo>
                  <a:pt x="3320" y="398"/>
                </a:lnTo>
                <a:lnTo>
                  <a:pt x="3382" y="398"/>
                </a:lnTo>
                <a:lnTo>
                  <a:pt x="3382" y="446"/>
                </a:lnTo>
                <a:lnTo>
                  <a:pt x="3565" y="446"/>
                </a:lnTo>
                <a:lnTo>
                  <a:pt x="3565" y="1040"/>
                </a:lnTo>
                <a:lnTo>
                  <a:pt x="3565" y="1866"/>
                </a:lnTo>
                <a:lnTo>
                  <a:pt x="0" y="1866"/>
                </a:lnTo>
                <a:lnTo>
                  <a:pt x="0" y="957"/>
                </a:lnTo>
                <a:close/>
              </a:path>
            </a:pathLst>
          </a:custGeom>
          <a:solidFill>
            <a:schemeClr val="accent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88" name="Freeform 17"/>
          <p:cNvSpPr>
            <a:spLocks/>
          </p:cNvSpPr>
          <p:nvPr userDrawn="1"/>
        </p:nvSpPr>
        <p:spPr bwMode="auto">
          <a:xfrm>
            <a:off x="5503864" y="4559300"/>
            <a:ext cx="3146425" cy="2435225"/>
          </a:xfrm>
          <a:custGeom>
            <a:avLst/>
            <a:gdLst>
              <a:gd name="T0" fmla="*/ 1882 w 1982"/>
              <a:gd name="T1" fmla="*/ 456 h 1534"/>
              <a:gd name="T2" fmla="*/ 1882 w 1982"/>
              <a:gd name="T3" fmla="*/ 546 h 1534"/>
              <a:gd name="T4" fmla="*/ 1830 w 1982"/>
              <a:gd name="T5" fmla="*/ 546 h 1534"/>
              <a:gd name="T6" fmla="*/ 1830 w 1982"/>
              <a:gd name="T7" fmla="*/ 629 h 1534"/>
              <a:gd name="T8" fmla="*/ 1699 w 1982"/>
              <a:gd name="T9" fmla="*/ 629 h 1534"/>
              <a:gd name="T10" fmla="*/ 1699 w 1982"/>
              <a:gd name="T11" fmla="*/ 822 h 1534"/>
              <a:gd name="T12" fmla="*/ 1668 w 1982"/>
              <a:gd name="T13" fmla="*/ 822 h 1534"/>
              <a:gd name="T14" fmla="*/ 1668 w 1982"/>
              <a:gd name="T15" fmla="*/ 59 h 1534"/>
              <a:gd name="T16" fmla="*/ 1388 w 1982"/>
              <a:gd name="T17" fmla="*/ 59 h 1534"/>
              <a:gd name="T18" fmla="*/ 1388 w 1982"/>
              <a:gd name="T19" fmla="*/ 200 h 1534"/>
              <a:gd name="T20" fmla="*/ 1226 w 1982"/>
              <a:gd name="T21" fmla="*/ 200 h 1534"/>
              <a:gd name="T22" fmla="*/ 1226 w 1982"/>
              <a:gd name="T23" fmla="*/ 688 h 1534"/>
              <a:gd name="T24" fmla="*/ 1119 w 1982"/>
              <a:gd name="T25" fmla="*/ 688 h 1534"/>
              <a:gd name="T26" fmla="*/ 1119 w 1982"/>
              <a:gd name="T27" fmla="*/ 629 h 1534"/>
              <a:gd name="T28" fmla="*/ 1043 w 1982"/>
              <a:gd name="T29" fmla="*/ 629 h 1534"/>
              <a:gd name="T30" fmla="*/ 1043 w 1982"/>
              <a:gd name="T31" fmla="*/ 542 h 1534"/>
              <a:gd name="T32" fmla="*/ 839 w 1982"/>
              <a:gd name="T33" fmla="*/ 542 h 1534"/>
              <a:gd name="T34" fmla="*/ 839 w 1982"/>
              <a:gd name="T35" fmla="*/ 629 h 1534"/>
              <a:gd name="T36" fmla="*/ 736 w 1982"/>
              <a:gd name="T37" fmla="*/ 629 h 1534"/>
              <a:gd name="T38" fmla="*/ 736 w 1982"/>
              <a:gd name="T39" fmla="*/ 698 h 1534"/>
              <a:gd name="T40" fmla="*/ 694 w 1982"/>
              <a:gd name="T41" fmla="*/ 698 h 1534"/>
              <a:gd name="T42" fmla="*/ 694 w 1982"/>
              <a:gd name="T43" fmla="*/ 0 h 1534"/>
              <a:gd name="T44" fmla="*/ 331 w 1982"/>
              <a:gd name="T45" fmla="*/ 0 h 1534"/>
              <a:gd name="T46" fmla="*/ 331 w 1982"/>
              <a:gd name="T47" fmla="*/ 663 h 1534"/>
              <a:gd name="T48" fmla="*/ 245 w 1982"/>
              <a:gd name="T49" fmla="*/ 663 h 1534"/>
              <a:gd name="T50" fmla="*/ 245 w 1982"/>
              <a:gd name="T51" fmla="*/ 456 h 1534"/>
              <a:gd name="T52" fmla="*/ 93 w 1982"/>
              <a:gd name="T53" fmla="*/ 456 h 1534"/>
              <a:gd name="T54" fmla="*/ 93 w 1982"/>
              <a:gd name="T55" fmla="*/ 826 h 1534"/>
              <a:gd name="T56" fmla="*/ 0 w 1982"/>
              <a:gd name="T57" fmla="*/ 826 h 1534"/>
              <a:gd name="T58" fmla="*/ 0 w 1982"/>
              <a:gd name="T59" fmla="*/ 1534 h 1534"/>
              <a:gd name="T60" fmla="*/ 1982 w 1982"/>
              <a:gd name="T61" fmla="*/ 1534 h 1534"/>
              <a:gd name="T62" fmla="*/ 1982 w 1982"/>
              <a:gd name="T63" fmla="*/ 456 h 1534"/>
              <a:gd name="T64" fmla="*/ 1882 w 1982"/>
              <a:gd name="T65" fmla="*/ 456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82" h="1534">
                <a:moveTo>
                  <a:pt x="1882" y="456"/>
                </a:moveTo>
                <a:lnTo>
                  <a:pt x="1882" y="546"/>
                </a:lnTo>
                <a:lnTo>
                  <a:pt x="1830" y="546"/>
                </a:lnTo>
                <a:lnTo>
                  <a:pt x="1830" y="629"/>
                </a:lnTo>
                <a:lnTo>
                  <a:pt x="1699" y="629"/>
                </a:lnTo>
                <a:lnTo>
                  <a:pt x="1699" y="822"/>
                </a:lnTo>
                <a:lnTo>
                  <a:pt x="1668" y="822"/>
                </a:lnTo>
                <a:lnTo>
                  <a:pt x="1668" y="59"/>
                </a:lnTo>
                <a:lnTo>
                  <a:pt x="1388" y="59"/>
                </a:lnTo>
                <a:lnTo>
                  <a:pt x="1388" y="200"/>
                </a:lnTo>
                <a:lnTo>
                  <a:pt x="1226" y="200"/>
                </a:lnTo>
                <a:lnTo>
                  <a:pt x="1226" y="688"/>
                </a:lnTo>
                <a:lnTo>
                  <a:pt x="1119" y="688"/>
                </a:lnTo>
                <a:lnTo>
                  <a:pt x="1119" y="629"/>
                </a:lnTo>
                <a:lnTo>
                  <a:pt x="1043" y="629"/>
                </a:lnTo>
                <a:lnTo>
                  <a:pt x="1043" y="542"/>
                </a:lnTo>
                <a:lnTo>
                  <a:pt x="839" y="542"/>
                </a:lnTo>
                <a:lnTo>
                  <a:pt x="839" y="629"/>
                </a:lnTo>
                <a:lnTo>
                  <a:pt x="736" y="629"/>
                </a:lnTo>
                <a:lnTo>
                  <a:pt x="736" y="698"/>
                </a:lnTo>
                <a:lnTo>
                  <a:pt x="694" y="698"/>
                </a:lnTo>
                <a:lnTo>
                  <a:pt x="694" y="0"/>
                </a:lnTo>
                <a:lnTo>
                  <a:pt x="331" y="0"/>
                </a:lnTo>
                <a:lnTo>
                  <a:pt x="331" y="663"/>
                </a:lnTo>
                <a:lnTo>
                  <a:pt x="245" y="663"/>
                </a:lnTo>
                <a:lnTo>
                  <a:pt x="245" y="456"/>
                </a:lnTo>
                <a:lnTo>
                  <a:pt x="93" y="456"/>
                </a:lnTo>
                <a:lnTo>
                  <a:pt x="93" y="826"/>
                </a:lnTo>
                <a:lnTo>
                  <a:pt x="0" y="826"/>
                </a:lnTo>
                <a:lnTo>
                  <a:pt x="0" y="1534"/>
                </a:lnTo>
                <a:lnTo>
                  <a:pt x="1982" y="1534"/>
                </a:lnTo>
                <a:lnTo>
                  <a:pt x="1982" y="456"/>
                </a:lnTo>
                <a:lnTo>
                  <a:pt x="1882" y="456"/>
                </a:lnTo>
                <a:close/>
              </a:path>
            </a:pathLst>
          </a:custGeom>
          <a:solidFill>
            <a:schemeClr val="accent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89" name="Freeform 18"/>
          <p:cNvSpPr>
            <a:spLocks/>
          </p:cNvSpPr>
          <p:nvPr userDrawn="1"/>
        </p:nvSpPr>
        <p:spPr bwMode="auto">
          <a:xfrm flipH="1">
            <a:off x="8636001" y="3024188"/>
            <a:ext cx="3800475" cy="3970338"/>
          </a:xfrm>
          <a:custGeom>
            <a:avLst/>
            <a:gdLst>
              <a:gd name="T0" fmla="*/ 2308 w 2394"/>
              <a:gd name="T1" fmla="*/ 1385 h 2501"/>
              <a:gd name="T2" fmla="*/ 2270 w 2394"/>
              <a:gd name="T3" fmla="*/ 1420 h 2501"/>
              <a:gd name="T4" fmla="*/ 2228 w 2394"/>
              <a:gd name="T5" fmla="*/ 1323 h 2501"/>
              <a:gd name="T6" fmla="*/ 2083 w 2394"/>
              <a:gd name="T7" fmla="*/ 1202 h 2501"/>
              <a:gd name="T8" fmla="*/ 2055 w 2394"/>
              <a:gd name="T9" fmla="*/ 1278 h 2501"/>
              <a:gd name="T10" fmla="*/ 2031 w 2394"/>
              <a:gd name="T11" fmla="*/ 1344 h 2501"/>
              <a:gd name="T12" fmla="*/ 1969 w 2394"/>
              <a:gd name="T13" fmla="*/ 1019 h 2501"/>
              <a:gd name="T14" fmla="*/ 1872 w 2394"/>
              <a:gd name="T15" fmla="*/ 1071 h 2501"/>
              <a:gd name="T16" fmla="*/ 1845 w 2394"/>
              <a:gd name="T17" fmla="*/ 1140 h 2501"/>
              <a:gd name="T18" fmla="*/ 1696 w 2394"/>
              <a:gd name="T19" fmla="*/ 1036 h 2501"/>
              <a:gd name="T20" fmla="*/ 1620 w 2394"/>
              <a:gd name="T21" fmla="*/ 1209 h 2501"/>
              <a:gd name="T22" fmla="*/ 1582 w 2394"/>
              <a:gd name="T23" fmla="*/ 929 h 2501"/>
              <a:gd name="T24" fmla="*/ 1555 w 2394"/>
              <a:gd name="T25" fmla="*/ 843 h 2501"/>
              <a:gd name="T26" fmla="*/ 1472 w 2394"/>
              <a:gd name="T27" fmla="*/ 929 h 2501"/>
              <a:gd name="T28" fmla="*/ 1447 w 2394"/>
              <a:gd name="T29" fmla="*/ 874 h 2501"/>
              <a:gd name="T30" fmla="*/ 1416 w 2394"/>
              <a:gd name="T31" fmla="*/ 953 h 2501"/>
              <a:gd name="T32" fmla="*/ 1382 w 2394"/>
              <a:gd name="T33" fmla="*/ 1274 h 2501"/>
              <a:gd name="T34" fmla="*/ 1354 w 2394"/>
              <a:gd name="T35" fmla="*/ 929 h 2501"/>
              <a:gd name="T36" fmla="*/ 1320 w 2394"/>
              <a:gd name="T37" fmla="*/ 867 h 2501"/>
              <a:gd name="T38" fmla="*/ 1302 w 2394"/>
              <a:gd name="T39" fmla="*/ 939 h 2501"/>
              <a:gd name="T40" fmla="*/ 1285 w 2394"/>
              <a:gd name="T41" fmla="*/ 1133 h 2501"/>
              <a:gd name="T42" fmla="*/ 1264 w 2394"/>
              <a:gd name="T43" fmla="*/ 1378 h 2501"/>
              <a:gd name="T44" fmla="*/ 1240 w 2394"/>
              <a:gd name="T45" fmla="*/ 1243 h 2501"/>
              <a:gd name="T46" fmla="*/ 1216 w 2394"/>
              <a:gd name="T47" fmla="*/ 701 h 2501"/>
              <a:gd name="T48" fmla="*/ 1026 w 2394"/>
              <a:gd name="T49" fmla="*/ 597 h 2501"/>
              <a:gd name="T50" fmla="*/ 1009 w 2394"/>
              <a:gd name="T51" fmla="*/ 708 h 2501"/>
              <a:gd name="T52" fmla="*/ 933 w 2394"/>
              <a:gd name="T53" fmla="*/ 324 h 2501"/>
              <a:gd name="T54" fmla="*/ 881 w 2394"/>
              <a:gd name="T55" fmla="*/ 262 h 2501"/>
              <a:gd name="T56" fmla="*/ 857 w 2394"/>
              <a:gd name="T57" fmla="*/ 338 h 2501"/>
              <a:gd name="T58" fmla="*/ 812 w 2394"/>
              <a:gd name="T59" fmla="*/ 1243 h 2501"/>
              <a:gd name="T60" fmla="*/ 795 w 2394"/>
              <a:gd name="T61" fmla="*/ 939 h 2501"/>
              <a:gd name="T62" fmla="*/ 784 w 2394"/>
              <a:gd name="T63" fmla="*/ 566 h 2501"/>
              <a:gd name="T64" fmla="*/ 757 w 2394"/>
              <a:gd name="T65" fmla="*/ 183 h 2501"/>
              <a:gd name="T66" fmla="*/ 670 w 2394"/>
              <a:gd name="T67" fmla="*/ 0 h 2501"/>
              <a:gd name="T68" fmla="*/ 646 w 2394"/>
              <a:gd name="T69" fmla="*/ 155 h 2501"/>
              <a:gd name="T70" fmla="*/ 629 w 2394"/>
              <a:gd name="T71" fmla="*/ 228 h 2501"/>
              <a:gd name="T72" fmla="*/ 598 w 2394"/>
              <a:gd name="T73" fmla="*/ 642 h 2501"/>
              <a:gd name="T74" fmla="*/ 387 w 2394"/>
              <a:gd name="T75" fmla="*/ 456 h 2501"/>
              <a:gd name="T76" fmla="*/ 332 w 2394"/>
              <a:gd name="T77" fmla="*/ 698 h 2501"/>
              <a:gd name="T78" fmla="*/ 294 w 2394"/>
              <a:gd name="T79" fmla="*/ 653 h 2501"/>
              <a:gd name="T80" fmla="*/ 221 w 2394"/>
              <a:gd name="T81" fmla="*/ 722 h 2501"/>
              <a:gd name="T82" fmla="*/ 163 w 2394"/>
              <a:gd name="T83" fmla="*/ 604 h 2501"/>
              <a:gd name="T84" fmla="*/ 121 w 2394"/>
              <a:gd name="T85" fmla="*/ 521 h 2501"/>
              <a:gd name="T86" fmla="*/ 0 w 2394"/>
              <a:gd name="T87" fmla="*/ 587 h 2501"/>
              <a:gd name="T88" fmla="*/ 0 w 2394"/>
              <a:gd name="T89" fmla="*/ 2501 h 2501"/>
              <a:gd name="T90" fmla="*/ 2394 w 2394"/>
              <a:gd name="T91" fmla="*/ 1385 h 2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94" h="2501">
                <a:moveTo>
                  <a:pt x="2394" y="1385"/>
                </a:moveTo>
                <a:lnTo>
                  <a:pt x="2308" y="1385"/>
                </a:lnTo>
                <a:lnTo>
                  <a:pt x="2308" y="1420"/>
                </a:lnTo>
                <a:lnTo>
                  <a:pt x="2270" y="1420"/>
                </a:lnTo>
                <a:lnTo>
                  <a:pt x="2270" y="1323"/>
                </a:lnTo>
                <a:lnTo>
                  <a:pt x="2228" y="1323"/>
                </a:lnTo>
                <a:lnTo>
                  <a:pt x="2228" y="1202"/>
                </a:lnTo>
                <a:lnTo>
                  <a:pt x="2083" y="1202"/>
                </a:lnTo>
                <a:lnTo>
                  <a:pt x="2083" y="1278"/>
                </a:lnTo>
                <a:lnTo>
                  <a:pt x="2055" y="1278"/>
                </a:lnTo>
                <a:lnTo>
                  <a:pt x="2055" y="1344"/>
                </a:lnTo>
                <a:lnTo>
                  <a:pt x="2031" y="1344"/>
                </a:lnTo>
                <a:lnTo>
                  <a:pt x="2031" y="1019"/>
                </a:lnTo>
                <a:lnTo>
                  <a:pt x="1969" y="1019"/>
                </a:lnTo>
                <a:lnTo>
                  <a:pt x="1969" y="1071"/>
                </a:lnTo>
                <a:lnTo>
                  <a:pt x="1872" y="1071"/>
                </a:lnTo>
                <a:lnTo>
                  <a:pt x="1872" y="1140"/>
                </a:lnTo>
                <a:lnTo>
                  <a:pt x="1845" y="1140"/>
                </a:lnTo>
                <a:lnTo>
                  <a:pt x="1845" y="1036"/>
                </a:lnTo>
                <a:lnTo>
                  <a:pt x="1696" y="1036"/>
                </a:lnTo>
                <a:lnTo>
                  <a:pt x="1696" y="1209"/>
                </a:lnTo>
                <a:lnTo>
                  <a:pt x="1620" y="1209"/>
                </a:lnTo>
                <a:lnTo>
                  <a:pt x="1620" y="929"/>
                </a:lnTo>
                <a:lnTo>
                  <a:pt x="1582" y="929"/>
                </a:lnTo>
                <a:lnTo>
                  <a:pt x="1582" y="843"/>
                </a:lnTo>
                <a:lnTo>
                  <a:pt x="1555" y="843"/>
                </a:lnTo>
                <a:lnTo>
                  <a:pt x="1555" y="929"/>
                </a:lnTo>
                <a:lnTo>
                  <a:pt x="1472" y="929"/>
                </a:lnTo>
                <a:lnTo>
                  <a:pt x="1472" y="874"/>
                </a:lnTo>
                <a:lnTo>
                  <a:pt x="1447" y="874"/>
                </a:lnTo>
                <a:lnTo>
                  <a:pt x="1447" y="953"/>
                </a:lnTo>
                <a:lnTo>
                  <a:pt x="1416" y="953"/>
                </a:lnTo>
                <a:lnTo>
                  <a:pt x="1416" y="1274"/>
                </a:lnTo>
                <a:lnTo>
                  <a:pt x="1382" y="1274"/>
                </a:lnTo>
                <a:lnTo>
                  <a:pt x="1382" y="929"/>
                </a:lnTo>
                <a:lnTo>
                  <a:pt x="1354" y="929"/>
                </a:lnTo>
                <a:lnTo>
                  <a:pt x="1354" y="867"/>
                </a:lnTo>
                <a:lnTo>
                  <a:pt x="1320" y="867"/>
                </a:lnTo>
                <a:lnTo>
                  <a:pt x="1320" y="939"/>
                </a:lnTo>
                <a:lnTo>
                  <a:pt x="1302" y="939"/>
                </a:lnTo>
                <a:lnTo>
                  <a:pt x="1302" y="1133"/>
                </a:lnTo>
                <a:lnTo>
                  <a:pt x="1285" y="1133"/>
                </a:lnTo>
                <a:lnTo>
                  <a:pt x="1285" y="1378"/>
                </a:lnTo>
                <a:lnTo>
                  <a:pt x="1264" y="1378"/>
                </a:lnTo>
                <a:lnTo>
                  <a:pt x="1264" y="1243"/>
                </a:lnTo>
                <a:lnTo>
                  <a:pt x="1240" y="1243"/>
                </a:lnTo>
                <a:lnTo>
                  <a:pt x="1240" y="701"/>
                </a:lnTo>
                <a:lnTo>
                  <a:pt x="1216" y="701"/>
                </a:lnTo>
                <a:lnTo>
                  <a:pt x="1216" y="597"/>
                </a:lnTo>
                <a:lnTo>
                  <a:pt x="1026" y="597"/>
                </a:lnTo>
                <a:lnTo>
                  <a:pt x="1026" y="708"/>
                </a:lnTo>
                <a:lnTo>
                  <a:pt x="1009" y="708"/>
                </a:lnTo>
                <a:lnTo>
                  <a:pt x="1009" y="324"/>
                </a:lnTo>
                <a:lnTo>
                  <a:pt x="933" y="324"/>
                </a:lnTo>
                <a:lnTo>
                  <a:pt x="933" y="262"/>
                </a:lnTo>
                <a:lnTo>
                  <a:pt x="881" y="262"/>
                </a:lnTo>
                <a:lnTo>
                  <a:pt x="881" y="338"/>
                </a:lnTo>
                <a:lnTo>
                  <a:pt x="857" y="338"/>
                </a:lnTo>
                <a:lnTo>
                  <a:pt x="857" y="1243"/>
                </a:lnTo>
                <a:lnTo>
                  <a:pt x="812" y="1243"/>
                </a:lnTo>
                <a:lnTo>
                  <a:pt x="812" y="939"/>
                </a:lnTo>
                <a:lnTo>
                  <a:pt x="795" y="939"/>
                </a:lnTo>
                <a:lnTo>
                  <a:pt x="795" y="590"/>
                </a:lnTo>
                <a:lnTo>
                  <a:pt x="784" y="566"/>
                </a:lnTo>
                <a:lnTo>
                  <a:pt x="784" y="183"/>
                </a:lnTo>
                <a:lnTo>
                  <a:pt x="757" y="183"/>
                </a:lnTo>
                <a:lnTo>
                  <a:pt x="757" y="0"/>
                </a:lnTo>
                <a:lnTo>
                  <a:pt x="670" y="0"/>
                </a:lnTo>
                <a:lnTo>
                  <a:pt x="670" y="155"/>
                </a:lnTo>
                <a:lnTo>
                  <a:pt x="646" y="155"/>
                </a:lnTo>
                <a:lnTo>
                  <a:pt x="646" y="228"/>
                </a:lnTo>
                <a:lnTo>
                  <a:pt x="629" y="228"/>
                </a:lnTo>
                <a:lnTo>
                  <a:pt x="629" y="642"/>
                </a:lnTo>
                <a:lnTo>
                  <a:pt x="598" y="642"/>
                </a:lnTo>
                <a:lnTo>
                  <a:pt x="598" y="456"/>
                </a:lnTo>
                <a:lnTo>
                  <a:pt x="387" y="456"/>
                </a:lnTo>
                <a:lnTo>
                  <a:pt x="387" y="698"/>
                </a:lnTo>
                <a:lnTo>
                  <a:pt x="332" y="698"/>
                </a:lnTo>
                <a:lnTo>
                  <a:pt x="332" y="653"/>
                </a:lnTo>
                <a:lnTo>
                  <a:pt x="294" y="653"/>
                </a:lnTo>
                <a:lnTo>
                  <a:pt x="294" y="722"/>
                </a:lnTo>
                <a:lnTo>
                  <a:pt x="221" y="722"/>
                </a:lnTo>
                <a:lnTo>
                  <a:pt x="221" y="604"/>
                </a:lnTo>
                <a:lnTo>
                  <a:pt x="163" y="604"/>
                </a:lnTo>
                <a:lnTo>
                  <a:pt x="163" y="521"/>
                </a:lnTo>
                <a:lnTo>
                  <a:pt x="121" y="521"/>
                </a:lnTo>
                <a:lnTo>
                  <a:pt x="121" y="587"/>
                </a:lnTo>
                <a:lnTo>
                  <a:pt x="0" y="587"/>
                </a:lnTo>
                <a:lnTo>
                  <a:pt x="0" y="1503"/>
                </a:lnTo>
                <a:lnTo>
                  <a:pt x="0" y="2501"/>
                </a:lnTo>
                <a:lnTo>
                  <a:pt x="2394" y="2501"/>
                </a:lnTo>
                <a:lnTo>
                  <a:pt x="2394" y="1385"/>
                </a:lnTo>
                <a:close/>
              </a:path>
            </a:pathLst>
          </a:custGeom>
          <a:solidFill>
            <a:schemeClr val="accent2"/>
          </a:solidFill>
          <a:ln>
            <a:noFill/>
          </a:ln>
        </p:spPr>
        <p:txBody>
          <a:bodyPr vert="horz" wrap="square" lIns="91427" tIns="45713" rIns="91427" bIns="45713" numCol="1" anchor="t" anchorCtr="0" compatLnSpc="1">
            <a:prstTxWarp prst="textNoShape">
              <a:avLst/>
            </a:prstTxWarp>
          </a:bodyPr>
          <a:lstStyle/>
          <a:p>
            <a:pPr lvl="0"/>
            <a:endParaRPr lang="en-US" sz="1800"/>
          </a:p>
        </p:txBody>
      </p:sp>
      <p:sp>
        <p:nvSpPr>
          <p:cNvPr id="91" name="Freeform 20"/>
          <p:cNvSpPr>
            <a:spLocks noEditPoints="1"/>
          </p:cNvSpPr>
          <p:nvPr userDrawn="1"/>
        </p:nvSpPr>
        <p:spPr bwMode="auto">
          <a:xfrm>
            <a:off x="8267995" y="309233"/>
            <a:ext cx="546100" cy="5896513"/>
          </a:xfrm>
          <a:custGeom>
            <a:avLst/>
            <a:gdLst>
              <a:gd name="T0" fmla="*/ 51 w 93"/>
              <a:gd name="T1" fmla="*/ 1003 h 1003"/>
              <a:gd name="T2" fmla="*/ 51 w 93"/>
              <a:gd name="T3" fmla="*/ 1002 h 1003"/>
              <a:gd name="T4" fmla="*/ 42 w 93"/>
              <a:gd name="T5" fmla="*/ 1002 h 1003"/>
              <a:gd name="T6" fmla="*/ 42 w 93"/>
              <a:gd name="T7" fmla="*/ 1003 h 1003"/>
              <a:gd name="T8" fmla="*/ 0 w 93"/>
              <a:gd name="T9" fmla="*/ 1003 h 1003"/>
              <a:gd name="T10" fmla="*/ 34 w 93"/>
              <a:gd name="T11" fmla="*/ 384 h 1003"/>
              <a:gd name="T12" fmla="*/ 4 w 93"/>
              <a:gd name="T13" fmla="*/ 370 h 1003"/>
              <a:gd name="T14" fmla="*/ 13 w 93"/>
              <a:gd name="T15" fmla="*/ 360 h 1003"/>
              <a:gd name="T16" fmla="*/ 3 w 93"/>
              <a:gd name="T17" fmla="*/ 344 h 1003"/>
              <a:gd name="T18" fmla="*/ 15 w 93"/>
              <a:gd name="T19" fmla="*/ 325 h 1003"/>
              <a:gd name="T20" fmla="*/ 15 w 93"/>
              <a:gd name="T21" fmla="*/ 324 h 1003"/>
              <a:gd name="T22" fmla="*/ 29 w 93"/>
              <a:gd name="T23" fmla="*/ 309 h 1003"/>
              <a:gd name="T24" fmla="*/ 35 w 93"/>
              <a:gd name="T25" fmla="*/ 309 h 1003"/>
              <a:gd name="T26" fmla="*/ 35 w 93"/>
              <a:gd name="T27" fmla="*/ 300 h 1003"/>
              <a:gd name="T28" fmla="*/ 35 w 93"/>
              <a:gd name="T29" fmla="*/ 300 h 1003"/>
              <a:gd name="T30" fmla="*/ 29 w 93"/>
              <a:gd name="T31" fmla="*/ 294 h 1003"/>
              <a:gd name="T32" fmla="*/ 35 w 93"/>
              <a:gd name="T33" fmla="*/ 288 h 1003"/>
              <a:gd name="T34" fmla="*/ 35 w 93"/>
              <a:gd name="T35" fmla="*/ 288 h 1003"/>
              <a:gd name="T36" fmla="*/ 35 w 93"/>
              <a:gd name="T37" fmla="*/ 178 h 1003"/>
              <a:gd name="T38" fmla="*/ 58 w 93"/>
              <a:gd name="T39" fmla="*/ 178 h 1003"/>
              <a:gd name="T40" fmla="*/ 58 w 93"/>
              <a:gd name="T41" fmla="*/ 288 h 1003"/>
              <a:gd name="T42" fmla="*/ 58 w 93"/>
              <a:gd name="T43" fmla="*/ 288 h 1003"/>
              <a:gd name="T44" fmla="*/ 64 w 93"/>
              <a:gd name="T45" fmla="*/ 294 h 1003"/>
              <a:gd name="T46" fmla="*/ 58 w 93"/>
              <a:gd name="T47" fmla="*/ 300 h 1003"/>
              <a:gd name="T48" fmla="*/ 58 w 93"/>
              <a:gd name="T49" fmla="*/ 300 h 1003"/>
              <a:gd name="T50" fmla="*/ 58 w 93"/>
              <a:gd name="T51" fmla="*/ 309 h 1003"/>
              <a:gd name="T52" fmla="*/ 63 w 93"/>
              <a:gd name="T53" fmla="*/ 309 h 1003"/>
              <a:gd name="T54" fmla="*/ 78 w 93"/>
              <a:gd name="T55" fmla="*/ 324 h 1003"/>
              <a:gd name="T56" fmla="*/ 78 w 93"/>
              <a:gd name="T57" fmla="*/ 325 h 1003"/>
              <a:gd name="T58" fmla="*/ 90 w 93"/>
              <a:gd name="T59" fmla="*/ 344 h 1003"/>
              <a:gd name="T60" fmla="*/ 80 w 93"/>
              <a:gd name="T61" fmla="*/ 360 h 1003"/>
              <a:gd name="T62" fmla="*/ 89 w 93"/>
              <a:gd name="T63" fmla="*/ 370 h 1003"/>
              <a:gd name="T64" fmla="*/ 59 w 93"/>
              <a:gd name="T65" fmla="*/ 384 h 1003"/>
              <a:gd name="T66" fmla="*/ 93 w 93"/>
              <a:gd name="T67" fmla="*/ 1003 h 1003"/>
              <a:gd name="T68" fmla="*/ 51 w 93"/>
              <a:gd name="T69" fmla="*/ 1003 h 1003"/>
              <a:gd name="T70" fmla="*/ 63 w 93"/>
              <a:gd name="T71" fmla="*/ 177 h 1003"/>
              <a:gd name="T72" fmla="*/ 53 w 93"/>
              <a:gd name="T73" fmla="*/ 165 h 1003"/>
              <a:gd name="T74" fmla="*/ 53 w 93"/>
              <a:gd name="T75" fmla="*/ 94 h 1003"/>
              <a:gd name="T76" fmla="*/ 51 w 93"/>
              <a:gd name="T77" fmla="*/ 94 h 1003"/>
              <a:gd name="T78" fmla="*/ 51 w 93"/>
              <a:gd name="T79" fmla="*/ 66 h 1003"/>
              <a:gd name="T80" fmla="*/ 50 w 93"/>
              <a:gd name="T81" fmla="*/ 66 h 1003"/>
              <a:gd name="T82" fmla="*/ 50 w 93"/>
              <a:gd name="T83" fmla="*/ 35 h 1003"/>
              <a:gd name="T84" fmla="*/ 49 w 93"/>
              <a:gd name="T85" fmla="*/ 35 h 1003"/>
              <a:gd name="T86" fmla="*/ 49 w 93"/>
              <a:gd name="T87" fmla="*/ 0 h 1003"/>
              <a:gd name="T88" fmla="*/ 44 w 93"/>
              <a:gd name="T89" fmla="*/ 0 h 1003"/>
              <a:gd name="T90" fmla="*/ 44 w 93"/>
              <a:gd name="T91" fmla="*/ 35 h 1003"/>
              <a:gd name="T92" fmla="*/ 43 w 93"/>
              <a:gd name="T93" fmla="*/ 35 h 1003"/>
              <a:gd name="T94" fmla="*/ 43 w 93"/>
              <a:gd name="T95" fmla="*/ 66 h 1003"/>
              <a:gd name="T96" fmla="*/ 42 w 93"/>
              <a:gd name="T97" fmla="*/ 66 h 1003"/>
              <a:gd name="T98" fmla="*/ 42 w 93"/>
              <a:gd name="T99" fmla="*/ 94 h 1003"/>
              <a:gd name="T100" fmla="*/ 40 w 93"/>
              <a:gd name="T101" fmla="*/ 94 h 1003"/>
              <a:gd name="T102" fmla="*/ 40 w 93"/>
              <a:gd name="T103" fmla="*/ 165 h 1003"/>
              <a:gd name="T104" fmla="*/ 29 w 93"/>
              <a:gd name="T105" fmla="*/ 177 h 1003"/>
              <a:gd name="T106" fmla="*/ 29 w 93"/>
              <a:gd name="T107" fmla="*/ 177 h 1003"/>
              <a:gd name="T108" fmla="*/ 63 w 93"/>
              <a:gd name="T109" fmla="*/ 177 h 1003"/>
              <a:gd name="T110" fmla="*/ 63 w 93"/>
              <a:gd name="T111" fmla="*/ 177 h 1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3" h="1003">
                <a:moveTo>
                  <a:pt x="51" y="1003"/>
                </a:moveTo>
                <a:cubicBezTo>
                  <a:pt x="51" y="1002"/>
                  <a:pt x="51" y="1002"/>
                  <a:pt x="51" y="1002"/>
                </a:cubicBezTo>
                <a:cubicBezTo>
                  <a:pt x="42" y="1002"/>
                  <a:pt x="42" y="1002"/>
                  <a:pt x="42" y="1002"/>
                </a:cubicBezTo>
                <a:cubicBezTo>
                  <a:pt x="42" y="1003"/>
                  <a:pt x="42" y="1003"/>
                  <a:pt x="42" y="1003"/>
                </a:cubicBezTo>
                <a:cubicBezTo>
                  <a:pt x="0" y="1003"/>
                  <a:pt x="0" y="1003"/>
                  <a:pt x="0" y="1003"/>
                </a:cubicBezTo>
                <a:cubicBezTo>
                  <a:pt x="0" y="1003"/>
                  <a:pt x="25" y="599"/>
                  <a:pt x="34" y="384"/>
                </a:cubicBezTo>
                <a:cubicBezTo>
                  <a:pt x="17" y="382"/>
                  <a:pt x="4" y="377"/>
                  <a:pt x="4" y="370"/>
                </a:cubicBezTo>
                <a:cubicBezTo>
                  <a:pt x="4" y="366"/>
                  <a:pt x="8" y="363"/>
                  <a:pt x="13" y="360"/>
                </a:cubicBezTo>
                <a:cubicBezTo>
                  <a:pt x="7" y="356"/>
                  <a:pt x="3" y="350"/>
                  <a:pt x="3" y="344"/>
                </a:cubicBezTo>
                <a:cubicBezTo>
                  <a:pt x="3" y="336"/>
                  <a:pt x="8" y="330"/>
                  <a:pt x="15" y="325"/>
                </a:cubicBezTo>
                <a:cubicBezTo>
                  <a:pt x="15" y="324"/>
                  <a:pt x="15" y="324"/>
                  <a:pt x="15" y="324"/>
                </a:cubicBezTo>
                <a:cubicBezTo>
                  <a:pt x="15" y="316"/>
                  <a:pt x="22" y="309"/>
                  <a:pt x="29" y="309"/>
                </a:cubicBezTo>
                <a:cubicBezTo>
                  <a:pt x="35" y="309"/>
                  <a:pt x="35" y="309"/>
                  <a:pt x="35" y="309"/>
                </a:cubicBezTo>
                <a:cubicBezTo>
                  <a:pt x="35" y="300"/>
                  <a:pt x="35" y="300"/>
                  <a:pt x="35" y="300"/>
                </a:cubicBezTo>
                <a:cubicBezTo>
                  <a:pt x="35" y="300"/>
                  <a:pt x="35" y="300"/>
                  <a:pt x="35" y="300"/>
                </a:cubicBezTo>
                <a:cubicBezTo>
                  <a:pt x="31" y="300"/>
                  <a:pt x="29" y="297"/>
                  <a:pt x="29" y="294"/>
                </a:cubicBezTo>
                <a:cubicBezTo>
                  <a:pt x="29" y="291"/>
                  <a:pt x="31" y="288"/>
                  <a:pt x="35" y="288"/>
                </a:cubicBezTo>
                <a:cubicBezTo>
                  <a:pt x="35" y="288"/>
                  <a:pt x="35" y="288"/>
                  <a:pt x="35" y="288"/>
                </a:cubicBezTo>
                <a:cubicBezTo>
                  <a:pt x="35" y="178"/>
                  <a:pt x="35" y="178"/>
                  <a:pt x="35" y="178"/>
                </a:cubicBezTo>
                <a:cubicBezTo>
                  <a:pt x="58" y="178"/>
                  <a:pt x="58" y="178"/>
                  <a:pt x="58" y="178"/>
                </a:cubicBezTo>
                <a:cubicBezTo>
                  <a:pt x="58" y="288"/>
                  <a:pt x="58" y="288"/>
                  <a:pt x="58" y="288"/>
                </a:cubicBezTo>
                <a:cubicBezTo>
                  <a:pt x="58" y="288"/>
                  <a:pt x="58" y="288"/>
                  <a:pt x="58" y="288"/>
                </a:cubicBezTo>
                <a:cubicBezTo>
                  <a:pt x="62" y="288"/>
                  <a:pt x="64" y="291"/>
                  <a:pt x="64" y="294"/>
                </a:cubicBezTo>
                <a:cubicBezTo>
                  <a:pt x="64" y="297"/>
                  <a:pt x="62" y="300"/>
                  <a:pt x="58" y="300"/>
                </a:cubicBezTo>
                <a:cubicBezTo>
                  <a:pt x="58" y="300"/>
                  <a:pt x="58" y="300"/>
                  <a:pt x="58" y="300"/>
                </a:cubicBezTo>
                <a:cubicBezTo>
                  <a:pt x="58" y="309"/>
                  <a:pt x="58" y="309"/>
                  <a:pt x="58" y="309"/>
                </a:cubicBezTo>
                <a:cubicBezTo>
                  <a:pt x="63" y="309"/>
                  <a:pt x="63" y="309"/>
                  <a:pt x="63" y="309"/>
                </a:cubicBezTo>
                <a:cubicBezTo>
                  <a:pt x="71" y="309"/>
                  <a:pt x="78" y="316"/>
                  <a:pt x="78" y="324"/>
                </a:cubicBezTo>
                <a:cubicBezTo>
                  <a:pt x="78" y="325"/>
                  <a:pt x="78" y="325"/>
                  <a:pt x="78" y="325"/>
                </a:cubicBezTo>
                <a:cubicBezTo>
                  <a:pt x="85" y="330"/>
                  <a:pt x="90" y="336"/>
                  <a:pt x="90" y="344"/>
                </a:cubicBezTo>
                <a:cubicBezTo>
                  <a:pt x="90" y="350"/>
                  <a:pt x="86" y="356"/>
                  <a:pt x="80" y="360"/>
                </a:cubicBezTo>
                <a:cubicBezTo>
                  <a:pt x="85" y="363"/>
                  <a:pt x="89" y="366"/>
                  <a:pt x="89" y="370"/>
                </a:cubicBezTo>
                <a:cubicBezTo>
                  <a:pt x="89" y="377"/>
                  <a:pt x="76" y="382"/>
                  <a:pt x="59" y="384"/>
                </a:cubicBezTo>
                <a:cubicBezTo>
                  <a:pt x="68" y="599"/>
                  <a:pt x="93" y="1003"/>
                  <a:pt x="93" y="1003"/>
                </a:cubicBezTo>
                <a:lnTo>
                  <a:pt x="51" y="1003"/>
                </a:lnTo>
                <a:close/>
                <a:moveTo>
                  <a:pt x="63" y="177"/>
                </a:moveTo>
                <a:cubicBezTo>
                  <a:pt x="63" y="171"/>
                  <a:pt x="59" y="167"/>
                  <a:pt x="53" y="165"/>
                </a:cubicBezTo>
                <a:cubicBezTo>
                  <a:pt x="53" y="94"/>
                  <a:pt x="53" y="94"/>
                  <a:pt x="53" y="94"/>
                </a:cubicBezTo>
                <a:cubicBezTo>
                  <a:pt x="51" y="94"/>
                  <a:pt x="51" y="94"/>
                  <a:pt x="51" y="94"/>
                </a:cubicBezTo>
                <a:cubicBezTo>
                  <a:pt x="51" y="66"/>
                  <a:pt x="51" y="66"/>
                  <a:pt x="51" y="66"/>
                </a:cubicBezTo>
                <a:cubicBezTo>
                  <a:pt x="50" y="66"/>
                  <a:pt x="50" y="66"/>
                  <a:pt x="50" y="66"/>
                </a:cubicBezTo>
                <a:cubicBezTo>
                  <a:pt x="50" y="35"/>
                  <a:pt x="50" y="35"/>
                  <a:pt x="50" y="35"/>
                </a:cubicBezTo>
                <a:cubicBezTo>
                  <a:pt x="49" y="35"/>
                  <a:pt x="49" y="35"/>
                  <a:pt x="49" y="35"/>
                </a:cubicBezTo>
                <a:cubicBezTo>
                  <a:pt x="49" y="0"/>
                  <a:pt x="49" y="0"/>
                  <a:pt x="49" y="0"/>
                </a:cubicBezTo>
                <a:cubicBezTo>
                  <a:pt x="44" y="0"/>
                  <a:pt x="44" y="0"/>
                  <a:pt x="44" y="0"/>
                </a:cubicBezTo>
                <a:cubicBezTo>
                  <a:pt x="44" y="35"/>
                  <a:pt x="44" y="35"/>
                  <a:pt x="44" y="35"/>
                </a:cubicBezTo>
                <a:cubicBezTo>
                  <a:pt x="43" y="35"/>
                  <a:pt x="43" y="35"/>
                  <a:pt x="43" y="35"/>
                </a:cubicBezTo>
                <a:cubicBezTo>
                  <a:pt x="43" y="66"/>
                  <a:pt x="43" y="66"/>
                  <a:pt x="43" y="66"/>
                </a:cubicBezTo>
                <a:cubicBezTo>
                  <a:pt x="42" y="66"/>
                  <a:pt x="42" y="66"/>
                  <a:pt x="42" y="66"/>
                </a:cubicBezTo>
                <a:cubicBezTo>
                  <a:pt x="42" y="94"/>
                  <a:pt x="42" y="94"/>
                  <a:pt x="42" y="94"/>
                </a:cubicBezTo>
                <a:cubicBezTo>
                  <a:pt x="40" y="94"/>
                  <a:pt x="40" y="94"/>
                  <a:pt x="40" y="94"/>
                </a:cubicBezTo>
                <a:cubicBezTo>
                  <a:pt x="40" y="165"/>
                  <a:pt x="40" y="165"/>
                  <a:pt x="40" y="165"/>
                </a:cubicBezTo>
                <a:cubicBezTo>
                  <a:pt x="34" y="167"/>
                  <a:pt x="29" y="171"/>
                  <a:pt x="29" y="177"/>
                </a:cubicBezTo>
                <a:cubicBezTo>
                  <a:pt x="29" y="177"/>
                  <a:pt x="29" y="177"/>
                  <a:pt x="29" y="177"/>
                </a:cubicBezTo>
                <a:cubicBezTo>
                  <a:pt x="63" y="177"/>
                  <a:pt x="63" y="177"/>
                  <a:pt x="63" y="177"/>
                </a:cubicBezTo>
                <a:cubicBezTo>
                  <a:pt x="63" y="177"/>
                  <a:pt x="63" y="177"/>
                  <a:pt x="63" y="177"/>
                </a:cubicBezTo>
                <a:close/>
              </a:path>
            </a:pathLst>
          </a:custGeom>
          <a:solidFill>
            <a:schemeClr val="accent4">
              <a:lumMod val="50000"/>
            </a:schemeClr>
          </a:solidFill>
          <a:ln>
            <a:noFill/>
          </a:ln>
        </p:spPr>
        <p:txBody>
          <a:bodyPr vert="horz" wrap="square" lIns="91427" tIns="45713" rIns="91427" bIns="45713" numCol="1" anchor="t" anchorCtr="0" compatLnSpc="1">
            <a:prstTxWarp prst="textNoShape">
              <a:avLst/>
            </a:prstTxWarp>
          </a:bodyPr>
          <a:lstStyle/>
          <a:p>
            <a:endParaRPr lang="en-US" sz="1800"/>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1" y="6240963"/>
            <a:ext cx="1278510" cy="274137"/>
          </a:xfrm>
          <a:prstGeom prst="rect">
            <a:avLst/>
          </a:prstGeom>
        </p:spPr>
      </p:pic>
      <p:pic>
        <p:nvPicPr>
          <p:cNvPr id="8" name="Picture 7"/>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grpSp>
        <p:nvGrpSpPr>
          <p:cNvPr id="6" name="Group 4"/>
          <p:cNvGrpSpPr>
            <a:grpSpLocks noChangeAspect="1"/>
          </p:cNvGrpSpPr>
          <p:nvPr userDrawn="1"/>
        </p:nvGrpSpPr>
        <p:grpSpPr bwMode="auto">
          <a:xfrm>
            <a:off x="394443" y="1325247"/>
            <a:ext cx="2592656" cy="2967353"/>
            <a:chOff x="1343" y="-743"/>
            <a:chExt cx="5148" cy="5892"/>
          </a:xfrm>
          <a:solidFill>
            <a:schemeClr val="tx1"/>
          </a:solidFill>
        </p:grpSpPr>
        <p:sp>
          <p:nvSpPr>
            <p:cNvPr id="11" name="Freeform 5"/>
            <p:cNvSpPr>
              <a:spLocks/>
            </p:cNvSpPr>
            <p:nvPr userDrawn="1"/>
          </p:nvSpPr>
          <p:spPr bwMode="auto">
            <a:xfrm>
              <a:off x="1426" y="-689"/>
              <a:ext cx="745" cy="743"/>
            </a:xfrm>
            <a:custGeom>
              <a:avLst/>
              <a:gdLst>
                <a:gd name="T0" fmla="*/ 315 w 315"/>
                <a:gd name="T1" fmla="*/ 314 h 314"/>
                <a:gd name="T2" fmla="*/ 279 w 315"/>
                <a:gd name="T3" fmla="*/ 314 h 314"/>
                <a:gd name="T4" fmla="*/ 279 w 315"/>
                <a:gd name="T5" fmla="*/ 103 h 314"/>
                <a:gd name="T6" fmla="*/ 282 w 315"/>
                <a:gd name="T7" fmla="*/ 42 h 314"/>
                <a:gd name="T8" fmla="*/ 281 w 315"/>
                <a:gd name="T9" fmla="*/ 42 h 314"/>
                <a:gd name="T10" fmla="*/ 272 w 315"/>
                <a:gd name="T11" fmla="*/ 72 h 314"/>
                <a:gd name="T12" fmla="*/ 166 w 315"/>
                <a:gd name="T13" fmla="*/ 314 h 314"/>
                <a:gd name="T14" fmla="*/ 149 w 315"/>
                <a:gd name="T15" fmla="*/ 314 h 314"/>
                <a:gd name="T16" fmla="*/ 43 w 315"/>
                <a:gd name="T17" fmla="*/ 74 h 314"/>
                <a:gd name="T18" fmla="*/ 34 w 315"/>
                <a:gd name="T19" fmla="*/ 42 h 314"/>
                <a:gd name="T20" fmla="*/ 33 w 315"/>
                <a:gd name="T21" fmla="*/ 42 h 314"/>
                <a:gd name="T22" fmla="*/ 35 w 315"/>
                <a:gd name="T23" fmla="*/ 103 h 314"/>
                <a:gd name="T24" fmla="*/ 35 w 315"/>
                <a:gd name="T25" fmla="*/ 314 h 314"/>
                <a:gd name="T26" fmla="*/ 0 w 315"/>
                <a:gd name="T27" fmla="*/ 314 h 314"/>
                <a:gd name="T28" fmla="*/ 0 w 315"/>
                <a:gd name="T29" fmla="*/ 0 h 314"/>
                <a:gd name="T30" fmla="*/ 48 w 315"/>
                <a:gd name="T31" fmla="*/ 0 h 314"/>
                <a:gd name="T32" fmla="*/ 142 w 315"/>
                <a:gd name="T33" fmla="*/ 219 h 314"/>
                <a:gd name="T34" fmla="*/ 156 w 315"/>
                <a:gd name="T35" fmla="*/ 256 h 314"/>
                <a:gd name="T36" fmla="*/ 158 w 315"/>
                <a:gd name="T37" fmla="*/ 256 h 314"/>
                <a:gd name="T38" fmla="*/ 173 w 315"/>
                <a:gd name="T39" fmla="*/ 218 h 314"/>
                <a:gd name="T40" fmla="*/ 270 w 315"/>
                <a:gd name="T41" fmla="*/ 0 h 314"/>
                <a:gd name="T42" fmla="*/ 315 w 315"/>
                <a:gd name="T43" fmla="*/ 0 h 314"/>
                <a:gd name="T44" fmla="*/ 315 w 315"/>
                <a:gd name="T45" fmla="*/ 314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5" h="314">
                  <a:moveTo>
                    <a:pt x="315" y="314"/>
                  </a:moveTo>
                  <a:cubicBezTo>
                    <a:pt x="279" y="314"/>
                    <a:pt x="279" y="314"/>
                    <a:pt x="279" y="314"/>
                  </a:cubicBezTo>
                  <a:cubicBezTo>
                    <a:pt x="279" y="103"/>
                    <a:pt x="279" y="103"/>
                    <a:pt x="279" y="103"/>
                  </a:cubicBezTo>
                  <a:cubicBezTo>
                    <a:pt x="279" y="86"/>
                    <a:pt x="280" y="66"/>
                    <a:pt x="282" y="42"/>
                  </a:cubicBezTo>
                  <a:cubicBezTo>
                    <a:pt x="281" y="42"/>
                    <a:pt x="281" y="42"/>
                    <a:pt x="281" y="42"/>
                  </a:cubicBezTo>
                  <a:cubicBezTo>
                    <a:pt x="277" y="56"/>
                    <a:pt x="274" y="66"/>
                    <a:pt x="272" y="72"/>
                  </a:cubicBezTo>
                  <a:cubicBezTo>
                    <a:pt x="166" y="314"/>
                    <a:pt x="166" y="314"/>
                    <a:pt x="166" y="314"/>
                  </a:cubicBezTo>
                  <a:cubicBezTo>
                    <a:pt x="149" y="314"/>
                    <a:pt x="149" y="314"/>
                    <a:pt x="149" y="314"/>
                  </a:cubicBezTo>
                  <a:cubicBezTo>
                    <a:pt x="43" y="74"/>
                    <a:pt x="43" y="74"/>
                    <a:pt x="43" y="74"/>
                  </a:cubicBezTo>
                  <a:cubicBezTo>
                    <a:pt x="40" y="68"/>
                    <a:pt x="37" y="57"/>
                    <a:pt x="34" y="42"/>
                  </a:cubicBezTo>
                  <a:cubicBezTo>
                    <a:pt x="33" y="42"/>
                    <a:pt x="33" y="42"/>
                    <a:pt x="33" y="42"/>
                  </a:cubicBezTo>
                  <a:cubicBezTo>
                    <a:pt x="34" y="54"/>
                    <a:pt x="35" y="75"/>
                    <a:pt x="35" y="103"/>
                  </a:cubicBezTo>
                  <a:cubicBezTo>
                    <a:pt x="35" y="314"/>
                    <a:pt x="35" y="314"/>
                    <a:pt x="35" y="314"/>
                  </a:cubicBezTo>
                  <a:cubicBezTo>
                    <a:pt x="0" y="314"/>
                    <a:pt x="0" y="314"/>
                    <a:pt x="0" y="314"/>
                  </a:cubicBezTo>
                  <a:cubicBezTo>
                    <a:pt x="0" y="0"/>
                    <a:pt x="0" y="0"/>
                    <a:pt x="0" y="0"/>
                  </a:cubicBezTo>
                  <a:cubicBezTo>
                    <a:pt x="48" y="0"/>
                    <a:pt x="48" y="0"/>
                    <a:pt x="48" y="0"/>
                  </a:cubicBezTo>
                  <a:cubicBezTo>
                    <a:pt x="142" y="219"/>
                    <a:pt x="142" y="219"/>
                    <a:pt x="142" y="219"/>
                  </a:cubicBezTo>
                  <a:cubicBezTo>
                    <a:pt x="150" y="235"/>
                    <a:pt x="154" y="248"/>
                    <a:pt x="156" y="256"/>
                  </a:cubicBezTo>
                  <a:cubicBezTo>
                    <a:pt x="158" y="256"/>
                    <a:pt x="158" y="256"/>
                    <a:pt x="158" y="256"/>
                  </a:cubicBezTo>
                  <a:cubicBezTo>
                    <a:pt x="165" y="236"/>
                    <a:pt x="170" y="223"/>
                    <a:pt x="173" y="218"/>
                  </a:cubicBezTo>
                  <a:cubicBezTo>
                    <a:pt x="270" y="0"/>
                    <a:pt x="270" y="0"/>
                    <a:pt x="270" y="0"/>
                  </a:cubicBezTo>
                  <a:cubicBezTo>
                    <a:pt x="315" y="0"/>
                    <a:pt x="315" y="0"/>
                    <a:pt x="315" y="0"/>
                  </a:cubicBezTo>
                  <a:lnTo>
                    <a:pt x="315" y="3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6"/>
            <p:cNvSpPr>
              <a:spLocks noEditPoints="1"/>
            </p:cNvSpPr>
            <p:nvPr userDrawn="1"/>
          </p:nvSpPr>
          <p:spPr bwMode="auto">
            <a:xfrm>
              <a:off x="2339" y="-722"/>
              <a:ext cx="111" cy="776"/>
            </a:xfrm>
            <a:custGeom>
              <a:avLst/>
              <a:gdLst>
                <a:gd name="T0" fmla="*/ 47 w 47"/>
                <a:gd name="T1" fmla="*/ 23 h 328"/>
                <a:gd name="T2" fmla="*/ 40 w 47"/>
                <a:gd name="T3" fmla="*/ 40 h 328"/>
                <a:gd name="T4" fmla="*/ 23 w 47"/>
                <a:gd name="T5" fmla="*/ 46 h 328"/>
                <a:gd name="T6" fmla="*/ 7 w 47"/>
                <a:gd name="T7" fmla="*/ 40 h 328"/>
                <a:gd name="T8" fmla="*/ 0 w 47"/>
                <a:gd name="T9" fmla="*/ 23 h 328"/>
                <a:gd name="T10" fmla="*/ 7 w 47"/>
                <a:gd name="T11" fmla="*/ 7 h 328"/>
                <a:gd name="T12" fmla="*/ 23 w 47"/>
                <a:gd name="T13" fmla="*/ 0 h 328"/>
                <a:gd name="T14" fmla="*/ 40 w 47"/>
                <a:gd name="T15" fmla="*/ 7 h 328"/>
                <a:gd name="T16" fmla="*/ 47 w 47"/>
                <a:gd name="T17" fmla="*/ 23 h 328"/>
                <a:gd name="T18" fmla="*/ 41 w 47"/>
                <a:gd name="T19" fmla="*/ 328 h 328"/>
                <a:gd name="T20" fmla="*/ 5 w 47"/>
                <a:gd name="T21" fmla="*/ 328 h 328"/>
                <a:gd name="T22" fmla="*/ 5 w 47"/>
                <a:gd name="T23" fmla="*/ 103 h 328"/>
                <a:gd name="T24" fmla="*/ 41 w 47"/>
                <a:gd name="T25" fmla="*/ 103 h 328"/>
                <a:gd name="T26" fmla="*/ 41 w 47"/>
                <a:gd name="T27" fmla="*/ 32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 h="328">
                  <a:moveTo>
                    <a:pt x="47" y="23"/>
                  </a:moveTo>
                  <a:cubicBezTo>
                    <a:pt x="47" y="30"/>
                    <a:pt x="44" y="35"/>
                    <a:pt x="40" y="40"/>
                  </a:cubicBezTo>
                  <a:cubicBezTo>
                    <a:pt x="35" y="44"/>
                    <a:pt x="30" y="46"/>
                    <a:pt x="23" y="46"/>
                  </a:cubicBezTo>
                  <a:cubicBezTo>
                    <a:pt x="17" y="46"/>
                    <a:pt x="11" y="44"/>
                    <a:pt x="7" y="40"/>
                  </a:cubicBezTo>
                  <a:cubicBezTo>
                    <a:pt x="3" y="36"/>
                    <a:pt x="0" y="30"/>
                    <a:pt x="0" y="23"/>
                  </a:cubicBezTo>
                  <a:cubicBezTo>
                    <a:pt x="0" y="17"/>
                    <a:pt x="2" y="11"/>
                    <a:pt x="7" y="7"/>
                  </a:cubicBezTo>
                  <a:cubicBezTo>
                    <a:pt x="11" y="2"/>
                    <a:pt x="17" y="0"/>
                    <a:pt x="23" y="0"/>
                  </a:cubicBezTo>
                  <a:cubicBezTo>
                    <a:pt x="30" y="0"/>
                    <a:pt x="35" y="2"/>
                    <a:pt x="40" y="7"/>
                  </a:cubicBezTo>
                  <a:cubicBezTo>
                    <a:pt x="44" y="11"/>
                    <a:pt x="47" y="17"/>
                    <a:pt x="47" y="23"/>
                  </a:cubicBezTo>
                  <a:close/>
                  <a:moveTo>
                    <a:pt x="41" y="328"/>
                  </a:moveTo>
                  <a:cubicBezTo>
                    <a:pt x="5" y="328"/>
                    <a:pt x="5" y="328"/>
                    <a:pt x="5" y="328"/>
                  </a:cubicBezTo>
                  <a:cubicBezTo>
                    <a:pt x="5" y="103"/>
                    <a:pt x="5" y="103"/>
                    <a:pt x="5" y="103"/>
                  </a:cubicBezTo>
                  <a:cubicBezTo>
                    <a:pt x="41" y="103"/>
                    <a:pt x="41" y="103"/>
                    <a:pt x="41" y="103"/>
                  </a:cubicBezTo>
                  <a:lnTo>
                    <a:pt x="41" y="3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4" name="Freeform 7"/>
            <p:cNvSpPr>
              <a:spLocks/>
            </p:cNvSpPr>
            <p:nvPr userDrawn="1"/>
          </p:nvSpPr>
          <p:spPr bwMode="auto">
            <a:xfrm>
              <a:off x="2564" y="-490"/>
              <a:ext cx="393" cy="555"/>
            </a:xfrm>
            <a:custGeom>
              <a:avLst/>
              <a:gdLst>
                <a:gd name="T0" fmla="*/ 166 w 166"/>
                <a:gd name="T1" fmla="*/ 219 h 235"/>
                <a:gd name="T2" fmla="*/ 105 w 166"/>
                <a:gd name="T3" fmla="*/ 235 h 235"/>
                <a:gd name="T4" fmla="*/ 51 w 166"/>
                <a:gd name="T5" fmla="*/ 221 h 235"/>
                <a:gd name="T6" fmla="*/ 14 w 166"/>
                <a:gd name="T7" fmla="*/ 181 h 235"/>
                <a:gd name="T8" fmla="*/ 0 w 166"/>
                <a:gd name="T9" fmla="*/ 123 h 235"/>
                <a:gd name="T10" fmla="*/ 32 w 166"/>
                <a:gd name="T11" fmla="*/ 34 h 235"/>
                <a:gd name="T12" fmla="*/ 115 w 166"/>
                <a:gd name="T13" fmla="*/ 0 h 235"/>
                <a:gd name="T14" fmla="*/ 166 w 166"/>
                <a:gd name="T15" fmla="*/ 11 h 235"/>
                <a:gd name="T16" fmla="*/ 166 w 166"/>
                <a:gd name="T17" fmla="*/ 48 h 235"/>
                <a:gd name="T18" fmla="*/ 114 w 166"/>
                <a:gd name="T19" fmla="*/ 31 h 235"/>
                <a:gd name="T20" fmla="*/ 58 w 166"/>
                <a:gd name="T21" fmla="*/ 55 h 235"/>
                <a:gd name="T22" fmla="*/ 37 w 166"/>
                <a:gd name="T23" fmla="*/ 120 h 235"/>
                <a:gd name="T24" fmla="*/ 57 w 166"/>
                <a:gd name="T25" fmla="*/ 182 h 235"/>
                <a:gd name="T26" fmla="*/ 111 w 166"/>
                <a:gd name="T27" fmla="*/ 204 h 235"/>
                <a:gd name="T28" fmla="*/ 166 w 166"/>
                <a:gd name="T29" fmla="*/ 185 h 235"/>
                <a:gd name="T30" fmla="*/ 166 w 166"/>
                <a:gd name="T31" fmla="*/ 21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6" h="235">
                  <a:moveTo>
                    <a:pt x="166" y="219"/>
                  </a:moveTo>
                  <a:cubicBezTo>
                    <a:pt x="149" y="230"/>
                    <a:pt x="129" y="235"/>
                    <a:pt x="105" y="235"/>
                  </a:cubicBezTo>
                  <a:cubicBezTo>
                    <a:pt x="85" y="235"/>
                    <a:pt x="67" y="230"/>
                    <a:pt x="51" y="221"/>
                  </a:cubicBezTo>
                  <a:cubicBezTo>
                    <a:pt x="35" y="212"/>
                    <a:pt x="23" y="198"/>
                    <a:pt x="14" y="181"/>
                  </a:cubicBezTo>
                  <a:cubicBezTo>
                    <a:pt x="5" y="164"/>
                    <a:pt x="0" y="144"/>
                    <a:pt x="0" y="123"/>
                  </a:cubicBezTo>
                  <a:cubicBezTo>
                    <a:pt x="0" y="86"/>
                    <a:pt x="11" y="56"/>
                    <a:pt x="32" y="34"/>
                  </a:cubicBezTo>
                  <a:cubicBezTo>
                    <a:pt x="53" y="11"/>
                    <a:pt x="80" y="0"/>
                    <a:pt x="115" y="0"/>
                  </a:cubicBezTo>
                  <a:cubicBezTo>
                    <a:pt x="134" y="0"/>
                    <a:pt x="151" y="4"/>
                    <a:pt x="166" y="11"/>
                  </a:cubicBezTo>
                  <a:cubicBezTo>
                    <a:pt x="166" y="48"/>
                    <a:pt x="166" y="48"/>
                    <a:pt x="166" y="48"/>
                  </a:cubicBezTo>
                  <a:cubicBezTo>
                    <a:pt x="150" y="36"/>
                    <a:pt x="132" y="31"/>
                    <a:pt x="114" y="31"/>
                  </a:cubicBezTo>
                  <a:cubicBezTo>
                    <a:pt x="91" y="31"/>
                    <a:pt x="72" y="39"/>
                    <a:pt x="58" y="55"/>
                  </a:cubicBezTo>
                  <a:cubicBezTo>
                    <a:pt x="44" y="72"/>
                    <a:pt x="37" y="93"/>
                    <a:pt x="37" y="120"/>
                  </a:cubicBezTo>
                  <a:cubicBezTo>
                    <a:pt x="37" y="146"/>
                    <a:pt x="43" y="166"/>
                    <a:pt x="57" y="182"/>
                  </a:cubicBezTo>
                  <a:cubicBezTo>
                    <a:pt x="70" y="197"/>
                    <a:pt x="89" y="204"/>
                    <a:pt x="111" y="204"/>
                  </a:cubicBezTo>
                  <a:cubicBezTo>
                    <a:pt x="131" y="204"/>
                    <a:pt x="149" y="198"/>
                    <a:pt x="166" y="185"/>
                  </a:cubicBezTo>
                  <a:lnTo>
                    <a:pt x="166" y="2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5" name="Freeform 8"/>
            <p:cNvSpPr>
              <a:spLocks/>
            </p:cNvSpPr>
            <p:nvPr userDrawn="1"/>
          </p:nvSpPr>
          <p:spPr bwMode="auto">
            <a:xfrm>
              <a:off x="3082" y="-488"/>
              <a:ext cx="272" cy="542"/>
            </a:xfrm>
            <a:custGeom>
              <a:avLst/>
              <a:gdLst>
                <a:gd name="T0" fmla="*/ 115 w 115"/>
                <a:gd name="T1" fmla="*/ 41 h 229"/>
                <a:gd name="T2" fmla="*/ 88 w 115"/>
                <a:gd name="T3" fmla="*/ 33 h 229"/>
                <a:gd name="T4" fmla="*/ 50 w 115"/>
                <a:gd name="T5" fmla="*/ 56 h 229"/>
                <a:gd name="T6" fmla="*/ 36 w 115"/>
                <a:gd name="T7" fmla="*/ 114 h 229"/>
                <a:gd name="T8" fmla="*/ 36 w 115"/>
                <a:gd name="T9" fmla="*/ 229 h 229"/>
                <a:gd name="T10" fmla="*/ 0 w 115"/>
                <a:gd name="T11" fmla="*/ 229 h 229"/>
                <a:gd name="T12" fmla="*/ 0 w 115"/>
                <a:gd name="T13" fmla="*/ 4 h 229"/>
                <a:gd name="T14" fmla="*/ 36 w 115"/>
                <a:gd name="T15" fmla="*/ 4 h 229"/>
                <a:gd name="T16" fmla="*/ 36 w 115"/>
                <a:gd name="T17" fmla="*/ 51 h 229"/>
                <a:gd name="T18" fmla="*/ 36 w 115"/>
                <a:gd name="T19" fmla="*/ 51 h 229"/>
                <a:gd name="T20" fmla="*/ 59 w 115"/>
                <a:gd name="T21" fmla="*/ 14 h 229"/>
                <a:gd name="T22" fmla="*/ 94 w 115"/>
                <a:gd name="T23" fmla="*/ 0 h 229"/>
                <a:gd name="T24" fmla="*/ 115 w 115"/>
                <a:gd name="T25" fmla="*/ 3 h 229"/>
                <a:gd name="T26" fmla="*/ 115 w 115"/>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229">
                  <a:moveTo>
                    <a:pt x="115" y="41"/>
                  </a:moveTo>
                  <a:cubicBezTo>
                    <a:pt x="109" y="36"/>
                    <a:pt x="100" y="33"/>
                    <a:pt x="88" y="33"/>
                  </a:cubicBezTo>
                  <a:cubicBezTo>
                    <a:pt x="73" y="33"/>
                    <a:pt x="60" y="41"/>
                    <a:pt x="50" y="56"/>
                  </a:cubicBezTo>
                  <a:cubicBezTo>
                    <a:pt x="40" y="71"/>
                    <a:pt x="36" y="90"/>
                    <a:pt x="36" y="114"/>
                  </a:cubicBezTo>
                  <a:cubicBezTo>
                    <a:pt x="36" y="229"/>
                    <a:pt x="36" y="229"/>
                    <a:pt x="36" y="229"/>
                  </a:cubicBezTo>
                  <a:cubicBezTo>
                    <a:pt x="0" y="229"/>
                    <a:pt x="0" y="229"/>
                    <a:pt x="0" y="229"/>
                  </a:cubicBezTo>
                  <a:cubicBezTo>
                    <a:pt x="0" y="4"/>
                    <a:pt x="0" y="4"/>
                    <a:pt x="0" y="4"/>
                  </a:cubicBezTo>
                  <a:cubicBezTo>
                    <a:pt x="36" y="4"/>
                    <a:pt x="36" y="4"/>
                    <a:pt x="36" y="4"/>
                  </a:cubicBezTo>
                  <a:cubicBezTo>
                    <a:pt x="36" y="51"/>
                    <a:pt x="36" y="51"/>
                    <a:pt x="36" y="51"/>
                  </a:cubicBezTo>
                  <a:cubicBezTo>
                    <a:pt x="36" y="51"/>
                    <a:pt x="36" y="51"/>
                    <a:pt x="36" y="51"/>
                  </a:cubicBezTo>
                  <a:cubicBezTo>
                    <a:pt x="41" y="35"/>
                    <a:pt x="49" y="23"/>
                    <a:pt x="59" y="14"/>
                  </a:cubicBezTo>
                  <a:cubicBezTo>
                    <a:pt x="69" y="5"/>
                    <a:pt x="81" y="0"/>
                    <a:pt x="94" y="0"/>
                  </a:cubicBezTo>
                  <a:cubicBezTo>
                    <a:pt x="103" y="0"/>
                    <a:pt x="110" y="1"/>
                    <a:pt x="115" y="3"/>
                  </a:cubicBezTo>
                  <a:lnTo>
                    <a:pt x="115"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6" name="Freeform 9"/>
            <p:cNvSpPr>
              <a:spLocks noEditPoints="1"/>
            </p:cNvSpPr>
            <p:nvPr userDrawn="1"/>
          </p:nvSpPr>
          <p:spPr bwMode="auto">
            <a:xfrm>
              <a:off x="3392" y="-490"/>
              <a:ext cx="513" cy="555"/>
            </a:xfrm>
            <a:custGeom>
              <a:avLst/>
              <a:gdLst>
                <a:gd name="T0" fmla="*/ 217 w 217"/>
                <a:gd name="T1" fmla="*/ 117 h 235"/>
                <a:gd name="T2" fmla="*/ 188 w 217"/>
                <a:gd name="T3" fmla="*/ 203 h 235"/>
                <a:gd name="T4" fmla="*/ 108 w 217"/>
                <a:gd name="T5" fmla="*/ 235 h 235"/>
                <a:gd name="T6" fmla="*/ 29 w 217"/>
                <a:gd name="T7" fmla="*/ 203 h 235"/>
                <a:gd name="T8" fmla="*/ 0 w 217"/>
                <a:gd name="T9" fmla="*/ 120 h 235"/>
                <a:gd name="T10" fmla="*/ 30 w 217"/>
                <a:gd name="T11" fmla="*/ 32 h 235"/>
                <a:gd name="T12" fmla="*/ 113 w 217"/>
                <a:gd name="T13" fmla="*/ 0 h 235"/>
                <a:gd name="T14" fmla="*/ 190 w 217"/>
                <a:gd name="T15" fmla="*/ 31 h 235"/>
                <a:gd name="T16" fmla="*/ 217 w 217"/>
                <a:gd name="T17" fmla="*/ 117 h 235"/>
                <a:gd name="T18" fmla="*/ 181 w 217"/>
                <a:gd name="T19" fmla="*/ 118 h 235"/>
                <a:gd name="T20" fmla="*/ 163 w 217"/>
                <a:gd name="T21" fmla="*/ 53 h 235"/>
                <a:gd name="T22" fmla="*/ 110 w 217"/>
                <a:gd name="T23" fmla="*/ 31 h 235"/>
                <a:gd name="T24" fmla="*/ 56 w 217"/>
                <a:gd name="T25" fmla="*/ 54 h 235"/>
                <a:gd name="T26" fmla="*/ 36 w 217"/>
                <a:gd name="T27" fmla="*/ 119 h 235"/>
                <a:gd name="T28" fmla="*/ 56 w 217"/>
                <a:gd name="T29" fmla="*/ 182 h 235"/>
                <a:gd name="T30" fmla="*/ 110 w 217"/>
                <a:gd name="T31" fmla="*/ 204 h 235"/>
                <a:gd name="T32" fmla="*/ 163 w 217"/>
                <a:gd name="T33" fmla="*/ 182 h 235"/>
                <a:gd name="T34" fmla="*/ 181 w 217"/>
                <a:gd name="T35" fmla="*/ 11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235">
                  <a:moveTo>
                    <a:pt x="217" y="117"/>
                  </a:moveTo>
                  <a:cubicBezTo>
                    <a:pt x="217" y="152"/>
                    <a:pt x="207" y="181"/>
                    <a:pt x="188" y="203"/>
                  </a:cubicBezTo>
                  <a:cubicBezTo>
                    <a:pt x="168" y="224"/>
                    <a:pt x="141" y="235"/>
                    <a:pt x="108" y="235"/>
                  </a:cubicBezTo>
                  <a:cubicBezTo>
                    <a:pt x="75" y="235"/>
                    <a:pt x="49" y="225"/>
                    <a:pt x="29" y="203"/>
                  </a:cubicBezTo>
                  <a:cubicBezTo>
                    <a:pt x="10" y="182"/>
                    <a:pt x="0" y="155"/>
                    <a:pt x="0" y="120"/>
                  </a:cubicBezTo>
                  <a:cubicBezTo>
                    <a:pt x="0" y="83"/>
                    <a:pt x="10" y="54"/>
                    <a:pt x="30" y="32"/>
                  </a:cubicBezTo>
                  <a:cubicBezTo>
                    <a:pt x="50" y="11"/>
                    <a:pt x="78" y="0"/>
                    <a:pt x="113" y="0"/>
                  </a:cubicBezTo>
                  <a:cubicBezTo>
                    <a:pt x="145" y="0"/>
                    <a:pt x="171" y="10"/>
                    <a:pt x="190" y="31"/>
                  </a:cubicBezTo>
                  <a:cubicBezTo>
                    <a:pt x="208" y="52"/>
                    <a:pt x="217" y="80"/>
                    <a:pt x="217" y="117"/>
                  </a:cubicBezTo>
                  <a:close/>
                  <a:moveTo>
                    <a:pt x="181" y="118"/>
                  </a:moveTo>
                  <a:cubicBezTo>
                    <a:pt x="181" y="90"/>
                    <a:pt x="175" y="68"/>
                    <a:pt x="163" y="53"/>
                  </a:cubicBezTo>
                  <a:cubicBezTo>
                    <a:pt x="151" y="38"/>
                    <a:pt x="133" y="31"/>
                    <a:pt x="110" y="31"/>
                  </a:cubicBezTo>
                  <a:cubicBezTo>
                    <a:pt x="87" y="31"/>
                    <a:pt x="69" y="38"/>
                    <a:pt x="56" y="54"/>
                  </a:cubicBezTo>
                  <a:cubicBezTo>
                    <a:pt x="43" y="69"/>
                    <a:pt x="36" y="91"/>
                    <a:pt x="36" y="119"/>
                  </a:cubicBezTo>
                  <a:cubicBezTo>
                    <a:pt x="36" y="146"/>
                    <a:pt x="43" y="167"/>
                    <a:pt x="56" y="182"/>
                  </a:cubicBezTo>
                  <a:cubicBezTo>
                    <a:pt x="70" y="197"/>
                    <a:pt x="88" y="204"/>
                    <a:pt x="110" y="204"/>
                  </a:cubicBezTo>
                  <a:cubicBezTo>
                    <a:pt x="133" y="204"/>
                    <a:pt x="151" y="197"/>
                    <a:pt x="163" y="182"/>
                  </a:cubicBezTo>
                  <a:cubicBezTo>
                    <a:pt x="175" y="167"/>
                    <a:pt x="181" y="146"/>
                    <a:pt x="18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7" name="Freeform 10"/>
            <p:cNvSpPr>
              <a:spLocks/>
            </p:cNvSpPr>
            <p:nvPr userDrawn="1"/>
          </p:nvSpPr>
          <p:spPr bwMode="auto">
            <a:xfrm>
              <a:off x="4000" y="-490"/>
              <a:ext cx="322" cy="555"/>
            </a:xfrm>
            <a:custGeom>
              <a:avLst/>
              <a:gdLst>
                <a:gd name="T0" fmla="*/ 136 w 136"/>
                <a:gd name="T1" fmla="*/ 170 h 235"/>
                <a:gd name="T2" fmla="*/ 113 w 136"/>
                <a:gd name="T3" fmla="*/ 217 h 235"/>
                <a:gd name="T4" fmla="*/ 55 w 136"/>
                <a:gd name="T5" fmla="*/ 235 h 235"/>
                <a:gd name="T6" fmla="*/ 0 w 136"/>
                <a:gd name="T7" fmla="*/ 222 h 235"/>
                <a:gd name="T8" fmla="*/ 0 w 136"/>
                <a:gd name="T9" fmla="*/ 183 h 235"/>
                <a:gd name="T10" fmla="*/ 57 w 136"/>
                <a:gd name="T11" fmla="*/ 204 h 235"/>
                <a:gd name="T12" fmla="*/ 99 w 136"/>
                <a:gd name="T13" fmla="*/ 173 h 235"/>
                <a:gd name="T14" fmla="*/ 91 w 136"/>
                <a:gd name="T15" fmla="*/ 152 h 235"/>
                <a:gd name="T16" fmla="*/ 54 w 136"/>
                <a:gd name="T17" fmla="*/ 131 h 235"/>
                <a:gd name="T18" fmla="*/ 13 w 136"/>
                <a:gd name="T19" fmla="*/ 104 h 235"/>
                <a:gd name="T20" fmla="*/ 0 w 136"/>
                <a:gd name="T21" fmla="*/ 65 h 235"/>
                <a:gd name="T22" fmla="*/ 22 w 136"/>
                <a:gd name="T23" fmla="*/ 18 h 235"/>
                <a:gd name="T24" fmla="*/ 78 w 136"/>
                <a:gd name="T25" fmla="*/ 0 h 235"/>
                <a:gd name="T26" fmla="*/ 125 w 136"/>
                <a:gd name="T27" fmla="*/ 10 h 235"/>
                <a:gd name="T28" fmla="*/ 125 w 136"/>
                <a:gd name="T29" fmla="*/ 47 h 235"/>
                <a:gd name="T30" fmla="*/ 75 w 136"/>
                <a:gd name="T31" fmla="*/ 31 h 235"/>
                <a:gd name="T32" fmla="*/ 47 w 136"/>
                <a:gd name="T33" fmla="*/ 39 h 235"/>
                <a:gd name="T34" fmla="*/ 37 w 136"/>
                <a:gd name="T35" fmla="*/ 62 h 235"/>
                <a:gd name="T36" fmla="*/ 45 w 136"/>
                <a:gd name="T37" fmla="*/ 85 h 235"/>
                <a:gd name="T38" fmla="*/ 79 w 136"/>
                <a:gd name="T39" fmla="*/ 104 h 235"/>
                <a:gd name="T40" fmla="*/ 123 w 136"/>
                <a:gd name="T41" fmla="*/ 132 h 235"/>
                <a:gd name="T42" fmla="*/ 136 w 136"/>
                <a:gd name="T43" fmla="*/ 17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6" h="235">
                  <a:moveTo>
                    <a:pt x="136" y="170"/>
                  </a:moveTo>
                  <a:cubicBezTo>
                    <a:pt x="136" y="189"/>
                    <a:pt x="128" y="205"/>
                    <a:pt x="113" y="217"/>
                  </a:cubicBezTo>
                  <a:cubicBezTo>
                    <a:pt x="99" y="229"/>
                    <a:pt x="79" y="235"/>
                    <a:pt x="55" y="235"/>
                  </a:cubicBezTo>
                  <a:cubicBezTo>
                    <a:pt x="34" y="235"/>
                    <a:pt x="16" y="231"/>
                    <a:pt x="0" y="222"/>
                  </a:cubicBezTo>
                  <a:cubicBezTo>
                    <a:pt x="0" y="183"/>
                    <a:pt x="0" y="183"/>
                    <a:pt x="0" y="183"/>
                  </a:cubicBezTo>
                  <a:cubicBezTo>
                    <a:pt x="17" y="197"/>
                    <a:pt x="37" y="204"/>
                    <a:pt x="57" y="204"/>
                  </a:cubicBezTo>
                  <a:cubicBezTo>
                    <a:pt x="85" y="204"/>
                    <a:pt x="99" y="194"/>
                    <a:pt x="99" y="173"/>
                  </a:cubicBezTo>
                  <a:cubicBezTo>
                    <a:pt x="99" y="165"/>
                    <a:pt x="97" y="158"/>
                    <a:pt x="91" y="152"/>
                  </a:cubicBezTo>
                  <a:cubicBezTo>
                    <a:pt x="86" y="147"/>
                    <a:pt x="73" y="140"/>
                    <a:pt x="54" y="131"/>
                  </a:cubicBezTo>
                  <a:cubicBezTo>
                    <a:pt x="34" y="122"/>
                    <a:pt x="21" y="113"/>
                    <a:pt x="13" y="104"/>
                  </a:cubicBezTo>
                  <a:cubicBezTo>
                    <a:pt x="5" y="94"/>
                    <a:pt x="0" y="81"/>
                    <a:pt x="0" y="65"/>
                  </a:cubicBezTo>
                  <a:cubicBezTo>
                    <a:pt x="0" y="46"/>
                    <a:pt x="8" y="31"/>
                    <a:pt x="22" y="18"/>
                  </a:cubicBezTo>
                  <a:cubicBezTo>
                    <a:pt x="37" y="6"/>
                    <a:pt x="56" y="0"/>
                    <a:pt x="78" y="0"/>
                  </a:cubicBezTo>
                  <a:cubicBezTo>
                    <a:pt x="96" y="0"/>
                    <a:pt x="111" y="3"/>
                    <a:pt x="125" y="10"/>
                  </a:cubicBezTo>
                  <a:cubicBezTo>
                    <a:pt x="125" y="47"/>
                    <a:pt x="125" y="47"/>
                    <a:pt x="125" y="47"/>
                  </a:cubicBezTo>
                  <a:cubicBezTo>
                    <a:pt x="111" y="36"/>
                    <a:pt x="94" y="31"/>
                    <a:pt x="75" y="31"/>
                  </a:cubicBezTo>
                  <a:cubicBezTo>
                    <a:pt x="64" y="31"/>
                    <a:pt x="54" y="33"/>
                    <a:pt x="47" y="39"/>
                  </a:cubicBezTo>
                  <a:cubicBezTo>
                    <a:pt x="40" y="45"/>
                    <a:pt x="37" y="53"/>
                    <a:pt x="37" y="62"/>
                  </a:cubicBezTo>
                  <a:cubicBezTo>
                    <a:pt x="37" y="72"/>
                    <a:pt x="39" y="79"/>
                    <a:pt x="45" y="85"/>
                  </a:cubicBezTo>
                  <a:cubicBezTo>
                    <a:pt x="50" y="90"/>
                    <a:pt x="62" y="96"/>
                    <a:pt x="79" y="104"/>
                  </a:cubicBezTo>
                  <a:cubicBezTo>
                    <a:pt x="100" y="113"/>
                    <a:pt x="114" y="122"/>
                    <a:pt x="123" y="132"/>
                  </a:cubicBezTo>
                  <a:cubicBezTo>
                    <a:pt x="131" y="142"/>
                    <a:pt x="136" y="155"/>
                    <a:pt x="136"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8" name="Freeform 11"/>
            <p:cNvSpPr>
              <a:spLocks noEditPoints="1"/>
            </p:cNvSpPr>
            <p:nvPr userDrawn="1"/>
          </p:nvSpPr>
          <p:spPr bwMode="auto">
            <a:xfrm>
              <a:off x="4402" y="-490"/>
              <a:ext cx="516" cy="555"/>
            </a:xfrm>
            <a:custGeom>
              <a:avLst/>
              <a:gdLst>
                <a:gd name="T0" fmla="*/ 218 w 218"/>
                <a:gd name="T1" fmla="*/ 117 h 235"/>
                <a:gd name="T2" fmla="*/ 188 w 218"/>
                <a:gd name="T3" fmla="*/ 203 h 235"/>
                <a:gd name="T4" fmla="*/ 108 w 218"/>
                <a:gd name="T5" fmla="*/ 235 h 235"/>
                <a:gd name="T6" fmla="*/ 30 w 218"/>
                <a:gd name="T7" fmla="*/ 203 h 235"/>
                <a:gd name="T8" fmla="*/ 0 w 218"/>
                <a:gd name="T9" fmla="*/ 120 h 235"/>
                <a:gd name="T10" fmla="*/ 30 w 218"/>
                <a:gd name="T11" fmla="*/ 32 h 235"/>
                <a:gd name="T12" fmla="*/ 113 w 218"/>
                <a:gd name="T13" fmla="*/ 0 h 235"/>
                <a:gd name="T14" fmla="*/ 190 w 218"/>
                <a:gd name="T15" fmla="*/ 31 h 235"/>
                <a:gd name="T16" fmla="*/ 218 w 218"/>
                <a:gd name="T17" fmla="*/ 117 h 235"/>
                <a:gd name="T18" fmla="*/ 181 w 218"/>
                <a:gd name="T19" fmla="*/ 118 h 235"/>
                <a:gd name="T20" fmla="*/ 163 w 218"/>
                <a:gd name="T21" fmla="*/ 53 h 235"/>
                <a:gd name="T22" fmla="*/ 110 w 218"/>
                <a:gd name="T23" fmla="*/ 31 h 235"/>
                <a:gd name="T24" fmla="*/ 57 w 218"/>
                <a:gd name="T25" fmla="*/ 54 h 235"/>
                <a:gd name="T26" fmla="*/ 37 w 218"/>
                <a:gd name="T27" fmla="*/ 119 h 235"/>
                <a:gd name="T28" fmla="*/ 57 w 218"/>
                <a:gd name="T29" fmla="*/ 182 h 235"/>
                <a:gd name="T30" fmla="*/ 110 w 218"/>
                <a:gd name="T31" fmla="*/ 204 h 235"/>
                <a:gd name="T32" fmla="*/ 163 w 218"/>
                <a:gd name="T33" fmla="*/ 182 h 235"/>
                <a:gd name="T34" fmla="*/ 181 w 218"/>
                <a:gd name="T35" fmla="*/ 11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8" h="235">
                  <a:moveTo>
                    <a:pt x="218" y="117"/>
                  </a:moveTo>
                  <a:cubicBezTo>
                    <a:pt x="218" y="152"/>
                    <a:pt x="208" y="181"/>
                    <a:pt x="188" y="203"/>
                  </a:cubicBezTo>
                  <a:cubicBezTo>
                    <a:pt x="168" y="224"/>
                    <a:pt x="141" y="235"/>
                    <a:pt x="108" y="235"/>
                  </a:cubicBezTo>
                  <a:cubicBezTo>
                    <a:pt x="75" y="235"/>
                    <a:pt x="49" y="225"/>
                    <a:pt x="30" y="203"/>
                  </a:cubicBezTo>
                  <a:cubicBezTo>
                    <a:pt x="10" y="182"/>
                    <a:pt x="0" y="155"/>
                    <a:pt x="0" y="120"/>
                  </a:cubicBezTo>
                  <a:cubicBezTo>
                    <a:pt x="0" y="83"/>
                    <a:pt x="10" y="54"/>
                    <a:pt x="30" y="32"/>
                  </a:cubicBezTo>
                  <a:cubicBezTo>
                    <a:pt x="50" y="11"/>
                    <a:pt x="78" y="0"/>
                    <a:pt x="113" y="0"/>
                  </a:cubicBezTo>
                  <a:cubicBezTo>
                    <a:pt x="146" y="0"/>
                    <a:pt x="171" y="10"/>
                    <a:pt x="190" y="31"/>
                  </a:cubicBezTo>
                  <a:cubicBezTo>
                    <a:pt x="208" y="52"/>
                    <a:pt x="218" y="80"/>
                    <a:pt x="218" y="117"/>
                  </a:cubicBezTo>
                  <a:close/>
                  <a:moveTo>
                    <a:pt x="181" y="118"/>
                  </a:moveTo>
                  <a:cubicBezTo>
                    <a:pt x="181" y="90"/>
                    <a:pt x="175" y="68"/>
                    <a:pt x="163" y="53"/>
                  </a:cubicBezTo>
                  <a:cubicBezTo>
                    <a:pt x="151" y="38"/>
                    <a:pt x="133" y="31"/>
                    <a:pt x="110" y="31"/>
                  </a:cubicBezTo>
                  <a:cubicBezTo>
                    <a:pt x="88" y="31"/>
                    <a:pt x="70" y="38"/>
                    <a:pt x="57" y="54"/>
                  </a:cubicBezTo>
                  <a:cubicBezTo>
                    <a:pt x="43" y="69"/>
                    <a:pt x="37" y="91"/>
                    <a:pt x="37" y="119"/>
                  </a:cubicBezTo>
                  <a:cubicBezTo>
                    <a:pt x="37" y="146"/>
                    <a:pt x="43" y="167"/>
                    <a:pt x="57" y="182"/>
                  </a:cubicBezTo>
                  <a:cubicBezTo>
                    <a:pt x="70" y="197"/>
                    <a:pt x="88" y="204"/>
                    <a:pt x="110" y="204"/>
                  </a:cubicBezTo>
                  <a:cubicBezTo>
                    <a:pt x="133" y="204"/>
                    <a:pt x="151" y="197"/>
                    <a:pt x="163" y="182"/>
                  </a:cubicBezTo>
                  <a:cubicBezTo>
                    <a:pt x="175" y="167"/>
                    <a:pt x="181" y="146"/>
                    <a:pt x="18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0" name="Freeform 12"/>
            <p:cNvSpPr>
              <a:spLocks/>
            </p:cNvSpPr>
            <p:nvPr userDrawn="1"/>
          </p:nvSpPr>
          <p:spPr bwMode="auto">
            <a:xfrm>
              <a:off x="4970" y="-743"/>
              <a:ext cx="314" cy="797"/>
            </a:xfrm>
            <a:custGeom>
              <a:avLst/>
              <a:gdLst>
                <a:gd name="T0" fmla="*/ 133 w 133"/>
                <a:gd name="T1" fmla="*/ 36 h 337"/>
                <a:gd name="T2" fmla="*/ 110 w 133"/>
                <a:gd name="T3" fmla="*/ 30 h 337"/>
                <a:gd name="T4" fmla="*/ 73 w 133"/>
                <a:gd name="T5" fmla="*/ 78 h 337"/>
                <a:gd name="T6" fmla="*/ 73 w 133"/>
                <a:gd name="T7" fmla="*/ 112 h 337"/>
                <a:gd name="T8" fmla="*/ 125 w 133"/>
                <a:gd name="T9" fmla="*/ 112 h 337"/>
                <a:gd name="T10" fmla="*/ 125 w 133"/>
                <a:gd name="T11" fmla="*/ 143 h 337"/>
                <a:gd name="T12" fmla="*/ 73 w 133"/>
                <a:gd name="T13" fmla="*/ 143 h 337"/>
                <a:gd name="T14" fmla="*/ 73 w 133"/>
                <a:gd name="T15" fmla="*/ 337 h 337"/>
                <a:gd name="T16" fmla="*/ 38 w 133"/>
                <a:gd name="T17" fmla="*/ 337 h 337"/>
                <a:gd name="T18" fmla="*/ 38 w 133"/>
                <a:gd name="T19" fmla="*/ 143 h 337"/>
                <a:gd name="T20" fmla="*/ 0 w 133"/>
                <a:gd name="T21" fmla="*/ 143 h 337"/>
                <a:gd name="T22" fmla="*/ 0 w 133"/>
                <a:gd name="T23" fmla="*/ 112 h 337"/>
                <a:gd name="T24" fmla="*/ 38 w 133"/>
                <a:gd name="T25" fmla="*/ 112 h 337"/>
                <a:gd name="T26" fmla="*/ 38 w 133"/>
                <a:gd name="T27" fmla="*/ 76 h 337"/>
                <a:gd name="T28" fmla="*/ 57 w 133"/>
                <a:gd name="T29" fmla="*/ 21 h 337"/>
                <a:gd name="T30" fmla="*/ 108 w 133"/>
                <a:gd name="T31" fmla="*/ 0 h 337"/>
                <a:gd name="T32" fmla="*/ 133 w 133"/>
                <a:gd name="T33" fmla="*/ 4 h 337"/>
                <a:gd name="T34" fmla="*/ 133 w 133"/>
                <a:gd name="T35" fmla="*/ 3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3" h="337">
                  <a:moveTo>
                    <a:pt x="133" y="36"/>
                  </a:moveTo>
                  <a:cubicBezTo>
                    <a:pt x="127" y="32"/>
                    <a:pt x="119" y="30"/>
                    <a:pt x="110" y="30"/>
                  </a:cubicBezTo>
                  <a:cubicBezTo>
                    <a:pt x="85" y="30"/>
                    <a:pt x="73" y="46"/>
                    <a:pt x="73" y="78"/>
                  </a:cubicBezTo>
                  <a:cubicBezTo>
                    <a:pt x="73" y="112"/>
                    <a:pt x="73" y="112"/>
                    <a:pt x="73" y="112"/>
                  </a:cubicBezTo>
                  <a:cubicBezTo>
                    <a:pt x="125" y="112"/>
                    <a:pt x="125" y="112"/>
                    <a:pt x="125" y="112"/>
                  </a:cubicBezTo>
                  <a:cubicBezTo>
                    <a:pt x="125" y="143"/>
                    <a:pt x="125" y="143"/>
                    <a:pt x="125" y="143"/>
                  </a:cubicBezTo>
                  <a:cubicBezTo>
                    <a:pt x="73" y="143"/>
                    <a:pt x="73" y="143"/>
                    <a:pt x="73" y="143"/>
                  </a:cubicBezTo>
                  <a:cubicBezTo>
                    <a:pt x="73" y="337"/>
                    <a:pt x="73" y="337"/>
                    <a:pt x="73" y="337"/>
                  </a:cubicBezTo>
                  <a:cubicBezTo>
                    <a:pt x="38" y="337"/>
                    <a:pt x="38" y="337"/>
                    <a:pt x="38" y="337"/>
                  </a:cubicBezTo>
                  <a:cubicBezTo>
                    <a:pt x="38" y="143"/>
                    <a:pt x="38" y="143"/>
                    <a:pt x="38" y="143"/>
                  </a:cubicBezTo>
                  <a:cubicBezTo>
                    <a:pt x="0" y="143"/>
                    <a:pt x="0" y="143"/>
                    <a:pt x="0" y="143"/>
                  </a:cubicBezTo>
                  <a:cubicBezTo>
                    <a:pt x="0" y="112"/>
                    <a:pt x="0" y="112"/>
                    <a:pt x="0" y="112"/>
                  </a:cubicBezTo>
                  <a:cubicBezTo>
                    <a:pt x="38" y="112"/>
                    <a:pt x="38" y="112"/>
                    <a:pt x="38" y="112"/>
                  </a:cubicBezTo>
                  <a:cubicBezTo>
                    <a:pt x="38" y="76"/>
                    <a:pt x="38" y="76"/>
                    <a:pt x="38" y="76"/>
                  </a:cubicBezTo>
                  <a:cubicBezTo>
                    <a:pt x="38" y="53"/>
                    <a:pt x="44" y="35"/>
                    <a:pt x="57" y="21"/>
                  </a:cubicBezTo>
                  <a:cubicBezTo>
                    <a:pt x="71" y="7"/>
                    <a:pt x="87" y="0"/>
                    <a:pt x="108" y="0"/>
                  </a:cubicBezTo>
                  <a:cubicBezTo>
                    <a:pt x="119" y="0"/>
                    <a:pt x="127" y="1"/>
                    <a:pt x="133" y="4"/>
                  </a:cubicBezTo>
                  <a:lnTo>
                    <a:pt x="133"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Freeform 13"/>
            <p:cNvSpPr>
              <a:spLocks/>
            </p:cNvSpPr>
            <p:nvPr userDrawn="1"/>
          </p:nvSpPr>
          <p:spPr bwMode="auto">
            <a:xfrm>
              <a:off x="5310" y="-635"/>
              <a:ext cx="305" cy="700"/>
            </a:xfrm>
            <a:custGeom>
              <a:avLst/>
              <a:gdLst>
                <a:gd name="T0" fmla="*/ 129 w 129"/>
                <a:gd name="T1" fmla="*/ 288 h 296"/>
                <a:gd name="T2" fmla="*/ 96 w 129"/>
                <a:gd name="T3" fmla="*/ 296 h 296"/>
                <a:gd name="T4" fmla="*/ 38 w 129"/>
                <a:gd name="T5" fmla="*/ 230 h 296"/>
                <a:gd name="T6" fmla="*/ 38 w 129"/>
                <a:gd name="T7" fmla="*/ 97 h 296"/>
                <a:gd name="T8" fmla="*/ 0 w 129"/>
                <a:gd name="T9" fmla="*/ 97 h 296"/>
                <a:gd name="T10" fmla="*/ 0 w 129"/>
                <a:gd name="T11" fmla="*/ 66 h 296"/>
                <a:gd name="T12" fmla="*/ 38 w 129"/>
                <a:gd name="T13" fmla="*/ 66 h 296"/>
                <a:gd name="T14" fmla="*/ 38 w 129"/>
                <a:gd name="T15" fmla="*/ 12 h 296"/>
                <a:gd name="T16" fmla="*/ 73 w 129"/>
                <a:gd name="T17" fmla="*/ 0 h 296"/>
                <a:gd name="T18" fmla="*/ 73 w 129"/>
                <a:gd name="T19" fmla="*/ 66 h 296"/>
                <a:gd name="T20" fmla="*/ 129 w 129"/>
                <a:gd name="T21" fmla="*/ 66 h 296"/>
                <a:gd name="T22" fmla="*/ 129 w 129"/>
                <a:gd name="T23" fmla="*/ 97 h 296"/>
                <a:gd name="T24" fmla="*/ 73 w 129"/>
                <a:gd name="T25" fmla="*/ 97 h 296"/>
                <a:gd name="T26" fmla="*/ 73 w 129"/>
                <a:gd name="T27" fmla="*/ 223 h 296"/>
                <a:gd name="T28" fmla="*/ 81 w 129"/>
                <a:gd name="T29" fmla="*/ 255 h 296"/>
                <a:gd name="T30" fmla="*/ 106 w 129"/>
                <a:gd name="T31" fmla="*/ 265 h 296"/>
                <a:gd name="T32" fmla="*/ 129 w 129"/>
                <a:gd name="T33" fmla="*/ 258 h 296"/>
                <a:gd name="T34" fmla="*/ 129 w 129"/>
                <a:gd name="T35" fmla="*/ 28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9" h="296">
                  <a:moveTo>
                    <a:pt x="129" y="288"/>
                  </a:moveTo>
                  <a:cubicBezTo>
                    <a:pt x="120" y="293"/>
                    <a:pt x="109" y="296"/>
                    <a:pt x="96" y="296"/>
                  </a:cubicBezTo>
                  <a:cubicBezTo>
                    <a:pt x="57" y="296"/>
                    <a:pt x="38" y="274"/>
                    <a:pt x="38" y="230"/>
                  </a:cubicBezTo>
                  <a:cubicBezTo>
                    <a:pt x="38" y="97"/>
                    <a:pt x="38" y="97"/>
                    <a:pt x="38" y="97"/>
                  </a:cubicBezTo>
                  <a:cubicBezTo>
                    <a:pt x="0" y="97"/>
                    <a:pt x="0" y="97"/>
                    <a:pt x="0" y="97"/>
                  </a:cubicBezTo>
                  <a:cubicBezTo>
                    <a:pt x="0" y="66"/>
                    <a:pt x="0" y="66"/>
                    <a:pt x="0" y="66"/>
                  </a:cubicBezTo>
                  <a:cubicBezTo>
                    <a:pt x="38" y="66"/>
                    <a:pt x="38" y="66"/>
                    <a:pt x="38" y="66"/>
                  </a:cubicBezTo>
                  <a:cubicBezTo>
                    <a:pt x="38" y="12"/>
                    <a:pt x="38" y="12"/>
                    <a:pt x="38" y="12"/>
                  </a:cubicBezTo>
                  <a:cubicBezTo>
                    <a:pt x="73" y="0"/>
                    <a:pt x="73" y="0"/>
                    <a:pt x="73" y="0"/>
                  </a:cubicBezTo>
                  <a:cubicBezTo>
                    <a:pt x="73" y="66"/>
                    <a:pt x="73" y="66"/>
                    <a:pt x="73" y="66"/>
                  </a:cubicBezTo>
                  <a:cubicBezTo>
                    <a:pt x="129" y="66"/>
                    <a:pt x="129" y="66"/>
                    <a:pt x="129" y="66"/>
                  </a:cubicBezTo>
                  <a:cubicBezTo>
                    <a:pt x="129" y="97"/>
                    <a:pt x="129" y="97"/>
                    <a:pt x="129" y="97"/>
                  </a:cubicBezTo>
                  <a:cubicBezTo>
                    <a:pt x="73" y="97"/>
                    <a:pt x="73" y="97"/>
                    <a:pt x="73" y="97"/>
                  </a:cubicBezTo>
                  <a:cubicBezTo>
                    <a:pt x="73" y="223"/>
                    <a:pt x="73" y="223"/>
                    <a:pt x="73" y="223"/>
                  </a:cubicBezTo>
                  <a:cubicBezTo>
                    <a:pt x="73" y="238"/>
                    <a:pt x="76" y="249"/>
                    <a:pt x="81" y="255"/>
                  </a:cubicBezTo>
                  <a:cubicBezTo>
                    <a:pt x="86" y="262"/>
                    <a:pt x="94" y="265"/>
                    <a:pt x="106" y="265"/>
                  </a:cubicBezTo>
                  <a:cubicBezTo>
                    <a:pt x="115" y="265"/>
                    <a:pt x="122" y="263"/>
                    <a:pt x="129" y="258"/>
                  </a:cubicBezTo>
                  <a:lnTo>
                    <a:pt x="129"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Freeform 14"/>
            <p:cNvSpPr>
              <a:spLocks/>
            </p:cNvSpPr>
            <p:nvPr userDrawn="1"/>
          </p:nvSpPr>
          <p:spPr bwMode="auto">
            <a:xfrm>
              <a:off x="1343" y="434"/>
              <a:ext cx="949" cy="743"/>
            </a:xfrm>
            <a:custGeom>
              <a:avLst/>
              <a:gdLst>
                <a:gd name="T0" fmla="*/ 401 w 401"/>
                <a:gd name="T1" fmla="*/ 0 h 314"/>
                <a:gd name="T2" fmla="*/ 314 w 401"/>
                <a:gd name="T3" fmla="*/ 314 h 314"/>
                <a:gd name="T4" fmla="*/ 271 w 401"/>
                <a:gd name="T5" fmla="*/ 314 h 314"/>
                <a:gd name="T6" fmla="*/ 208 w 401"/>
                <a:gd name="T7" fmla="*/ 84 h 314"/>
                <a:gd name="T8" fmla="*/ 203 w 401"/>
                <a:gd name="T9" fmla="*/ 52 h 314"/>
                <a:gd name="T10" fmla="*/ 202 w 401"/>
                <a:gd name="T11" fmla="*/ 52 h 314"/>
                <a:gd name="T12" fmla="*/ 196 w 401"/>
                <a:gd name="T13" fmla="*/ 83 h 314"/>
                <a:gd name="T14" fmla="*/ 132 w 401"/>
                <a:gd name="T15" fmla="*/ 314 h 314"/>
                <a:gd name="T16" fmla="*/ 90 w 401"/>
                <a:gd name="T17" fmla="*/ 314 h 314"/>
                <a:gd name="T18" fmla="*/ 0 w 401"/>
                <a:gd name="T19" fmla="*/ 0 h 314"/>
                <a:gd name="T20" fmla="*/ 40 w 401"/>
                <a:gd name="T21" fmla="*/ 0 h 314"/>
                <a:gd name="T22" fmla="*/ 105 w 401"/>
                <a:gd name="T23" fmla="*/ 240 h 314"/>
                <a:gd name="T24" fmla="*/ 111 w 401"/>
                <a:gd name="T25" fmla="*/ 272 h 314"/>
                <a:gd name="T26" fmla="*/ 112 w 401"/>
                <a:gd name="T27" fmla="*/ 272 h 314"/>
                <a:gd name="T28" fmla="*/ 118 w 401"/>
                <a:gd name="T29" fmla="*/ 240 h 314"/>
                <a:gd name="T30" fmla="*/ 187 w 401"/>
                <a:gd name="T31" fmla="*/ 0 h 314"/>
                <a:gd name="T32" fmla="*/ 222 w 401"/>
                <a:gd name="T33" fmla="*/ 0 h 314"/>
                <a:gd name="T34" fmla="*/ 287 w 401"/>
                <a:gd name="T35" fmla="*/ 242 h 314"/>
                <a:gd name="T36" fmla="*/ 292 w 401"/>
                <a:gd name="T37" fmla="*/ 271 h 314"/>
                <a:gd name="T38" fmla="*/ 293 w 401"/>
                <a:gd name="T39" fmla="*/ 271 h 314"/>
                <a:gd name="T40" fmla="*/ 299 w 401"/>
                <a:gd name="T41" fmla="*/ 241 h 314"/>
                <a:gd name="T42" fmla="*/ 362 w 401"/>
                <a:gd name="T43" fmla="*/ 0 h 314"/>
                <a:gd name="T44" fmla="*/ 401 w 401"/>
                <a:gd name="T4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1" h="314">
                  <a:moveTo>
                    <a:pt x="401" y="0"/>
                  </a:moveTo>
                  <a:cubicBezTo>
                    <a:pt x="314" y="314"/>
                    <a:pt x="314" y="314"/>
                    <a:pt x="314" y="314"/>
                  </a:cubicBezTo>
                  <a:cubicBezTo>
                    <a:pt x="271" y="314"/>
                    <a:pt x="271" y="314"/>
                    <a:pt x="271" y="314"/>
                  </a:cubicBezTo>
                  <a:cubicBezTo>
                    <a:pt x="208" y="84"/>
                    <a:pt x="208" y="84"/>
                    <a:pt x="208" y="84"/>
                  </a:cubicBezTo>
                  <a:cubicBezTo>
                    <a:pt x="205" y="75"/>
                    <a:pt x="204" y="65"/>
                    <a:pt x="203" y="52"/>
                  </a:cubicBezTo>
                  <a:cubicBezTo>
                    <a:pt x="202" y="52"/>
                    <a:pt x="202" y="52"/>
                    <a:pt x="202" y="52"/>
                  </a:cubicBezTo>
                  <a:cubicBezTo>
                    <a:pt x="201" y="63"/>
                    <a:pt x="199" y="73"/>
                    <a:pt x="196" y="83"/>
                  </a:cubicBezTo>
                  <a:cubicBezTo>
                    <a:pt x="132" y="314"/>
                    <a:pt x="132" y="314"/>
                    <a:pt x="132" y="314"/>
                  </a:cubicBezTo>
                  <a:cubicBezTo>
                    <a:pt x="90" y="314"/>
                    <a:pt x="90" y="314"/>
                    <a:pt x="90" y="314"/>
                  </a:cubicBezTo>
                  <a:cubicBezTo>
                    <a:pt x="0" y="0"/>
                    <a:pt x="0" y="0"/>
                    <a:pt x="0" y="0"/>
                  </a:cubicBezTo>
                  <a:cubicBezTo>
                    <a:pt x="40" y="0"/>
                    <a:pt x="40" y="0"/>
                    <a:pt x="40" y="0"/>
                  </a:cubicBezTo>
                  <a:cubicBezTo>
                    <a:pt x="105" y="240"/>
                    <a:pt x="105" y="240"/>
                    <a:pt x="105" y="240"/>
                  </a:cubicBezTo>
                  <a:cubicBezTo>
                    <a:pt x="108" y="251"/>
                    <a:pt x="110" y="262"/>
                    <a:pt x="111" y="272"/>
                  </a:cubicBezTo>
                  <a:cubicBezTo>
                    <a:pt x="112" y="272"/>
                    <a:pt x="112" y="272"/>
                    <a:pt x="112" y="272"/>
                  </a:cubicBezTo>
                  <a:cubicBezTo>
                    <a:pt x="112" y="263"/>
                    <a:pt x="115" y="253"/>
                    <a:pt x="118" y="240"/>
                  </a:cubicBezTo>
                  <a:cubicBezTo>
                    <a:pt x="187" y="0"/>
                    <a:pt x="187" y="0"/>
                    <a:pt x="187" y="0"/>
                  </a:cubicBezTo>
                  <a:cubicBezTo>
                    <a:pt x="222" y="0"/>
                    <a:pt x="222" y="0"/>
                    <a:pt x="222" y="0"/>
                  </a:cubicBezTo>
                  <a:cubicBezTo>
                    <a:pt x="287" y="242"/>
                    <a:pt x="287" y="242"/>
                    <a:pt x="287" y="242"/>
                  </a:cubicBezTo>
                  <a:cubicBezTo>
                    <a:pt x="289" y="251"/>
                    <a:pt x="291" y="261"/>
                    <a:pt x="292" y="271"/>
                  </a:cubicBezTo>
                  <a:cubicBezTo>
                    <a:pt x="293" y="271"/>
                    <a:pt x="293" y="271"/>
                    <a:pt x="293" y="271"/>
                  </a:cubicBezTo>
                  <a:cubicBezTo>
                    <a:pt x="294" y="264"/>
                    <a:pt x="296" y="254"/>
                    <a:pt x="299" y="241"/>
                  </a:cubicBezTo>
                  <a:cubicBezTo>
                    <a:pt x="362" y="0"/>
                    <a:pt x="362" y="0"/>
                    <a:pt x="362" y="0"/>
                  </a:cubicBezTo>
                  <a:lnTo>
                    <a:pt x="40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Freeform 15"/>
            <p:cNvSpPr>
              <a:spLocks noEditPoints="1"/>
            </p:cNvSpPr>
            <p:nvPr userDrawn="1"/>
          </p:nvSpPr>
          <p:spPr bwMode="auto">
            <a:xfrm>
              <a:off x="2325" y="633"/>
              <a:ext cx="513" cy="556"/>
            </a:xfrm>
            <a:custGeom>
              <a:avLst/>
              <a:gdLst>
                <a:gd name="T0" fmla="*/ 217 w 217"/>
                <a:gd name="T1" fmla="*/ 117 h 235"/>
                <a:gd name="T2" fmla="*/ 187 w 217"/>
                <a:gd name="T3" fmla="*/ 203 h 235"/>
                <a:gd name="T4" fmla="*/ 107 w 217"/>
                <a:gd name="T5" fmla="*/ 235 h 235"/>
                <a:gd name="T6" fmla="*/ 29 w 217"/>
                <a:gd name="T7" fmla="*/ 203 h 235"/>
                <a:gd name="T8" fmla="*/ 0 w 217"/>
                <a:gd name="T9" fmla="*/ 120 h 235"/>
                <a:gd name="T10" fmla="*/ 30 w 217"/>
                <a:gd name="T11" fmla="*/ 32 h 235"/>
                <a:gd name="T12" fmla="*/ 112 w 217"/>
                <a:gd name="T13" fmla="*/ 0 h 235"/>
                <a:gd name="T14" fmla="*/ 189 w 217"/>
                <a:gd name="T15" fmla="*/ 31 h 235"/>
                <a:gd name="T16" fmla="*/ 217 w 217"/>
                <a:gd name="T17" fmla="*/ 117 h 235"/>
                <a:gd name="T18" fmla="*/ 181 w 217"/>
                <a:gd name="T19" fmla="*/ 118 h 235"/>
                <a:gd name="T20" fmla="*/ 162 w 217"/>
                <a:gd name="T21" fmla="*/ 53 h 235"/>
                <a:gd name="T22" fmla="*/ 110 w 217"/>
                <a:gd name="T23" fmla="*/ 31 h 235"/>
                <a:gd name="T24" fmla="*/ 56 w 217"/>
                <a:gd name="T25" fmla="*/ 54 h 235"/>
                <a:gd name="T26" fmla="*/ 36 w 217"/>
                <a:gd name="T27" fmla="*/ 119 h 235"/>
                <a:gd name="T28" fmla="*/ 56 w 217"/>
                <a:gd name="T29" fmla="*/ 182 h 235"/>
                <a:gd name="T30" fmla="*/ 110 w 217"/>
                <a:gd name="T31" fmla="*/ 204 h 235"/>
                <a:gd name="T32" fmla="*/ 163 w 217"/>
                <a:gd name="T33" fmla="*/ 182 h 235"/>
                <a:gd name="T34" fmla="*/ 181 w 217"/>
                <a:gd name="T35" fmla="*/ 11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235">
                  <a:moveTo>
                    <a:pt x="217" y="117"/>
                  </a:moveTo>
                  <a:cubicBezTo>
                    <a:pt x="217" y="152"/>
                    <a:pt x="207" y="181"/>
                    <a:pt x="187" y="203"/>
                  </a:cubicBezTo>
                  <a:cubicBezTo>
                    <a:pt x="167" y="224"/>
                    <a:pt x="141" y="235"/>
                    <a:pt x="107" y="235"/>
                  </a:cubicBezTo>
                  <a:cubicBezTo>
                    <a:pt x="75" y="235"/>
                    <a:pt x="48" y="225"/>
                    <a:pt x="29" y="203"/>
                  </a:cubicBezTo>
                  <a:cubicBezTo>
                    <a:pt x="10" y="182"/>
                    <a:pt x="0" y="155"/>
                    <a:pt x="0" y="120"/>
                  </a:cubicBezTo>
                  <a:cubicBezTo>
                    <a:pt x="0" y="83"/>
                    <a:pt x="10" y="54"/>
                    <a:pt x="30" y="32"/>
                  </a:cubicBezTo>
                  <a:cubicBezTo>
                    <a:pt x="50" y="11"/>
                    <a:pt x="77" y="0"/>
                    <a:pt x="112" y="0"/>
                  </a:cubicBezTo>
                  <a:cubicBezTo>
                    <a:pt x="145" y="0"/>
                    <a:pt x="171" y="10"/>
                    <a:pt x="189" y="31"/>
                  </a:cubicBezTo>
                  <a:cubicBezTo>
                    <a:pt x="208" y="52"/>
                    <a:pt x="217" y="80"/>
                    <a:pt x="217" y="117"/>
                  </a:cubicBezTo>
                  <a:close/>
                  <a:moveTo>
                    <a:pt x="181" y="118"/>
                  </a:moveTo>
                  <a:cubicBezTo>
                    <a:pt x="181" y="90"/>
                    <a:pt x="175" y="68"/>
                    <a:pt x="162" y="53"/>
                  </a:cubicBezTo>
                  <a:cubicBezTo>
                    <a:pt x="150" y="38"/>
                    <a:pt x="133" y="31"/>
                    <a:pt x="110" y="31"/>
                  </a:cubicBezTo>
                  <a:cubicBezTo>
                    <a:pt x="87" y="31"/>
                    <a:pt x="69" y="38"/>
                    <a:pt x="56" y="54"/>
                  </a:cubicBezTo>
                  <a:cubicBezTo>
                    <a:pt x="43" y="69"/>
                    <a:pt x="36" y="91"/>
                    <a:pt x="36" y="119"/>
                  </a:cubicBezTo>
                  <a:cubicBezTo>
                    <a:pt x="36" y="146"/>
                    <a:pt x="43" y="167"/>
                    <a:pt x="56" y="182"/>
                  </a:cubicBezTo>
                  <a:cubicBezTo>
                    <a:pt x="69" y="197"/>
                    <a:pt x="87" y="204"/>
                    <a:pt x="110" y="204"/>
                  </a:cubicBezTo>
                  <a:cubicBezTo>
                    <a:pt x="133" y="204"/>
                    <a:pt x="150" y="197"/>
                    <a:pt x="163" y="182"/>
                  </a:cubicBezTo>
                  <a:cubicBezTo>
                    <a:pt x="175" y="167"/>
                    <a:pt x="181" y="146"/>
                    <a:pt x="18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Freeform 16"/>
            <p:cNvSpPr>
              <a:spLocks/>
            </p:cNvSpPr>
            <p:nvPr userDrawn="1"/>
          </p:nvSpPr>
          <p:spPr bwMode="auto">
            <a:xfrm>
              <a:off x="2968" y="635"/>
              <a:ext cx="272" cy="542"/>
            </a:xfrm>
            <a:custGeom>
              <a:avLst/>
              <a:gdLst>
                <a:gd name="T0" fmla="*/ 115 w 115"/>
                <a:gd name="T1" fmla="*/ 41 h 229"/>
                <a:gd name="T2" fmla="*/ 88 w 115"/>
                <a:gd name="T3" fmla="*/ 33 h 229"/>
                <a:gd name="T4" fmla="*/ 50 w 115"/>
                <a:gd name="T5" fmla="*/ 56 h 229"/>
                <a:gd name="T6" fmla="*/ 35 w 115"/>
                <a:gd name="T7" fmla="*/ 114 h 229"/>
                <a:gd name="T8" fmla="*/ 35 w 115"/>
                <a:gd name="T9" fmla="*/ 229 h 229"/>
                <a:gd name="T10" fmla="*/ 0 w 115"/>
                <a:gd name="T11" fmla="*/ 229 h 229"/>
                <a:gd name="T12" fmla="*/ 0 w 115"/>
                <a:gd name="T13" fmla="*/ 4 h 229"/>
                <a:gd name="T14" fmla="*/ 35 w 115"/>
                <a:gd name="T15" fmla="*/ 4 h 229"/>
                <a:gd name="T16" fmla="*/ 35 w 115"/>
                <a:gd name="T17" fmla="*/ 51 h 229"/>
                <a:gd name="T18" fmla="*/ 36 w 115"/>
                <a:gd name="T19" fmla="*/ 51 h 229"/>
                <a:gd name="T20" fmla="*/ 59 w 115"/>
                <a:gd name="T21" fmla="*/ 14 h 229"/>
                <a:gd name="T22" fmla="*/ 94 w 115"/>
                <a:gd name="T23" fmla="*/ 0 h 229"/>
                <a:gd name="T24" fmla="*/ 115 w 115"/>
                <a:gd name="T25" fmla="*/ 3 h 229"/>
                <a:gd name="T26" fmla="*/ 115 w 115"/>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229">
                  <a:moveTo>
                    <a:pt x="115" y="41"/>
                  </a:moveTo>
                  <a:cubicBezTo>
                    <a:pt x="108" y="36"/>
                    <a:pt x="100" y="33"/>
                    <a:pt x="88" y="33"/>
                  </a:cubicBezTo>
                  <a:cubicBezTo>
                    <a:pt x="72" y="33"/>
                    <a:pt x="59" y="41"/>
                    <a:pt x="50" y="56"/>
                  </a:cubicBezTo>
                  <a:cubicBezTo>
                    <a:pt x="40" y="71"/>
                    <a:pt x="35" y="90"/>
                    <a:pt x="35" y="114"/>
                  </a:cubicBezTo>
                  <a:cubicBezTo>
                    <a:pt x="35" y="229"/>
                    <a:pt x="35" y="229"/>
                    <a:pt x="35" y="229"/>
                  </a:cubicBezTo>
                  <a:cubicBezTo>
                    <a:pt x="0" y="229"/>
                    <a:pt x="0" y="229"/>
                    <a:pt x="0" y="229"/>
                  </a:cubicBezTo>
                  <a:cubicBezTo>
                    <a:pt x="0" y="4"/>
                    <a:pt x="0" y="4"/>
                    <a:pt x="0" y="4"/>
                  </a:cubicBezTo>
                  <a:cubicBezTo>
                    <a:pt x="35" y="4"/>
                    <a:pt x="35" y="4"/>
                    <a:pt x="35" y="4"/>
                  </a:cubicBezTo>
                  <a:cubicBezTo>
                    <a:pt x="35" y="51"/>
                    <a:pt x="35" y="51"/>
                    <a:pt x="35" y="51"/>
                  </a:cubicBezTo>
                  <a:cubicBezTo>
                    <a:pt x="36" y="51"/>
                    <a:pt x="36" y="51"/>
                    <a:pt x="36" y="51"/>
                  </a:cubicBezTo>
                  <a:cubicBezTo>
                    <a:pt x="41" y="35"/>
                    <a:pt x="48" y="23"/>
                    <a:pt x="59" y="14"/>
                  </a:cubicBezTo>
                  <a:cubicBezTo>
                    <a:pt x="69" y="5"/>
                    <a:pt x="80" y="0"/>
                    <a:pt x="94" y="0"/>
                  </a:cubicBezTo>
                  <a:cubicBezTo>
                    <a:pt x="103" y="0"/>
                    <a:pt x="110" y="1"/>
                    <a:pt x="115" y="3"/>
                  </a:cubicBezTo>
                  <a:lnTo>
                    <a:pt x="115"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7"/>
            <p:cNvSpPr>
              <a:spLocks noChangeArrowheads="1"/>
            </p:cNvSpPr>
            <p:nvPr userDrawn="1"/>
          </p:nvSpPr>
          <p:spPr bwMode="auto">
            <a:xfrm>
              <a:off x="3330" y="392"/>
              <a:ext cx="86" cy="78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Freeform 18"/>
            <p:cNvSpPr>
              <a:spLocks noEditPoints="1"/>
            </p:cNvSpPr>
            <p:nvPr userDrawn="1"/>
          </p:nvSpPr>
          <p:spPr bwMode="auto">
            <a:xfrm>
              <a:off x="3543" y="392"/>
              <a:ext cx="483" cy="797"/>
            </a:xfrm>
            <a:custGeom>
              <a:avLst/>
              <a:gdLst>
                <a:gd name="T0" fmla="*/ 204 w 204"/>
                <a:gd name="T1" fmla="*/ 332 h 337"/>
                <a:gd name="T2" fmla="*/ 168 w 204"/>
                <a:gd name="T3" fmla="*/ 332 h 337"/>
                <a:gd name="T4" fmla="*/ 168 w 204"/>
                <a:gd name="T5" fmla="*/ 294 h 337"/>
                <a:gd name="T6" fmla="*/ 168 w 204"/>
                <a:gd name="T7" fmla="*/ 294 h 337"/>
                <a:gd name="T8" fmla="*/ 92 w 204"/>
                <a:gd name="T9" fmla="*/ 337 h 337"/>
                <a:gd name="T10" fmla="*/ 25 w 204"/>
                <a:gd name="T11" fmla="*/ 307 h 337"/>
                <a:gd name="T12" fmla="*/ 0 w 204"/>
                <a:gd name="T13" fmla="*/ 225 h 337"/>
                <a:gd name="T14" fmla="*/ 28 w 204"/>
                <a:gd name="T15" fmla="*/ 136 h 337"/>
                <a:gd name="T16" fmla="*/ 101 w 204"/>
                <a:gd name="T17" fmla="*/ 102 h 337"/>
                <a:gd name="T18" fmla="*/ 168 w 204"/>
                <a:gd name="T19" fmla="*/ 138 h 337"/>
                <a:gd name="T20" fmla="*/ 168 w 204"/>
                <a:gd name="T21" fmla="*/ 138 h 337"/>
                <a:gd name="T22" fmla="*/ 168 w 204"/>
                <a:gd name="T23" fmla="*/ 0 h 337"/>
                <a:gd name="T24" fmla="*/ 204 w 204"/>
                <a:gd name="T25" fmla="*/ 0 h 337"/>
                <a:gd name="T26" fmla="*/ 204 w 204"/>
                <a:gd name="T27" fmla="*/ 332 h 337"/>
                <a:gd name="T28" fmla="*/ 168 w 204"/>
                <a:gd name="T29" fmla="*/ 230 h 337"/>
                <a:gd name="T30" fmla="*/ 168 w 204"/>
                <a:gd name="T31" fmla="*/ 197 h 337"/>
                <a:gd name="T32" fmla="*/ 150 w 204"/>
                <a:gd name="T33" fmla="*/ 151 h 337"/>
                <a:gd name="T34" fmla="*/ 106 w 204"/>
                <a:gd name="T35" fmla="*/ 133 h 337"/>
                <a:gd name="T36" fmla="*/ 55 w 204"/>
                <a:gd name="T37" fmla="*/ 157 h 337"/>
                <a:gd name="T38" fmla="*/ 37 w 204"/>
                <a:gd name="T39" fmla="*/ 223 h 337"/>
                <a:gd name="T40" fmla="*/ 54 w 204"/>
                <a:gd name="T41" fmla="*/ 284 h 337"/>
                <a:gd name="T42" fmla="*/ 102 w 204"/>
                <a:gd name="T43" fmla="*/ 306 h 337"/>
                <a:gd name="T44" fmla="*/ 150 w 204"/>
                <a:gd name="T45" fmla="*/ 285 h 337"/>
                <a:gd name="T46" fmla="*/ 168 w 204"/>
                <a:gd name="T47" fmla="*/ 23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4" h="337">
                  <a:moveTo>
                    <a:pt x="204" y="332"/>
                  </a:moveTo>
                  <a:cubicBezTo>
                    <a:pt x="168" y="332"/>
                    <a:pt x="168" y="332"/>
                    <a:pt x="168" y="332"/>
                  </a:cubicBezTo>
                  <a:cubicBezTo>
                    <a:pt x="168" y="294"/>
                    <a:pt x="168" y="294"/>
                    <a:pt x="168" y="294"/>
                  </a:cubicBezTo>
                  <a:cubicBezTo>
                    <a:pt x="168" y="294"/>
                    <a:pt x="168" y="294"/>
                    <a:pt x="168" y="294"/>
                  </a:cubicBezTo>
                  <a:cubicBezTo>
                    <a:pt x="151" y="323"/>
                    <a:pt x="126" y="337"/>
                    <a:pt x="92" y="337"/>
                  </a:cubicBezTo>
                  <a:cubicBezTo>
                    <a:pt x="64" y="337"/>
                    <a:pt x="42" y="327"/>
                    <a:pt x="25" y="307"/>
                  </a:cubicBezTo>
                  <a:cubicBezTo>
                    <a:pt x="9" y="286"/>
                    <a:pt x="0" y="259"/>
                    <a:pt x="0" y="225"/>
                  </a:cubicBezTo>
                  <a:cubicBezTo>
                    <a:pt x="0" y="188"/>
                    <a:pt x="10" y="158"/>
                    <a:pt x="28" y="136"/>
                  </a:cubicBezTo>
                  <a:cubicBezTo>
                    <a:pt x="46" y="113"/>
                    <a:pt x="71" y="102"/>
                    <a:pt x="101" y="102"/>
                  </a:cubicBezTo>
                  <a:cubicBezTo>
                    <a:pt x="132" y="102"/>
                    <a:pt x="154" y="114"/>
                    <a:pt x="168" y="138"/>
                  </a:cubicBezTo>
                  <a:cubicBezTo>
                    <a:pt x="168" y="138"/>
                    <a:pt x="168" y="138"/>
                    <a:pt x="168" y="138"/>
                  </a:cubicBezTo>
                  <a:cubicBezTo>
                    <a:pt x="168" y="0"/>
                    <a:pt x="168" y="0"/>
                    <a:pt x="168" y="0"/>
                  </a:cubicBezTo>
                  <a:cubicBezTo>
                    <a:pt x="204" y="0"/>
                    <a:pt x="204" y="0"/>
                    <a:pt x="204" y="0"/>
                  </a:cubicBezTo>
                  <a:lnTo>
                    <a:pt x="204" y="332"/>
                  </a:lnTo>
                  <a:close/>
                  <a:moveTo>
                    <a:pt x="168" y="230"/>
                  </a:moveTo>
                  <a:cubicBezTo>
                    <a:pt x="168" y="197"/>
                    <a:pt x="168" y="197"/>
                    <a:pt x="168" y="197"/>
                  </a:cubicBezTo>
                  <a:cubicBezTo>
                    <a:pt x="168" y="179"/>
                    <a:pt x="162" y="163"/>
                    <a:pt x="150" y="151"/>
                  </a:cubicBezTo>
                  <a:cubicBezTo>
                    <a:pt x="138" y="139"/>
                    <a:pt x="123" y="133"/>
                    <a:pt x="106" y="133"/>
                  </a:cubicBezTo>
                  <a:cubicBezTo>
                    <a:pt x="85" y="133"/>
                    <a:pt x="68" y="141"/>
                    <a:pt x="55" y="157"/>
                  </a:cubicBezTo>
                  <a:cubicBezTo>
                    <a:pt x="43" y="173"/>
                    <a:pt x="37" y="195"/>
                    <a:pt x="37" y="223"/>
                  </a:cubicBezTo>
                  <a:cubicBezTo>
                    <a:pt x="37" y="249"/>
                    <a:pt x="43" y="269"/>
                    <a:pt x="54" y="284"/>
                  </a:cubicBezTo>
                  <a:cubicBezTo>
                    <a:pt x="66" y="299"/>
                    <a:pt x="82" y="306"/>
                    <a:pt x="102" y="306"/>
                  </a:cubicBezTo>
                  <a:cubicBezTo>
                    <a:pt x="121" y="306"/>
                    <a:pt x="137" y="299"/>
                    <a:pt x="150" y="285"/>
                  </a:cubicBezTo>
                  <a:cubicBezTo>
                    <a:pt x="162" y="271"/>
                    <a:pt x="168" y="252"/>
                    <a:pt x="168" y="2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Freeform 19"/>
            <p:cNvSpPr>
              <a:spLocks/>
            </p:cNvSpPr>
            <p:nvPr userDrawn="1"/>
          </p:nvSpPr>
          <p:spPr bwMode="auto">
            <a:xfrm>
              <a:off x="4123" y="645"/>
              <a:ext cx="728" cy="532"/>
            </a:xfrm>
            <a:custGeom>
              <a:avLst/>
              <a:gdLst>
                <a:gd name="T0" fmla="*/ 308 w 308"/>
                <a:gd name="T1" fmla="*/ 0 h 225"/>
                <a:gd name="T2" fmla="*/ 242 w 308"/>
                <a:gd name="T3" fmla="*/ 225 h 225"/>
                <a:gd name="T4" fmla="*/ 206 w 308"/>
                <a:gd name="T5" fmla="*/ 225 h 225"/>
                <a:gd name="T6" fmla="*/ 160 w 308"/>
                <a:gd name="T7" fmla="*/ 64 h 225"/>
                <a:gd name="T8" fmla="*/ 157 w 308"/>
                <a:gd name="T9" fmla="*/ 43 h 225"/>
                <a:gd name="T10" fmla="*/ 156 w 308"/>
                <a:gd name="T11" fmla="*/ 43 h 225"/>
                <a:gd name="T12" fmla="*/ 151 w 308"/>
                <a:gd name="T13" fmla="*/ 64 h 225"/>
                <a:gd name="T14" fmla="*/ 102 w 308"/>
                <a:gd name="T15" fmla="*/ 225 h 225"/>
                <a:gd name="T16" fmla="*/ 67 w 308"/>
                <a:gd name="T17" fmla="*/ 225 h 225"/>
                <a:gd name="T18" fmla="*/ 0 w 308"/>
                <a:gd name="T19" fmla="*/ 0 h 225"/>
                <a:gd name="T20" fmla="*/ 37 w 308"/>
                <a:gd name="T21" fmla="*/ 0 h 225"/>
                <a:gd name="T22" fmla="*/ 83 w 308"/>
                <a:gd name="T23" fmla="*/ 169 h 225"/>
                <a:gd name="T24" fmla="*/ 86 w 308"/>
                <a:gd name="T25" fmla="*/ 189 h 225"/>
                <a:gd name="T26" fmla="*/ 87 w 308"/>
                <a:gd name="T27" fmla="*/ 189 h 225"/>
                <a:gd name="T28" fmla="*/ 91 w 308"/>
                <a:gd name="T29" fmla="*/ 169 h 225"/>
                <a:gd name="T30" fmla="*/ 142 w 308"/>
                <a:gd name="T31" fmla="*/ 0 h 225"/>
                <a:gd name="T32" fmla="*/ 174 w 308"/>
                <a:gd name="T33" fmla="*/ 0 h 225"/>
                <a:gd name="T34" fmla="*/ 220 w 308"/>
                <a:gd name="T35" fmla="*/ 169 h 225"/>
                <a:gd name="T36" fmla="*/ 223 w 308"/>
                <a:gd name="T37" fmla="*/ 190 h 225"/>
                <a:gd name="T38" fmla="*/ 225 w 308"/>
                <a:gd name="T39" fmla="*/ 190 h 225"/>
                <a:gd name="T40" fmla="*/ 228 w 308"/>
                <a:gd name="T41" fmla="*/ 169 h 225"/>
                <a:gd name="T42" fmla="*/ 273 w 308"/>
                <a:gd name="T43" fmla="*/ 0 h 225"/>
                <a:gd name="T44" fmla="*/ 308 w 308"/>
                <a:gd name="T45"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8" h="225">
                  <a:moveTo>
                    <a:pt x="308" y="0"/>
                  </a:moveTo>
                  <a:cubicBezTo>
                    <a:pt x="242" y="225"/>
                    <a:pt x="242" y="225"/>
                    <a:pt x="242" y="225"/>
                  </a:cubicBezTo>
                  <a:cubicBezTo>
                    <a:pt x="206" y="225"/>
                    <a:pt x="206" y="225"/>
                    <a:pt x="206" y="225"/>
                  </a:cubicBezTo>
                  <a:cubicBezTo>
                    <a:pt x="160" y="64"/>
                    <a:pt x="160" y="64"/>
                    <a:pt x="160" y="64"/>
                  </a:cubicBezTo>
                  <a:cubicBezTo>
                    <a:pt x="158" y="59"/>
                    <a:pt x="157" y="52"/>
                    <a:pt x="157" y="43"/>
                  </a:cubicBezTo>
                  <a:cubicBezTo>
                    <a:pt x="156" y="43"/>
                    <a:pt x="156" y="43"/>
                    <a:pt x="156" y="43"/>
                  </a:cubicBezTo>
                  <a:cubicBezTo>
                    <a:pt x="155" y="49"/>
                    <a:pt x="154" y="55"/>
                    <a:pt x="151" y="64"/>
                  </a:cubicBezTo>
                  <a:cubicBezTo>
                    <a:pt x="102" y="225"/>
                    <a:pt x="102" y="225"/>
                    <a:pt x="102" y="225"/>
                  </a:cubicBezTo>
                  <a:cubicBezTo>
                    <a:pt x="67" y="225"/>
                    <a:pt x="67" y="225"/>
                    <a:pt x="67" y="225"/>
                  </a:cubicBezTo>
                  <a:cubicBezTo>
                    <a:pt x="0" y="0"/>
                    <a:pt x="0" y="0"/>
                    <a:pt x="0" y="0"/>
                  </a:cubicBezTo>
                  <a:cubicBezTo>
                    <a:pt x="37" y="0"/>
                    <a:pt x="37" y="0"/>
                    <a:pt x="37" y="0"/>
                  </a:cubicBezTo>
                  <a:cubicBezTo>
                    <a:pt x="83" y="169"/>
                    <a:pt x="83" y="169"/>
                    <a:pt x="83" y="169"/>
                  </a:cubicBezTo>
                  <a:cubicBezTo>
                    <a:pt x="84" y="175"/>
                    <a:pt x="85" y="182"/>
                    <a:pt x="86" y="189"/>
                  </a:cubicBezTo>
                  <a:cubicBezTo>
                    <a:pt x="87" y="189"/>
                    <a:pt x="87" y="189"/>
                    <a:pt x="87" y="189"/>
                  </a:cubicBezTo>
                  <a:cubicBezTo>
                    <a:pt x="88" y="184"/>
                    <a:pt x="89" y="177"/>
                    <a:pt x="91" y="169"/>
                  </a:cubicBezTo>
                  <a:cubicBezTo>
                    <a:pt x="142" y="0"/>
                    <a:pt x="142" y="0"/>
                    <a:pt x="142" y="0"/>
                  </a:cubicBezTo>
                  <a:cubicBezTo>
                    <a:pt x="174" y="0"/>
                    <a:pt x="174" y="0"/>
                    <a:pt x="174" y="0"/>
                  </a:cubicBezTo>
                  <a:cubicBezTo>
                    <a:pt x="220" y="169"/>
                    <a:pt x="220" y="169"/>
                    <a:pt x="220" y="169"/>
                  </a:cubicBezTo>
                  <a:cubicBezTo>
                    <a:pt x="222" y="175"/>
                    <a:pt x="223" y="182"/>
                    <a:pt x="223" y="190"/>
                  </a:cubicBezTo>
                  <a:cubicBezTo>
                    <a:pt x="225" y="190"/>
                    <a:pt x="225" y="190"/>
                    <a:pt x="225" y="190"/>
                  </a:cubicBezTo>
                  <a:cubicBezTo>
                    <a:pt x="225" y="183"/>
                    <a:pt x="226" y="176"/>
                    <a:pt x="228" y="169"/>
                  </a:cubicBezTo>
                  <a:cubicBezTo>
                    <a:pt x="273" y="0"/>
                    <a:pt x="273" y="0"/>
                    <a:pt x="273" y="0"/>
                  </a:cubicBezTo>
                  <a:lnTo>
                    <a:pt x="3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Freeform 20"/>
            <p:cNvSpPr>
              <a:spLocks noEditPoints="1"/>
            </p:cNvSpPr>
            <p:nvPr userDrawn="1"/>
          </p:nvSpPr>
          <p:spPr bwMode="auto">
            <a:xfrm>
              <a:off x="4939" y="401"/>
              <a:ext cx="109" cy="776"/>
            </a:xfrm>
            <a:custGeom>
              <a:avLst/>
              <a:gdLst>
                <a:gd name="T0" fmla="*/ 46 w 46"/>
                <a:gd name="T1" fmla="*/ 23 h 328"/>
                <a:gd name="T2" fmla="*/ 39 w 46"/>
                <a:gd name="T3" fmla="*/ 40 h 328"/>
                <a:gd name="T4" fmla="*/ 23 w 46"/>
                <a:gd name="T5" fmla="*/ 46 h 328"/>
                <a:gd name="T6" fmla="*/ 6 w 46"/>
                <a:gd name="T7" fmla="*/ 40 h 328"/>
                <a:gd name="T8" fmla="*/ 0 w 46"/>
                <a:gd name="T9" fmla="*/ 23 h 328"/>
                <a:gd name="T10" fmla="*/ 6 w 46"/>
                <a:gd name="T11" fmla="*/ 7 h 328"/>
                <a:gd name="T12" fmla="*/ 23 w 46"/>
                <a:gd name="T13" fmla="*/ 0 h 328"/>
                <a:gd name="T14" fmla="*/ 39 w 46"/>
                <a:gd name="T15" fmla="*/ 7 h 328"/>
                <a:gd name="T16" fmla="*/ 46 w 46"/>
                <a:gd name="T17" fmla="*/ 23 h 328"/>
                <a:gd name="T18" fmla="*/ 40 w 46"/>
                <a:gd name="T19" fmla="*/ 328 h 328"/>
                <a:gd name="T20" fmla="*/ 4 w 46"/>
                <a:gd name="T21" fmla="*/ 328 h 328"/>
                <a:gd name="T22" fmla="*/ 4 w 46"/>
                <a:gd name="T23" fmla="*/ 103 h 328"/>
                <a:gd name="T24" fmla="*/ 40 w 46"/>
                <a:gd name="T25" fmla="*/ 103 h 328"/>
                <a:gd name="T26" fmla="*/ 40 w 46"/>
                <a:gd name="T27" fmla="*/ 32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328">
                  <a:moveTo>
                    <a:pt x="46" y="23"/>
                  </a:moveTo>
                  <a:cubicBezTo>
                    <a:pt x="46" y="30"/>
                    <a:pt x="44" y="35"/>
                    <a:pt x="39" y="40"/>
                  </a:cubicBezTo>
                  <a:cubicBezTo>
                    <a:pt x="34" y="44"/>
                    <a:pt x="29" y="46"/>
                    <a:pt x="23" y="46"/>
                  </a:cubicBezTo>
                  <a:cubicBezTo>
                    <a:pt x="16" y="46"/>
                    <a:pt x="11" y="44"/>
                    <a:pt x="6" y="40"/>
                  </a:cubicBezTo>
                  <a:cubicBezTo>
                    <a:pt x="2" y="36"/>
                    <a:pt x="0" y="30"/>
                    <a:pt x="0" y="23"/>
                  </a:cubicBezTo>
                  <a:cubicBezTo>
                    <a:pt x="0" y="17"/>
                    <a:pt x="2" y="11"/>
                    <a:pt x="6" y="7"/>
                  </a:cubicBezTo>
                  <a:cubicBezTo>
                    <a:pt x="10" y="2"/>
                    <a:pt x="16" y="0"/>
                    <a:pt x="23" y="0"/>
                  </a:cubicBezTo>
                  <a:cubicBezTo>
                    <a:pt x="29" y="0"/>
                    <a:pt x="35" y="2"/>
                    <a:pt x="39" y="7"/>
                  </a:cubicBezTo>
                  <a:cubicBezTo>
                    <a:pt x="44" y="11"/>
                    <a:pt x="46" y="17"/>
                    <a:pt x="46" y="23"/>
                  </a:cubicBezTo>
                  <a:close/>
                  <a:moveTo>
                    <a:pt x="40" y="328"/>
                  </a:moveTo>
                  <a:cubicBezTo>
                    <a:pt x="4" y="328"/>
                    <a:pt x="4" y="328"/>
                    <a:pt x="4" y="328"/>
                  </a:cubicBezTo>
                  <a:cubicBezTo>
                    <a:pt x="4" y="103"/>
                    <a:pt x="4" y="103"/>
                    <a:pt x="4" y="103"/>
                  </a:cubicBezTo>
                  <a:cubicBezTo>
                    <a:pt x="40" y="103"/>
                    <a:pt x="40" y="103"/>
                    <a:pt x="40" y="103"/>
                  </a:cubicBezTo>
                  <a:lnTo>
                    <a:pt x="40" y="3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21"/>
            <p:cNvSpPr>
              <a:spLocks noEditPoints="1"/>
            </p:cNvSpPr>
            <p:nvPr userDrawn="1"/>
          </p:nvSpPr>
          <p:spPr bwMode="auto">
            <a:xfrm>
              <a:off x="5164" y="392"/>
              <a:ext cx="480" cy="797"/>
            </a:xfrm>
            <a:custGeom>
              <a:avLst/>
              <a:gdLst>
                <a:gd name="T0" fmla="*/ 203 w 203"/>
                <a:gd name="T1" fmla="*/ 332 h 337"/>
                <a:gd name="T2" fmla="*/ 168 w 203"/>
                <a:gd name="T3" fmla="*/ 332 h 337"/>
                <a:gd name="T4" fmla="*/ 168 w 203"/>
                <a:gd name="T5" fmla="*/ 294 h 337"/>
                <a:gd name="T6" fmla="*/ 167 w 203"/>
                <a:gd name="T7" fmla="*/ 294 h 337"/>
                <a:gd name="T8" fmla="*/ 91 w 203"/>
                <a:gd name="T9" fmla="*/ 337 h 337"/>
                <a:gd name="T10" fmla="*/ 24 w 203"/>
                <a:gd name="T11" fmla="*/ 307 h 337"/>
                <a:gd name="T12" fmla="*/ 0 w 203"/>
                <a:gd name="T13" fmla="*/ 225 h 337"/>
                <a:gd name="T14" fmla="*/ 27 w 203"/>
                <a:gd name="T15" fmla="*/ 136 h 337"/>
                <a:gd name="T16" fmla="*/ 101 w 203"/>
                <a:gd name="T17" fmla="*/ 102 h 337"/>
                <a:gd name="T18" fmla="*/ 167 w 203"/>
                <a:gd name="T19" fmla="*/ 138 h 337"/>
                <a:gd name="T20" fmla="*/ 168 w 203"/>
                <a:gd name="T21" fmla="*/ 138 h 337"/>
                <a:gd name="T22" fmla="*/ 168 w 203"/>
                <a:gd name="T23" fmla="*/ 0 h 337"/>
                <a:gd name="T24" fmla="*/ 203 w 203"/>
                <a:gd name="T25" fmla="*/ 0 h 337"/>
                <a:gd name="T26" fmla="*/ 203 w 203"/>
                <a:gd name="T27" fmla="*/ 332 h 337"/>
                <a:gd name="T28" fmla="*/ 168 w 203"/>
                <a:gd name="T29" fmla="*/ 230 h 337"/>
                <a:gd name="T30" fmla="*/ 168 w 203"/>
                <a:gd name="T31" fmla="*/ 197 h 337"/>
                <a:gd name="T32" fmla="*/ 149 w 203"/>
                <a:gd name="T33" fmla="*/ 151 h 337"/>
                <a:gd name="T34" fmla="*/ 105 w 203"/>
                <a:gd name="T35" fmla="*/ 133 h 337"/>
                <a:gd name="T36" fmla="*/ 54 w 203"/>
                <a:gd name="T37" fmla="*/ 157 h 337"/>
                <a:gd name="T38" fmla="*/ 36 w 203"/>
                <a:gd name="T39" fmla="*/ 223 h 337"/>
                <a:gd name="T40" fmla="*/ 53 w 203"/>
                <a:gd name="T41" fmla="*/ 284 h 337"/>
                <a:gd name="T42" fmla="*/ 101 w 203"/>
                <a:gd name="T43" fmla="*/ 306 h 337"/>
                <a:gd name="T44" fmla="*/ 149 w 203"/>
                <a:gd name="T45" fmla="*/ 285 h 337"/>
                <a:gd name="T46" fmla="*/ 168 w 203"/>
                <a:gd name="T47" fmla="*/ 23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3" h="337">
                  <a:moveTo>
                    <a:pt x="203" y="332"/>
                  </a:moveTo>
                  <a:cubicBezTo>
                    <a:pt x="168" y="332"/>
                    <a:pt x="168" y="332"/>
                    <a:pt x="168" y="332"/>
                  </a:cubicBezTo>
                  <a:cubicBezTo>
                    <a:pt x="168" y="294"/>
                    <a:pt x="168" y="294"/>
                    <a:pt x="168" y="294"/>
                  </a:cubicBezTo>
                  <a:cubicBezTo>
                    <a:pt x="167" y="294"/>
                    <a:pt x="167" y="294"/>
                    <a:pt x="167" y="294"/>
                  </a:cubicBezTo>
                  <a:cubicBezTo>
                    <a:pt x="150" y="323"/>
                    <a:pt x="125" y="337"/>
                    <a:pt x="91" y="337"/>
                  </a:cubicBezTo>
                  <a:cubicBezTo>
                    <a:pt x="63" y="337"/>
                    <a:pt x="41" y="327"/>
                    <a:pt x="24" y="307"/>
                  </a:cubicBezTo>
                  <a:cubicBezTo>
                    <a:pt x="8" y="286"/>
                    <a:pt x="0" y="259"/>
                    <a:pt x="0" y="225"/>
                  </a:cubicBezTo>
                  <a:cubicBezTo>
                    <a:pt x="0" y="188"/>
                    <a:pt x="9" y="158"/>
                    <a:pt x="27" y="136"/>
                  </a:cubicBezTo>
                  <a:cubicBezTo>
                    <a:pt x="45" y="113"/>
                    <a:pt x="70" y="102"/>
                    <a:pt x="101" y="102"/>
                  </a:cubicBezTo>
                  <a:cubicBezTo>
                    <a:pt x="131" y="102"/>
                    <a:pt x="153" y="114"/>
                    <a:pt x="167" y="138"/>
                  </a:cubicBezTo>
                  <a:cubicBezTo>
                    <a:pt x="168" y="138"/>
                    <a:pt x="168" y="138"/>
                    <a:pt x="168" y="138"/>
                  </a:cubicBezTo>
                  <a:cubicBezTo>
                    <a:pt x="168" y="0"/>
                    <a:pt x="168" y="0"/>
                    <a:pt x="168" y="0"/>
                  </a:cubicBezTo>
                  <a:cubicBezTo>
                    <a:pt x="203" y="0"/>
                    <a:pt x="203" y="0"/>
                    <a:pt x="203" y="0"/>
                  </a:cubicBezTo>
                  <a:lnTo>
                    <a:pt x="203" y="332"/>
                  </a:lnTo>
                  <a:close/>
                  <a:moveTo>
                    <a:pt x="168" y="230"/>
                  </a:moveTo>
                  <a:cubicBezTo>
                    <a:pt x="168" y="197"/>
                    <a:pt x="168" y="197"/>
                    <a:pt x="168" y="197"/>
                  </a:cubicBezTo>
                  <a:cubicBezTo>
                    <a:pt x="168" y="179"/>
                    <a:pt x="162" y="163"/>
                    <a:pt x="149" y="151"/>
                  </a:cubicBezTo>
                  <a:cubicBezTo>
                    <a:pt x="137" y="139"/>
                    <a:pt x="122" y="133"/>
                    <a:pt x="105" y="133"/>
                  </a:cubicBezTo>
                  <a:cubicBezTo>
                    <a:pt x="84" y="133"/>
                    <a:pt x="67" y="141"/>
                    <a:pt x="54" y="157"/>
                  </a:cubicBezTo>
                  <a:cubicBezTo>
                    <a:pt x="42" y="173"/>
                    <a:pt x="36" y="195"/>
                    <a:pt x="36" y="223"/>
                  </a:cubicBezTo>
                  <a:cubicBezTo>
                    <a:pt x="36" y="249"/>
                    <a:pt x="42" y="269"/>
                    <a:pt x="53" y="284"/>
                  </a:cubicBezTo>
                  <a:cubicBezTo>
                    <a:pt x="65" y="299"/>
                    <a:pt x="81" y="306"/>
                    <a:pt x="101" y="306"/>
                  </a:cubicBezTo>
                  <a:cubicBezTo>
                    <a:pt x="120" y="306"/>
                    <a:pt x="136" y="299"/>
                    <a:pt x="149" y="285"/>
                  </a:cubicBezTo>
                  <a:cubicBezTo>
                    <a:pt x="161" y="271"/>
                    <a:pt x="168" y="252"/>
                    <a:pt x="168" y="2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22"/>
            <p:cNvSpPr>
              <a:spLocks noEditPoints="1"/>
            </p:cNvSpPr>
            <p:nvPr userDrawn="1"/>
          </p:nvSpPr>
          <p:spPr bwMode="auto">
            <a:xfrm>
              <a:off x="5774" y="633"/>
              <a:ext cx="454" cy="556"/>
            </a:xfrm>
            <a:custGeom>
              <a:avLst/>
              <a:gdLst>
                <a:gd name="T0" fmla="*/ 192 w 192"/>
                <a:gd name="T1" fmla="*/ 126 h 235"/>
                <a:gd name="T2" fmla="*/ 36 w 192"/>
                <a:gd name="T3" fmla="*/ 126 h 235"/>
                <a:gd name="T4" fmla="*/ 56 w 192"/>
                <a:gd name="T5" fmla="*/ 184 h 235"/>
                <a:gd name="T6" fmla="*/ 108 w 192"/>
                <a:gd name="T7" fmla="*/ 204 h 235"/>
                <a:gd name="T8" fmla="*/ 177 w 192"/>
                <a:gd name="T9" fmla="*/ 180 h 235"/>
                <a:gd name="T10" fmla="*/ 177 w 192"/>
                <a:gd name="T11" fmla="*/ 213 h 235"/>
                <a:gd name="T12" fmla="*/ 100 w 192"/>
                <a:gd name="T13" fmla="*/ 235 h 235"/>
                <a:gd name="T14" fmla="*/ 26 w 192"/>
                <a:gd name="T15" fmla="*/ 204 h 235"/>
                <a:gd name="T16" fmla="*/ 0 w 192"/>
                <a:gd name="T17" fmla="*/ 118 h 235"/>
                <a:gd name="T18" fmla="*/ 13 w 192"/>
                <a:gd name="T19" fmla="*/ 58 h 235"/>
                <a:gd name="T20" fmla="*/ 49 w 192"/>
                <a:gd name="T21" fmla="*/ 15 h 235"/>
                <a:gd name="T22" fmla="*/ 101 w 192"/>
                <a:gd name="T23" fmla="*/ 0 h 235"/>
                <a:gd name="T24" fmla="*/ 168 w 192"/>
                <a:gd name="T25" fmla="*/ 28 h 235"/>
                <a:gd name="T26" fmla="*/ 192 w 192"/>
                <a:gd name="T27" fmla="*/ 108 h 235"/>
                <a:gd name="T28" fmla="*/ 192 w 192"/>
                <a:gd name="T29" fmla="*/ 126 h 235"/>
                <a:gd name="T30" fmla="*/ 156 w 192"/>
                <a:gd name="T31" fmla="*/ 96 h 235"/>
                <a:gd name="T32" fmla="*/ 141 w 192"/>
                <a:gd name="T33" fmla="*/ 48 h 235"/>
                <a:gd name="T34" fmla="*/ 101 w 192"/>
                <a:gd name="T35" fmla="*/ 31 h 235"/>
                <a:gd name="T36" fmla="*/ 59 w 192"/>
                <a:gd name="T37" fmla="*/ 48 h 235"/>
                <a:gd name="T38" fmla="*/ 37 w 192"/>
                <a:gd name="T39" fmla="*/ 96 h 235"/>
                <a:gd name="T40" fmla="*/ 156 w 192"/>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2" h="235">
                  <a:moveTo>
                    <a:pt x="192" y="126"/>
                  </a:moveTo>
                  <a:cubicBezTo>
                    <a:pt x="36" y="126"/>
                    <a:pt x="36" y="126"/>
                    <a:pt x="36" y="126"/>
                  </a:cubicBezTo>
                  <a:cubicBezTo>
                    <a:pt x="37" y="152"/>
                    <a:pt x="43" y="171"/>
                    <a:pt x="56" y="184"/>
                  </a:cubicBezTo>
                  <a:cubicBezTo>
                    <a:pt x="69" y="198"/>
                    <a:pt x="86" y="204"/>
                    <a:pt x="108" y="204"/>
                  </a:cubicBezTo>
                  <a:cubicBezTo>
                    <a:pt x="133" y="204"/>
                    <a:pt x="156" y="196"/>
                    <a:pt x="177" y="180"/>
                  </a:cubicBezTo>
                  <a:cubicBezTo>
                    <a:pt x="177" y="213"/>
                    <a:pt x="177" y="213"/>
                    <a:pt x="177" y="213"/>
                  </a:cubicBezTo>
                  <a:cubicBezTo>
                    <a:pt x="157" y="228"/>
                    <a:pt x="132" y="235"/>
                    <a:pt x="100" y="235"/>
                  </a:cubicBezTo>
                  <a:cubicBezTo>
                    <a:pt x="68" y="235"/>
                    <a:pt x="44" y="225"/>
                    <a:pt x="26" y="204"/>
                  </a:cubicBezTo>
                  <a:cubicBezTo>
                    <a:pt x="8" y="183"/>
                    <a:pt x="0" y="155"/>
                    <a:pt x="0" y="118"/>
                  </a:cubicBezTo>
                  <a:cubicBezTo>
                    <a:pt x="0" y="96"/>
                    <a:pt x="4" y="76"/>
                    <a:pt x="13" y="58"/>
                  </a:cubicBezTo>
                  <a:cubicBezTo>
                    <a:pt x="22" y="39"/>
                    <a:pt x="34" y="25"/>
                    <a:pt x="49" y="15"/>
                  </a:cubicBezTo>
                  <a:cubicBezTo>
                    <a:pt x="65" y="5"/>
                    <a:pt x="82" y="0"/>
                    <a:pt x="101" y="0"/>
                  </a:cubicBezTo>
                  <a:cubicBezTo>
                    <a:pt x="130" y="0"/>
                    <a:pt x="152" y="9"/>
                    <a:pt x="168" y="28"/>
                  </a:cubicBezTo>
                  <a:cubicBezTo>
                    <a:pt x="184" y="47"/>
                    <a:pt x="192" y="74"/>
                    <a:pt x="192" y="108"/>
                  </a:cubicBezTo>
                  <a:lnTo>
                    <a:pt x="192" y="126"/>
                  </a:lnTo>
                  <a:close/>
                  <a:moveTo>
                    <a:pt x="156" y="96"/>
                  </a:moveTo>
                  <a:cubicBezTo>
                    <a:pt x="156" y="75"/>
                    <a:pt x="151" y="59"/>
                    <a:pt x="141" y="48"/>
                  </a:cubicBezTo>
                  <a:cubicBezTo>
                    <a:pt x="132" y="36"/>
                    <a:pt x="118" y="31"/>
                    <a:pt x="101" y="31"/>
                  </a:cubicBezTo>
                  <a:cubicBezTo>
                    <a:pt x="84" y="31"/>
                    <a:pt x="70" y="37"/>
                    <a:pt x="59" y="48"/>
                  </a:cubicBezTo>
                  <a:cubicBezTo>
                    <a:pt x="47" y="60"/>
                    <a:pt x="40" y="76"/>
                    <a:pt x="37" y="96"/>
                  </a:cubicBezTo>
                  <a:lnTo>
                    <a:pt x="156"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23"/>
            <p:cNvSpPr>
              <a:spLocks noEditPoints="1"/>
            </p:cNvSpPr>
            <p:nvPr userDrawn="1"/>
          </p:nvSpPr>
          <p:spPr bwMode="auto">
            <a:xfrm>
              <a:off x="1426" y="1557"/>
              <a:ext cx="447" cy="743"/>
            </a:xfrm>
            <a:custGeom>
              <a:avLst/>
              <a:gdLst>
                <a:gd name="T0" fmla="*/ 189 w 189"/>
                <a:gd name="T1" fmla="*/ 93 h 314"/>
                <a:gd name="T2" fmla="*/ 158 w 189"/>
                <a:gd name="T3" fmla="*/ 167 h 314"/>
                <a:gd name="T4" fmla="*/ 77 w 189"/>
                <a:gd name="T5" fmla="*/ 195 h 314"/>
                <a:gd name="T6" fmla="*/ 36 w 189"/>
                <a:gd name="T7" fmla="*/ 195 h 314"/>
                <a:gd name="T8" fmla="*/ 36 w 189"/>
                <a:gd name="T9" fmla="*/ 314 h 314"/>
                <a:gd name="T10" fmla="*/ 0 w 189"/>
                <a:gd name="T11" fmla="*/ 314 h 314"/>
                <a:gd name="T12" fmla="*/ 0 w 189"/>
                <a:gd name="T13" fmla="*/ 0 h 314"/>
                <a:gd name="T14" fmla="*/ 85 w 189"/>
                <a:gd name="T15" fmla="*/ 0 h 314"/>
                <a:gd name="T16" fmla="*/ 161 w 189"/>
                <a:gd name="T17" fmla="*/ 24 h 314"/>
                <a:gd name="T18" fmla="*/ 189 w 189"/>
                <a:gd name="T19" fmla="*/ 93 h 314"/>
                <a:gd name="T20" fmla="*/ 151 w 189"/>
                <a:gd name="T21" fmla="*/ 95 h 314"/>
                <a:gd name="T22" fmla="*/ 78 w 189"/>
                <a:gd name="T23" fmla="*/ 33 h 314"/>
                <a:gd name="T24" fmla="*/ 36 w 189"/>
                <a:gd name="T25" fmla="*/ 33 h 314"/>
                <a:gd name="T26" fmla="*/ 36 w 189"/>
                <a:gd name="T27" fmla="*/ 162 h 314"/>
                <a:gd name="T28" fmla="*/ 74 w 189"/>
                <a:gd name="T29" fmla="*/ 162 h 314"/>
                <a:gd name="T30" fmla="*/ 131 w 189"/>
                <a:gd name="T31" fmla="*/ 144 h 314"/>
                <a:gd name="T32" fmla="*/ 151 w 189"/>
                <a:gd name="T33" fmla="*/ 9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9" h="314">
                  <a:moveTo>
                    <a:pt x="189" y="93"/>
                  </a:moveTo>
                  <a:cubicBezTo>
                    <a:pt x="189" y="124"/>
                    <a:pt x="178" y="148"/>
                    <a:pt x="158" y="167"/>
                  </a:cubicBezTo>
                  <a:cubicBezTo>
                    <a:pt x="137" y="185"/>
                    <a:pt x="110" y="195"/>
                    <a:pt x="77" y="195"/>
                  </a:cubicBezTo>
                  <a:cubicBezTo>
                    <a:pt x="36" y="195"/>
                    <a:pt x="36" y="195"/>
                    <a:pt x="36" y="195"/>
                  </a:cubicBezTo>
                  <a:cubicBezTo>
                    <a:pt x="36" y="314"/>
                    <a:pt x="36" y="314"/>
                    <a:pt x="36" y="314"/>
                  </a:cubicBezTo>
                  <a:cubicBezTo>
                    <a:pt x="0" y="314"/>
                    <a:pt x="0" y="314"/>
                    <a:pt x="0" y="314"/>
                  </a:cubicBezTo>
                  <a:cubicBezTo>
                    <a:pt x="0" y="0"/>
                    <a:pt x="0" y="0"/>
                    <a:pt x="0" y="0"/>
                  </a:cubicBezTo>
                  <a:cubicBezTo>
                    <a:pt x="85" y="0"/>
                    <a:pt x="85" y="0"/>
                    <a:pt x="85" y="0"/>
                  </a:cubicBezTo>
                  <a:cubicBezTo>
                    <a:pt x="118" y="0"/>
                    <a:pt x="143" y="8"/>
                    <a:pt x="161" y="24"/>
                  </a:cubicBezTo>
                  <a:cubicBezTo>
                    <a:pt x="180" y="41"/>
                    <a:pt x="189" y="64"/>
                    <a:pt x="189" y="93"/>
                  </a:cubicBezTo>
                  <a:close/>
                  <a:moveTo>
                    <a:pt x="151" y="95"/>
                  </a:moveTo>
                  <a:cubicBezTo>
                    <a:pt x="151" y="54"/>
                    <a:pt x="127" y="33"/>
                    <a:pt x="78" y="33"/>
                  </a:cubicBezTo>
                  <a:cubicBezTo>
                    <a:pt x="36" y="33"/>
                    <a:pt x="36" y="33"/>
                    <a:pt x="36" y="33"/>
                  </a:cubicBezTo>
                  <a:cubicBezTo>
                    <a:pt x="36" y="162"/>
                    <a:pt x="36" y="162"/>
                    <a:pt x="36" y="162"/>
                  </a:cubicBezTo>
                  <a:cubicBezTo>
                    <a:pt x="74" y="162"/>
                    <a:pt x="74" y="162"/>
                    <a:pt x="74" y="162"/>
                  </a:cubicBezTo>
                  <a:cubicBezTo>
                    <a:pt x="99" y="162"/>
                    <a:pt x="118" y="156"/>
                    <a:pt x="131" y="144"/>
                  </a:cubicBezTo>
                  <a:cubicBezTo>
                    <a:pt x="144" y="133"/>
                    <a:pt x="151" y="117"/>
                    <a:pt x="151"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24"/>
            <p:cNvSpPr>
              <a:spLocks noEditPoints="1"/>
            </p:cNvSpPr>
            <p:nvPr userDrawn="1"/>
          </p:nvSpPr>
          <p:spPr bwMode="auto">
            <a:xfrm>
              <a:off x="1923" y="1756"/>
              <a:ext cx="411" cy="556"/>
            </a:xfrm>
            <a:custGeom>
              <a:avLst/>
              <a:gdLst>
                <a:gd name="T0" fmla="*/ 174 w 174"/>
                <a:gd name="T1" fmla="*/ 230 h 235"/>
                <a:gd name="T2" fmla="*/ 139 w 174"/>
                <a:gd name="T3" fmla="*/ 230 h 235"/>
                <a:gd name="T4" fmla="*/ 139 w 174"/>
                <a:gd name="T5" fmla="*/ 195 h 235"/>
                <a:gd name="T6" fmla="*/ 138 w 174"/>
                <a:gd name="T7" fmla="*/ 195 h 235"/>
                <a:gd name="T8" fmla="*/ 70 w 174"/>
                <a:gd name="T9" fmla="*/ 235 h 235"/>
                <a:gd name="T10" fmla="*/ 19 w 174"/>
                <a:gd name="T11" fmla="*/ 218 h 235"/>
                <a:gd name="T12" fmla="*/ 0 w 174"/>
                <a:gd name="T13" fmla="*/ 170 h 235"/>
                <a:gd name="T14" fmla="*/ 73 w 174"/>
                <a:gd name="T15" fmla="*/ 97 h 235"/>
                <a:gd name="T16" fmla="*/ 139 w 174"/>
                <a:gd name="T17" fmla="*/ 87 h 235"/>
                <a:gd name="T18" fmla="*/ 93 w 174"/>
                <a:gd name="T19" fmla="*/ 31 h 235"/>
                <a:gd name="T20" fmla="*/ 21 w 174"/>
                <a:gd name="T21" fmla="*/ 58 h 235"/>
                <a:gd name="T22" fmla="*/ 21 w 174"/>
                <a:gd name="T23" fmla="*/ 21 h 235"/>
                <a:gd name="T24" fmla="*/ 55 w 174"/>
                <a:gd name="T25" fmla="*/ 7 h 235"/>
                <a:gd name="T26" fmla="*/ 96 w 174"/>
                <a:gd name="T27" fmla="*/ 0 h 235"/>
                <a:gd name="T28" fmla="*/ 174 w 174"/>
                <a:gd name="T29" fmla="*/ 84 h 235"/>
                <a:gd name="T30" fmla="*/ 174 w 174"/>
                <a:gd name="T31" fmla="*/ 230 h 235"/>
                <a:gd name="T32" fmla="*/ 139 w 174"/>
                <a:gd name="T33" fmla="*/ 116 h 235"/>
                <a:gd name="T34" fmla="*/ 85 w 174"/>
                <a:gd name="T35" fmla="*/ 124 h 235"/>
                <a:gd name="T36" fmla="*/ 47 w 174"/>
                <a:gd name="T37" fmla="*/ 137 h 235"/>
                <a:gd name="T38" fmla="*/ 36 w 174"/>
                <a:gd name="T39" fmla="*/ 167 h 235"/>
                <a:gd name="T40" fmla="*/ 48 w 174"/>
                <a:gd name="T41" fmla="*/ 194 h 235"/>
                <a:gd name="T42" fmla="*/ 78 w 174"/>
                <a:gd name="T43" fmla="*/ 204 h 235"/>
                <a:gd name="T44" fmla="*/ 122 w 174"/>
                <a:gd name="T45" fmla="*/ 186 h 235"/>
                <a:gd name="T46" fmla="*/ 139 w 174"/>
                <a:gd name="T47" fmla="*/ 139 h 235"/>
                <a:gd name="T48" fmla="*/ 139 w 174"/>
                <a:gd name="T49" fmla="*/ 11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4" h="235">
                  <a:moveTo>
                    <a:pt x="174" y="230"/>
                  </a:moveTo>
                  <a:cubicBezTo>
                    <a:pt x="139" y="230"/>
                    <a:pt x="139" y="230"/>
                    <a:pt x="139" y="230"/>
                  </a:cubicBezTo>
                  <a:cubicBezTo>
                    <a:pt x="139" y="195"/>
                    <a:pt x="139" y="195"/>
                    <a:pt x="139" y="195"/>
                  </a:cubicBezTo>
                  <a:cubicBezTo>
                    <a:pt x="138" y="195"/>
                    <a:pt x="138" y="195"/>
                    <a:pt x="138" y="195"/>
                  </a:cubicBezTo>
                  <a:cubicBezTo>
                    <a:pt x="123" y="222"/>
                    <a:pt x="100" y="235"/>
                    <a:pt x="70" y="235"/>
                  </a:cubicBezTo>
                  <a:cubicBezTo>
                    <a:pt x="49" y="235"/>
                    <a:pt x="32" y="229"/>
                    <a:pt x="19" y="218"/>
                  </a:cubicBezTo>
                  <a:cubicBezTo>
                    <a:pt x="6" y="206"/>
                    <a:pt x="0" y="190"/>
                    <a:pt x="0" y="170"/>
                  </a:cubicBezTo>
                  <a:cubicBezTo>
                    <a:pt x="0" y="128"/>
                    <a:pt x="24" y="104"/>
                    <a:pt x="73" y="97"/>
                  </a:cubicBezTo>
                  <a:cubicBezTo>
                    <a:pt x="139" y="87"/>
                    <a:pt x="139" y="87"/>
                    <a:pt x="139" y="87"/>
                  </a:cubicBezTo>
                  <a:cubicBezTo>
                    <a:pt x="139" y="50"/>
                    <a:pt x="124" y="31"/>
                    <a:pt x="93" y="31"/>
                  </a:cubicBezTo>
                  <a:cubicBezTo>
                    <a:pt x="67" y="31"/>
                    <a:pt x="43" y="40"/>
                    <a:pt x="21" y="58"/>
                  </a:cubicBezTo>
                  <a:cubicBezTo>
                    <a:pt x="21" y="21"/>
                    <a:pt x="21" y="21"/>
                    <a:pt x="21" y="21"/>
                  </a:cubicBezTo>
                  <a:cubicBezTo>
                    <a:pt x="28" y="16"/>
                    <a:pt x="39" y="11"/>
                    <a:pt x="55" y="7"/>
                  </a:cubicBezTo>
                  <a:cubicBezTo>
                    <a:pt x="70" y="2"/>
                    <a:pt x="84" y="0"/>
                    <a:pt x="96" y="0"/>
                  </a:cubicBezTo>
                  <a:cubicBezTo>
                    <a:pt x="148" y="0"/>
                    <a:pt x="174" y="28"/>
                    <a:pt x="174" y="84"/>
                  </a:cubicBezTo>
                  <a:lnTo>
                    <a:pt x="174" y="230"/>
                  </a:lnTo>
                  <a:close/>
                  <a:moveTo>
                    <a:pt x="139" y="116"/>
                  </a:moveTo>
                  <a:cubicBezTo>
                    <a:pt x="85" y="124"/>
                    <a:pt x="85" y="124"/>
                    <a:pt x="85" y="124"/>
                  </a:cubicBezTo>
                  <a:cubicBezTo>
                    <a:pt x="67" y="126"/>
                    <a:pt x="54" y="131"/>
                    <a:pt x="47" y="137"/>
                  </a:cubicBezTo>
                  <a:cubicBezTo>
                    <a:pt x="40" y="143"/>
                    <a:pt x="36" y="153"/>
                    <a:pt x="36" y="167"/>
                  </a:cubicBezTo>
                  <a:cubicBezTo>
                    <a:pt x="36" y="178"/>
                    <a:pt x="40" y="187"/>
                    <a:pt x="48" y="194"/>
                  </a:cubicBezTo>
                  <a:cubicBezTo>
                    <a:pt x="56" y="201"/>
                    <a:pt x="66" y="204"/>
                    <a:pt x="78" y="204"/>
                  </a:cubicBezTo>
                  <a:cubicBezTo>
                    <a:pt x="96" y="204"/>
                    <a:pt x="110" y="198"/>
                    <a:pt x="122" y="186"/>
                  </a:cubicBezTo>
                  <a:cubicBezTo>
                    <a:pt x="133" y="173"/>
                    <a:pt x="139" y="157"/>
                    <a:pt x="139" y="139"/>
                  </a:cubicBezTo>
                  <a:lnTo>
                    <a:pt x="139"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5"/>
            <p:cNvSpPr>
              <a:spLocks/>
            </p:cNvSpPr>
            <p:nvPr userDrawn="1"/>
          </p:nvSpPr>
          <p:spPr bwMode="auto">
            <a:xfrm>
              <a:off x="2493" y="1758"/>
              <a:ext cx="272" cy="542"/>
            </a:xfrm>
            <a:custGeom>
              <a:avLst/>
              <a:gdLst>
                <a:gd name="T0" fmla="*/ 115 w 115"/>
                <a:gd name="T1" fmla="*/ 41 h 229"/>
                <a:gd name="T2" fmla="*/ 88 w 115"/>
                <a:gd name="T3" fmla="*/ 33 h 229"/>
                <a:gd name="T4" fmla="*/ 50 w 115"/>
                <a:gd name="T5" fmla="*/ 56 h 229"/>
                <a:gd name="T6" fmla="*/ 35 w 115"/>
                <a:gd name="T7" fmla="*/ 114 h 229"/>
                <a:gd name="T8" fmla="*/ 35 w 115"/>
                <a:gd name="T9" fmla="*/ 229 h 229"/>
                <a:gd name="T10" fmla="*/ 0 w 115"/>
                <a:gd name="T11" fmla="*/ 229 h 229"/>
                <a:gd name="T12" fmla="*/ 0 w 115"/>
                <a:gd name="T13" fmla="*/ 4 h 229"/>
                <a:gd name="T14" fmla="*/ 35 w 115"/>
                <a:gd name="T15" fmla="*/ 4 h 229"/>
                <a:gd name="T16" fmla="*/ 35 w 115"/>
                <a:gd name="T17" fmla="*/ 51 h 229"/>
                <a:gd name="T18" fmla="*/ 36 w 115"/>
                <a:gd name="T19" fmla="*/ 51 h 229"/>
                <a:gd name="T20" fmla="*/ 59 w 115"/>
                <a:gd name="T21" fmla="*/ 14 h 229"/>
                <a:gd name="T22" fmla="*/ 94 w 115"/>
                <a:gd name="T23" fmla="*/ 0 h 229"/>
                <a:gd name="T24" fmla="*/ 115 w 115"/>
                <a:gd name="T25" fmla="*/ 3 h 229"/>
                <a:gd name="T26" fmla="*/ 115 w 115"/>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229">
                  <a:moveTo>
                    <a:pt x="115" y="41"/>
                  </a:moveTo>
                  <a:cubicBezTo>
                    <a:pt x="108" y="36"/>
                    <a:pt x="99" y="33"/>
                    <a:pt x="88" y="33"/>
                  </a:cubicBezTo>
                  <a:cubicBezTo>
                    <a:pt x="72" y="33"/>
                    <a:pt x="59" y="41"/>
                    <a:pt x="50" y="56"/>
                  </a:cubicBezTo>
                  <a:cubicBezTo>
                    <a:pt x="40" y="71"/>
                    <a:pt x="35" y="90"/>
                    <a:pt x="35" y="114"/>
                  </a:cubicBezTo>
                  <a:cubicBezTo>
                    <a:pt x="35" y="229"/>
                    <a:pt x="35" y="229"/>
                    <a:pt x="35" y="229"/>
                  </a:cubicBezTo>
                  <a:cubicBezTo>
                    <a:pt x="0" y="229"/>
                    <a:pt x="0" y="229"/>
                    <a:pt x="0" y="229"/>
                  </a:cubicBezTo>
                  <a:cubicBezTo>
                    <a:pt x="0" y="4"/>
                    <a:pt x="0" y="4"/>
                    <a:pt x="0" y="4"/>
                  </a:cubicBezTo>
                  <a:cubicBezTo>
                    <a:pt x="35" y="4"/>
                    <a:pt x="35" y="4"/>
                    <a:pt x="35" y="4"/>
                  </a:cubicBezTo>
                  <a:cubicBezTo>
                    <a:pt x="35" y="51"/>
                    <a:pt x="35" y="51"/>
                    <a:pt x="35" y="51"/>
                  </a:cubicBezTo>
                  <a:cubicBezTo>
                    <a:pt x="36" y="51"/>
                    <a:pt x="36" y="51"/>
                    <a:pt x="36" y="51"/>
                  </a:cubicBezTo>
                  <a:cubicBezTo>
                    <a:pt x="41" y="35"/>
                    <a:pt x="48" y="23"/>
                    <a:pt x="59" y="14"/>
                  </a:cubicBezTo>
                  <a:cubicBezTo>
                    <a:pt x="69" y="5"/>
                    <a:pt x="80" y="0"/>
                    <a:pt x="94" y="0"/>
                  </a:cubicBezTo>
                  <a:cubicBezTo>
                    <a:pt x="103" y="0"/>
                    <a:pt x="110" y="1"/>
                    <a:pt x="115" y="3"/>
                  </a:cubicBezTo>
                  <a:lnTo>
                    <a:pt x="115"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26"/>
            <p:cNvSpPr>
              <a:spLocks/>
            </p:cNvSpPr>
            <p:nvPr userDrawn="1"/>
          </p:nvSpPr>
          <p:spPr bwMode="auto">
            <a:xfrm>
              <a:off x="2824" y="1612"/>
              <a:ext cx="303" cy="700"/>
            </a:xfrm>
            <a:custGeom>
              <a:avLst/>
              <a:gdLst>
                <a:gd name="T0" fmla="*/ 128 w 128"/>
                <a:gd name="T1" fmla="*/ 288 h 296"/>
                <a:gd name="T2" fmla="*/ 95 w 128"/>
                <a:gd name="T3" fmla="*/ 296 h 296"/>
                <a:gd name="T4" fmla="*/ 37 w 128"/>
                <a:gd name="T5" fmla="*/ 230 h 296"/>
                <a:gd name="T6" fmla="*/ 37 w 128"/>
                <a:gd name="T7" fmla="*/ 97 h 296"/>
                <a:gd name="T8" fmla="*/ 0 w 128"/>
                <a:gd name="T9" fmla="*/ 97 h 296"/>
                <a:gd name="T10" fmla="*/ 0 w 128"/>
                <a:gd name="T11" fmla="*/ 66 h 296"/>
                <a:gd name="T12" fmla="*/ 37 w 128"/>
                <a:gd name="T13" fmla="*/ 66 h 296"/>
                <a:gd name="T14" fmla="*/ 37 w 128"/>
                <a:gd name="T15" fmla="*/ 12 h 296"/>
                <a:gd name="T16" fmla="*/ 73 w 128"/>
                <a:gd name="T17" fmla="*/ 0 h 296"/>
                <a:gd name="T18" fmla="*/ 73 w 128"/>
                <a:gd name="T19" fmla="*/ 66 h 296"/>
                <a:gd name="T20" fmla="*/ 128 w 128"/>
                <a:gd name="T21" fmla="*/ 66 h 296"/>
                <a:gd name="T22" fmla="*/ 128 w 128"/>
                <a:gd name="T23" fmla="*/ 97 h 296"/>
                <a:gd name="T24" fmla="*/ 73 w 128"/>
                <a:gd name="T25" fmla="*/ 97 h 296"/>
                <a:gd name="T26" fmla="*/ 73 w 128"/>
                <a:gd name="T27" fmla="*/ 223 h 296"/>
                <a:gd name="T28" fmla="*/ 80 w 128"/>
                <a:gd name="T29" fmla="*/ 256 h 296"/>
                <a:gd name="T30" fmla="*/ 106 w 128"/>
                <a:gd name="T31" fmla="*/ 265 h 296"/>
                <a:gd name="T32" fmla="*/ 128 w 128"/>
                <a:gd name="T33" fmla="*/ 258 h 296"/>
                <a:gd name="T34" fmla="*/ 128 w 128"/>
                <a:gd name="T35" fmla="*/ 28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296">
                  <a:moveTo>
                    <a:pt x="128" y="288"/>
                  </a:moveTo>
                  <a:cubicBezTo>
                    <a:pt x="120" y="293"/>
                    <a:pt x="109" y="296"/>
                    <a:pt x="95" y="296"/>
                  </a:cubicBezTo>
                  <a:cubicBezTo>
                    <a:pt x="57" y="296"/>
                    <a:pt x="37" y="274"/>
                    <a:pt x="37" y="230"/>
                  </a:cubicBezTo>
                  <a:cubicBezTo>
                    <a:pt x="37" y="97"/>
                    <a:pt x="37" y="97"/>
                    <a:pt x="37" y="97"/>
                  </a:cubicBezTo>
                  <a:cubicBezTo>
                    <a:pt x="0" y="97"/>
                    <a:pt x="0" y="97"/>
                    <a:pt x="0" y="97"/>
                  </a:cubicBezTo>
                  <a:cubicBezTo>
                    <a:pt x="0" y="66"/>
                    <a:pt x="0" y="66"/>
                    <a:pt x="0" y="66"/>
                  </a:cubicBezTo>
                  <a:cubicBezTo>
                    <a:pt x="37" y="66"/>
                    <a:pt x="37" y="66"/>
                    <a:pt x="37" y="66"/>
                  </a:cubicBezTo>
                  <a:cubicBezTo>
                    <a:pt x="37" y="12"/>
                    <a:pt x="37" y="12"/>
                    <a:pt x="37" y="12"/>
                  </a:cubicBezTo>
                  <a:cubicBezTo>
                    <a:pt x="73" y="0"/>
                    <a:pt x="73" y="0"/>
                    <a:pt x="73" y="0"/>
                  </a:cubicBezTo>
                  <a:cubicBezTo>
                    <a:pt x="73" y="66"/>
                    <a:pt x="73" y="66"/>
                    <a:pt x="73" y="66"/>
                  </a:cubicBezTo>
                  <a:cubicBezTo>
                    <a:pt x="128" y="66"/>
                    <a:pt x="128" y="66"/>
                    <a:pt x="128" y="66"/>
                  </a:cubicBezTo>
                  <a:cubicBezTo>
                    <a:pt x="128" y="97"/>
                    <a:pt x="128" y="97"/>
                    <a:pt x="128" y="97"/>
                  </a:cubicBezTo>
                  <a:cubicBezTo>
                    <a:pt x="73" y="97"/>
                    <a:pt x="73" y="97"/>
                    <a:pt x="73" y="97"/>
                  </a:cubicBezTo>
                  <a:cubicBezTo>
                    <a:pt x="73" y="223"/>
                    <a:pt x="73" y="223"/>
                    <a:pt x="73" y="223"/>
                  </a:cubicBezTo>
                  <a:cubicBezTo>
                    <a:pt x="73" y="238"/>
                    <a:pt x="75" y="249"/>
                    <a:pt x="80" y="256"/>
                  </a:cubicBezTo>
                  <a:cubicBezTo>
                    <a:pt x="85" y="262"/>
                    <a:pt x="94" y="265"/>
                    <a:pt x="106" y="265"/>
                  </a:cubicBezTo>
                  <a:cubicBezTo>
                    <a:pt x="114" y="265"/>
                    <a:pt x="122" y="263"/>
                    <a:pt x="128" y="258"/>
                  </a:cubicBezTo>
                  <a:lnTo>
                    <a:pt x="128"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27"/>
            <p:cNvSpPr>
              <a:spLocks/>
            </p:cNvSpPr>
            <p:nvPr userDrawn="1"/>
          </p:nvSpPr>
          <p:spPr bwMode="auto">
            <a:xfrm>
              <a:off x="3240" y="1756"/>
              <a:ext cx="433" cy="544"/>
            </a:xfrm>
            <a:custGeom>
              <a:avLst/>
              <a:gdLst>
                <a:gd name="T0" fmla="*/ 183 w 183"/>
                <a:gd name="T1" fmla="*/ 230 h 230"/>
                <a:gd name="T2" fmla="*/ 147 w 183"/>
                <a:gd name="T3" fmla="*/ 230 h 230"/>
                <a:gd name="T4" fmla="*/ 147 w 183"/>
                <a:gd name="T5" fmla="*/ 102 h 230"/>
                <a:gd name="T6" fmla="*/ 96 w 183"/>
                <a:gd name="T7" fmla="*/ 31 h 230"/>
                <a:gd name="T8" fmla="*/ 52 w 183"/>
                <a:gd name="T9" fmla="*/ 51 h 230"/>
                <a:gd name="T10" fmla="*/ 35 w 183"/>
                <a:gd name="T11" fmla="*/ 102 h 230"/>
                <a:gd name="T12" fmla="*/ 35 w 183"/>
                <a:gd name="T13" fmla="*/ 230 h 230"/>
                <a:gd name="T14" fmla="*/ 0 w 183"/>
                <a:gd name="T15" fmla="*/ 230 h 230"/>
                <a:gd name="T16" fmla="*/ 0 w 183"/>
                <a:gd name="T17" fmla="*/ 5 h 230"/>
                <a:gd name="T18" fmla="*/ 35 w 183"/>
                <a:gd name="T19" fmla="*/ 5 h 230"/>
                <a:gd name="T20" fmla="*/ 35 w 183"/>
                <a:gd name="T21" fmla="*/ 43 h 230"/>
                <a:gd name="T22" fmla="*/ 36 w 183"/>
                <a:gd name="T23" fmla="*/ 43 h 230"/>
                <a:gd name="T24" fmla="*/ 108 w 183"/>
                <a:gd name="T25" fmla="*/ 0 h 230"/>
                <a:gd name="T26" fmla="*/ 164 w 183"/>
                <a:gd name="T27" fmla="*/ 24 h 230"/>
                <a:gd name="T28" fmla="*/ 183 w 183"/>
                <a:gd name="T29" fmla="*/ 92 h 230"/>
                <a:gd name="T30" fmla="*/ 183 w 183"/>
                <a:gd name="T31"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3" h="230">
                  <a:moveTo>
                    <a:pt x="183" y="230"/>
                  </a:moveTo>
                  <a:cubicBezTo>
                    <a:pt x="147" y="230"/>
                    <a:pt x="147" y="230"/>
                    <a:pt x="147" y="230"/>
                  </a:cubicBezTo>
                  <a:cubicBezTo>
                    <a:pt x="147" y="102"/>
                    <a:pt x="147" y="102"/>
                    <a:pt x="147" y="102"/>
                  </a:cubicBezTo>
                  <a:cubicBezTo>
                    <a:pt x="147" y="54"/>
                    <a:pt x="130" y="31"/>
                    <a:pt x="96" y="31"/>
                  </a:cubicBezTo>
                  <a:cubicBezTo>
                    <a:pt x="79" y="31"/>
                    <a:pt x="64" y="37"/>
                    <a:pt x="52" y="51"/>
                  </a:cubicBezTo>
                  <a:cubicBezTo>
                    <a:pt x="41" y="64"/>
                    <a:pt x="35" y="81"/>
                    <a:pt x="35" y="102"/>
                  </a:cubicBezTo>
                  <a:cubicBezTo>
                    <a:pt x="35" y="230"/>
                    <a:pt x="35" y="230"/>
                    <a:pt x="35" y="230"/>
                  </a:cubicBezTo>
                  <a:cubicBezTo>
                    <a:pt x="0" y="230"/>
                    <a:pt x="0" y="230"/>
                    <a:pt x="0" y="230"/>
                  </a:cubicBezTo>
                  <a:cubicBezTo>
                    <a:pt x="0" y="5"/>
                    <a:pt x="0" y="5"/>
                    <a:pt x="0" y="5"/>
                  </a:cubicBezTo>
                  <a:cubicBezTo>
                    <a:pt x="35" y="5"/>
                    <a:pt x="35" y="5"/>
                    <a:pt x="35" y="5"/>
                  </a:cubicBezTo>
                  <a:cubicBezTo>
                    <a:pt x="35" y="43"/>
                    <a:pt x="35" y="43"/>
                    <a:pt x="35" y="43"/>
                  </a:cubicBezTo>
                  <a:cubicBezTo>
                    <a:pt x="36" y="43"/>
                    <a:pt x="36" y="43"/>
                    <a:pt x="36" y="43"/>
                  </a:cubicBezTo>
                  <a:cubicBezTo>
                    <a:pt x="52" y="14"/>
                    <a:pt x="76" y="0"/>
                    <a:pt x="108" y="0"/>
                  </a:cubicBezTo>
                  <a:cubicBezTo>
                    <a:pt x="132" y="0"/>
                    <a:pt x="151" y="8"/>
                    <a:pt x="164" y="24"/>
                  </a:cubicBezTo>
                  <a:cubicBezTo>
                    <a:pt x="176" y="40"/>
                    <a:pt x="183" y="63"/>
                    <a:pt x="183" y="92"/>
                  </a:cubicBezTo>
                  <a:lnTo>
                    <a:pt x="183"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Freeform 28"/>
            <p:cNvSpPr>
              <a:spLocks noEditPoints="1"/>
            </p:cNvSpPr>
            <p:nvPr userDrawn="1"/>
          </p:nvSpPr>
          <p:spPr bwMode="auto">
            <a:xfrm>
              <a:off x="3789" y="1756"/>
              <a:ext cx="457" cy="556"/>
            </a:xfrm>
            <a:custGeom>
              <a:avLst/>
              <a:gdLst>
                <a:gd name="T0" fmla="*/ 193 w 193"/>
                <a:gd name="T1" fmla="*/ 126 h 235"/>
                <a:gd name="T2" fmla="*/ 37 w 193"/>
                <a:gd name="T3" fmla="*/ 126 h 235"/>
                <a:gd name="T4" fmla="*/ 57 w 193"/>
                <a:gd name="T5" fmla="*/ 184 h 235"/>
                <a:gd name="T6" fmla="*/ 109 w 193"/>
                <a:gd name="T7" fmla="*/ 204 h 235"/>
                <a:gd name="T8" fmla="*/ 177 w 193"/>
                <a:gd name="T9" fmla="*/ 180 h 235"/>
                <a:gd name="T10" fmla="*/ 177 w 193"/>
                <a:gd name="T11" fmla="*/ 213 h 235"/>
                <a:gd name="T12" fmla="*/ 101 w 193"/>
                <a:gd name="T13" fmla="*/ 235 h 235"/>
                <a:gd name="T14" fmla="*/ 27 w 193"/>
                <a:gd name="T15" fmla="*/ 204 h 235"/>
                <a:gd name="T16" fmla="*/ 0 w 193"/>
                <a:gd name="T17" fmla="*/ 118 h 235"/>
                <a:gd name="T18" fmla="*/ 14 w 193"/>
                <a:gd name="T19" fmla="*/ 58 h 235"/>
                <a:gd name="T20" fmla="*/ 50 w 193"/>
                <a:gd name="T21" fmla="*/ 15 h 235"/>
                <a:gd name="T22" fmla="*/ 102 w 193"/>
                <a:gd name="T23" fmla="*/ 0 h 235"/>
                <a:gd name="T24" fmla="*/ 169 w 193"/>
                <a:gd name="T25" fmla="*/ 28 h 235"/>
                <a:gd name="T26" fmla="*/ 193 w 193"/>
                <a:gd name="T27" fmla="*/ 108 h 235"/>
                <a:gd name="T28" fmla="*/ 193 w 193"/>
                <a:gd name="T29" fmla="*/ 126 h 235"/>
                <a:gd name="T30" fmla="*/ 157 w 193"/>
                <a:gd name="T31" fmla="*/ 96 h 235"/>
                <a:gd name="T32" fmla="*/ 142 w 193"/>
                <a:gd name="T33" fmla="*/ 48 h 235"/>
                <a:gd name="T34" fmla="*/ 102 w 193"/>
                <a:gd name="T35" fmla="*/ 31 h 235"/>
                <a:gd name="T36" fmla="*/ 60 w 193"/>
                <a:gd name="T37" fmla="*/ 49 h 235"/>
                <a:gd name="T38" fmla="*/ 38 w 193"/>
                <a:gd name="T39" fmla="*/ 96 h 235"/>
                <a:gd name="T40" fmla="*/ 157 w 193"/>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235">
                  <a:moveTo>
                    <a:pt x="193" y="126"/>
                  </a:moveTo>
                  <a:cubicBezTo>
                    <a:pt x="37" y="126"/>
                    <a:pt x="37" y="126"/>
                    <a:pt x="37" y="126"/>
                  </a:cubicBezTo>
                  <a:cubicBezTo>
                    <a:pt x="38" y="152"/>
                    <a:pt x="44" y="171"/>
                    <a:pt x="57" y="184"/>
                  </a:cubicBezTo>
                  <a:cubicBezTo>
                    <a:pt x="69" y="198"/>
                    <a:pt x="87" y="204"/>
                    <a:pt x="109" y="204"/>
                  </a:cubicBezTo>
                  <a:cubicBezTo>
                    <a:pt x="134" y="204"/>
                    <a:pt x="157" y="196"/>
                    <a:pt x="177" y="180"/>
                  </a:cubicBezTo>
                  <a:cubicBezTo>
                    <a:pt x="177" y="213"/>
                    <a:pt x="177" y="213"/>
                    <a:pt x="177" y="213"/>
                  </a:cubicBezTo>
                  <a:cubicBezTo>
                    <a:pt x="158" y="228"/>
                    <a:pt x="133" y="235"/>
                    <a:pt x="101" y="235"/>
                  </a:cubicBezTo>
                  <a:cubicBezTo>
                    <a:pt x="69" y="235"/>
                    <a:pt x="45" y="225"/>
                    <a:pt x="27" y="204"/>
                  </a:cubicBezTo>
                  <a:cubicBezTo>
                    <a:pt x="9" y="183"/>
                    <a:pt x="0" y="155"/>
                    <a:pt x="0" y="118"/>
                  </a:cubicBezTo>
                  <a:cubicBezTo>
                    <a:pt x="0" y="96"/>
                    <a:pt x="5" y="76"/>
                    <a:pt x="14" y="58"/>
                  </a:cubicBezTo>
                  <a:cubicBezTo>
                    <a:pt x="23" y="39"/>
                    <a:pt x="35" y="25"/>
                    <a:pt x="50" y="15"/>
                  </a:cubicBezTo>
                  <a:cubicBezTo>
                    <a:pt x="66" y="5"/>
                    <a:pt x="83" y="0"/>
                    <a:pt x="102" y="0"/>
                  </a:cubicBezTo>
                  <a:cubicBezTo>
                    <a:pt x="131" y="0"/>
                    <a:pt x="153" y="9"/>
                    <a:pt x="169" y="28"/>
                  </a:cubicBezTo>
                  <a:cubicBezTo>
                    <a:pt x="185" y="47"/>
                    <a:pt x="193" y="74"/>
                    <a:pt x="193" y="108"/>
                  </a:cubicBezTo>
                  <a:lnTo>
                    <a:pt x="193" y="126"/>
                  </a:lnTo>
                  <a:close/>
                  <a:moveTo>
                    <a:pt x="157" y="96"/>
                  </a:moveTo>
                  <a:cubicBezTo>
                    <a:pt x="156" y="75"/>
                    <a:pt x="152" y="59"/>
                    <a:pt x="142" y="48"/>
                  </a:cubicBezTo>
                  <a:cubicBezTo>
                    <a:pt x="132" y="36"/>
                    <a:pt x="119" y="31"/>
                    <a:pt x="102" y="31"/>
                  </a:cubicBezTo>
                  <a:cubicBezTo>
                    <a:pt x="85" y="31"/>
                    <a:pt x="71" y="37"/>
                    <a:pt x="60" y="49"/>
                  </a:cubicBezTo>
                  <a:cubicBezTo>
                    <a:pt x="48" y="60"/>
                    <a:pt x="41" y="76"/>
                    <a:pt x="38" y="96"/>
                  </a:cubicBezTo>
                  <a:lnTo>
                    <a:pt x="157"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29"/>
            <p:cNvSpPr>
              <a:spLocks/>
            </p:cNvSpPr>
            <p:nvPr userDrawn="1"/>
          </p:nvSpPr>
          <p:spPr bwMode="auto">
            <a:xfrm>
              <a:off x="4369" y="1758"/>
              <a:ext cx="272" cy="542"/>
            </a:xfrm>
            <a:custGeom>
              <a:avLst/>
              <a:gdLst>
                <a:gd name="T0" fmla="*/ 115 w 115"/>
                <a:gd name="T1" fmla="*/ 41 h 229"/>
                <a:gd name="T2" fmla="*/ 88 w 115"/>
                <a:gd name="T3" fmla="*/ 33 h 229"/>
                <a:gd name="T4" fmla="*/ 50 w 115"/>
                <a:gd name="T5" fmla="*/ 56 h 229"/>
                <a:gd name="T6" fmla="*/ 35 w 115"/>
                <a:gd name="T7" fmla="*/ 114 h 229"/>
                <a:gd name="T8" fmla="*/ 35 w 115"/>
                <a:gd name="T9" fmla="*/ 229 h 229"/>
                <a:gd name="T10" fmla="*/ 0 w 115"/>
                <a:gd name="T11" fmla="*/ 229 h 229"/>
                <a:gd name="T12" fmla="*/ 0 w 115"/>
                <a:gd name="T13" fmla="*/ 4 h 229"/>
                <a:gd name="T14" fmla="*/ 35 w 115"/>
                <a:gd name="T15" fmla="*/ 4 h 229"/>
                <a:gd name="T16" fmla="*/ 35 w 115"/>
                <a:gd name="T17" fmla="*/ 51 h 229"/>
                <a:gd name="T18" fmla="*/ 36 w 115"/>
                <a:gd name="T19" fmla="*/ 51 h 229"/>
                <a:gd name="T20" fmla="*/ 58 w 115"/>
                <a:gd name="T21" fmla="*/ 14 h 229"/>
                <a:gd name="T22" fmla="*/ 94 w 115"/>
                <a:gd name="T23" fmla="*/ 0 h 229"/>
                <a:gd name="T24" fmla="*/ 115 w 115"/>
                <a:gd name="T25" fmla="*/ 3 h 229"/>
                <a:gd name="T26" fmla="*/ 115 w 115"/>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229">
                  <a:moveTo>
                    <a:pt x="115" y="41"/>
                  </a:moveTo>
                  <a:cubicBezTo>
                    <a:pt x="108" y="36"/>
                    <a:pt x="99" y="33"/>
                    <a:pt x="88" y="33"/>
                  </a:cubicBezTo>
                  <a:cubicBezTo>
                    <a:pt x="72" y="33"/>
                    <a:pt x="59" y="41"/>
                    <a:pt x="50" y="56"/>
                  </a:cubicBezTo>
                  <a:cubicBezTo>
                    <a:pt x="40" y="71"/>
                    <a:pt x="35" y="90"/>
                    <a:pt x="35" y="114"/>
                  </a:cubicBezTo>
                  <a:cubicBezTo>
                    <a:pt x="35" y="229"/>
                    <a:pt x="35" y="229"/>
                    <a:pt x="35" y="229"/>
                  </a:cubicBezTo>
                  <a:cubicBezTo>
                    <a:pt x="0" y="229"/>
                    <a:pt x="0" y="229"/>
                    <a:pt x="0" y="229"/>
                  </a:cubicBezTo>
                  <a:cubicBezTo>
                    <a:pt x="0" y="4"/>
                    <a:pt x="0" y="4"/>
                    <a:pt x="0" y="4"/>
                  </a:cubicBezTo>
                  <a:cubicBezTo>
                    <a:pt x="35" y="4"/>
                    <a:pt x="35" y="4"/>
                    <a:pt x="35" y="4"/>
                  </a:cubicBezTo>
                  <a:cubicBezTo>
                    <a:pt x="35" y="51"/>
                    <a:pt x="35" y="51"/>
                    <a:pt x="35" y="51"/>
                  </a:cubicBezTo>
                  <a:cubicBezTo>
                    <a:pt x="36" y="51"/>
                    <a:pt x="36" y="51"/>
                    <a:pt x="36" y="51"/>
                  </a:cubicBezTo>
                  <a:cubicBezTo>
                    <a:pt x="41" y="35"/>
                    <a:pt x="48" y="23"/>
                    <a:pt x="58" y="14"/>
                  </a:cubicBezTo>
                  <a:cubicBezTo>
                    <a:pt x="69" y="5"/>
                    <a:pt x="80" y="0"/>
                    <a:pt x="94" y="0"/>
                  </a:cubicBezTo>
                  <a:cubicBezTo>
                    <a:pt x="103" y="0"/>
                    <a:pt x="110" y="1"/>
                    <a:pt x="115" y="3"/>
                  </a:cubicBezTo>
                  <a:lnTo>
                    <a:pt x="115"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Freeform 30"/>
            <p:cNvSpPr>
              <a:spLocks/>
            </p:cNvSpPr>
            <p:nvPr userDrawn="1"/>
          </p:nvSpPr>
          <p:spPr bwMode="auto">
            <a:xfrm>
              <a:off x="1379" y="2666"/>
              <a:ext cx="544" cy="769"/>
            </a:xfrm>
            <a:custGeom>
              <a:avLst/>
              <a:gdLst>
                <a:gd name="T0" fmla="*/ 230 w 230"/>
                <a:gd name="T1" fmla="*/ 307 h 325"/>
                <a:gd name="T2" fmla="*/ 145 w 230"/>
                <a:gd name="T3" fmla="*/ 325 h 325"/>
                <a:gd name="T4" fmla="*/ 69 w 230"/>
                <a:gd name="T5" fmla="*/ 306 h 325"/>
                <a:gd name="T6" fmla="*/ 17 w 230"/>
                <a:gd name="T7" fmla="*/ 250 h 325"/>
                <a:gd name="T8" fmla="*/ 0 w 230"/>
                <a:gd name="T9" fmla="*/ 169 h 325"/>
                <a:gd name="T10" fmla="*/ 20 w 230"/>
                <a:gd name="T11" fmla="*/ 82 h 325"/>
                <a:gd name="T12" fmla="*/ 76 w 230"/>
                <a:gd name="T13" fmla="*/ 22 h 325"/>
                <a:gd name="T14" fmla="*/ 157 w 230"/>
                <a:gd name="T15" fmla="*/ 0 h 325"/>
                <a:gd name="T16" fmla="*/ 230 w 230"/>
                <a:gd name="T17" fmla="*/ 13 h 325"/>
                <a:gd name="T18" fmla="*/ 230 w 230"/>
                <a:gd name="T19" fmla="*/ 52 h 325"/>
                <a:gd name="T20" fmla="*/ 157 w 230"/>
                <a:gd name="T21" fmla="*/ 33 h 325"/>
                <a:gd name="T22" fmla="*/ 95 w 230"/>
                <a:gd name="T23" fmla="*/ 50 h 325"/>
                <a:gd name="T24" fmla="*/ 52 w 230"/>
                <a:gd name="T25" fmla="*/ 97 h 325"/>
                <a:gd name="T26" fmla="*/ 37 w 230"/>
                <a:gd name="T27" fmla="*/ 166 h 325"/>
                <a:gd name="T28" fmla="*/ 51 w 230"/>
                <a:gd name="T29" fmla="*/ 232 h 325"/>
                <a:gd name="T30" fmla="*/ 91 w 230"/>
                <a:gd name="T31" fmla="*/ 276 h 325"/>
                <a:gd name="T32" fmla="*/ 150 w 230"/>
                <a:gd name="T33" fmla="*/ 292 h 325"/>
                <a:gd name="T34" fmla="*/ 230 w 230"/>
                <a:gd name="T35" fmla="*/ 271 h 325"/>
                <a:gd name="T36" fmla="*/ 230 w 230"/>
                <a:gd name="T37" fmla="*/ 307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 h="325">
                  <a:moveTo>
                    <a:pt x="230" y="307"/>
                  </a:moveTo>
                  <a:cubicBezTo>
                    <a:pt x="207" y="319"/>
                    <a:pt x="179" y="325"/>
                    <a:pt x="145" y="325"/>
                  </a:cubicBezTo>
                  <a:cubicBezTo>
                    <a:pt x="116" y="325"/>
                    <a:pt x="91" y="319"/>
                    <a:pt x="69" y="306"/>
                  </a:cubicBezTo>
                  <a:cubicBezTo>
                    <a:pt x="47" y="293"/>
                    <a:pt x="29" y="274"/>
                    <a:pt x="17" y="250"/>
                  </a:cubicBezTo>
                  <a:cubicBezTo>
                    <a:pt x="6" y="226"/>
                    <a:pt x="0" y="199"/>
                    <a:pt x="0" y="169"/>
                  </a:cubicBezTo>
                  <a:cubicBezTo>
                    <a:pt x="0" y="137"/>
                    <a:pt x="6" y="108"/>
                    <a:pt x="20" y="82"/>
                  </a:cubicBezTo>
                  <a:cubicBezTo>
                    <a:pt x="33" y="56"/>
                    <a:pt x="52" y="36"/>
                    <a:pt x="76" y="22"/>
                  </a:cubicBezTo>
                  <a:cubicBezTo>
                    <a:pt x="100" y="7"/>
                    <a:pt x="127" y="0"/>
                    <a:pt x="157" y="0"/>
                  </a:cubicBezTo>
                  <a:cubicBezTo>
                    <a:pt x="186" y="0"/>
                    <a:pt x="210" y="5"/>
                    <a:pt x="230" y="13"/>
                  </a:cubicBezTo>
                  <a:cubicBezTo>
                    <a:pt x="230" y="52"/>
                    <a:pt x="230" y="52"/>
                    <a:pt x="230" y="52"/>
                  </a:cubicBezTo>
                  <a:cubicBezTo>
                    <a:pt x="208" y="40"/>
                    <a:pt x="183" y="33"/>
                    <a:pt x="157" y="33"/>
                  </a:cubicBezTo>
                  <a:cubicBezTo>
                    <a:pt x="133" y="33"/>
                    <a:pt x="113" y="39"/>
                    <a:pt x="95" y="50"/>
                  </a:cubicBezTo>
                  <a:cubicBezTo>
                    <a:pt x="76" y="61"/>
                    <a:pt x="62" y="76"/>
                    <a:pt x="52" y="97"/>
                  </a:cubicBezTo>
                  <a:cubicBezTo>
                    <a:pt x="42" y="117"/>
                    <a:pt x="37" y="140"/>
                    <a:pt x="37" y="166"/>
                  </a:cubicBezTo>
                  <a:cubicBezTo>
                    <a:pt x="37" y="191"/>
                    <a:pt x="42" y="213"/>
                    <a:pt x="51" y="232"/>
                  </a:cubicBezTo>
                  <a:cubicBezTo>
                    <a:pt x="61" y="251"/>
                    <a:pt x="74" y="266"/>
                    <a:pt x="91" y="276"/>
                  </a:cubicBezTo>
                  <a:cubicBezTo>
                    <a:pt x="108" y="287"/>
                    <a:pt x="128" y="292"/>
                    <a:pt x="150" y="292"/>
                  </a:cubicBezTo>
                  <a:cubicBezTo>
                    <a:pt x="181" y="292"/>
                    <a:pt x="207" y="285"/>
                    <a:pt x="230" y="271"/>
                  </a:cubicBezTo>
                  <a:lnTo>
                    <a:pt x="230" y="3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Freeform 31"/>
            <p:cNvSpPr>
              <a:spLocks noEditPoints="1"/>
            </p:cNvSpPr>
            <p:nvPr userDrawn="1"/>
          </p:nvSpPr>
          <p:spPr bwMode="auto">
            <a:xfrm>
              <a:off x="2020" y="2879"/>
              <a:ext cx="516" cy="556"/>
            </a:xfrm>
            <a:custGeom>
              <a:avLst/>
              <a:gdLst>
                <a:gd name="T0" fmla="*/ 218 w 218"/>
                <a:gd name="T1" fmla="*/ 117 h 235"/>
                <a:gd name="T2" fmla="*/ 188 w 218"/>
                <a:gd name="T3" fmla="*/ 203 h 235"/>
                <a:gd name="T4" fmla="*/ 108 w 218"/>
                <a:gd name="T5" fmla="*/ 235 h 235"/>
                <a:gd name="T6" fmla="*/ 30 w 218"/>
                <a:gd name="T7" fmla="*/ 203 h 235"/>
                <a:gd name="T8" fmla="*/ 0 w 218"/>
                <a:gd name="T9" fmla="*/ 120 h 235"/>
                <a:gd name="T10" fmla="*/ 30 w 218"/>
                <a:gd name="T11" fmla="*/ 32 h 235"/>
                <a:gd name="T12" fmla="*/ 113 w 218"/>
                <a:gd name="T13" fmla="*/ 0 h 235"/>
                <a:gd name="T14" fmla="*/ 190 w 218"/>
                <a:gd name="T15" fmla="*/ 31 h 235"/>
                <a:gd name="T16" fmla="*/ 218 w 218"/>
                <a:gd name="T17" fmla="*/ 117 h 235"/>
                <a:gd name="T18" fmla="*/ 181 w 218"/>
                <a:gd name="T19" fmla="*/ 118 h 235"/>
                <a:gd name="T20" fmla="*/ 163 w 218"/>
                <a:gd name="T21" fmla="*/ 53 h 235"/>
                <a:gd name="T22" fmla="*/ 110 w 218"/>
                <a:gd name="T23" fmla="*/ 31 h 235"/>
                <a:gd name="T24" fmla="*/ 56 w 218"/>
                <a:gd name="T25" fmla="*/ 54 h 235"/>
                <a:gd name="T26" fmla="*/ 37 w 218"/>
                <a:gd name="T27" fmla="*/ 119 h 235"/>
                <a:gd name="T28" fmla="*/ 57 w 218"/>
                <a:gd name="T29" fmla="*/ 182 h 235"/>
                <a:gd name="T30" fmla="*/ 110 w 218"/>
                <a:gd name="T31" fmla="*/ 204 h 235"/>
                <a:gd name="T32" fmla="*/ 163 w 218"/>
                <a:gd name="T33" fmla="*/ 182 h 235"/>
                <a:gd name="T34" fmla="*/ 181 w 218"/>
                <a:gd name="T35" fmla="*/ 11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8" h="235">
                  <a:moveTo>
                    <a:pt x="218" y="117"/>
                  </a:moveTo>
                  <a:cubicBezTo>
                    <a:pt x="218" y="152"/>
                    <a:pt x="208" y="181"/>
                    <a:pt x="188" y="203"/>
                  </a:cubicBezTo>
                  <a:cubicBezTo>
                    <a:pt x="168" y="224"/>
                    <a:pt x="141" y="235"/>
                    <a:pt x="108" y="235"/>
                  </a:cubicBezTo>
                  <a:cubicBezTo>
                    <a:pt x="75" y="235"/>
                    <a:pt x="49" y="225"/>
                    <a:pt x="30" y="203"/>
                  </a:cubicBezTo>
                  <a:cubicBezTo>
                    <a:pt x="10" y="182"/>
                    <a:pt x="0" y="155"/>
                    <a:pt x="0" y="120"/>
                  </a:cubicBezTo>
                  <a:cubicBezTo>
                    <a:pt x="0" y="83"/>
                    <a:pt x="10" y="54"/>
                    <a:pt x="30" y="32"/>
                  </a:cubicBezTo>
                  <a:cubicBezTo>
                    <a:pt x="50" y="11"/>
                    <a:pt x="78" y="0"/>
                    <a:pt x="113" y="0"/>
                  </a:cubicBezTo>
                  <a:cubicBezTo>
                    <a:pt x="146" y="0"/>
                    <a:pt x="171" y="10"/>
                    <a:pt x="190" y="31"/>
                  </a:cubicBezTo>
                  <a:cubicBezTo>
                    <a:pt x="208" y="52"/>
                    <a:pt x="218" y="80"/>
                    <a:pt x="218" y="117"/>
                  </a:cubicBezTo>
                  <a:close/>
                  <a:moveTo>
                    <a:pt x="181" y="118"/>
                  </a:moveTo>
                  <a:cubicBezTo>
                    <a:pt x="181" y="90"/>
                    <a:pt x="175" y="68"/>
                    <a:pt x="163" y="53"/>
                  </a:cubicBezTo>
                  <a:cubicBezTo>
                    <a:pt x="151" y="38"/>
                    <a:pt x="133" y="31"/>
                    <a:pt x="110" y="31"/>
                  </a:cubicBezTo>
                  <a:cubicBezTo>
                    <a:pt x="88" y="31"/>
                    <a:pt x="70" y="38"/>
                    <a:pt x="56" y="54"/>
                  </a:cubicBezTo>
                  <a:cubicBezTo>
                    <a:pt x="43" y="69"/>
                    <a:pt x="37" y="91"/>
                    <a:pt x="37" y="119"/>
                  </a:cubicBezTo>
                  <a:cubicBezTo>
                    <a:pt x="37" y="146"/>
                    <a:pt x="43" y="167"/>
                    <a:pt x="57" y="182"/>
                  </a:cubicBezTo>
                  <a:cubicBezTo>
                    <a:pt x="70" y="197"/>
                    <a:pt x="88" y="204"/>
                    <a:pt x="110" y="204"/>
                  </a:cubicBezTo>
                  <a:cubicBezTo>
                    <a:pt x="133" y="204"/>
                    <a:pt x="151" y="197"/>
                    <a:pt x="163" y="182"/>
                  </a:cubicBezTo>
                  <a:cubicBezTo>
                    <a:pt x="175" y="167"/>
                    <a:pt x="181" y="146"/>
                    <a:pt x="18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Freeform 32"/>
            <p:cNvSpPr>
              <a:spLocks/>
            </p:cNvSpPr>
            <p:nvPr userDrawn="1"/>
          </p:nvSpPr>
          <p:spPr bwMode="auto">
            <a:xfrm>
              <a:off x="2663" y="2879"/>
              <a:ext cx="433" cy="544"/>
            </a:xfrm>
            <a:custGeom>
              <a:avLst/>
              <a:gdLst>
                <a:gd name="T0" fmla="*/ 183 w 183"/>
                <a:gd name="T1" fmla="*/ 230 h 230"/>
                <a:gd name="T2" fmla="*/ 148 w 183"/>
                <a:gd name="T3" fmla="*/ 230 h 230"/>
                <a:gd name="T4" fmla="*/ 148 w 183"/>
                <a:gd name="T5" fmla="*/ 102 h 230"/>
                <a:gd name="T6" fmla="*/ 97 w 183"/>
                <a:gd name="T7" fmla="*/ 31 h 230"/>
                <a:gd name="T8" fmla="*/ 53 w 183"/>
                <a:gd name="T9" fmla="*/ 51 h 230"/>
                <a:gd name="T10" fmla="*/ 36 w 183"/>
                <a:gd name="T11" fmla="*/ 102 h 230"/>
                <a:gd name="T12" fmla="*/ 36 w 183"/>
                <a:gd name="T13" fmla="*/ 230 h 230"/>
                <a:gd name="T14" fmla="*/ 0 w 183"/>
                <a:gd name="T15" fmla="*/ 230 h 230"/>
                <a:gd name="T16" fmla="*/ 0 w 183"/>
                <a:gd name="T17" fmla="*/ 5 h 230"/>
                <a:gd name="T18" fmla="*/ 36 w 183"/>
                <a:gd name="T19" fmla="*/ 5 h 230"/>
                <a:gd name="T20" fmla="*/ 36 w 183"/>
                <a:gd name="T21" fmla="*/ 43 h 230"/>
                <a:gd name="T22" fmla="*/ 37 w 183"/>
                <a:gd name="T23" fmla="*/ 43 h 230"/>
                <a:gd name="T24" fmla="*/ 109 w 183"/>
                <a:gd name="T25" fmla="*/ 0 h 230"/>
                <a:gd name="T26" fmla="*/ 164 w 183"/>
                <a:gd name="T27" fmla="*/ 24 h 230"/>
                <a:gd name="T28" fmla="*/ 183 w 183"/>
                <a:gd name="T29" fmla="*/ 92 h 230"/>
                <a:gd name="T30" fmla="*/ 183 w 183"/>
                <a:gd name="T31"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3" h="230">
                  <a:moveTo>
                    <a:pt x="183" y="230"/>
                  </a:moveTo>
                  <a:cubicBezTo>
                    <a:pt x="148" y="230"/>
                    <a:pt x="148" y="230"/>
                    <a:pt x="148" y="230"/>
                  </a:cubicBezTo>
                  <a:cubicBezTo>
                    <a:pt x="148" y="102"/>
                    <a:pt x="148" y="102"/>
                    <a:pt x="148" y="102"/>
                  </a:cubicBezTo>
                  <a:cubicBezTo>
                    <a:pt x="148" y="54"/>
                    <a:pt x="131" y="31"/>
                    <a:pt x="97" y="31"/>
                  </a:cubicBezTo>
                  <a:cubicBezTo>
                    <a:pt x="79" y="31"/>
                    <a:pt x="65" y="37"/>
                    <a:pt x="53" y="51"/>
                  </a:cubicBezTo>
                  <a:cubicBezTo>
                    <a:pt x="42" y="64"/>
                    <a:pt x="36" y="81"/>
                    <a:pt x="36" y="102"/>
                  </a:cubicBezTo>
                  <a:cubicBezTo>
                    <a:pt x="36" y="230"/>
                    <a:pt x="36" y="230"/>
                    <a:pt x="36" y="230"/>
                  </a:cubicBezTo>
                  <a:cubicBezTo>
                    <a:pt x="0" y="230"/>
                    <a:pt x="0" y="230"/>
                    <a:pt x="0" y="230"/>
                  </a:cubicBezTo>
                  <a:cubicBezTo>
                    <a:pt x="0" y="5"/>
                    <a:pt x="0" y="5"/>
                    <a:pt x="0" y="5"/>
                  </a:cubicBezTo>
                  <a:cubicBezTo>
                    <a:pt x="36" y="5"/>
                    <a:pt x="36" y="5"/>
                    <a:pt x="36" y="5"/>
                  </a:cubicBezTo>
                  <a:cubicBezTo>
                    <a:pt x="36" y="43"/>
                    <a:pt x="36" y="43"/>
                    <a:pt x="36" y="43"/>
                  </a:cubicBezTo>
                  <a:cubicBezTo>
                    <a:pt x="37" y="43"/>
                    <a:pt x="37" y="43"/>
                    <a:pt x="37" y="43"/>
                  </a:cubicBezTo>
                  <a:cubicBezTo>
                    <a:pt x="53" y="14"/>
                    <a:pt x="77" y="0"/>
                    <a:pt x="109" y="0"/>
                  </a:cubicBezTo>
                  <a:cubicBezTo>
                    <a:pt x="133" y="0"/>
                    <a:pt x="152" y="8"/>
                    <a:pt x="164" y="24"/>
                  </a:cubicBezTo>
                  <a:cubicBezTo>
                    <a:pt x="177" y="40"/>
                    <a:pt x="183" y="63"/>
                    <a:pt x="183" y="92"/>
                  </a:cubicBezTo>
                  <a:lnTo>
                    <a:pt x="183"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33"/>
            <p:cNvSpPr>
              <a:spLocks/>
            </p:cNvSpPr>
            <p:nvPr userDrawn="1"/>
          </p:nvSpPr>
          <p:spPr bwMode="auto">
            <a:xfrm>
              <a:off x="3198" y="2626"/>
              <a:ext cx="315" cy="797"/>
            </a:xfrm>
            <a:custGeom>
              <a:avLst/>
              <a:gdLst>
                <a:gd name="T0" fmla="*/ 133 w 133"/>
                <a:gd name="T1" fmla="*/ 36 h 337"/>
                <a:gd name="T2" fmla="*/ 110 w 133"/>
                <a:gd name="T3" fmla="*/ 30 h 337"/>
                <a:gd name="T4" fmla="*/ 73 w 133"/>
                <a:gd name="T5" fmla="*/ 78 h 337"/>
                <a:gd name="T6" fmla="*/ 73 w 133"/>
                <a:gd name="T7" fmla="*/ 112 h 337"/>
                <a:gd name="T8" fmla="*/ 124 w 133"/>
                <a:gd name="T9" fmla="*/ 112 h 337"/>
                <a:gd name="T10" fmla="*/ 124 w 133"/>
                <a:gd name="T11" fmla="*/ 143 h 337"/>
                <a:gd name="T12" fmla="*/ 73 w 133"/>
                <a:gd name="T13" fmla="*/ 143 h 337"/>
                <a:gd name="T14" fmla="*/ 73 w 133"/>
                <a:gd name="T15" fmla="*/ 337 h 337"/>
                <a:gd name="T16" fmla="*/ 37 w 133"/>
                <a:gd name="T17" fmla="*/ 337 h 337"/>
                <a:gd name="T18" fmla="*/ 37 w 133"/>
                <a:gd name="T19" fmla="*/ 143 h 337"/>
                <a:gd name="T20" fmla="*/ 0 w 133"/>
                <a:gd name="T21" fmla="*/ 143 h 337"/>
                <a:gd name="T22" fmla="*/ 0 w 133"/>
                <a:gd name="T23" fmla="*/ 112 h 337"/>
                <a:gd name="T24" fmla="*/ 37 w 133"/>
                <a:gd name="T25" fmla="*/ 112 h 337"/>
                <a:gd name="T26" fmla="*/ 37 w 133"/>
                <a:gd name="T27" fmla="*/ 76 h 337"/>
                <a:gd name="T28" fmla="*/ 57 w 133"/>
                <a:gd name="T29" fmla="*/ 21 h 337"/>
                <a:gd name="T30" fmla="*/ 107 w 133"/>
                <a:gd name="T31" fmla="*/ 0 h 337"/>
                <a:gd name="T32" fmla="*/ 133 w 133"/>
                <a:gd name="T33" fmla="*/ 4 h 337"/>
                <a:gd name="T34" fmla="*/ 133 w 133"/>
                <a:gd name="T35" fmla="*/ 3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3" h="337">
                  <a:moveTo>
                    <a:pt x="133" y="36"/>
                  </a:moveTo>
                  <a:cubicBezTo>
                    <a:pt x="126" y="32"/>
                    <a:pt x="118" y="30"/>
                    <a:pt x="110" y="30"/>
                  </a:cubicBezTo>
                  <a:cubicBezTo>
                    <a:pt x="85" y="30"/>
                    <a:pt x="73" y="46"/>
                    <a:pt x="73" y="78"/>
                  </a:cubicBezTo>
                  <a:cubicBezTo>
                    <a:pt x="73" y="112"/>
                    <a:pt x="73" y="112"/>
                    <a:pt x="73" y="112"/>
                  </a:cubicBezTo>
                  <a:cubicBezTo>
                    <a:pt x="124" y="112"/>
                    <a:pt x="124" y="112"/>
                    <a:pt x="124" y="112"/>
                  </a:cubicBezTo>
                  <a:cubicBezTo>
                    <a:pt x="124" y="143"/>
                    <a:pt x="124" y="143"/>
                    <a:pt x="124" y="143"/>
                  </a:cubicBezTo>
                  <a:cubicBezTo>
                    <a:pt x="73" y="143"/>
                    <a:pt x="73" y="143"/>
                    <a:pt x="73" y="143"/>
                  </a:cubicBezTo>
                  <a:cubicBezTo>
                    <a:pt x="73" y="337"/>
                    <a:pt x="73" y="337"/>
                    <a:pt x="73" y="337"/>
                  </a:cubicBezTo>
                  <a:cubicBezTo>
                    <a:pt x="37" y="337"/>
                    <a:pt x="37" y="337"/>
                    <a:pt x="37" y="337"/>
                  </a:cubicBezTo>
                  <a:cubicBezTo>
                    <a:pt x="37" y="143"/>
                    <a:pt x="37" y="143"/>
                    <a:pt x="37" y="143"/>
                  </a:cubicBezTo>
                  <a:cubicBezTo>
                    <a:pt x="0" y="143"/>
                    <a:pt x="0" y="143"/>
                    <a:pt x="0" y="143"/>
                  </a:cubicBezTo>
                  <a:cubicBezTo>
                    <a:pt x="0" y="112"/>
                    <a:pt x="0" y="112"/>
                    <a:pt x="0" y="112"/>
                  </a:cubicBezTo>
                  <a:cubicBezTo>
                    <a:pt x="37" y="112"/>
                    <a:pt x="37" y="112"/>
                    <a:pt x="37" y="112"/>
                  </a:cubicBezTo>
                  <a:cubicBezTo>
                    <a:pt x="37" y="76"/>
                    <a:pt x="37" y="76"/>
                    <a:pt x="37" y="76"/>
                  </a:cubicBezTo>
                  <a:cubicBezTo>
                    <a:pt x="37" y="53"/>
                    <a:pt x="44" y="35"/>
                    <a:pt x="57" y="21"/>
                  </a:cubicBezTo>
                  <a:cubicBezTo>
                    <a:pt x="70" y="7"/>
                    <a:pt x="87" y="0"/>
                    <a:pt x="107" y="0"/>
                  </a:cubicBezTo>
                  <a:cubicBezTo>
                    <a:pt x="118" y="0"/>
                    <a:pt x="127" y="1"/>
                    <a:pt x="133" y="4"/>
                  </a:cubicBezTo>
                  <a:lnTo>
                    <a:pt x="133"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Freeform 34"/>
            <p:cNvSpPr>
              <a:spLocks noEditPoints="1"/>
            </p:cNvSpPr>
            <p:nvPr userDrawn="1"/>
          </p:nvSpPr>
          <p:spPr bwMode="auto">
            <a:xfrm>
              <a:off x="3541" y="2879"/>
              <a:ext cx="456" cy="556"/>
            </a:xfrm>
            <a:custGeom>
              <a:avLst/>
              <a:gdLst>
                <a:gd name="T0" fmla="*/ 193 w 193"/>
                <a:gd name="T1" fmla="*/ 126 h 235"/>
                <a:gd name="T2" fmla="*/ 37 w 193"/>
                <a:gd name="T3" fmla="*/ 126 h 235"/>
                <a:gd name="T4" fmla="*/ 57 w 193"/>
                <a:gd name="T5" fmla="*/ 184 h 235"/>
                <a:gd name="T6" fmla="*/ 109 w 193"/>
                <a:gd name="T7" fmla="*/ 204 h 235"/>
                <a:gd name="T8" fmla="*/ 177 w 193"/>
                <a:gd name="T9" fmla="*/ 180 h 235"/>
                <a:gd name="T10" fmla="*/ 177 w 193"/>
                <a:gd name="T11" fmla="*/ 213 h 235"/>
                <a:gd name="T12" fmla="*/ 101 w 193"/>
                <a:gd name="T13" fmla="*/ 235 h 235"/>
                <a:gd name="T14" fmla="*/ 27 w 193"/>
                <a:gd name="T15" fmla="*/ 204 h 235"/>
                <a:gd name="T16" fmla="*/ 0 w 193"/>
                <a:gd name="T17" fmla="*/ 118 h 235"/>
                <a:gd name="T18" fmla="*/ 14 w 193"/>
                <a:gd name="T19" fmla="*/ 58 h 235"/>
                <a:gd name="T20" fmla="*/ 50 w 193"/>
                <a:gd name="T21" fmla="*/ 15 h 235"/>
                <a:gd name="T22" fmla="*/ 102 w 193"/>
                <a:gd name="T23" fmla="*/ 0 h 235"/>
                <a:gd name="T24" fmla="*/ 169 w 193"/>
                <a:gd name="T25" fmla="*/ 28 h 235"/>
                <a:gd name="T26" fmla="*/ 193 w 193"/>
                <a:gd name="T27" fmla="*/ 108 h 235"/>
                <a:gd name="T28" fmla="*/ 193 w 193"/>
                <a:gd name="T29" fmla="*/ 126 h 235"/>
                <a:gd name="T30" fmla="*/ 157 w 193"/>
                <a:gd name="T31" fmla="*/ 96 h 235"/>
                <a:gd name="T32" fmla="*/ 142 w 193"/>
                <a:gd name="T33" fmla="*/ 48 h 235"/>
                <a:gd name="T34" fmla="*/ 101 w 193"/>
                <a:gd name="T35" fmla="*/ 31 h 235"/>
                <a:gd name="T36" fmla="*/ 59 w 193"/>
                <a:gd name="T37" fmla="*/ 49 h 235"/>
                <a:gd name="T38" fmla="*/ 37 w 193"/>
                <a:gd name="T39" fmla="*/ 96 h 235"/>
                <a:gd name="T40" fmla="*/ 157 w 193"/>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235">
                  <a:moveTo>
                    <a:pt x="193" y="126"/>
                  </a:moveTo>
                  <a:cubicBezTo>
                    <a:pt x="37" y="126"/>
                    <a:pt x="37" y="126"/>
                    <a:pt x="37" y="126"/>
                  </a:cubicBezTo>
                  <a:cubicBezTo>
                    <a:pt x="38" y="152"/>
                    <a:pt x="44" y="171"/>
                    <a:pt x="57" y="184"/>
                  </a:cubicBezTo>
                  <a:cubicBezTo>
                    <a:pt x="69" y="198"/>
                    <a:pt x="87" y="204"/>
                    <a:pt x="109" y="204"/>
                  </a:cubicBezTo>
                  <a:cubicBezTo>
                    <a:pt x="134" y="204"/>
                    <a:pt x="157" y="196"/>
                    <a:pt x="177" y="180"/>
                  </a:cubicBezTo>
                  <a:cubicBezTo>
                    <a:pt x="177" y="213"/>
                    <a:pt x="177" y="213"/>
                    <a:pt x="177" y="213"/>
                  </a:cubicBezTo>
                  <a:cubicBezTo>
                    <a:pt x="158" y="228"/>
                    <a:pt x="132" y="235"/>
                    <a:pt x="101" y="235"/>
                  </a:cubicBezTo>
                  <a:cubicBezTo>
                    <a:pt x="69" y="235"/>
                    <a:pt x="45" y="225"/>
                    <a:pt x="27" y="204"/>
                  </a:cubicBezTo>
                  <a:cubicBezTo>
                    <a:pt x="9" y="183"/>
                    <a:pt x="0" y="155"/>
                    <a:pt x="0" y="118"/>
                  </a:cubicBezTo>
                  <a:cubicBezTo>
                    <a:pt x="0" y="96"/>
                    <a:pt x="5" y="76"/>
                    <a:pt x="14" y="58"/>
                  </a:cubicBezTo>
                  <a:cubicBezTo>
                    <a:pt x="22" y="39"/>
                    <a:pt x="35" y="25"/>
                    <a:pt x="50" y="15"/>
                  </a:cubicBezTo>
                  <a:cubicBezTo>
                    <a:pt x="66" y="5"/>
                    <a:pt x="83" y="0"/>
                    <a:pt x="102" y="0"/>
                  </a:cubicBezTo>
                  <a:cubicBezTo>
                    <a:pt x="130" y="0"/>
                    <a:pt x="153" y="9"/>
                    <a:pt x="169" y="28"/>
                  </a:cubicBezTo>
                  <a:cubicBezTo>
                    <a:pt x="185" y="47"/>
                    <a:pt x="193" y="74"/>
                    <a:pt x="193" y="108"/>
                  </a:cubicBezTo>
                  <a:lnTo>
                    <a:pt x="193" y="126"/>
                  </a:lnTo>
                  <a:close/>
                  <a:moveTo>
                    <a:pt x="157" y="96"/>
                  </a:moveTo>
                  <a:cubicBezTo>
                    <a:pt x="156" y="75"/>
                    <a:pt x="151" y="59"/>
                    <a:pt x="142" y="48"/>
                  </a:cubicBezTo>
                  <a:cubicBezTo>
                    <a:pt x="132" y="36"/>
                    <a:pt x="119" y="31"/>
                    <a:pt x="101" y="31"/>
                  </a:cubicBezTo>
                  <a:cubicBezTo>
                    <a:pt x="85" y="31"/>
                    <a:pt x="71" y="37"/>
                    <a:pt x="59" y="49"/>
                  </a:cubicBezTo>
                  <a:cubicBezTo>
                    <a:pt x="48" y="60"/>
                    <a:pt x="40" y="76"/>
                    <a:pt x="37" y="96"/>
                  </a:cubicBezTo>
                  <a:lnTo>
                    <a:pt x="157"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Freeform 35"/>
            <p:cNvSpPr>
              <a:spLocks/>
            </p:cNvSpPr>
            <p:nvPr userDrawn="1"/>
          </p:nvSpPr>
          <p:spPr bwMode="auto">
            <a:xfrm>
              <a:off x="4118" y="2882"/>
              <a:ext cx="274" cy="541"/>
            </a:xfrm>
            <a:custGeom>
              <a:avLst/>
              <a:gdLst>
                <a:gd name="T0" fmla="*/ 116 w 116"/>
                <a:gd name="T1" fmla="*/ 41 h 229"/>
                <a:gd name="T2" fmla="*/ 89 w 116"/>
                <a:gd name="T3" fmla="*/ 33 h 229"/>
                <a:gd name="T4" fmla="*/ 50 w 116"/>
                <a:gd name="T5" fmla="*/ 56 h 229"/>
                <a:gd name="T6" fmla="*/ 36 w 116"/>
                <a:gd name="T7" fmla="*/ 114 h 229"/>
                <a:gd name="T8" fmla="*/ 36 w 116"/>
                <a:gd name="T9" fmla="*/ 229 h 229"/>
                <a:gd name="T10" fmla="*/ 0 w 116"/>
                <a:gd name="T11" fmla="*/ 229 h 229"/>
                <a:gd name="T12" fmla="*/ 0 w 116"/>
                <a:gd name="T13" fmla="*/ 4 h 229"/>
                <a:gd name="T14" fmla="*/ 36 w 116"/>
                <a:gd name="T15" fmla="*/ 4 h 229"/>
                <a:gd name="T16" fmla="*/ 36 w 116"/>
                <a:gd name="T17" fmla="*/ 51 h 229"/>
                <a:gd name="T18" fmla="*/ 37 w 116"/>
                <a:gd name="T19" fmla="*/ 51 h 229"/>
                <a:gd name="T20" fmla="*/ 59 w 116"/>
                <a:gd name="T21" fmla="*/ 14 h 229"/>
                <a:gd name="T22" fmla="*/ 94 w 116"/>
                <a:gd name="T23" fmla="*/ 0 h 229"/>
                <a:gd name="T24" fmla="*/ 116 w 116"/>
                <a:gd name="T25" fmla="*/ 3 h 229"/>
                <a:gd name="T26" fmla="*/ 116 w 116"/>
                <a:gd name="T27" fmla="*/ 4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229">
                  <a:moveTo>
                    <a:pt x="116" y="41"/>
                  </a:moveTo>
                  <a:cubicBezTo>
                    <a:pt x="109" y="36"/>
                    <a:pt x="100" y="33"/>
                    <a:pt x="89" y="33"/>
                  </a:cubicBezTo>
                  <a:cubicBezTo>
                    <a:pt x="73" y="33"/>
                    <a:pt x="60" y="41"/>
                    <a:pt x="50" y="56"/>
                  </a:cubicBezTo>
                  <a:cubicBezTo>
                    <a:pt x="41" y="71"/>
                    <a:pt x="36" y="90"/>
                    <a:pt x="36" y="114"/>
                  </a:cubicBezTo>
                  <a:cubicBezTo>
                    <a:pt x="36" y="229"/>
                    <a:pt x="36" y="229"/>
                    <a:pt x="36" y="229"/>
                  </a:cubicBezTo>
                  <a:cubicBezTo>
                    <a:pt x="0" y="229"/>
                    <a:pt x="0" y="229"/>
                    <a:pt x="0" y="229"/>
                  </a:cubicBezTo>
                  <a:cubicBezTo>
                    <a:pt x="0" y="4"/>
                    <a:pt x="0" y="4"/>
                    <a:pt x="0" y="4"/>
                  </a:cubicBezTo>
                  <a:cubicBezTo>
                    <a:pt x="36" y="4"/>
                    <a:pt x="36" y="4"/>
                    <a:pt x="36" y="4"/>
                  </a:cubicBezTo>
                  <a:cubicBezTo>
                    <a:pt x="36" y="51"/>
                    <a:pt x="36" y="51"/>
                    <a:pt x="36" y="51"/>
                  </a:cubicBezTo>
                  <a:cubicBezTo>
                    <a:pt x="37" y="51"/>
                    <a:pt x="37" y="51"/>
                    <a:pt x="37" y="51"/>
                  </a:cubicBezTo>
                  <a:cubicBezTo>
                    <a:pt x="42" y="35"/>
                    <a:pt x="49" y="23"/>
                    <a:pt x="59" y="14"/>
                  </a:cubicBezTo>
                  <a:cubicBezTo>
                    <a:pt x="69" y="5"/>
                    <a:pt x="81" y="0"/>
                    <a:pt x="94" y="0"/>
                  </a:cubicBezTo>
                  <a:cubicBezTo>
                    <a:pt x="104" y="0"/>
                    <a:pt x="111" y="1"/>
                    <a:pt x="116" y="3"/>
                  </a:cubicBezTo>
                  <a:lnTo>
                    <a:pt x="116"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Freeform 36"/>
            <p:cNvSpPr>
              <a:spLocks noEditPoints="1"/>
            </p:cNvSpPr>
            <p:nvPr userDrawn="1"/>
          </p:nvSpPr>
          <p:spPr bwMode="auto">
            <a:xfrm>
              <a:off x="4428" y="2879"/>
              <a:ext cx="457" cy="556"/>
            </a:xfrm>
            <a:custGeom>
              <a:avLst/>
              <a:gdLst>
                <a:gd name="T0" fmla="*/ 193 w 193"/>
                <a:gd name="T1" fmla="*/ 126 h 235"/>
                <a:gd name="T2" fmla="*/ 37 w 193"/>
                <a:gd name="T3" fmla="*/ 126 h 235"/>
                <a:gd name="T4" fmla="*/ 57 w 193"/>
                <a:gd name="T5" fmla="*/ 184 h 235"/>
                <a:gd name="T6" fmla="*/ 109 w 193"/>
                <a:gd name="T7" fmla="*/ 204 h 235"/>
                <a:gd name="T8" fmla="*/ 177 w 193"/>
                <a:gd name="T9" fmla="*/ 180 h 235"/>
                <a:gd name="T10" fmla="*/ 177 w 193"/>
                <a:gd name="T11" fmla="*/ 213 h 235"/>
                <a:gd name="T12" fmla="*/ 101 w 193"/>
                <a:gd name="T13" fmla="*/ 235 h 235"/>
                <a:gd name="T14" fmla="*/ 27 w 193"/>
                <a:gd name="T15" fmla="*/ 204 h 235"/>
                <a:gd name="T16" fmla="*/ 0 w 193"/>
                <a:gd name="T17" fmla="*/ 118 h 235"/>
                <a:gd name="T18" fmla="*/ 14 w 193"/>
                <a:gd name="T19" fmla="*/ 58 h 235"/>
                <a:gd name="T20" fmla="*/ 50 w 193"/>
                <a:gd name="T21" fmla="*/ 15 h 235"/>
                <a:gd name="T22" fmla="*/ 102 w 193"/>
                <a:gd name="T23" fmla="*/ 0 h 235"/>
                <a:gd name="T24" fmla="*/ 169 w 193"/>
                <a:gd name="T25" fmla="*/ 28 h 235"/>
                <a:gd name="T26" fmla="*/ 193 w 193"/>
                <a:gd name="T27" fmla="*/ 108 h 235"/>
                <a:gd name="T28" fmla="*/ 193 w 193"/>
                <a:gd name="T29" fmla="*/ 126 h 235"/>
                <a:gd name="T30" fmla="*/ 157 w 193"/>
                <a:gd name="T31" fmla="*/ 96 h 235"/>
                <a:gd name="T32" fmla="*/ 142 w 193"/>
                <a:gd name="T33" fmla="*/ 48 h 235"/>
                <a:gd name="T34" fmla="*/ 102 w 193"/>
                <a:gd name="T35" fmla="*/ 31 h 235"/>
                <a:gd name="T36" fmla="*/ 60 w 193"/>
                <a:gd name="T37" fmla="*/ 49 h 235"/>
                <a:gd name="T38" fmla="*/ 38 w 193"/>
                <a:gd name="T39" fmla="*/ 96 h 235"/>
                <a:gd name="T40" fmla="*/ 157 w 193"/>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235">
                  <a:moveTo>
                    <a:pt x="193" y="126"/>
                  </a:moveTo>
                  <a:cubicBezTo>
                    <a:pt x="37" y="126"/>
                    <a:pt x="37" y="126"/>
                    <a:pt x="37" y="126"/>
                  </a:cubicBezTo>
                  <a:cubicBezTo>
                    <a:pt x="38" y="152"/>
                    <a:pt x="44" y="171"/>
                    <a:pt x="57" y="184"/>
                  </a:cubicBezTo>
                  <a:cubicBezTo>
                    <a:pt x="69" y="198"/>
                    <a:pt x="87" y="204"/>
                    <a:pt x="109" y="204"/>
                  </a:cubicBezTo>
                  <a:cubicBezTo>
                    <a:pt x="134" y="204"/>
                    <a:pt x="157" y="196"/>
                    <a:pt x="177" y="180"/>
                  </a:cubicBezTo>
                  <a:cubicBezTo>
                    <a:pt x="177" y="213"/>
                    <a:pt x="177" y="213"/>
                    <a:pt x="177" y="213"/>
                  </a:cubicBezTo>
                  <a:cubicBezTo>
                    <a:pt x="158" y="228"/>
                    <a:pt x="133" y="235"/>
                    <a:pt x="101" y="235"/>
                  </a:cubicBezTo>
                  <a:cubicBezTo>
                    <a:pt x="69" y="235"/>
                    <a:pt x="45" y="225"/>
                    <a:pt x="27" y="204"/>
                  </a:cubicBezTo>
                  <a:cubicBezTo>
                    <a:pt x="9" y="183"/>
                    <a:pt x="0" y="155"/>
                    <a:pt x="0" y="118"/>
                  </a:cubicBezTo>
                  <a:cubicBezTo>
                    <a:pt x="0" y="96"/>
                    <a:pt x="5" y="76"/>
                    <a:pt x="14" y="58"/>
                  </a:cubicBezTo>
                  <a:cubicBezTo>
                    <a:pt x="23" y="39"/>
                    <a:pt x="35" y="25"/>
                    <a:pt x="50" y="15"/>
                  </a:cubicBezTo>
                  <a:cubicBezTo>
                    <a:pt x="66" y="5"/>
                    <a:pt x="83" y="0"/>
                    <a:pt x="102" y="0"/>
                  </a:cubicBezTo>
                  <a:cubicBezTo>
                    <a:pt x="131" y="0"/>
                    <a:pt x="153" y="9"/>
                    <a:pt x="169" y="28"/>
                  </a:cubicBezTo>
                  <a:cubicBezTo>
                    <a:pt x="185" y="47"/>
                    <a:pt x="193" y="74"/>
                    <a:pt x="193" y="108"/>
                  </a:cubicBezTo>
                  <a:lnTo>
                    <a:pt x="193" y="126"/>
                  </a:lnTo>
                  <a:close/>
                  <a:moveTo>
                    <a:pt x="157" y="96"/>
                  </a:moveTo>
                  <a:cubicBezTo>
                    <a:pt x="156" y="75"/>
                    <a:pt x="151" y="59"/>
                    <a:pt x="142" y="48"/>
                  </a:cubicBezTo>
                  <a:cubicBezTo>
                    <a:pt x="132" y="36"/>
                    <a:pt x="119" y="31"/>
                    <a:pt x="102" y="31"/>
                  </a:cubicBezTo>
                  <a:cubicBezTo>
                    <a:pt x="85" y="31"/>
                    <a:pt x="71" y="37"/>
                    <a:pt x="60" y="49"/>
                  </a:cubicBezTo>
                  <a:cubicBezTo>
                    <a:pt x="48" y="60"/>
                    <a:pt x="41" y="76"/>
                    <a:pt x="38" y="96"/>
                  </a:cubicBezTo>
                  <a:lnTo>
                    <a:pt x="157"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37"/>
            <p:cNvSpPr>
              <a:spLocks/>
            </p:cNvSpPr>
            <p:nvPr userDrawn="1"/>
          </p:nvSpPr>
          <p:spPr bwMode="auto">
            <a:xfrm>
              <a:off x="5008" y="2879"/>
              <a:ext cx="432" cy="544"/>
            </a:xfrm>
            <a:custGeom>
              <a:avLst/>
              <a:gdLst>
                <a:gd name="T0" fmla="*/ 183 w 183"/>
                <a:gd name="T1" fmla="*/ 230 h 230"/>
                <a:gd name="T2" fmla="*/ 147 w 183"/>
                <a:gd name="T3" fmla="*/ 230 h 230"/>
                <a:gd name="T4" fmla="*/ 147 w 183"/>
                <a:gd name="T5" fmla="*/ 102 h 230"/>
                <a:gd name="T6" fmla="*/ 96 w 183"/>
                <a:gd name="T7" fmla="*/ 31 h 230"/>
                <a:gd name="T8" fmla="*/ 52 w 183"/>
                <a:gd name="T9" fmla="*/ 51 h 230"/>
                <a:gd name="T10" fmla="*/ 35 w 183"/>
                <a:gd name="T11" fmla="*/ 102 h 230"/>
                <a:gd name="T12" fmla="*/ 35 w 183"/>
                <a:gd name="T13" fmla="*/ 230 h 230"/>
                <a:gd name="T14" fmla="*/ 0 w 183"/>
                <a:gd name="T15" fmla="*/ 230 h 230"/>
                <a:gd name="T16" fmla="*/ 0 w 183"/>
                <a:gd name="T17" fmla="*/ 5 h 230"/>
                <a:gd name="T18" fmla="*/ 35 w 183"/>
                <a:gd name="T19" fmla="*/ 5 h 230"/>
                <a:gd name="T20" fmla="*/ 35 w 183"/>
                <a:gd name="T21" fmla="*/ 43 h 230"/>
                <a:gd name="T22" fmla="*/ 36 w 183"/>
                <a:gd name="T23" fmla="*/ 43 h 230"/>
                <a:gd name="T24" fmla="*/ 108 w 183"/>
                <a:gd name="T25" fmla="*/ 0 h 230"/>
                <a:gd name="T26" fmla="*/ 164 w 183"/>
                <a:gd name="T27" fmla="*/ 24 h 230"/>
                <a:gd name="T28" fmla="*/ 183 w 183"/>
                <a:gd name="T29" fmla="*/ 92 h 230"/>
                <a:gd name="T30" fmla="*/ 183 w 183"/>
                <a:gd name="T31"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3" h="230">
                  <a:moveTo>
                    <a:pt x="183" y="230"/>
                  </a:moveTo>
                  <a:cubicBezTo>
                    <a:pt x="147" y="230"/>
                    <a:pt x="147" y="230"/>
                    <a:pt x="147" y="230"/>
                  </a:cubicBezTo>
                  <a:cubicBezTo>
                    <a:pt x="147" y="102"/>
                    <a:pt x="147" y="102"/>
                    <a:pt x="147" y="102"/>
                  </a:cubicBezTo>
                  <a:cubicBezTo>
                    <a:pt x="147" y="54"/>
                    <a:pt x="130" y="31"/>
                    <a:pt x="96" y="31"/>
                  </a:cubicBezTo>
                  <a:cubicBezTo>
                    <a:pt x="79" y="31"/>
                    <a:pt x="64" y="37"/>
                    <a:pt x="52" y="51"/>
                  </a:cubicBezTo>
                  <a:cubicBezTo>
                    <a:pt x="41" y="64"/>
                    <a:pt x="35" y="81"/>
                    <a:pt x="35" y="102"/>
                  </a:cubicBezTo>
                  <a:cubicBezTo>
                    <a:pt x="35" y="230"/>
                    <a:pt x="35" y="230"/>
                    <a:pt x="35" y="230"/>
                  </a:cubicBezTo>
                  <a:cubicBezTo>
                    <a:pt x="0" y="230"/>
                    <a:pt x="0" y="230"/>
                    <a:pt x="0" y="230"/>
                  </a:cubicBezTo>
                  <a:cubicBezTo>
                    <a:pt x="0" y="5"/>
                    <a:pt x="0" y="5"/>
                    <a:pt x="0" y="5"/>
                  </a:cubicBezTo>
                  <a:cubicBezTo>
                    <a:pt x="35" y="5"/>
                    <a:pt x="35" y="5"/>
                    <a:pt x="35" y="5"/>
                  </a:cubicBezTo>
                  <a:cubicBezTo>
                    <a:pt x="35" y="43"/>
                    <a:pt x="35" y="43"/>
                    <a:pt x="35" y="43"/>
                  </a:cubicBezTo>
                  <a:cubicBezTo>
                    <a:pt x="36" y="43"/>
                    <a:pt x="36" y="43"/>
                    <a:pt x="36" y="43"/>
                  </a:cubicBezTo>
                  <a:cubicBezTo>
                    <a:pt x="52" y="14"/>
                    <a:pt x="76" y="0"/>
                    <a:pt x="108" y="0"/>
                  </a:cubicBezTo>
                  <a:cubicBezTo>
                    <a:pt x="132" y="0"/>
                    <a:pt x="151" y="8"/>
                    <a:pt x="164" y="24"/>
                  </a:cubicBezTo>
                  <a:cubicBezTo>
                    <a:pt x="176" y="40"/>
                    <a:pt x="183" y="63"/>
                    <a:pt x="183" y="92"/>
                  </a:cubicBezTo>
                  <a:lnTo>
                    <a:pt x="183"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6" name="Freeform 38"/>
            <p:cNvSpPr>
              <a:spLocks/>
            </p:cNvSpPr>
            <p:nvPr userDrawn="1"/>
          </p:nvSpPr>
          <p:spPr bwMode="auto">
            <a:xfrm>
              <a:off x="5559" y="2879"/>
              <a:ext cx="390" cy="556"/>
            </a:xfrm>
            <a:custGeom>
              <a:avLst/>
              <a:gdLst>
                <a:gd name="T0" fmla="*/ 165 w 165"/>
                <a:gd name="T1" fmla="*/ 219 h 235"/>
                <a:gd name="T2" fmla="*/ 104 w 165"/>
                <a:gd name="T3" fmla="*/ 235 h 235"/>
                <a:gd name="T4" fmla="*/ 50 w 165"/>
                <a:gd name="T5" fmla="*/ 221 h 235"/>
                <a:gd name="T6" fmla="*/ 13 w 165"/>
                <a:gd name="T7" fmla="*/ 181 h 235"/>
                <a:gd name="T8" fmla="*/ 0 w 165"/>
                <a:gd name="T9" fmla="*/ 123 h 235"/>
                <a:gd name="T10" fmla="*/ 31 w 165"/>
                <a:gd name="T11" fmla="*/ 34 h 235"/>
                <a:gd name="T12" fmla="*/ 114 w 165"/>
                <a:gd name="T13" fmla="*/ 0 h 235"/>
                <a:gd name="T14" fmla="*/ 165 w 165"/>
                <a:gd name="T15" fmla="*/ 11 h 235"/>
                <a:gd name="T16" fmla="*/ 165 w 165"/>
                <a:gd name="T17" fmla="*/ 48 h 235"/>
                <a:gd name="T18" fmla="*/ 113 w 165"/>
                <a:gd name="T19" fmla="*/ 31 h 235"/>
                <a:gd name="T20" fmla="*/ 57 w 165"/>
                <a:gd name="T21" fmla="*/ 55 h 235"/>
                <a:gd name="T22" fmla="*/ 36 w 165"/>
                <a:gd name="T23" fmla="*/ 120 h 235"/>
                <a:gd name="T24" fmla="*/ 56 w 165"/>
                <a:gd name="T25" fmla="*/ 182 h 235"/>
                <a:gd name="T26" fmla="*/ 111 w 165"/>
                <a:gd name="T27" fmla="*/ 204 h 235"/>
                <a:gd name="T28" fmla="*/ 165 w 165"/>
                <a:gd name="T29" fmla="*/ 185 h 235"/>
                <a:gd name="T30" fmla="*/ 165 w 165"/>
                <a:gd name="T31" fmla="*/ 21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5" h="235">
                  <a:moveTo>
                    <a:pt x="165" y="219"/>
                  </a:moveTo>
                  <a:cubicBezTo>
                    <a:pt x="148" y="230"/>
                    <a:pt x="128" y="235"/>
                    <a:pt x="104" y="235"/>
                  </a:cubicBezTo>
                  <a:cubicBezTo>
                    <a:pt x="84" y="235"/>
                    <a:pt x="66" y="230"/>
                    <a:pt x="50" y="221"/>
                  </a:cubicBezTo>
                  <a:cubicBezTo>
                    <a:pt x="34" y="212"/>
                    <a:pt x="22" y="198"/>
                    <a:pt x="13" y="181"/>
                  </a:cubicBezTo>
                  <a:cubicBezTo>
                    <a:pt x="4" y="164"/>
                    <a:pt x="0" y="144"/>
                    <a:pt x="0" y="123"/>
                  </a:cubicBezTo>
                  <a:cubicBezTo>
                    <a:pt x="0" y="86"/>
                    <a:pt x="10" y="56"/>
                    <a:pt x="31" y="34"/>
                  </a:cubicBezTo>
                  <a:cubicBezTo>
                    <a:pt x="52" y="11"/>
                    <a:pt x="80" y="0"/>
                    <a:pt x="114" y="0"/>
                  </a:cubicBezTo>
                  <a:cubicBezTo>
                    <a:pt x="134" y="0"/>
                    <a:pt x="151" y="4"/>
                    <a:pt x="165" y="11"/>
                  </a:cubicBezTo>
                  <a:cubicBezTo>
                    <a:pt x="165" y="48"/>
                    <a:pt x="165" y="48"/>
                    <a:pt x="165" y="48"/>
                  </a:cubicBezTo>
                  <a:cubicBezTo>
                    <a:pt x="149" y="36"/>
                    <a:pt x="131" y="31"/>
                    <a:pt x="113" y="31"/>
                  </a:cubicBezTo>
                  <a:cubicBezTo>
                    <a:pt x="90" y="31"/>
                    <a:pt x="71" y="39"/>
                    <a:pt x="57" y="55"/>
                  </a:cubicBezTo>
                  <a:cubicBezTo>
                    <a:pt x="43" y="72"/>
                    <a:pt x="36" y="93"/>
                    <a:pt x="36" y="120"/>
                  </a:cubicBezTo>
                  <a:cubicBezTo>
                    <a:pt x="36" y="146"/>
                    <a:pt x="42" y="167"/>
                    <a:pt x="56" y="182"/>
                  </a:cubicBezTo>
                  <a:cubicBezTo>
                    <a:pt x="70" y="197"/>
                    <a:pt x="88" y="204"/>
                    <a:pt x="111" y="204"/>
                  </a:cubicBezTo>
                  <a:cubicBezTo>
                    <a:pt x="130" y="204"/>
                    <a:pt x="148" y="198"/>
                    <a:pt x="165" y="185"/>
                  </a:cubicBezTo>
                  <a:lnTo>
                    <a:pt x="165" y="2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7" name="Freeform 39"/>
            <p:cNvSpPr>
              <a:spLocks noEditPoints="1"/>
            </p:cNvSpPr>
            <p:nvPr userDrawn="1"/>
          </p:nvSpPr>
          <p:spPr bwMode="auto">
            <a:xfrm>
              <a:off x="6037" y="2879"/>
              <a:ext cx="454" cy="556"/>
            </a:xfrm>
            <a:custGeom>
              <a:avLst/>
              <a:gdLst>
                <a:gd name="T0" fmla="*/ 192 w 192"/>
                <a:gd name="T1" fmla="*/ 126 h 235"/>
                <a:gd name="T2" fmla="*/ 36 w 192"/>
                <a:gd name="T3" fmla="*/ 126 h 235"/>
                <a:gd name="T4" fmla="*/ 56 w 192"/>
                <a:gd name="T5" fmla="*/ 184 h 235"/>
                <a:gd name="T6" fmla="*/ 108 w 192"/>
                <a:gd name="T7" fmla="*/ 204 h 235"/>
                <a:gd name="T8" fmla="*/ 177 w 192"/>
                <a:gd name="T9" fmla="*/ 180 h 235"/>
                <a:gd name="T10" fmla="*/ 177 w 192"/>
                <a:gd name="T11" fmla="*/ 213 h 235"/>
                <a:gd name="T12" fmla="*/ 100 w 192"/>
                <a:gd name="T13" fmla="*/ 235 h 235"/>
                <a:gd name="T14" fmla="*/ 26 w 192"/>
                <a:gd name="T15" fmla="*/ 204 h 235"/>
                <a:gd name="T16" fmla="*/ 0 w 192"/>
                <a:gd name="T17" fmla="*/ 118 h 235"/>
                <a:gd name="T18" fmla="*/ 13 w 192"/>
                <a:gd name="T19" fmla="*/ 58 h 235"/>
                <a:gd name="T20" fmla="*/ 49 w 192"/>
                <a:gd name="T21" fmla="*/ 15 h 235"/>
                <a:gd name="T22" fmla="*/ 101 w 192"/>
                <a:gd name="T23" fmla="*/ 0 h 235"/>
                <a:gd name="T24" fmla="*/ 168 w 192"/>
                <a:gd name="T25" fmla="*/ 28 h 235"/>
                <a:gd name="T26" fmla="*/ 192 w 192"/>
                <a:gd name="T27" fmla="*/ 108 h 235"/>
                <a:gd name="T28" fmla="*/ 192 w 192"/>
                <a:gd name="T29" fmla="*/ 126 h 235"/>
                <a:gd name="T30" fmla="*/ 156 w 192"/>
                <a:gd name="T31" fmla="*/ 96 h 235"/>
                <a:gd name="T32" fmla="*/ 141 w 192"/>
                <a:gd name="T33" fmla="*/ 48 h 235"/>
                <a:gd name="T34" fmla="*/ 101 w 192"/>
                <a:gd name="T35" fmla="*/ 31 h 235"/>
                <a:gd name="T36" fmla="*/ 59 w 192"/>
                <a:gd name="T37" fmla="*/ 49 h 235"/>
                <a:gd name="T38" fmla="*/ 37 w 192"/>
                <a:gd name="T39" fmla="*/ 96 h 235"/>
                <a:gd name="T40" fmla="*/ 156 w 192"/>
                <a:gd name="T41" fmla="*/ 9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2" h="235">
                  <a:moveTo>
                    <a:pt x="192" y="126"/>
                  </a:moveTo>
                  <a:cubicBezTo>
                    <a:pt x="36" y="126"/>
                    <a:pt x="36" y="126"/>
                    <a:pt x="36" y="126"/>
                  </a:cubicBezTo>
                  <a:cubicBezTo>
                    <a:pt x="37" y="152"/>
                    <a:pt x="43" y="171"/>
                    <a:pt x="56" y="184"/>
                  </a:cubicBezTo>
                  <a:cubicBezTo>
                    <a:pt x="69" y="198"/>
                    <a:pt x="86" y="204"/>
                    <a:pt x="108" y="204"/>
                  </a:cubicBezTo>
                  <a:cubicBezTo>
                    <a:pt x="133" y="204"/>
                    <a:pt x="156" y="196"/>
                    <a:pt x="177" y="180"/>
                  </a:cubicBezTo>
                  <a:cubicBezTo>
                    <a:pt x="177" y="213"/>
                    <a:pt x="177" y="213"/>
                    <a:pt x="177" y="213"/>
                  </a:cubicBezTo>
                  <a:cubicBezTo>
                    <a:pt x="157" y="228"/>
                    <a:pt x="132" y="235"/>
                    <a:pt x="100" y="235"/>
                  </a:cubicBezTo>
                  <a:cubicBezTo>
                    <a:pt x="68" y="235"/>
                    <a:pt x="44" y="225"/>
                    <a:pt x="26" y="204"/>
                  </a:cubicBezTo>
                  <a:cubicBezTo>
                    <a:pt x="8" y="183"/>
                    <a:pt x="0" y="155"/>
                    <a:pt x="0" y="118"/>
                  </a:cubicBezTo>
                  <a:cubicBezTo>
                    <a:pt x="0" y="96"/>
                    <a:pt x="4" y="76"/>
                    <a:pt x="13" y="58"/>
                  </a:cubicBezTo>
                  <a:cubicBezTo>
                    <a:pt x="22" y="39"/>
                    <a:pt x="34" y="25"/>
                    <a:pt x="49" y="15"/>
                  </a:cubicBezTo>
                  <a:cubicBezTo>
                    <a:pt x="65" y="5"/>
                    <a:pt x="82" y="0"/>
                    <a:pt x="101" y="0"/>
                  </a:cubicBezTo>
                  <a:cubicBezTo>
                    <a:pt x="130" y="0"/>
                    <a:pt x="152" y="9"/>
                    <a:pt x="168" y="28"/>
                  </a:cubicBezTo>
                  <a:cubicBezTo>
                    <a:pt x="184" y="47"/>
                    <a:pt x="192" y="74"/>
                    <a:pt x="192" y="108"/>
                  </a:cubicBezTo>
                  <a:lnTo>
                    <a:pt x="192" y="126"/>
                  </a:lnTo>
                  <a:close/>
                  <a:moveTo>
                    <a:pt x="156" y="96"/>
                  </a:moveTo>
                  <a:cubicBezTo>
                    <a:pt x="156" y="75"/>
                    <a:pt x="151" y="59"/>
                    <a:pt x="141" y="48"/>
                  </a:cubicBezTo>
                  <a:cubicBezTo>
                    <a:pt x="132" y="36"/>
                    <a:pt x="118" y="31"/>
                    <a:pt x="101" y="31"/>
                  </a:cubicBezTo>
                  <a:cubicBezTo>
                    <a:pt x="84" y="31"/>
                    <a:pt x="70" y="37"/>
                    <a:pt x="59" y="49"/>
                  </a:cubicBezTo>
                  <a:cubicBezTo>
                    <a:pt x="47" y="60"/>
                    <a:pt x="40" y="76"/>
                    <a:pt x="37" y="96"/>
                  </a:cubicBezTo>
                  <a:lnTo>
                    <a:pt x="156"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8" name="Freeform 40"/>
            <p:cNvSpPr>
              <a:spLocks/>
            </p:cNvSpPr>
            <p:nvPr userDrawn="1"/>
          </p:nvSpPr>
          <p:spPr bwMode="auto">
            <a:xfrm>
              <a:off x="1388" y="3830"/>
              <a:ext cx="282" cy="404"/>
            </a:xfrm>
            <a:custGeom>
              <a:avLst/>
              <a:gdLst>
                <a:gd name="T0" fmla="*/ 282 w 282"/>
                <a:gd name="T1" fmla="*/ 42 h 404"/>
                <a:gd name="T2" fmla="*/ 166 w 282"/>
                <a:gd name="T3" fmla="*/ 42 h 404"/>
                <a:gd name="T4" fmla="*/ 166 w 282"/>
                <a:gd name="T5" fmla="*/ 404 h 404"/>
                <a:gd name="T6" fmla="*/ 119 w 282"/>
                <a:gd name="T7" fmla="*/ 404 h 404"/>
                <a:gd name="T8" fmla="*/ 119 w 282"/>
                <a:gd name="T9" fmla="*/ 42 h 404"/>
                <a:gd name="T10" fmla="*/ 0 w 282"/>
                <a:gd name="T11" fmla="*/ 42 h 404"/>
                <a:gd name="T12" fmla="*/ 0 w 282"/>
                <a:gd name="T13" fmla="*/ 0 h 404"/>
                <a:gd name="T14" fmla="*/ 282 w 282"/>
                <a:gd name="T15" fmla="*/ 0 h 404"/>
                <a:gd name="T16" fmla="*/ 282 w 282"/>
                <a:gd name="T17" fmla="*/ 42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2" h="404">
                  <a:moveTo>
                    <a:pt x="282" y="42"/>
                  </a:moveTo>
                  <a:lnTo>
                    <a:pt x="166" y="42"/>
                  </a:lnTo>
                  <a:lnTo>
                    <a:pt x="166" y="404"/>
                  </a:lnTo>
                  <a:lnTo>
                    <a:pt x="119" y="404"/>
                  </a:lnTo>
                  <a:lnTo>
                    <a:pt x="119" y="42"/>
                  </a:lnTo>
                  <a:lnTo>
                    <a:pt x="0" y="42"/>
                  </a:lnTo>
                  <a:lnTo>
                    <a:pt x="0" y="0"/>
                  </a:lnTo>
                  <a:lnTo>
                    <a:pt x="282" y="0"/>
                  </a:lnTo>
                  <a:lnTo>
                    <a:pt x="28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9" name="Freeform 41"/>
            <p:cNvSpPr>
              <a:spLocks noEditPoints="1"/>
            </p:cNvSpPr>
            <p:nvPr userDrawn="1"/>
          </p:nvSpPr>
          <p:spPr bwMode="auto">
            <a:xfrm>
              <a:off x="1646" y="3939"/>
              <a:ext cx="284" cy="302"/>
            </a:xfrm>
            <a:custGeom>
              <a:avLst/>
              <a:gdLst>
                <a:gd name="T0" fmla="*/ 120 w 120"/>
                <a:gd name="T1" fmla="*/ 64 h 128"/>
                <a:gd name="T2" fmla="*/ 104 w 120"/>
                <a:gd name="T3" fmla="*/ 110 h 128"/>
                <a:gd name="T4" fmla="*/ 59 w 120"/>
                <a:gd name="T5" fmla="*/ 128 h 128"/>
                <a:gd name="T6" fmla="*/ 16 w 120"/>
                <a:gd name="T7" fmla="*/ 111 h 128"/>
                <a:gd name="T8" fmla="*/ 0 w 120"/>
                <a:gd name="T9" fmla="*/ 65 h 128"/>
                <a:gd name="T10" fmla="*/ 16 w 120"/>
                <a:gd name="T11" fmla="*/ 18 h 128"/>
                <a:gd name="T12" fmla="*/ 62 w 120"/>
                <a:gd name="T13" fmla="*/ 0 h 128"/>
                <a:gd name="T14" fmla="*/ 105 w 120"/>
                <a:gd name="T15" fmla="*/ 17 h 128"/>
                <a:gd name="T16" fmla="*/ 120 w 120"/>
                <a:gd name="T17" fmla="*/ 64 h 128"/>
                <a:gd name="T18" fmla="*/ 100 w 120"/>
                <a:gd name="T19" fmla="*/ 64 h 128"/>
                <a:gd name="T20" fmla="*/ 90 w 120"/>
                <a:gd name="T21" fmla="*/ 29 h 128"/>
                <a:gd name="T22" fmla="*/ 61 w 120"/>
                <a:gd name="T23" fmla="*/ 17 h 128"/>
                <a:gd name="T24" fmla="*/ 31 w 120"/>
                <a:gd name="T25" fmla="*/ 29 h 128"/>
                <a:gd name="T26" fmla="*/ 20 w 120"/>
                <a:gd name="T27" fmla="*/ 65 h 128"/>
                <a:gd name="T28" fmla="*/ 31 w 120"/>
                <a:gd name="T29" fmla="*/ 99 h 128"/>
                <a:gd name="T30" fmla="*/ 61 w 120"/>
                <a:gd name="T31" fmla="*/ 111 h 128"/>
                <a:gd name="T32" fmla="*/ 90 w 120"/>
                <a:gd name="T33" fmla="*/ 99 h 128"/>
                <a:gd name="T34" fmla="*/ 100 w 120"/>
                <a:gd name="T35"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20" y="64"/>
                  </a:moveTo>
                  <a:cubicBezTo>
                    <a:pt x="120" y="83"/>
                    <a:pt x="115" y="99"/>
                    <a:pt x="104" y="110"/>
                  </a:cubicBezTo>
                  <a:cubicBezTo>
                    <a:pt x="93" y="122"/>
                    <a:pt x="78" y="128"/>
                    <a:pt x="59" y="128"/>
                  </a:cubicBezTo>
                  <a:cubicBezTo>
                    <a:pt x="41" y="128"/>
                    <a:pt x="27" y="122"/>
                    <a:pt x="16" y="111"/>
                  </a:cubicBezTo>
                  <a:cubicBezTo>
                    <a:pt x="5" y="99"/>
                    <a:pt x="0" y="84"/>
                    <a:pt x="0" y="65"/>
                  </a:cubicBezTo>
                  <a:cubicBezTo>
                    <a:pt x="0" y="45"/>
                    <a:pt x="5" y="29"/>
                    <a:pt x="16" y="18"/>
                  </a:cubicBezTo>
                  <a:cubicBezTo>
                    <a:pt x="27" y="6"/>
                    <a:pt x="43" y="0"/>
                    <a:pt x="62" y="0"/>
                  </a:cubicBezTo>
                  <a:cubicBezTo>
                    <a:pt x="80" y="0"/>
                    <a:pt x="94" y="6"/>
                    <a:pt x="105" y="17"/>
                  </a:cubicBezTo>
                  <a:cubicBezTo>
                    <a:pt x="115" y="28"/>
                    <a:pt x="120" y="44"/>
                    <a:pt x="120" y="64"/>
                  </a:cubicBezTo>
                  <a:close/>
                  <a:moveTo>
                    <a:pt x="100" y="64"/>
                  </a:moveTo>
                  <a:cubicBezTo>
                    <a:pt x="100" y="49"/>
                    <a:pt x="97" y="37"/>
                    <a:pt x="90" y="29"/>
                  </a:cubicBezTo>
                  <a:cubicBezTo>
                    <a:pt x="83" y="21"/>
                    <a:pt x="73" y="17"/>
                    <a:pt x="61" y="17"/>
                  </a:cubicBezTo>
                  <a:cubicBezTo>
                    <a:pt x="48" y="17"/>
                    <a:pt x="38" y="21"/>
                    <a:pt x="31" y="29"/>
                  </a:cubicBezTo>
                  <a:cubicBezTo>
                    <a:pt x="24" y="38"/>
                    <a:pt x="20" y="50"/>
                    <a:pt x="20" y="65"/>
                  </a:cubicBezTo>
                  <a:cubicBezTo>
                    <a:pt x="20" y="79"/>
                    <a:pt x="24" y="91"/>
                    <a:pt x="31" y="99"/>
                  </a:cubicBezTo>
                  <a:cubicBezTo>
                    <a:pt x="38" y="107"/>
                    <a:pt x="48" y="111"/>
                    <a:pt x="61" y="111"/>
                  </a:cubicBezTo>
                  <a:cubicBezTo>
                    <a:pt x="73" y="111"/>
                    <a:pt x="83" y="107"/>
                    <a:pt x="90" y="99"/>
                  </a:cubicBezTo>
                  <a:cubicBezTo>
                    <a:pt x="97" y="91"/>
                    <a:pt x="100" y="79"/>
                    <a:pt x="10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0" name="Freeform 42"/>
            <p:cNvSpPr>
              <a:spLocks/>
            </p:cNvSpPr>
            <p:nvPr userDrawn="1"/>
          </p:nvSpPr>
          <p:spPr bwMode="auto">
            <a:xfrm>
              <a:off x="2001" y="3941"/>
              <a:ext cx="151" cy="293"/>
            </a:xfrm>
            <a:custGeom>
              <a:avLst/>
              <a:gdLst>
                <a:gd name="T0" fmla="*/ 64 w 64"/>
                <a:gd name="T1" fmla="*/ 22 h 124"/>
                <a:gd name="T2" fmla="*/ 49 w 64"/>
                <a:gd name="T3" fmla="*/ 18 h 124"/>
                <a:gd name="T4" fmla="*/ 28 w 64"/>
                <a:gd name="T5" fmla="*/ 30 h 124"/>
                <a:gd name="T6" fmla="*/ 20 w 64"/>
                <a:gd name="T7" fmla="*/ 62 h 124"/>
                <a:gd name="T8" fmla="*/ 20 w 64"/>
                <a:gd name="T9" fmla="*/ 124 h 124"/>
                <a:gd name="T10" fmla="*/ 0 w 64"/>
                <a:gd name="T11" fmla="*/ 124 h 124"/>
                <a:gd name="T12" fmla="*/ 0 w 64"/>
                <a:gd name="T13" fmla="*/ 2 h 124"/>
                <a:gd name="T14" fmla="*/ 20 w 64"/>
                <a:gd name="T15" fmla="*/ 2 h 124"/>
                <a:gd name="T16" fmla="*/ 20 w 64"/>
                <a:gd name="T17" fmla="*/ 27 h 124"/>
                <a:gd name="T18" fmla="*/ 20 w 64"/>
                <a:gd name="T19" fmla="*/ 27 h 124"/>
                <a:gd name="T20" fmla="*/ 33 w 64"/>
                <a:gd name="T21" fmla="*/ 7 h 124"/>
                <a:gd name="T22" fmla="*/ 52 w 64"/>
                <a:gd name="T23" fmla="*/ 0 h 124"/>
                <a:gd name="T24" fmla="*/ 64 w 64"/>
                <a:gd name="T25" fmla="*/ 2 h 124"/>
                <a:gd name="T26" fmla="*/ 64 w 64"/>
                <a:gd name="T27" fmla="*/ 2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24">
                  <a:moveTo>
                    <a:pt x="64" y="22"/>
                  </a:moveTo>
                  <a:cubicBezTo>
                    <a:pt x="61" y="19"/>
                    <a:pt x="56" y="18"/>
                    <a:pt x="49" y="18"/>
                  </a:cubicBezTo>
                  <a:cubicBezTo>
                    <a:pt x="40" y="18"/>
                    <a:pt x="33" y="22"/>
                    <a:pt x="28" y="30"/>
                  </a:cubicBezTo>
                  <a:cubicBezTo>
                    <a:pt x="23" y="38"/>
                    <a:pt x="20" y="49"/>
                    <a:pt x="20" y="62"/>
                  </a:cubicBezTo>
                  <a:cubicBezTo>
                    <a:pt x="20" y="124"/>
                    <a:pt x="20" y="124"/>
                    <a:pt x="20" y="124"/>
                  </a:cubicBezTo>
                  <a:cubicBezTo>
                    <a:pt x="0" y="124"/>
                    <a:pt x="0" y="124"/>
                    <a:pt x="0" y="124"/>
                  </a:cubicBezTo>
                  <a:cubicBezTo>
                    <a:pt x="0" y="2"/>
                    <a:pt x="0" y="2"/>
                    <a:pt x="0" y="2"/>
                  </a:cubicBezTo>
                  <a:cubicBezTo>
                    <a:pt x="20" y="2"/>
                    <a:pt x="20" y="2"/>
                    <a:pt x="20" y="2"/>
                  </a:cubicBezTo>
                  <a:cubicBezTo>
                    <a:pt x="20" y="27"/>
                    <a:pt x="20" y="27"/>
                    <a:pt x="20" y="27"/>
                  </a:cubicBezTo>
                  <a:cubicBezTo>
                    <a:pt x="20" y="27"/>
                    <a:pt x="20" y="27"/>
                    <a:pt x="20" y="27"/>
                  </a:cubicBezTo>
                  <a:cubicBezTo>
                    <a:pt x="23" y="19"/>
                    <a:pt x="27" y="12"/>
                    <a:pt x="33" y="7"/>
                  </a:cubicBezTo>
                  <a:cubicBezTo>
                    <a:pt x="39" y="2"/>
                    <a:pt x="45" y="0"/>
                    <a:pt x="52" y="0"/>
                  </a:cubicBezTo>
                  <a:cubicBezTo>
                    <a:pt x="57" y="0"/>
                    <a:pt x="61" y="0"/>
                    <a:pt x="64" y="2"/>
                  </a:cubicBezTo>
                  <a:lnTo>
                    <a:pt x="64"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1" name="Freeform 43"/>
            <p:cNvSpPr>
              <a:spLocks noEditPoints="1"/>
            </p:cNvSpPr>
            <p:nvPr userDrawn="1"/>
          </p:nvSpPr>
          <p:spPr bwMode="auto">
            <a:xfrm>
              <a:off x="2174" y="3939"/>
              <a:ext cx="283" cy="302"/>
            </a:xfrm>
            <a:custGeom>
              <a:avLst/>
              <a:gdLst>
                <a:gd name="T0" fmla="*/ 120 w 120"/>
                <a:gd name="T1" fmla="*/ 64 h 128"/>
                <a:gd name="T2" fmla="*/ 104 w 120"/>
                <a:gd name="T3" fmla="*/ 110 h 128"/>
                <a:gd name="T4" fmla="*/ 59 w 120"/>
                <a:gd name="T5" fmla="*/ 128 h 128"/>
                <a:gd name="T6" fmla="*/ 16 w 120"/>
                <a:gd name="T7" fmla="*/ 111 h 128"/>
                <a:gd name="T8" fmla="*/ 0 w 120"/>
                <a:gd name="T9" fmla="*/ 65 h 128"/>
                <a:gd name="T10" fmla="*/ 16 w 120"/>
                <a:gd name="T11" fmla="*/ 18 h 128"/>
                <a:gd name="T12" fmla="*/ 62 w 120"/>
                <a:gd name="T13" fmla="*/ 0 h 128"/>
                <a:gd name="T14" fmla="*/ 105 w 120"/>
                <a:gd name="T15" fmla="*/ 17 h 128"/>
                <a:gd name="T16" fmla="*/ 120 w 120"/>
                <a:gd name="T17" fmla="*/ 64 h 128"/>
                <a:gd name="T18" fmla="*/ 100 w 120"/>
                <a:gd name="T19" fmla="*/ 64 h 128"/>
                <a:gd name="T20" fmla="*/ 90 w 120"/>
                <a:gd name="T21" fmla="*/ 29 h 128"/>
                <a:gd name="T22" fmla="*/ 61 w 120"/>
                <a:gd name="T23" fmla="*/ 17 h 128"/>
                <a:gd name="T24" fmla="*/ 31 w 120"/>
                <a:gd name="T25" fmla="*/ 29 h 128"/>
                <a:gd name="T26" fmla="*/ 20 w 120"/>
                <a:gd name="T27" fmla="*/ 65 h 128"/>
                <a:gd name="T28" fmla="*/ 31 w 120"/>
                <a:gd name="T29" fmla="*/ 99 h 128"/>
                <a:gd name="T30" fmla="*/ 61 w 120"/>
                <a:gd name="T31" fmla="*/ 111 h 128"/>
                <a:gd name="T32" fmla="*/ 90 w 120"/>
                <a:gd name="T33" fmla="*/ 99 h 128"/>
                <a:gd name="T34" fmla="*/ 100 w 120"/>
                <a:gd name="T35"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20" y="64"/>
                  </a:moveTo>
                  <a:cubicBezTo>
                    <a:pt x="120" y="83"/>
                    <a:pt x="115" y="99"/>
                    <a:pt x="104" y="110"/>
                  </a:cubicBezTo>
                  <a:cubicBezTo>
                    <a:pt x="93" y="122"/>
                    <a:pt x="78" y="128"/>
                    <a:pt x="59" y="128"/>
                  </a:cubicBezTo>
                  <a:cubicBezTo>
                    <a:pt x="41" y="128"/>
                    <a:pt x="27" y="122"/>
                    <a:pt x="16" y="111"/>
                  </a:cubicBezTo>
                  <a:cubicBezTo>
                    <a:pt x="5" y="99"/>
                    <a:pt x="0" y="84"/>
                    <a:pt x="0" y="65"/>
                  </a:cubicBezTo>
                  <a:cubicBezTo>
                    <a:pt x="0" y="45"/>
                    <a:pt x="5" y="29"/>
                    <a:pt x="16" y="18"/>
                  </a:cubicBezTo>
                  <a:cubicBezTo>
                    <a:pt x="27" y="6"/>
                    <a:pt x="43" y="0"/>
                    <a:pt x="62" y="0"/>
                  </a:cubicBezTo>
                  <a:cubicBezTo>
                    <a:pt x="80" y="0"/>
                    <a:pt x="94" y="6"/>
                    <a:pt x="105" y="17"/>
                  </a:cubicBezTo>
                  <a:cubicBezTo>
                    <a:pt x="115" y="28"/>
                    <a:pt x="120" y="44"/>
                    <a:pt x="120" y="64"/>
                  </a:cubicBezTo>
                  <a:close/>
                  <a:moveTo>
                    <a:pt x="100" y="64"/>
                  </a:moveTo>
                  <a:cubicBezTo>
                    <a:pt x="100" y="49"/>
                    <a:pt x="97" y="37"/>
                    <a:pt x="90" y="29"/>
                  </a:cubicBezTo>
                  <a:cubicBezTo>
                    <a:pt x="83" y="21"/>
                    <a:pt x="73" y="17"/>
                    <a:pt x="61" y="17"/>
                  </a:cubicBezTo>
                  <a:cubicBezTo>
                    <a:pt x="48" y="17"/>
                    <a:pt x="38" y="21"/>
                    <a:pt x="31" y="29"/>
                  </a:cubicBezTo>
                  <a:cubicBezTo>
                    <a:pt x="24" y="38"/>
                    <a:pt x="20" y="50"/>
                    <a:pt x="20" y="65"/>
                  </a:cubicBezTo>
                  <a:cubicBezTo>
                    <a:pt x="20" y="79"/>
                    <a:pt x="24" y="91"/>
                    <a:pt x="31" y="99"/>
                  </a:cubicBezTo>
                  <a:cubicBezTo>
                    <a:pt x="38" y="107"/>
                    <a:pt x="48" y="111"/>
                    <a:pt x="61" y="111"/>
                  </a:cubicBezTo>
                  <a:cubicBezTo>
                    <a:pt x="73" y="111"/>
                    <a:pt x="83" y="107"/>
                    <a:pt x="90" y="99"/>
                  </a:cubicBezTo>
                  <a:cubicBezTo>
                    <a:pt x="97" y="91"/>
                    <a:pt x="100" y="79"/>
                    <a:pt x="10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2" name="Freeform 44"/>
            <p:cNvSpPr>
              <a:spLocks/>
            </p:cNvSpPr>
            <p:nvPr userDrawn="1"/>
          </p:nvSpPr>
          <p:spPr bwMode="auto">
            <a:xfrm>
              <a:off x="2528" y="3939"/>
              <a:ext cx="242" cy="295"/>
            </a:xfrm>
            <a:custGeom>
              <a:avLst/>
              <a:gdLst>
                <a:gd name="T0" fmla="*/ 102 w 102"/>
                <a:gd name="T1" fmla="*/ 125 h 125"/>
                <a:gd name="T2" fmla="*/ 82 w 102"/>
                <a:gd name="T3" fmla="*/ 125 h 125"/>
                <a:gd name="T4" fmla="*/ 82 w 102"/>
                <a:gd name="T5" fmla="*/ 55 h 125"/>
                <a:gd name="T6" fmla="*/ 54 w 102"/>
                <a:gd name="T7" fmla="*/ 17 h 125"/>
                <a:gd name="T8" fmla="*/ 30 w 102"/>
                <a:gd name="T9" fmla="*/ 28 h 125"/>
                <a:gd name="T10" fmla="*/ 20 w 102"/>
                <a:gd name="T11" fmla="*/ 55 h 125"/>
                <a:gd name="T12" fmla="*/ 20 w 102"/>
                <a:gd name="T13" fmla="*/ 125 h 125"/>
                <a:gd name="T14" fmla="*/ 0 w 102"/>
                <a:gd name="T15" fmla="*/ 125 h 125"/>
                <a:gd name="T16" fmla="*/ 0 w 102"/>
                <a:gd name="T17" fmla="*/ 3 h 125"/>
                <a:gd name="T18" fmla="*/ 20 w 102"/>
                <a:gd name="T19" fmla="*/ 3 h 125"/>
                <a:gd name="T20" fmla="*/ 20 w 102"/>
                <a:gd name="T21" fmla="*/ 23 h 125"/>
                <a:gd name="T22" fmla="*/ 20 w 102"/>
                <a:gd name="T23" fmla="*/ 23 h 125"/>
                <a:gd name="T24" fmla="*/ 60 w 102"/>
                <a:gd name="T25" fmla="*/ 0 h 125"/>
                <a:gd name="T26" fmla="*/ 91 w 102"/>
                <a:gd name="T27" fmla="*/ 13 h 125"/>
                <a:gd name="T28" fmla="*/ 102 w 102"/>
                <a:gd name="T29" fmla="*/ 50 h 125"/>
                <a:gd name="T30" fmla="*/ 102 w 102"/>
                <a:gd name="T31" fmla="*/ 12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25">
                  <a:moveTo>
                    <a:pt x="102" y="125"/>
                  </a:moveTo>
                  <a:cubicBezTo>
                    <a:pt x="82" y="125"/>
                    <a:pt x="82" y="125"/>
                    <a:pt x="82" y="125"/>
                  </a:cubicBezTo>
                  <a:cubicBezTo>
                    <a:pt x="82" y="55"/>
                    <a:pt x="82" y="55"/>
                    <a:pt x="82" y="55"/>
                  </a:cubicBezTo>
                  <a:cubicBezTo>
                    <a:pt x="82" y="30"/>
                    <a:pt x="73" y="17"/>
                    <a:pt x="54" y="17"/>
                  </a:cubicBezTo>
                  <a:cubicBezTo>
                    <a:pt x="44" y="17"/>
                    <a:pt x="36" y="20"/>
                    <a:pt x="30" y="28"/>
                  </a:cubicBezTo>
                  <a:cubicBezTo>
                    <a:pt x="23" y="35"/>
                    <a:pt x="20" y="44"/>
                    <a:pt x="20" y="55"/>
                  </a:cubicBezTo>
                  <a:cubicBezTo>
                    <a:pt x="20" y="125"/>
                    <a:pt x="20" y="125"/>
                    <a:pt x="20" y="125"/>
                  </a:cubicBezTo>
                  <a:cubicBezTo>
                    <a:pt x="0" y="125"/>
                    <a:pt x="0" y="125"/>
                    <a:pt x="0" y="125"/>
                  </a:cubicBezTo>
                  <a:cubicBezTo>
                    <a:pt x="0" y="3"/>
                    <a:pt x="0" y="3"/>
                    <a:pt x="0" y="3"/>
                  </a:cubicBezTo>
                  <a:cubicBezTo>
                    <a:pt x="20" y="3"/>
                    <a:pt x="20" y="3"/>
                    <a:pt x="20" y="3"/>
                  </a:cubicBezTo>
                  <a:cubicBezTo>
                    <a:pt x="20" y="23"/>
                    <a:pt x="20" y="23"/>
                    <a:pt x="20" y="23"/>
                  </a:cubicBezTo>
                  <a:cubicBezTo>
                    <a:pt x="20" y="23"/>
                    <a:pt x="20" y="23"/>
                    <a:pt x="20" y="23"/>
                  </a:cubicBezTo>
                  <a:cubicBezTo>
                    <a:pt x="29" y="8"/>
                    <a:pt x="43" y="0"/>
                    <a:pt x="60" y="0"/>
                  </a:cubicBezTo>
                  <a:cubicBezTo>
                    <a:pt x="74" y="0"/>
                    <a:pt x="84" y="4"/>
                    <a:pt x="91" y="13"/>
                  </a:cubicBezTo>
                  <a:cubicBezTo>
                    <a:pt x="98" y="22"/>
                    <a:pt x="102" y="34"/>
                    <a:pt x="102" y="50"/>
                  </a:cubicBezTo>
                  <a:lnTo>
                    <a:pt x="102"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45"/>
            <p:cNvSpPr>
              <a:spLocks/>
            </p:cNvSpPr>
            <p:nvPr userDrawn="1"/>
          </p:nvSpPr>
          <p:spPr bwMode="auto">
            <a:xfrm>
              <a:off x="2822" y="3861"/>
              <a:ext cx="168" cy="380"/>
            </a:xfrm>
            <a:custGeom>
              <a:avLst/>
              <a:gdLst>
                <a:gd name="T0" fmla="*/ 71 w 71"/>
                <a:gd name="T1" fmla="*/ 157 h 161"/>
                <a:gd name="T2" fmla="*/ 53 w 71"/>
                <a:gd name="T3" fmla="*/ 161 h 161"/>
                <a:gd name="T4" fmla="*/ 21 w 71"/>
                <a:gd name="T5" fmla="*/ 125 h 161"/>
                <a:gd name="T6" fmla="*/ 21 w 71"/>
                <a:gd name="T7" fmla="*/ 53 h 161"/>
                <a:gd name="T8" fmla="*/ 0 w 71"/>
                <a:gd name="T9" fmla="*/ 53 h 161"/>
                <a:gd name="T10" fmla="*/ 0 w 71"/>
                <a:gd name="T11" fmla="*/ 36 h 161"/>
                <a:gd name="T12" fmla="*/ 21 w 71"/>
                <a:gd name="T13" fmla="*/ 36 h 161"/>
                <a:gd name="T14" fmla="*/ 21 w 71"/>
                <a:gd name="T15" fmla="*/ 6 h 161"/>
                <a:gd name="T16" fmla="*/ 40 w 71"/>
                <a:gd name="T17" fmla="*/ 0 h 161"/>
                <a:gd name="T18" fmla="*/ 40 w 71"/>
                <a:gd name="T19" fmla="*/ 36 h 161"/>
                <a:gd name="T20" fmla="*/ 71 w 71"/>
                <a:gd name="T21" fmla="*/ 36 h 161"/>
                <a:gd name="T22" fmla="*/ 71 w 71"/>
                <a:gd name="T23" fmla="*/ 53 h 161"/>
                <a:gd name="T24" fmla="*/ 40 w 71"/>
                <a:gd name="T25" fmla="*/ 53 h 161"/>
                <a:gd name="T26" fmla="*/ 40 w 71"/>
                <a:gd name="T27" fmla="*/ 122 h 161"/>
                <a:gd name="T28" fmla="*/ 45 w 71"/>
                <a:gd name="T29" fmla="*/ 139 h 161"/>
                <a:gd name="T30" fmla="*/ 59 w 71"/>
                <a:gd name="T31" fmla="*/ 144 h 161"/>
                <a:gd name="T32" fmla="*/ 71 w 71"/>
                <a:gd name="T33" fmla="*/ 140 h 161"/>
                <a:gd name="T34" fmla="*/ 71 w 71"/>
                <a:gd name="T35" fmla="*/ 15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1" h="161">
                  <a:moveTo>
                    <a:pt x="71" y="157"/>
                  </a:moveTo>
                  <a:cubicBezTo>
                    <a:pt x="66" y="160"/>
                    <a:pt x="60" y="161"/>
                    <a:pt x="53" y="161"/>
                  </a:cubicBezTo>
                  <a:cubicBezTo>
                    <a:pt x="31" y="161"/>
                    <a:pt x="21" y="149"/>
                    <a:pt x="21" y="125"/>
                  </a:cubicBezTo>
                  <a:cubicBezTo>
                    <a:pt x="21" y="53"/>
                    <a:pt x="21" y="53"/>
                    <a:pt x="21" y="53"/>
                  </a:cubicBezTo>
                  <a:cubicBezTo>
                    <a:pt x="0" y="53"/>
                    <a:pt x="0" y="53"/>
                    <a:pt x="0" y="53"/>
                  </a:cubicBezTo>
                  <a:cubicBezTo>
                    <a:pt x="0" y="36"/>
                    <a:pt x="0" y="36"/>
                    <a:pt x="0" y="36"/>
                  </a:cubicBezTo>
                  <a:cubicBezTo>
                    <a:pt x="21" y="36"/>
                    <a:pt x="21" y="36"/>
                    <a:pt x="21" y="36"/>
                  </a:cubicBezTo>
                  <a:cubicBezTo>
                    <a:pt x="21" y="6"/>
                    <a:pt x="21" y="6"/>
                    <a:pt x="21" y="6"/>
                  </a:cubicBezTo>
                  <a:cubicBezTo>
                    <a:pt x="40" y="0"/>
                    <a:pt x="40" y="0"/>
                    <a:pt x="40" y="0"/>
                  </a:cubicBezTo>
                  <a:cubicBezTo>
                    <a:pt x="40" y="36"/>
                    <a:pt x="40" y="36"/>
                    <a:pt x="40" y="36"/>
                  </a:cubicBezTo>
                  <a:cubicBezTo>
                    <a:pt x="71" y="36"/>
                    <a:pt x="71" y="36"/>
                    <a:pt x="71" y="36"/>
                  </a:cubicBezTo>
                  <a:cubicBezTo>
                    <a:pt x="71" y="53"/>
                    <a:pt x="71" y="53"/>
                    <a:pt x="71" y="53"/>
                  </a:cubicBezTo>
                  <a:cubicBezTo>
                    <a:pt x="40" y="53"/>
                    <a:pt x="40" y="53"/>
                    <a:pt x="40" y="53"/>
                  </a:cubicBezTo>
                  <a:cubicBezTo>
                    <a:pt x="40" y="122"/>
                    <a:pt x="40" y="122"/>
                    <a:pt x="40" y="122"/>
                  </a:cubicBezTo>
                  <a:cubicBezTo>
                    <a:pt x="40" y="130"/>
                    <a:pt x="42" y="136"/>
                    <a:pt x="45" y="139"/>
                  </a:cubicBezTo>
                  <a:cubicBezTo>
                    <a:pt x="47" y="142"/>
                    <a:pt x="52" y="144"/>
                    <a:pt x="59" y="144"/>
                  </a:cubicBezTo>
                  <a:cubicBezTo>
                    <a:pt x="63" y="144"/>
                    <a:pt x="68" y="143"/>
                    <a:pt x="71" y="140"/>
                  </a:cubicBezTo>
                  <a:lnTo>
                    <a:pt x="71" y="1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46"/>
            <p:cNvSpPr>
              <a:spLocks noEditPoints="1"/>
            </p:cNvSpPr>
            <p:nvPr userDrawn="1"/>
          </p:nvSpPr>
          <p:spPr bwMode="auto">
            <a:xfrm>
              <a:off x="3030" y="3939"/>
              <a:ext cx="284" cy="302"/>
            </a:xfrm>
            <a:custGeom>
              <a:avLst/>
              <a:gdLst>
                <a:gd name="T0" fmla="*/ 120 w 120"/>
                <a:gd name="T1" fmla="*/ 64 h 128"/>
                <a:gd name="T2" fmla="*/ 104 w 120"/>
                <a:gd name="T3" fmla="*/ 110 h 128"/>
                <a:gd name="T4" fmla="*/ 59 w 120"/>
                <a:gd name="T5" fmla="*/ 128 h 128"/>
                <a:gd name="T6" fmla="*/ 16 w 120"/>
                <a:gd name="T7" fmla="*/ 111 h 128"/>
                <a:gd name="T8" fmla="*/ 0 w 120"/>
                <a:gd name="T9" fmla="*/ 65 h 128"/>
                <a:gd name="T10" fmla="*/ 17 w 120"/>
                <a:gd name="T11" fmla="*/ 18 h 128"/>
                <a:gd name="T12" fmla="*/ 62 w 120"/>
                <a:gd name="T13" fmla="*/ 0 h 128"/>
                <a:gd name="T14" fmla="*/ 105 w 120"/>
                <a:gd name="T15" fmla="*/ 17 h 128"/>
                <a:gd name="T16" fmla="*/ 120 w 120"/>
                <a:gd name="T17" fmla="*/ 64 h 128"/>
                <a:gd name="T18" fmla="*/ 100 w 120"/>
                <a:gd name="T19" fmla="*/ 64 h 128"/>
                <a:gd name="T20" fmla="*/ 90 w 120"/>
                <a:gd name="T21" fmla="*/ 29 h 128"/>
                <a:gd name="T22" fmla="*/ 61 w 120"/>
                <a:gd name="T23" fmla="*/ 17 h 128"/>
                <a:gd name="T24" fmla="*/ 31 w 120"/>
                <a:gd name="T25" fmla="*/ 29 h 128"/>
                <a:gd name="T26" fmla="*/ 20 w 120"/>
                <a:gd name="T27" fmla="*/ 65 h 128"/>
                <a:gd name="T28" fmla="*/ 31 w 120"/>
                <a:gd name="T29" fmla="*/ 99 h 128"/>
                <a:gd name="T30" fmla="*/ 61 w 120"/>
                <a:gd name="T31" fmla="*/ 111 h 128"/>
                <a:gd name="T32" fmla="*/ 90 w 120"/>
                <a:gd name="T33" fmla="*/ 99 h 128"/>
                <a:gd name="T34" fmla="*/ 100 w 120"/>
                <a:gd name="T35"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20" y="64"/>
                  </a:moveTo>
                  <a:cubicBezTo>
                    <a:pt x="120" y="83"/>
                    <a:pt x="115" y="99"/>
                    <a:pt x="104" y="110"/>
                  </a:cubicBezTo>
                  <a:cubicBezTo>
                    <a:pt x="93" y="122"/>
                    <a:pt x="78" y="128"/>
                    <a:pt x="59" y="128"/>
                  </a:cubicBezTo>
                  <a:cubicBezTo>
                    <a:pt x="41" y="128"/>
                    <a:pt x="27" y="122"/>
                    <a:pt x="16" y="111"/>
                  </a:cubicBezTo>
                  <a:cubicBezTo>
                    <a:pt x="5" y="99"/>
                    <a:pt x="0" y="84"/>
                    <a:pt x="0" y="65"/>
                  </a:cubicBezTo>
                  <a:cubicBezTo>
                    <a:pt x="0" y="45"/>
                    <a:pt x="5" y="29"/>
                    <a:pt x="17" y="18"/>
                  </a:cubicBezTo>
                  <a:cubicBezTo>
                    <a:pt x="28" y="6"/>
                    <a:pt x="43" y="0"/>
                    <a:pt x="62" y="0"/>
                  </a:cubicBezTo>
                  <a:cubicBezTo>
                    <a:pt x="80" y="0"/>
                    <a:pt x="95" y="6"/>
                    <a:pt x="105" y="17"/>
                  </a:cubicBezTo>
                  <a:cubicBezTo>
                    <a:pt x="115" y="28"/>
                    <a:pt x="120" y="44"/>
                    <a:pt x="120" y="64"/>
                  </a:cubicBezTo>
                  <a:close/>
                  <a:moveTo>
                    <a:pt x="100" y="64"/>
                  </a:moveTo>
                  <a:cubicBezTo>
                    <a:pt x="100" y="49"/>
                    <a:pt x="97" y="37"/>
                    <a:pt x="90" y="29"/>
                  </a:cubicBezTo>
                  <a:cubicBezTo>
                    <a:pt x="83" y="21"/>
                    <a:pt x="73" y="17"/>
                    <a:pt x="61" y="17"/>
                  </a:cubicBezTo>
                  <a:cubicBezTo>
                    <a:pt x="48" y="17"/>
                    <a:pt x="38" y="21"/>
                    <a:pt x="31" y="29"/>
                  </a:cubicBezTo>
                  <a:cubicBezTo>
                    <a:pt x="24" y="38"/>
                    <a:pt x="20" y="50"/>
                    <a:pt x="20" y="65"/>
                  </a:cubicBezTo>
                  <a:cubicBezTo>
                    <a:pt x="20" y="79"/>
                    <a:pt x="24" y="91"/>
                    <a:pt x="31" y="99"/>
                  </a:cubicBezTo>
                  <a:cubicBezTo>
                    <a:pt x="38" y="107"/>
                    <a:pt x="48" y="111"/>
                    <a:pt x="61" y="111"/>
                  </a:cubicBezTo>
                  <a:cubicBezTo>
                    <a:pt x="74" y="111"/>
                    <a:pt x="83" y="107"/>
                    <a:pt x="90" y="99"/>
                  </a:cubicBezTo>
                  <a:cubicBezTo>
                    <a:pt x="97" y="91"/>
                    <a:pt x="100" y="79"/>
                    <a:pt x="10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47"/>
            <p:cNvSpPr>
              <a:spLocks/>
            </p:cNvSpPr>
            <p:nvPr userDrawn="1"/>
          </p:nvSpPr>
          <p:spPr bwMode="auto">
            <a:xfrm>
              <a:off x="3349" y="4170"/>
              <a:ext cx="78" cy="140"/>
            </a:xfrm>
            <a:custGeom>
              <a:avLst/>
              <a:gdLst>
                <a:gd name="T0" fmla="*/ 78 w 78"/>
                <a:gd name="T1" fmla="*/ 0 h 140"/>
                <a:gd name="T2" fmla="*/ 33 w 78"/>
                <a:gd name="T3" fmla="*/ 140 h 140"/>
                <a:gd name="T4" fmla="*/ 0 w 78"/>
                <a:gd name="T5" fmla="*/ 140 h 140"/>
                <a:gd name="T6" fmla="*/ 33 w 78"/>
                <a:gd name="T7" fmla="*/ 0 h 140"/>
                <a:gd name="T8" fmla="*/ 78 w 78"/>
                <a:gd name="T9" fmla="*/ 0 h 140"/>
              </a:gdLst>
              <a:ahLst/>
              <a:cxnLst>
                <a:cxn ang="0">
                  <a:pos x="T0" y="T1"/>
                </a:cxn>
                <a:cxn ang="0">
                  <a:pos x="T2" y="T3"/>
                </a:cxn>
                <a:cxn ang="0">
                  <a:pos x="T4" y="T5"/>
                </a:cxn>
                <a:cxn ang="0">
                  <a:pos x="T6" y="T7"/>
                </a:cxn>
                <a:cxn ang="0">
                  <a:pos x="T8" y="T9"/>
                </a:cxn>
              </a:cxnLst>
              <a:rect l="0" t="0" r="r" b="b"/>
              <a:pathLst>
                <a:path w="78" h="140">
                  <a:moveTo>
                    <a:pt x="78" y="0"/>
                  </a:moveTo>
                  <a:lnTo>
                    <a:pt x="33" y="140"/>
                  </a:lnTo>
                  <a:lnTo>
                    <a:pt x="0" y="140"/>
                  </a:lnTo>
                  <a:lnTo>
                    <a:pt x="33" y="0"/>
                  </a:lnTo>
                  <a:lnTo>
                    <a:pt x="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48"/>
            <p:cNvSpPr>
              <a:spLocks/>
            </p:cNvSpPr>
            <p:nvPr userDrawn="1"/>
          </p:nvSpPr>
          <p:spPr bwMode="auto">
            <a:xfrm>
              <a:off x="3626" y="3823"/>
              <a:ext cx="300" cy="418"/>
            </a:xfrm>
            <a:custGeom>
              <a:avLst/>
              <a:gdLst>
                <a:gd name="T0" fmla="*/ 127 w 127"/>
                <a:gd name="T1" fmla="*/ 167 h 177"/>
                <a:gd name="T2" fmla="*/ 80 w 127"/>
                <a:gd name="T3" fmla="*/ 177 h 177"/>
                <a:gd name="T4" fmla="*/ 38 w 127"/>
                <a:gd name="T5" fmla="*/ 166 h 177"/>
                <a:gd name="T6" fmla="*/ 10 w 127"/>
                <a:gd name="T7" fmla="*/ 136 h 177"/>
                <a:gd name="T8" fmla="*/ 0 w 127"/>
                <a:gd name="T9" fmla="*/ 92 h 177"/>
                <a:gd name="T10" fmla="*/ 11 w 127"/>
                <a:gd name="T11" fmla="*/ 45 h 177"/>
                <a:gd name="T12" fmla="*/ 42 w 127"/>
                <a:gd name="T13" fmla="*/ 12 h 177"/>
                <a:gd name="T14" fmla="*/ 87 w 127"/>
                <a:gd name="T15" fmla="*/ 0 h 177"/>
                <a:gd name="T16" fmla="*/ 127 w 127"/>
                <a:gd name="T17" fmla="*/ 7 h 177"/>
                <a:gd name="T18" fmla="*/ 127 w 127"/>
                <a:gd name="T19" fmla="*/ 29 h 177"/>
                <a:gd name="T20" fmla="*/ 87 w 127"/>
                <a:gd name="T21" fmla="*/ 18 h 177"/>
                <a:gd name="T22" fmla="*/ 52 w 127"/>
                <a:gd name="T23" fmla="*/ 27 h 177"/>
                <a:gd name="T24" fmla="*/ 29 w 127"/>
                <a:gd name="T25" fmla="*/ 53 h 177"/>
                <a:gd name="T26" fmla="*/ 21 w 127"/>
                <a:gd name="T27" fmla="*/ 91 h 177"/>
                <a:gd name="T28" fmla="*/ 28 w 127"/>
                <a:gd name="T29" fmla="*/ 127 h 177"/>
                <a:gd name="T30" fmla="*/ 50 w 127"/>
                <a:gd name="T31" fmla="*/ 151 h 177"/>
                <a:gd name="T32" fmla="*/ 83 w 127"/>
                <a:gd name="T33" fmla="*/ 159 h 177"/>
                <a:gd name="T34" fmla="*/ 127 w 127"/>
                <a:gd name="T35" fmla="*/ 148 h 177"/>
                <a:gd name="T36" fmla="*/ 127 w 127"/>
                <a:gd name="T37" fmla="*/ 16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7" h="177">
                  <a:moveTo>
                    <a:pt x="127" y="167"/>
                  </a:moveTo>
                  <a:cubicBezTo>
                    <a:pt x="115" y="174"/>
                    <a:pt x="99" y="177"/>
                    <a:pt x="80" y="177"/>
                  </a:cubicBezTo>
                  <a:cubicBezTo>
                    <a:pt x="64" y="177"/>
                    <a:pt x="50" y="174"/>
                    <a:pt x="38" y="166"/>
                  </a:cubicBezTo>
                  <a:cubicBezTo>
                    <a:pt x="26" y="159"/>
                    <a:pt x="16" y="149"/>
                    <a:pt x="10" y="136"/>
                  </a:cubicBezTo>
                  <a:cubicBezTo>
                    <a:pt x="3" y="123"/>
                    <a:pt x="0" y="109"/>
                    <a:pt x="0" y="92"/>
                  </a:cubicBezTo>
                  <a:cubicBezTo>
                    <a:pt x="0" y="74"/>
                    <a:pt x="3" y="59"/>
                    <a:pt x="11" y="45"/>
                  </a:cubicBezTo>
                  <a:cubicBezTo>
                    <a:pt x="18" y="31"/>
                    <a:pt x="29" y="20"/>
                    <a:pt x="42" y="12"/>
                  </a:cubicBezTo>
                  <a:cubicBezTo>
                    <a:pt x="55" y="4"/>
                    <a:pt x="70" y="0"/>
                    <a:pt x="87" y="0"/>
                  </a:cubicBezTo>
                  <a:cubicBezTo>
                    <a:pt x="103" y="0"/>
                    <a:pt x="116" y="3"/>
                    <a:pt x="127" y="7"/>
                  </a:cubicBezTo>
                  <a:cubicBezTo>
                    <a:pt x="127" y="29"/>
                    <a:pt x="127" y="29"/>
                    <a:pt x="127" y="29"/>
                  </a:cubicBezTo>
                  <a:cubicBezTo>
                    <a:pt x="115" y="22"/>
                    <a:pt x="101" y="18"/>
                    <a:pt x="87" y="18"/>
                  </a:cubicBezTo>
                  <a:cubicBezTo>
                    <a:pt x="74" y="18"/>
                    <a:pt x="62" y="21"/>
                    <a:pt x="52" y="27"/>
                  </a:cubicBezTo>
                  <a:cubicBezTo>
                    <a:pt x="42" y="33"/>
                    <a:pt x="34" y="42"/>
                    <a:pt x="29" y="53"/>
                  </a:cubicBezTo>
                  <a:cubicBezTo>
                    <a:pt x="23" y="64"/>
                    <a:pt x="21" y="76"/>
                    <a:pt x="21" y="91"/>
                  </a:cubicBezTo>
                  <a:cubicBezTo>
                    <a:pt x="21" y="104"/>
                    <a:pt x="23" y="116"/>
                    <a:pt x="28" y="127"/>
                  </a:cubicBezTo>
                  <a:cubicBezTo>
                    <a:pt x="34" y="137"/>
                    <a:pt x="41" y="145"/>
                    <a:pt x="50" y="151"/>
                  </a:cubicBezTo>
                  <a:cubicBezTo>
                    <a:pt x="60" y="156"/>
                    <a:pt x="71" y="159"/>
                    <a:pt x="83" y="159"/>
                  </a:cubicBezTo>
                  <a:cubicBezTo>
                    <a:pt x="100" y="159"/>
                    <a:pt x="115" y="155"/>
                    <a:pt x="127" y="148"/>
                  </a:cubicBezTo>
                  <a:lnTo>
                    <a:pt x="127" y="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49"/>
            <p:cNvSpPr>
              <a:spLocks noEditPoints="1"/>
            </p:cNvSpPr>
            <p:nvPr userDrawn="1"/>
          </p:nvSpPr>
          <p:spPr bwMode="auto">
            <a:xfrm>
              <a:off x="3979" y="3939"/>
              <a:ext cx="229" cy="302"/>
            </a:xfrm>
            <a:custGeom>
              <a:avLst/>
              <a:gdLst>
                <a:gd name="T0" fmla="*/ 97 w 97"/>
                <a:gd name="T1" fmla="*/ 125 h 128"/>
                <a:gd name="T2" fmla="*/ 77 w 97"/>
                <a:gd name="T3" fmla="*/ 125 h 128"/>
                <a:gd name="T4" fmla="*/ 77 w 97"/>
                <a:gd name="T5" fmla="*/ 106 h 128"/>
                <a:gd name="T6" fmla="*/ 77 w 97"/>
                <a:gd name="T7" fmla="*/ 106 h 128"/>
                <a:gd name="T8" fmla="*/ 39 w 97"/>
                <a:gd name="T9" fmla="*/ 128 h 128"/>
                <a:gd name="T10" fmla="*/ 11 w 97"/>
                <a:gd name="T11" fmla="*/ 118 h 128"/>
                <a:gd name="T12" fmla="*/ 0 w 97"/>
                <a:gd name="T13" fmla="*/ 93 h 128"/>
                <a:gd name="T14" fmla="*/ 41 w 97"/>
                <a:gd name="T15" fmla="*/ 53 h 128"/>
                <a:gd name="T16" fmla="*/ 77 w 97"/>
                <a:gd name="T17" fmla="*/ 48 h 128"/>
                <a:gd name="T18" fmla="*/ 52 w 97"/>
                <a:gd name="T19" fmla="*/ 17 h 128"/>
                <a:gd name="T20" fmla="*/ 12 w 97"/>
                <a:gd name="T21" fmla="*/ 32 h 128"/>
                <a:gd name="T22" fmla="*/ 12 w 97"/>
                <a:gd name="T23" fmla="*/ 12 h 128"/>
                <a:gd name="T24" fmla="*/ 31 w 97"/>
                <a:gd name="T25" fmla="*/ 4 h 128"/>
                <a:gd name="T26" fmla="*/ 54 w 97"/>
                <a:gd name="T27" fmla="*/ 0 h 128"/>
                <a:gd name="T28" fmla="*/ 97 w 97"/>
                <a:gd name="T29" fmla="*/ 46 h 128"/>
                <a:gd name="T30" fmla="*/ 97 w 97"/>
                <a:gd name="T31" fmla="*/ 125 h 128"/>
                <a:gd name="T32" fmla="*/ 77 w 97"/>
                <a:gd name="T33" fmla="*/ 63 h 128"/>
                <a:gd name="T34" fmla="*/ 48 w 97"/>
                <a:gd name="T35" fmla="*/ 68 h 128"/>
                <a:gd name="T36" fmla="*/ 27 w 97"/>
                <a:gd name="T37" fmla="*/ 75 h 128"/>
                <a:gd name="T38" fmla="*/ 20 w 97"/>
                <a:gd name="T39" fmla="*/ 91 h 128"/>
                <a:gd name="T40" fmla="*/ 27 w 97"/>
                <a:gd name="T41" fmla="*/ 106 h 128"/>
                <a:gd name="T42" fmla="*/ 44 w 97"/>
                <a:gd name="T43" fmla="*/ 111 h 128"/>
                <a:gd name="T44" fmla="*/ 68 w 97"/>
                <a:gd name="T45" fmla="*/ 101 h 128"/>
                <a:gd name="T46" fmla="*/ 77 w 97"/>
                <a:gd name="T47" fmla="*/ 76 h 128"/>
                <a:gd name="T48" fmla="*/ 77 w 97"/>
                <a:gd name="T49" fmla="*/ 6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7" h="128">
                  <a:moveTo>
                    <a:pt x="97" y="125"/>
                  </a:moveTo>
                  <a:cubicBezTo>
                    <a:pt x="77" y="125"/>
                    <a:pt x="77" y="125"/>
                    <a:pt x="77" y="125"/>
                  </a:cubicBezTo>
                  <a:cubicBezTo>
                    <a:pt x="77" y="106"/>
                    <a:pt x="77" y="106"/>
                    <a:pt x="77" y="106"/>
                  </a:cubicBezTo>
                  <a:cubicBezTo>
                    <a:pt x="77" y="106"/>
                    <a:pt x="77" y="106"/>
                    <a:pt x="77" y="106"/>
                  </a:cubicBezTo>
                  <a:cubicBezTo>
                    <a:pt x="68" y="121"/>
                    <a:pt x="56" y="128"/>
                    <a:pt x="39" y="128"/>
                  </a:cubicBezTo>
                  <a:cubicBezTo>
                    <a:pt x="28" y="128"/>
                    <a:pt x="18" y="125"/>
                    <a:pt x="11" y="118"/>
                  </a:cubicBezTo>
                  <a:cubicBezTo>
                    <a:pt x="4" y="112"/>
                    <a:pt x="0" y="103"/>
                    <a:pt x="0" y="93"/>
                  </a:cubicBezTo>
                  <a:cubicBezTo>
                    <a:pt x="0" y="70"/>
                    <a:pt x="14" y="57"/>
                    <a:pt x="41" y="53"/>
                  </a:cubicBezTo>
                  <a:cubicBezTo>
                    <a:pt x="77" y="48"/>
                    <a:pt x="77" y="48"/>
                    <a:pt x="77" y="48"/>
                  </a:cubicBezTo>
                  <a:cubicBezTo>
                    <a:pt x="77" y="27"/>
                    <a:pt x="69" y="17"/>
                    <a:pt x="52" y="17"/>
                  </a:cubicBezTo>
                  <a:cubicBezTo>
                    <a:pt x="38" y="17"/>
                    <a:pt x="24" y="22"/>
                    <a:pt x="12" y="32"/>
                  </a:cubicBezTo>
                  <a:cubicBezTo>
                    <a:pt x="12" y="12"/>
                    <a:pt x="12" y="12"/>
                    <a:pt x="12" y="12"/>
                  </a:cubicBezTo>
                  <a:cubicBezTo>
                    <a:pt x="16" y="9"/>
                    <a:pt x="22" y="6"/>
                    <a:pt x="31" y="4"/>
                  </a:cubicBezTo>
                  <a:cubicBezTo>
                    <a:pt x="39" y="1"/>
                    <a:pt x="47" y="0"/>
                    <a:pt x="54" y="0"/>
                  </a:cubicBezTo>
                  <a:cubicBezTo>
                    <a:pt x="83" y="0"/>
                    <a:pt x="97" y="15"/>
                    <a:pt x="97" y="46"/>
                  </a:cubicBezTo>
                  <a:lnTo>
                    <a:pt x="97" y="125"/>
                  </a:lnTo>
                  <a:close/>
                  <a:moveTo>
                    <a:pt x="77" y="63"/>
                  </a:moveTo>
                  <a:cubicBezTo>
                    <a:pt x="48" y="68"/>
                    <a:pt x="48" y="68"/>
                    <a:pt x="48" y="68"/>
                  </a:cubicBezTo>
                  <a:cubicBezTo>
                    <a:pt x="38" y="69"/>
                    <a:pt x="31" y="71"/>
                    <a:pt x="27" y="75"/>
                  </a:cubicBezTo>
                  <a:cubicBezTo>
                    <a:pt x="23" y="78"/>
                    <a:pt x="20" y="84"/>
                    <a:pt x="20" y="91"/>
                  </a:cubicBezTo>
                  <a:cubicBezTo>
                    <a:pt x="20" y="97"/>
                    <a:pt x="23" y="102"/>
                    <a:pt x="27" y="106"/>
                  </a:cubicBezTo>
                  <a:cubicBezTo>
                    <a:pt x="31" y="110"/>
                    <a:pt x="37" y="111"/>
                    <a:pt x="44" y="111"/>
                  </a:cubicBezTo>
                  <a:cubicBezTo>
                    <a:pt x="54" y="111"/>
                    <a:pt x="62" y="108"/>
                    <a:pt x="68" y="101"/>
                  </a:cubicBezTo>
                  <a:cubicBezTo>
                    <a:pt x="74" y="94"/>
                    <a:pt x="77" y="86"/>
                    <a:pt x="77" y="76"/>
                  </a:cubicBezTo>
                  <a:lnTo>
                    <a:pt x="77"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0"/>
            <p:cNvSpPr>
              <a:spLocks/>
            </p:cNvSpPr>
            <p:nvPr userDrawn="1"/>
          </p:nvSpPr>
          <p:spPr bwMode="auto">
            <a:xfrm>
              <a:off x="4296" y="3939"/>
              <a:ext cx="238" cy="295"/>
            </a:xfrm>
            <a:custGeom>
              <a:avLst/>
              <a:gdLst>
                <a:gd name="T0" fmla="*/ 101 w 101"/>
                <a:gd name="T1" fmla="*/ 125 h 125"/>
                <a:gd name="T2" fmla="*/ 82 w 101"/>
                <a:gd name="T3" fmla="*/ 125 h 125"/>
                <a:gd name="T4" fmla="*/ 82 w 101"/>
                <a:gd name="T5" fmla="*/ 55 h 125"/>
                <a:gd name="T6" fmla="*/ 53 w 101"/>
                <a:gd name="T7" fmla="*/ 17 h 125"/>
                <a:gd name="T8" fmla="*/ 29 w 101"/>
                <a:gd name="T9" fmla="*/ 28 h 125"/>
                <a:gd name="T10" fmla="*/ 19 w 101"/>
                <a:gd name="T11" fmla="*/ 55 h 125"/>
                <a:gd name="T12" fmla="*/ 19 w 101"/>
                <a:gd name="T13" fmla="*/ 125 h 125"/>
                <a:gd name="T14" fmla="*/ 0 w 101"/>
                <a:gd name="T15" fmla="*/ 125 h 125"/>
                <a:gd name="T16" fmla="*/ 0 w 101"/>
                <a:gd name="T17" fmla="*/ 3 h 125"/>
                <a:gd name="T18" fmla="*/ 19 w 101"/>
                <a:gd name="T19" fmla="*/ 3 h 125"/>
                <a:gd name="T20" fmla="*/ 19 w 101"/>
                <a:gd name="T21" fmla="*/ 23 h 125"/>
                <a:gd name="T22" fmla="*/ 20 w 101"/>
                <a:gd name="T23" fmla="*/ 23 h 125"/>
                <a:gd name="T24" fmla="*/ 60 w 101"/>
                <a:gd name="T25" fmla="*/ 0 h 125"/>
                <a:gd name="T26" fmla="*/ 91 w 101"/>
                <a:gd name="T27" fmla="*/ 13 h 125"/>
                <a:gd name="T28" fmla="*/ 101 w 101"/>
                <a:gd name="T29" fmla="*/ 50 h 125"/>
                <a:gd name="T30" fmla="*/ 101 w 101"/>
                <a:gd name="T31" fmla="*/ 12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1" h="125">
                  <a:moveTo>
                    <a:pt x="101" y="125"/>
                  </a:moveTo>
                  <a:cubicBezTo>
                    <a:pt x="82" y="125"/>
                    <a:pt x="82" y="125"/>
                    <a:pt x="82" y="125"/>
                  </a:cubicBezTo>
                  <a:cubicBezTo>
                    <a:pt x="82" y="55"/>
                    <a:pt x="82" y="55"/>
                    <a:pt x="82" y="55"/>
                  </a:cubicBezTo>
                  <a:cubicBezTo>
                    <a:pt x="82" y="30"/>
                    <a:pt x="72" y="17"/>
                    <a:pt x="53" y="17"/>
                  </a:cubicBezTo>
                  <a:cubicBezTo>
                    <a:pt x="44" y="17"/>
                    <a:pt x="36" y="20"/>
                    <a:pt x="29" y="28"/>
                  </a:cubicBezTo>
                  <a:cubicBezTo>
                    <a:pt x="23" y="35"/>
                    <a:pt x="19" y="44"/>
                    <a:pt x="19" y="55"/>
                  </a:cubicBezTo>
                  <a:cubicBezTo>
                    <a:pt x="19" y="125"/>
                    <a:pt x="19" y="125"/>
                    <a:pt x="19" y="125"/>
                  </a:cubicBezTo>
                  <a:cubicBezTo>
                    <a:pt x="0" y="125"/>
                    <a:pt x="0" y="125"/>
                    <a:pt x="0" y="125"/>
                  </a:cubicBezTo>
                  <a:cubicBezTo>
                    <a:pt x="0" y="3"/>
                    <a:pt x="0" y="3"/>
                    <a:pt x="0" y="3"/>
                  </a:cubicBezTo>
                  <a:cubicBezTo>
                    <a:pt x="19" y="3"/>
                    <a:pt x="19" y="3"/>
                    <a:pt x="19" y="3"/>
                  </a:cubicBezTo>
                  <a:cubicBezTo>
                    <a:pt x="19" y="23"/>
                    <a:pt x="19" y="23"/>
                    <a:pt x="19" y="23"/>
                  </a:cubicBezTo>
                  <a:cubicBezTo>
                    <a:pt x="20" y="23"/>
                    <a:pt x="20" y="23"/>
                    <a:pt x="20" y="23"/>
                  </a:cubicBezTo>
                  <a:cubicBezTo>
                    <a:pt x="29" y="8"/>
                    <a:pt x="42" y="0"/>
                    <a:pt x="60" y="0"/>
                  </a:cubicBezTo>
                  <a:cubicBezTo>
                    <a:pt x="73" y="0"/>
                    <a:pt x="84" y="4"/>
                    <a:pt x="91" y="13"/>
                  </a:cubicBezTo>
                  <a:cubicBezTo>
                    <a:pt x="98" y="22"/>
                    <a:pt x="101" y="34"/>
                    <a:pt x="101" y="50"/>
                  </a:cubicBezTo>
                  <a:lnTo>
                    <a:pt x="101"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1"/>
            <p:cNvSpPr>
              <a:spLocks noEditPoints="1"/>
            </p:cNvSpPr>
            <p:nvPr userDrawn="1"/>
          </p:nvSpPr>
          <p:spPr bwMode="auto">
            <a:xfrm>
              <a:off x="4598" y="3939"/>
              <a:ext cx="227" cy="302"/>
            </a:xfrm>
            <a:custGeom>
              <a:avLst/>
              <a:gdLst>
                <a:gd name="T0" fmla="*/ 96 w 96"/>
                <a:gd name="T1" fmla="*/ 125 h 128"/>
                <a:gd name="T2" fmla="*/ 77 w 96"/>
                <a:gd name="T3" fmla="*/ 125 h 128"/>
                <a:gd name="T4" fmla="*/ 77 w 96"/>
                <a:gd name="T5" fmla="*/ 106 h 128"/>
                <a:gd name="T6" fmla="*/ 76 w 96"/>
                <a:gd name="T7" fmla="*/ 106 h 128"/>
                <a:gd name="T8" fmla="*/ 39 w 96"/>
                <a:gd name="T9" fmla="*/ 128 h 128"/>
                <a:gd name="T10" fmla="*/ 11 w 96"/>
                <a:gd name="T11" fmla="*/ 118 h 128"/>
                <a:gd name="T12" fmla="*/ 0 w 96"/>
                <a:gd name="T13" fmla="*/ 93 h 128"/>
                <a:gd name="T14" fmla="*/ 40 w 96"/>
                <a:gd name="T15" fmla="*/ 53 h 128"/>
                <a:gd name="T16" fmla="*/ 77 w 96"/>
                <a:gd name="T17" fmla="*/ 48 h 128"/>
                <a:gd name="T18" fmla="*/ 52 w 96"/>
                <a:gd name="T19" fmla="*/ 17 h 128"/>
                <a:gd name="T20" fmla="*/ 12 w 96"/>
                <a:gd name="T21" fmla="*/ 32 h 128"/>
                <a:gd name="T22" fmla="*/ 12 w 96"/>
                <a:gd name="T23" fmla="*/ 12 h 128"/>
                <a:gd name="T24" fmla="*/ 30 w 96"/>
                <a:gd name="T25" fmla="*/ 4 h 128"/>
                <a:gd name="T26" fmla="*/ 53 w 96"/>
                <a:gd name="T27" fmla="*/ 0 h 128"/>
                <a:gd name="T28" fmla="*/ 96 w 96"/>
                <a:gd name="T29" fmla="*/ 46 h 128"/>
                <a:gd name="T30" fmla="*/ 96 w 96"/>
                <a:gd name="T31" fmla="*/ 125 h 128"/>
                <a:gd name="T32" fmla="*/ 77 w 96"/>
                <a:gd name="T33" fmla="*/ 63 h 128"/>
                <a:gd name="T34" fmla="*/ 47 w 96"/>
                <a:gd name="T35" fmla="*/ 68 h 128"/>
                <a:gd name="T36" fmla="*/ 26 w 96"/>
                <a:gd name="T37" fmla="*/ 75 h 128"/>
                <a:gd name="T38" fmla="*/ 20 w 96"/>
                <a:gd name="T39" fmla="*/ 91 h 128"/>
                <a:gd name="T40" fmla="*/ 27 w 96"/>
                <a:gd name="T41" fmla="*/ 106 h 128"/>
                <a:gd name="T42" fmla="*/ 43 w 96"/>
                <a:gd name="T43" fmla="*/ 111 h 128"/>
                <a:gd name="T44" fmla="*/ 67 w 96"/>
                <a:gd name="T45" fmla="*/ 101 h 128"/>
                <a:gd name="T46" fmla="*/ 77 w 96"/>
                <a:gd name="T47" fmla="*/ 76 h 128"/>
                <a:gd name="T48" fmla="*/ 77 w 96"/>
                <a:gd name="T49" fmla="*/ 6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6" h="128">
                  <a:moveTo>
                    <a:pt x="96" y="125"/>
                  </a:moveTo>
                  <a:cubicBezTo>
                    <a:pt x="77" y="125"/>
                    <a:pt x="77" y="125"/>
                    <a:pt x="77" y="125"/>
                  </a:cubicBezTo>
                  <a:cubicBezTo>
                    <a:pt x="77" y="106"/>
                    <a:pt x="77" y="106"/>
                    <a:pt x="77" y="106"/>
                  </a:cubicBezTo>
                  <a:cubicBezTo>
                    <a:pt x="76" y="106"/>
                    <a:pt x="76" y="106"/>
                    <a:pt x="76" y="106"/>
                  </a:cubicBezTo>
                  <a:cubicBezTo>
                    <a:pt x="68" y="121"/>
                    <a:pt x="55" y="128"/>
                    <a:pt x="39" y="128"/>
                  </a:cubicBezTo>
                  <a:cubicBezTo>
                    <a:pt x="27" y="128"/>
                    <a:pt x="18" y="125"/>
                    <a:pt x="11" y="118"/>
                  </a:cubicBezTo>
                  <a:cubicBezTo>
                    <a:pt x="3" y="112"/>
                    <a:pt x="0" y="103"/>
                    <a:pt x="0" y="93"/>
                  </a:cubicBezTo>
                  <a:cubicBezTo>
                    <a:pt x="0" y="70"/>
                    <a:pt x="13" y="57"/>
                    <a:pt x="40" y="53"/>
                  </a:cubicBezTo>
                  <a:cubicBezTo>
                    <a:pt x="77" y="48"/>
                    <a:pt x="77" y="48"/>
                    <a:pt x="77" y="48"/>
                  </a:cubicBezTo>
                  <a:cubicBezTo>
                    <a:pt x="77" y="27"/>
                    <a:pt x="68" y="17"/>
                    <a:pt x="52" y="17"/>
                  </a:cubicBezTo>
                  <a:cubicBezTo>
                    <a:pt x="37" y="17"/>
                    <a:pt x="24" y="22"/>
                    <a:pt x="12" y="32"/>
                  </a:cubicBezTo>
                  <a:cubicBezTo>
                    <a:pt x="12" y="12"/>
                    <a:pt x="12" y="12"/>
                    <a:pt x="12" y="12"/>
                  </a:cubicBezTo>
                  <a:cubicBezTo>
                    <a:pt x="15" y="9"/>
                    <a:pt x="22" y="6"/>
                    <a:pt x="30" y="4"/>
                  </a:cubicBezTo>
                  <a:cubicBezTo>
                    <a:pt x="39" y="1"/>
                    <a:pt x="47" y="0"/>
                    <a:pt x="53" y="0"/>
                  </a:cubicBezTo>
                  <a:cubicBezTo>
                    <a:pt x="82" y="0"/>
                    <a:pt x="96" y="15"/>
                    <a:pt x="96" y="46"/>
                  </a:cubicBezTo>
                  <a:lnTo>
                    <a:pt x="96" y="125"/>
                  </a:lnTo>
                  <a:close/>
                  <a:moveTo>
                    <a:pt x="77" y="63"/>
                  </a:moveTo>
                  <a:cubicBezTo>
                    <a:pt x="47" y="68"/>
                    <a:pt x="47" y="68"/>
                    <a:pt x="47" y="68"/>
                  </a:cubicBezTo>
                  <a:cubicBezTo>
                    <a:pt x="37" y="69"/>
                    <a:pt x="30" y="71"/>
                    <a:pt x="26" y="75"/>
                  </a:cubicBezTo>
                  <a:cubicBezTo>
                    <a:pt x="22" y="78"/>
                    <a:pt x="20" y="84"/>
                    <a:pt x="20" y="91"/>
                  </a:cubicBezTo>
                  <a:cubicBezTo>
                    <a:pt x="20" y="97"/>
                    <a:pt x="22" y="102"/>
                    <a:pt x="27" y="106"/>
                  </a:cubicBezTo>
                  <a:cubicBezTo>
                    <a:pt x="31" y="110"/>
                    <a:pt x="37" y="111"/>
                    <a:pt x="43" y="111"/>
                  </a:cubicBezTo>
                  <a:cubicBezTo>
                    <a:pt x="53" y="111"/>
                    <a:pt x="61" y="108"/>
                    <a:pt x="67" y="101"/>
                  </a:cubicBezTo>
                  <a:cubicBezTo>
                    <a:pt x="74" y="94"/>
                    <a:pt x="77" y="86"/>
                    <a:pt x="77" y="76"/>
                  </a:cubicBezTo>
                  <a:lnTo>
                    <a:pt x="77"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2"/>
            <p:cNvSpPr>
              <a:spLocks noEditPoints="1"/>
            </p:cNvSpPr>
            <p:nvPr userDrawn="1"/>
          </p:nvSpPr>
          <p:spPr bwMode="auto">
            <a:xfrm>
              <a:off x="4892" y="3806"/>
              <a:ext cx="267" cy="435"/>
            </a:xfrm>
            <a:custGeom>
              <a:avLst/>
              <a:gdLst>
                <a:gd name="T0" fmla="*/ 113 w 113"/>
                <a:gd name="T1" fmla="*/ 181 h 184"/>
                <a:gd name="T2" fmla="*/ 93 w 113"/>
                <a:gd name="T3" fmla="*/ 181 h 184"/>
                <a:gd name="T4" fmla="*/ 93 w 113"/>
                <a:gd name="T5" fmla="*/ 160 h 184"/>
                <a:gd name="T6" fmla="*/ 92 w 113"/>
                <a:gd name="T7" fmla="*/ 160 h 184"/>
                <a:gd name="T8" fmla="*/ 51 w 113"/>
                <a:gd name="T9" fmla="*/ 184 h 184"/>
                <a:gd name="T10" fmla="*/ 14 w 113"/>
                <a:gd name="T11" fmla="*/ 167 h 184"/>
                <a:gd name="T12" fmla="*/ 0 w 113"/>
                <a:gd name="T13" fmla="*/ 123 h 184"/>
                <a:gd name="T14" fmla="*/ 15 w 113"/>
                <a:gd name="T15" fmla="*/ 74 h 184"/>
                <a:gd name="T16" fmla="*/ 56 w 113"/>
                <a:gd name="T17" fmla="*/ 56 h 184"/>
                <a:gd name="T18" fmla="*/ 92 w 113"/>
                <a:gd name="T19" fmla="*/ 76 h 184"/>
                <a:gd name="T20" fmla="*/ 93 w 113"/>
                <a:gd name="T21" fmla="*/ 76 h 184"/>
                <a:gd name="T22" fmla="*/ 93 w 113"/>
                <a:gd name="T23" fmla="*/ 0 h 184"/>
                <a:gd name="T24" fmla="*/ 113 w 113"/>
                <a:gd name="T25" fmla="*/ 0 h 184"/>
                <a:gd name="T26" fmla="*/ 113 w 113"/>
                <a:gd name="T27" fmla="*/ 181 h 184"/>
                <a:gd name="T28" fmla="*/ 93 w 113"/>
                <a:gd name="T29" fmla="*/ 126 h 184"/>
                <a:gd name="T30" fmla="*/ 93 w 113"/>
                <a:gd name="T31" fmla="*/ 108 h 184"/>
                <a:gd name="T32" fmla="*/ 83 w 113"/>
                <a:gd name="T33" fmla="*/ 83 h 184"/>
                <a:gd name="T34" fmla="*/ 58 w 113"/>
                <a:gd name="T35" fmla="*/ 73 h 184"/>
                <a:gd name="T36" fmla="*/ 30 w 113"/>
                <a:gd name="T37" fmla="*/ 86 h 184"/>
                <a:gd name="T38" fmla="*/ 20 w 113"/>
                <a:gd name="T39" fmla="*/ 122 h 184"/>
                <a:gd name="T40" fmla="*/ 30 w 113"/>
                <a:gd name="T41" fmla="*/ 155 h 184"/>
                <a:gd name="T42" fmla="*/ 56 w 113"/>
                <a:gd name="T43" fmla="*/ 167 h 184"/>
                <a:gd name="T44" fmla="*/ 83 w 113"/>
                <a:gd name="T45" fmla="*/ 156 h 184"/>
                <a:gd name="T46" fmla="*/ 93 w 113"/>
                <a:gd name="T47" fmla="*/ 126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3" h="184">
                  <a:moveTo>
                    <a:pt x="113" y="181"/>
                  </a:moveTo>
                  <a:cubicBezTo>
                    <a:pt x="93" y="181"/>
                    <a:pt x="93" y="181"/>
                    <a:pt x="93" y="181"/>
                  </a:cubicBezTo>
                  <a:cubicBezTo>
                    <a:pt x="93" y="160"/>
                    <a:pt x="93" y="160"/>
                    <a:pt x="93" y="160"/>
                  </a:cubicBezTo>
                  <a:cubicBezTo>
                    <a:pt x="92" y="160"/>
                    <a:pt x="92" y="160"/>
                    <a:pt x="92" y="160"/>
                  </a:cubicBezTo>
                  <a:cubicBezTo>
                    <a:pt x="83" y="176"/>
                    <a:pt x="69" y="184"/>
                    <a:pt x="51" y="184"/>
                  </a:cubicBezTo>
                  <a:cubicBezTo>
                    <a:pt x="35" y="184"/>
                    <a:pt x="23" y="179"/>
                    <a:pt x="14" y="167"/>
                  </a:cubicBezTo>
                  <a:cubicBezTo>
                    <a:pt x="5" y="156"/>
                    <a:pt x="0" y="142"/>
                    <a:pt x="0" y="123"/>
                  </a:cubicBezTo>
                  <a:cubicBezTo>
                    <a:pt x="0" y="103"/>
                    <a:pt x="5" y="87"/>
                    <a:pt x="15" y="74"/>
                  </a:cubicBezTo>
                  <a:cubicBezTo>
                    <a:pt x="25" y="62"/>
                    <a:pt x="39" y="56"/>
                    <a:pt x="56" y="56"/>
                  </a:cubicBezTo>
                  <a:cubicBezTo>
                    <a:pt x="73" y="56"/>
                    <a:pt x="85" y="63"/>
                    <a:pt x="92" y="76"/>
                  </a:cubicBezTo>
                  <a:cubicBezTo>
                    <a:pt x="93" y="76"/>
                    <a:pt x="93" y="76"/>
                    <a:pt x="93" y="76"/>
                  </a:cubicBezTo>
                  <a:cubicBezTo>
                    <a:pt x="93" y="0"/>
                    <a:pt x="93" y="0"/>
                    <a:pt x="93" y="0"/>
                  </a:cubicBezTo>
                  <a:cubicBezTo>
                    <a:pt x="113" y="0"/>
                    <a:pt x="113" y="0"/>
                    <a:pt x="113" y="0"/>
                  </a:cubicBezTo>
                  <a:lnTo>
                    <a:pt x="113" y="181"/>
                  </a:lnTo>
                  <a:close/>
                  <a:moveTo>
                    <a:pt x="93" y="126"/>
                  </a:moveTo>
                  <a:cubicBezTo>
                    <a:pt x="93" y="108"/>
                    <a:pt x="93" y="108"/>
                    <a:pt x="93" y="108"/>
                  </a:cubicBezTo>
                  <a:cubicBezTo>
                    <a:pt x="93" y="98"/>
                    <a:pt x="90" y="89"/>
                    <a:pt x="83" y="83"/>
                  </a:cubicBezTo>
                  <a:cubicBezTo>
                    <a:pt x="76" y="76"/>
                    <a:pt x="68" y="73"/>
                    <a:pt x="58" y="73"/>
                  </a:cubicBezTo>
                  <a:cubicBezTo>
                    <a:pt x="47" y="73"/>
                    <a:pt x="37" y="77"/>
                    <a:pt x="30" y="86"/>
                  </a:cubicBezTo>
                  <a:cubicBezTo>
                    <a:pt x="23" y="94"/>
                    <a:pt x="20" y="107"/>
                    <a:pt x="20" y="122"/>
                  </a:cubicBezTo>
                  <a:cubicBezTo>
                    <a:pt x="20" y="136"/>
                    <a:pt x="23" y="147"/>
                    <a:pt x="30" y="155"/>
                  </a:cubicBezTo>
                  <a:cubicBezTo>
                    <a:pt x="36" y="163"/>
                    <a:pt x="45" y="167"/>
                    <a:pt x="56" y="167"/>
                  </a:cubicBezTo>
                  <a:cubicBezTo>
                    <a:pt x="67" y="167"/>
                    <a:pt x="76" y="164"/>
                    <a:pt x="83" y="156"/>
                  </a:cubicBezTo>
                  <a:cubicBezTo>
                    <a:pt x="90" y="148"/>
                    <a:pt x="93" y="138"/>
                    <a:pt x="93"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53"/>
            <p:cNvSpPr>
              <a:spLocks noEditPoints="1"/>
            </p:cNvSpPr>
            <p:nvPr userDrawn="1"/>
          </p:nvSpPr>
          <p:spPr bwMode="auto">
            <a:xfrm>
              <a:off x="5228" y="3939"/>
              <a:ext cx="229" cy="302"/>
            </a:xfrm>
            <a:custGeom>
              <a:avLst/>
              <a:gdLst>
                <a:gd name="T0" fmla="*/ 97 w 97"/>
                <a:gd name="T1" fmla="*/ 125 h 128"/>
                <a:gd name="T2" fmla="*/ 77 w 97"/>
                <a:gd name="T3" fmla="*/ 125 h 128"/>
                <a:gd name="T4" fmla="*/ 77 w 97"/>
                <a:gd name="T5" fmla="*/ 106 h 128"/>
                <a:gd name="T6" fmla="*/ 77 w 97"/>
                <a:gd name="T7" fmla="*/ 106 h 128"/>
                <a:gd name="T8" fmla="*/ 39 w 97"/>
                <a:gd name="T9" fmla="*/ 128 h 128"/>
                <a:gd name="T10" fmla="*/ 11 w 97"/>
                <a:gd name="T11" fmla="*/ 118 h 128"/>
                <a:gd name="T12" fmla="*/ 0 w 97"/>
                <a:gd name="T13" fmla="*/ 93 h 128"/>
                <a:gd name="T14" fmla="*/ 40 w 97"/>
                <a:gd name="T15" fmla="*/ 53 h 128"/>
                <a:gd name="T16" fmla="*/ 77 w 97"/>
                <a:gd name="T17" fmla="*/ 48 h 128"/>
                <a:gd name="T18" fmla="*/ 52 w 97"/>
                <a:gd name="T19" fmla="*/ 17 h 128"/>
                <a:gd name="T20" fmla="*/ 12 w 97"/>
                <a:gd name="T21" fmla="*/ 32 h 128"/>
                <a:gd name="T22" fmla="*/ 12 w 97"/>
                <a:gd name="T23" fmla="*/ 12 h 128"/>
                <a:gd name="T24" fmla="*/ 30 w 97"/>
                <a:gd name="T25" fmla="*/ 4 h 128"/>
                <a:gd name="T26" fmla="*/ 54 w 97"/>
                <a:gd name="T27" fmla="*/ 0 h 128"/>
                <a:gd name="T28" fmla="*/ 97 w 97"/>
                <a:gd name="T29" fmla="*/ 46 h 128"/>
                <a:gd name="T30" fmla="*/ 97 w 97"/>
                <a:gd name="T31" fmla="*/ 125 h 128"/>
                <a:gd name="T32" fmla="*/ 77 w 97"/>
                <a:gd name="T33" fmla="*/ 63 h 128"/>
                <a:gd name="T34" fmla="*/ 47 w 97"/>
                <a:gd name="T35" fmla="*/ 68 h 128"/>
                <a:gd name="T36" fmla="*/ 26 w 97"/>
                <a:gd name="T37" fmla="*/ 75 h 128"/>
                <a:gd name="T38" fmla="*/ 20 w 97"/>
                <a:gd name="T39" fmla="*/ 91 h 128"/>
                <a:gd name="T40" fmla="*/ 27 w 97"/>
                <a:gd name="T41" fmla="*/ 106 h 128"/>
                <a:gd name="T42" fmla="*/ 44 w 97"/>
                <a:gd name="T43" fmla="*/ 111 h 128"/>
                <a:gd name="T44" fmla="*/ 68 w 97"/>
                <a:gd name="T45" fmla="*/ 101 h 128"/>
                <a:gd name="T46" fmla="*/ 77 w 97"/>
                <a:gd name="T47" fmla="*/ 76 h 128"/>
                <a:gd name="T48" fmla="*/ 77 w 97"/>
                <a:gd name="T49" fmla="*/ 6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7" h="128">
                  <a:moveTo>
                    <a:pt x="97" y="125"/>
                  </a:moveTo>
                  <a:cubicBezTo>
                    <a:pt x="77" y="125"/>
                    <a:pt x="77" y="125"/>
                    <a:pt x="77" y="125"/>
                  </a:cubicBezTo>
                  <a:cubicBezTo>
                    <a:pt x="77" y="106"/>
                    <a:pt x="77" y="106"/>
                    <a:pt x="77" y="106"/>
                  </a:cubicBezTo>
                  <a:cubicBezTo>
                    <a:pt x="77" y="106"/>
                    <a:pt x="77" y="106"/>
                    <a:pt x="77" y="106"/>
                  </a:cubicBezTo>
                  <a:cubicBezTo>
                    <a:pt x="68" y="121"/>
                    <a:pt x="56" y="128"/>
                    <a:pt x="39" y="128"/>
                  </a:cubicBezTo>
                  <a:cubicBezTo>
                    <a:pt x="27" y="128"/>
                    <a:pt x="18" y="125"/>
                    <a:pt x="11" y="118"/>
                  </a:cubicBezTo>
                  <a:cubicBezTo>
                    <a:pt x="4" y="112"/>
                    <a:pt x="0" y="103"/>
                    <a:pt x="0" y="93"/>
                  </a:cubicBezTo>
                  <a:cubicBezTo>
                    <a:pt x="0" y="70"/>
                    <a:pt x="14" y="57"/>
                    <a:pt x="40" y="53"/>
                  </a:cubicBezTo>
                  <a:cubicBezTo>
                    <a:pt x="77" y="48"/>
                    <a:pt x="77" y="48"/>
                    <a:pt x="77" y="48"/>
                  </a:cubicBezTo>
                  <a:cubicBezTo>
                    <a:pt x="77" y="27"/>
                    <a:pt x="69" y="17"/>
                    <a:pt x="52" y="17"/>
                  </a:cubicBezTo>
                  <a:cubicBezTo>
                    <a:pt x="37" y="17"/>
                    <a:pt x="24" y="22"/>
                    <a:pt x="12" y="32"/>
                  </a:cubicBezTo>
                  <a:cubicBezTo>
                    <a:pt x="12" y="12"/>
                    <a:pt x="12" y="12"/>
                    <a:pt x="12" y="12"/>
                  </a:cubicBezTo>
                  <a:cubicBezTo>
                    <a:pt x="16" y="9"/>
                    <a:pt x="22" y="6"/>
                    <a:pt x="30" y="4"/>
                  </a:cubicBezTo>
                  <a:cubicBezTo>
                    <a:pt x="39" y="1"/>
                    <a:pt x="47" y="0"/>
                    <a:pt x="54" y="0"/>
                  </a:cubicBezTo>
                  <a:cubicBezTo>
                    <a:pt x="82" y="0"/>
                    <a:pt x="97" y="15"/>
                    <a:pt x="97" y="46"/>
                  </a:cubicBezTo>
                  <a:lnTo>
                    <a:pt x="97" y="125"/>
                  </a:lnTo>
                  <a:close/>
                  <a:moveTo>
                    <a:pt x="77" y="63"/>
                  </a:moveTo>
                  <a:cubicBezTo>
                    <a:pt x="47" y="68"/>
                    <a:pt x="47" y="68"/>
                    <a:pt x="47" y="68"/>
                  </a:cubicBezTo>
                  <a:cubicBezTo>
                    <a:pt x="37" y="69"/>
                    <a:pt x="30" y="71"/>
                    <a:pt x="26" y="75"/>
                  </a:cubicBezTo>
                  <a:cubicBezTo>
                    <a:pt x="22" y="78"/>
                    <a:pt x="20" y="84"/>
                    <a:pt x="20" y="91"/>
                  </a:cubicBezTo>
                  <a:cubicBezTo>
                    <a:pt x="20" y="97"/>
                    <a:pt x="22" y="102"/>
                    <a:pt x="27" y="106"/>
                  </a:cubicBezTo>
                  <a:cubicBezTo>
                    <a:pt x="31" y="110"/>
                    <a:pt x="37" y="111"/>
                    <a:pt x="44" y="111"/>
                  </a:cubicBezTo>
                  <a:cubicBezTo>
                    <a:pt x="53" y="111"/>
                    <a:pt x="61" y="108"/>
                    <a:pt x="68" y="101"/>
                  </a:cubicBezTo>
                  <a:cubicBezTo>
                    <a:pt x="74" y="94"/>
                    <a:pt x="77" y="86"/>
                    <a:pt x="77" y="76"/>
                  </a:cubicBezTo>
                  <a:lnTo>
                    <a:pt x="77"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54"/>
            <p:cNvSpPr>
              <a:spLocks/>
            </p:cNvSpPr>
            <p:nvPr userDrawn="1"/>
          </p:nvSpPr>
          <p:spPr bwMode="auto">
            <a:xfrm>
              <a:off x="1386" y="4610"/>
              <a:ext cx="151" cy="412"/>
            </a:xfrm>
            <a:custGeom>
              <a:avLst/>
              <a:gdLst>
                <a:gd name="T0" fmla="*/ 64 w 64"/>
                <a:gd name="T1" fmla="*/ 110 h 174"/>
                <a:gd name="T2" fmla="*/ 51 w 64"/>
                <a:gd name="T3" fmla="*/ 157 h 174"/>
                <a:gd name="T4" fmla="*/ 16 w 64"/>
                <a:gd name="T5" fmla="*/ 174 h 174"/>
                <a:gd name="T6" fmla="*/ 0 w 64"/>
                <a:gd name="T7" fmla="*/ 171 h 174"/>
                <a:gd name="T8" fmla="*/ 0 w 64"/>
                <a:gd name="T9" fmla="*/ 151 h 174"/>
                <a:gd name="T10" fmla="*/ 17 w 64"/>
                <a:gd name="T11" fmla="*/ 156 h 174"/>
                <a:gd name="T12" fmla="*/ 44 w 64"/>
                <a:gd name="T13" fmla="*/ 110 h 174"/>
                <a:gd name="T14" fmla="*/ 44 w 64"/>
                <a:gd name="T15" fmla="*/ 0 h 174"/>
                <a:gd name="T16" fmla="*/ 64 w 64"/>
                <a:gd name="T17" fmla="*/ 0 h 174"/>
                <a:gd name="T18" fmla="*/ 64 w 64"/>
                <a:gd name="T19" fmla="*/ 11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174">
                  <a:moveTo>
                    <a:pt x="64" y="110"/>
                  </a:moveTo>
                  <a:cubicBezTo>
                    <a:pt x="64" y="129"/>
                    <a:pt x="59" y="145"/>
                    <a:pt x="51" y="157"/>
                  </a:cubicBezTo>
                  <a:cubicBezTo>
                    <a:pt x="43" y="168"/>
                    <a:pt x="31" y="174"/>
                    <a:pt x="16" y="174"/>
                  </a:cubicBezTo>
                  <a:cubicBezTo>
                    <a:pt x="10" y="174"/>
                    <a:pt x="4" y="173"/>
                    <a:pt x="0" y="171"/>
                  </a:cubicBezTo>
                  <a:cubicBezTo>
                    <a:pt x="0" y="151"/>
                    <a:pt x="0" y="151"/>
                    <a:pt x="0" y="151"/>
                  </a:cubicBezTo>
                  <a:cubicBezTo>
                    <a:pt x="4" y="154"/>
                    <a:pt x="10" y="156"/>
                    <a:pt x="17" y="156"/>
                  </a:cubicBezTo>
                  <a:cubicBezTo>
                    <a:pt x="35" y="156"/>
                    <a:pt x="44" y="140"/>
                    <a:pt x="44" y="110"/>
                  </a:cubicBezTo>
                  <a:cubicBezTo>
                    <a:pt x="44" y="0"/>
                    <a:pt x="44" y="0"/>
                    <a:pt x="44" y="0"/>
                  </a:cubicBezTo>
                  <a:cubicBezTo>
                    <a:pt x="64" y="0"/>
                    <a:pt x="64" y="0"/>
                    <a:pt x="64" y="0"/>
                  </a:cubicBezTo>
                  <a:lnTo>
                    <a:pt x="64"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55"/>
            <p:cNvSpPr>
              <a:spLocks/>
            </p:cNvSpPr>
            <p:nvPr userDrawn="1"/>
          </p:nvSpPr>
          <p:spPr bwMode="auto">
            <a:xfrm>
              <a:off x="1627" y="4726"/>
              <a:ext cx="239" cy="296"/>
            </a:xfrm>
            <a:custGeom>
              <a:avLst/>
              <a:gdLst>
                <a:gd name="T0" fmla="*/ 101 w 101"/>
                <a:gd name="T1" fmla="*/ 122 h 125"/>
                <a:gd name="T2" fmla="*/ 82 w 101"/>
                <a:gd name="T3" fmla="*/ 122 h 125"/>
                <a:gd name="T4" fmla="*/ 82 w 101"/>
                <a:gd name="T5" fmla="*/ 103 h 125"/>
                <a:gd name="T6" fmla="*/ 81 w 101"/>
                <a:gd name="T7" fmla="*/ 103 h 125"/>
                <a:gd name="T8" fmla="*/ 43 w 101"/>
                <a:gd name="T9" fmla="*/ 125 h 125"/>
                <a:gd name="T10" fmla="*/ 0 w 101"/>
                <a:gd name="T11" fmla="*/ 73 h 125"/>
                <a:gd name="T12" fmla="*/ 0 w 101"/>
                <a:gd name="T13" fmla="*/ 0 h 125"/>
                <a:gd name="T14" fmla="*/ 19 w 101"/>
                <a:gd name="T15" fmla="*/ 0 h 125"/>
                <a:gd name="T16" fmla="*/ 19 w 101"/>
                <a:gd name="T17" fmla="*/ 70 h 125"/>
                <a:gd name="T18" fmla="*/ 49 w 101"/>
                <a:gd name="T19" fmla="*/ 108 h 125"/>
                <a:gd name="T20" fmla="*/ 72 w 101"/>
                <a:gd name="T21" fmla="*/ 98 h 125"/>
                <a:gd name="T22" fmla="*/ 82 w 101"/>
                <a:gd name="T23" fmla="*/ 70 h 125"/>
                <a:gd name="T24" fmla="*/ 82 w 101"/>
                <a:gd name="T25" fmla="*/ 0 h 125"/>
                <a:gd name="T26" fmla="*/ 101 w 101"/>
                <a:gd name="T27" fmla="*/ 0 h 125"/>
                <a:gd name="T28" fmla="*/ 101 w 101"/>
                <a:gd name="T29" fmla="*/ 12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1" h="125">
                  <a:moveTo>
                    <a:pt x="101" y="122"/>
                  </a:moveTo>
                  <a:cubicBezTo>
                    <a:pt x="82" y="122"/>
                    <a:pt x="82" y="122"/>
                    <a:pt x="82" y="122"/>
                  </a:cubicBezTo>
                  <a:cubicBezTo>
                    <a:pt x="82" y="103"/>
                    <a:pt x="82" y="103"/>
                    <a:pt x="82" y="103"/>
                  </a:cubicBezTo>
                  <a:cubicBezTo>
                    <a:pt x="81" y="103"/>
                    <a:pt x="81" y="103"/>
                    <a:pt x="81" y="103"/>
                  </a:cubicBezTo>
                  <a:cubicBezTo>
                    <a:pt x="73" y="117"/>
                    <a:pt x="60" y="125"/>
                    <a:pt x="43" y="125"/>
                  </a:cubicBezTo>
                  <a:cubicBezTo>
                    <a:pt x="14" y="125"/>
                    <a:pt x="0" y="108"/>
                    <a:pt x="0" y="73"/>
                  </a:cubicBezTo>
                  <a:cubicBezTo>
                    <a:pt x="0" y="0"/>
                    <a:pt x="0" y="0"/>
                    <a:pt x="0" y="0"/>
                  </a:cubicBezTo>
                  <a:cubicBezTo>
                    <a:pt x="19" y="0"/>
                    <a:pt x="19" y="0"/>
                    <a:pt x="19" y="0"/>
                  </a:cubicBezTo>
                  <a:cubicBezTo>
                    <a:pt x="19" y="70"/>
                    <a:pt x="19" y="70"/>
                    <a:pt x="19" y="70"/>
                  </a:cubicBezTo>
                  <a:cubicBezTo>
                    <a:pt x="19" y="95"/>
                    <a:pt x="29" y="108"/>
                    <a:pt x="49" y="108"/>
                  </a:cubicBezTo>
                  <a:cubicBezTo>
                    <a:pt x="59" y="108"/>
                    <a:pt x="66" y="105"/>
                    <a:pt x="72" y="98"/>
                  </a:cubicBezTo>
                  <a:cubicBezTo>
                    <a:pt x="78" y="91"/>
                    <a:pt x="82" y="81"/>
                    <a:pt x="82" y="70"/>
                  </a:cubicBezTo>
                  <a:cubicBezTo>
                    <a:pt x="82" y="0"/>
                    <a:pt x="82" y="0"/>
                    <a:pt x="82" y="0"/>
                  </a:cubicBezTo>
                  <a:cubicBezTo>
                    <a:pt x="101" y="0"/>
                    <a:pt x="101" y="0"/>
                    <a:pt x="101" y="0"/>
                  </a:cubicBezTo>
                  <a:lnTo>
                    <a:pt x="101" y="1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Rectangle 56"/>
            <p:cNvSpPr>
              <a:spLocks noChangeArrowheads="1"/>
            </p:cNvSpPr>
            <p:nvPr userDrawn="1"/>
          </p:nvSpPr>
          <p:spPr bwMode="auto">
            <a:xfrm>
              <a:off x="1961" y="4587"/>
              <a:ext cx="45" cy="42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57"/>
            <p:cNvSpPr>
              <a:spLocks/>
            </p:cNvSpPr>
            <p:nvPr userDrawn="1"/>
          </p:nvSpPr>
          <p:spPr bwMode="auto">
            <a:xfrm>
              <a:off x="2058" y="4726"/>
              <a:ext cx="272" cy="423"/>
            </a:xfrm>
            <a:custGeom>
              <a:avLst/>
              <a:gdLst>
                <a:gd name="T0" fmla="*/ 115 w 115"/>
                <a:gd name="T1" fmla="*/ 0 h 179"/>
                <a:gd name="T2" fmla="*/ 59 w 115"/>
                <a:gd name="T3" fmla="*/ 141 h 179"/>
                <a:gd name="T4" fmla="*/ 17 w 115"/>
                <a:gd name="T5" fmla="*/ 179 h 179"/>
                <a:gd name="T6" fmla="*/ 4 w 115"/>
                <a:gd name="T7" fmla="*/ 178 h 179"/>
                <a:gd name="T8" fmla="*/ 4 w 115"/>
                <a:gd name="T9" fmla="*/ 160 h 179"/>
                <a:gd name="T10" fmla="*/ 15 w 115"/>
                <a:gd name="T11" fmla="*/ 162 h 179"/>
                <a:gd name="T12" fmla="*/ 38 w 115"/>
                <a:gd name="T13" fmla="*/ 145 h 179"/>
                <a:gd name="T14" fmla="*/ 47 w 115"/>
                <a:gd name="T15" fmla="*/ 122 h 179"/>
                <a:gd name="T16" fmla="*/ 0 w 115"/>
                <a:gd name="T17" fmla="*/ 0 h 179"/>
                <a:gd name="T18" fmla="*/ 21 w 115"/>
                <a:gd name="T19" fmla="*/ 0 h 179"/>
                <a:gd name="T20" fmla="*/ 54 w 115"/>
                <a:gd name="T21" fmla="*/ 94 h 179"/>
                <a:gd name="T22" fmla="*/ 57 w 115"/>
                <a:gd name="T23" fmla="*/ 103 h 179"/>
                <a:gd name="T24" fmla="*/ 58 w 115"/>
                <a:gd name="T25" fmla="*/ 103 h 179"/>
                <a:gd name="T26" fmla="*/ 60 w 115"/>
                <a:gd name="T27" fmla="*/ 94 h 179"/>
                <a:gd name="T28" fmla="*/ 95 w 115"/>
                <a:gd name="T29" fmla="*/ 0 h 179"/>
                <a:gd name="T30" fmla="*/ 115 w 115"/>
                <a:gd name="T31"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5" h="179">
                  <a:moveTo>
                    <a:pt x="115" y="0"/>
                  </a:moveTo>
                  <a:cubicBezTo>
                    <a:pt x="59" y="141"/>
                    <a:pt x="59" y="141"/>
                    <a:pt x="59" y="141"/>
                  </a:cubicBezTo>
                  <a:cubicBezTo>
                    <a:pt x="49" y="167"/>
                    <a:pt x="35" y="179"/>
                    <a:pt x="17" y="179"/>
                  </a:cubicBezTo>
                  <a:cubicBezTo>
                    <a:pt x="11" y="179"/>
                    <a:pt x="7" y="179"/>
                    <a:pt x="4" y="178"/>
                  </a:cubicBezTo>
                  <a:cubicBezTo>
                    <a:pt x="4" y="160"/>
                    <a:pt x="4" y="160"/>
                    <a:pt x="4" y="160"/>
                  </a:cubicBezTo>
                  <a:cubicBezTo>
                    <a:pt x="8" y="162"/>
                    <a:pt x="12" y="162"/>
                    <a:pt x="15" y="162"/>
                  </a:cubicBezTo>
                  <a:cubicBezTo>
                    <a:pt x="25" y="162"/>
                    <a:pt x="33" y="157"/>
                    <a:pt x="38" y="145"/>
                  </a:cubicBezTo>
                  <a:cubicBezTo>
                    <a:pt x="47" y="122"/>
                    <a:pt x="47" y="122"/>
                    <a:pt x="47" y="122"/>
                  </a:cubicBezTo>
                  <a:cubicBezTo>
                    <a:pt x="0" y="0"/>
                    <a:pt x="0" y="0"/>
                    <a:pt x="0" y="0"/>
                  </a:cubicBezTo>
                  <a:cubicBezTo>
                    <a:pt x="21" y="0"/>
                    <a:pt x="21" y="0"/>
                    <a:pt x="21" y="0"/>
                  </a:cubicBezTo>
                  <a:cubicBezTo>
                    <a:pt x="54" y="94"/>
                    <a:pt x="54" y="94"/>
                    <a:pt x="54" y="94"/>
                  </a:cubicBezTo>
                  <a:cubicBezTo>
                    <a:pt x="57" y="103"/>
                    <a:pt x="57" y="103"/>
                    <a:pt x="57" y="103"/>
                  </a:cubicBezTo>
                  <a:cubicBezTo>
                    <a:pt x="58" y="103"/>
                    <a:pt x="58" y="103"/>
                    <a:pt x="58" y="103"/>
                  </a:cubicBezTo>
                  <a:cubicBezTo>
                    <a:pt x="58" y="101"/>
                    <a:pt x="59" y="98"/>
                    <a:pt x="60" y="94"/>
                  </a:cubicBezTo>
                  <a:cubicBezTo>
                    <a:pt x="95" y="0"/>
                    <a:pt x="95" y="0"/>
                    <a:pt x="95" y="0"/>
                  </a:cubicBezTo>
                  <a:lnTo>
                    <a:pt x="1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58"/>
            <p:cNvSpPr>
              <a:spLocks/>
            </p:cNvSpPr>
            <p:nvPr userDrawn="1"/>
          </p:nvSpPr>
          <p:spPr bwMode="auto">
            <a:xfrm>
              <a:off x="2469" y="4601"/>
              <a:ext cx="140" cy="414"/>
            </a:xfrm>
            <a:custGeom>
              <a:avLst/>
              <a:gdLst>
                <a:gd name="T0" fmla="*/ 40 w 59"/>
                <a:gd name="T1" fmla="*/ 175 h 175"/>
                <a:gd name="T2" fmla="*/ 40 w 59"/>
                <a:gd name="T3" fmla="*/ 27 h 175"/>
                <a:gd name="T4" fmla="*/ 22 w 59"/>
                <a:gd name="T5" fmla="*/ 39 h 175"/>
                <a:gd name="T6" fmla="*/ 0 w 59"/>
                <a:gd name="T7" fmla="*/ 47 h 175"/>
                <a:gd name="T8" fmla="*/ 0 w 59"/>
                <a:gd name="T9" fmla="*/ 28 h 175"/>
                <a:gd name="T10" fmla="*/ 28 w 59"/>
                <a:gd name="T11" fmla="*/ 16 h 175"/>
                <a:gd name="T12" fmla="*/ 52 w 59"/>
                <a:gd name="T13" fmla="*/ 0 h 175"/>
                <a:gd name="T14" fmla="*/ 59 w 59"/>
                <a:gd name="T15" fmla="*/ 0 h 175"/>
                <a:gd name="T16" fmla="*/ 59 w 59"/>
                <a:gd name="T17" fmla="*/ 175 h 175"/>
                <a:gd name="T18" fmla="*/ 40 w 59"/>
                <a:gd name="T19"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175">
                  <a:moveTo>
                    <a:pt x="40" y="175"/>
                  </a:moveTo>
                  <a:cubicBezTo>
                    <a:pt x="40" y="27"/>
                    <a:pt x="40" y="27"/>
                    <a:pt x="40" y="27"/>
                  </a:cubicBezTo>
                  <a:cubicBezTo>
                    <a:pt x="36" y="31"/>
                    <a:pt x="30" y="34"/>
                    <a:pt x="22" y="39"/>
                  </a:cubicBezTo>
                  <a:cubicBezTo>
                    <a:pt x="14" y="43"/>
                    <a:pt x="7" y="46"/>
                    <a:pt x="0" y="47"/>
                  </a:cubicBezTo>
                  <a:cubicBezTo>
                    <a:pt x="0" y="28"/>
                    <a:pt x="0" y="28"/>
                    <a:pt x="0" y="28"/>
                  </a:cubicBezTo>
                  <a:cubicBezTo>
                    <a:pt x="9" y="25"/>
                    <a:pt x="18" y="21"/>
                    <a:pt x="28" y="16"/>
                  </a:cubicBezTo>
                  <a:cubicBezTo>
                    <a:pt x="38" y="11"/>
                    <a:pt x="46" y="5"/>
                    <a:pt x="52" y="0"/>
                  </a:cubicBezTo>
                  <a:cubicBezTo>
                    <a:pt x="59" y="0"/>
                    <a:pt x="59" y="0"/>
                    <a:pt x="59" y="0"/>
                  </a:cubicBezTo>
                  <a:cubicBezTo>
                    <a:pt x="59" y="175"/>
                    <a:pt x="59" y="175"/>
                    <a:pt x="59" y="175"/>
                  </a:cubicBezTo>
                  <a:lnTo>
                    <a:pt x="40"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59"/>
            <p:cNvSpPr>
              <a:spLocks noEditPoints="1"/>
            </p:cNvSpPr>
            <p:nvPr userDrawn="1"/>
          </p:nvSpPr>
          <p:spPr bwMode="auto">
            <a:xfrm>
              <a:off x="2696" y="4603"/>
              <a:ext cx="263" cy="419"/>
            </a:xfrm>
            <a:custGeom>
              <a:avLst/>
              <a:gdLst>
                <a:gd name="T0" fmla="*/ 111 w 111"/>
                <a:gd name="T1" fmla="*/ 88 h 177"/>
                <a:gd name="T2" fmla="*/ 96 w 111"/>
                <a:gd name="T3" fmla="*/ 153 h 177"/>
                <a:gd name="T4" fmla="*/ 54 w 111"/>
                <a:gd name="T5" fmla="*/ 177 h 177"/>
                <a:gd name="T6" fmla="*/ 14 w 111"/>
                <a:gd name="T7" fmla="*/ 155 h 177"/>
                <a:gd name="T8" fmla="*/ 0 w 111"/>
                <a:gd name="T9" fmla="*/ 92 h 177"/>
                <a:gd name="T10" fmla="*/ 14 w 111"/>
                <a:gd name="T11" fmla="*/ 24 h 177"/>
                <a:gd name="T12" fmla="*/ 57 w 111"/>
                <a:gd name="T13" fmla="*/ 0 h 177"/>
                <a:gd name="T14" fmla="*/ 111 w 111"/>
                <a:gd name="T15" fmla="*/ 88 h 177"/>
                <a:gd name="T16" fmla="*/ 91 w 111"/>
                <a:gd name="T17" fmla="*/ 90 h 177"/>
                <a:gd name="T18" fmla="*/ 56 w 111"/>
                <a:gd name="T19" fmla="*/ 17 h 177"/>
                <a:gd name="T20" fmla="*/ 20 w 111"/>
                <a:gd name="T21" fmla="*/ 91 h 177"/>
                <a:gd name="T22" fmla="*/ 55 w 111"/>
                <a:gd name="T23" fmla="*/ 160 h 177"/>
                <a:gd name="T24" fmla="*/ 91 w 111"/>
                <a:gd name="T25" fmla="*/ 9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 h="177">
                  <a:moveTo>
                    <a:pt x="111" y="88"/>
                  </a:moveTo>
                  <a:cubicBezTo>
                    <a:pt x="111" y="116"/>
                    <a:pt x="106" y="138"/>
                    <a:pt x="96" y="153"/>
                  </a:cubicBezTo>
                  <a:cubicBezTo>
                    <a:pt x="86" y="169"/>
                    <a:pt x="72" y="177"/>
                    <a:pt x="54" y="177"/>
                  </a:cubicBezTo>
                  <a:cubicBezTo>
                    <a:pt x="36" y="177"/>
                    <a:pt x="23" y="170"/>
                    <a:pt x="14" y="155"/>
                  </a:cubicBezTo>
                  <a:cubicBezTo>
                    <a:pt x="4" y="140"/>
                    <a:pt x="0" y="119"/>
                    <a:pt x="0" y="92"/>
                  </a:cubicBezTo>
                  <a:cubicBezTo>
                    <a:pt x="0" y="62"/>
                    <a:pt x="4" y="39"/>
                    <a:pt x="14" y="24"/>
                  </a:cubicBezTo>
                  <a:cubicBezTo>
                    <a:pt x="24" y="8"/>
                    <a:pt x="38" y="0"/>
                    <a:pt x="57" y="0"/>
                  </a:cubicBezTo>
                  <a:cubicBezTo>
                    <a:pt x="93" y="0"/>
                    <a:pt x="111" y="29"/>
                    <a:pt x="111" y="88"/>
                  </a:cubicBezTo>
                  <a:close/>
                  <a:moveTo>
                    <a:pt x="91" y="90"/>
                  </a:moveTo>
                  <a:cubicBezTo>
                    <a:pt x="91" y="41"/>
                    <a:pt x="79" y="17"/>
                    <a:pt x="56" y="17"/>
                  </a:cubicBezTo>
                  <a:cubicBezTo>
                    <a:pt x="32" y="17"/>
                    <a:pt x="20" y="41"/>
                    <a:pt x="20" y="91"/>
                  </a:cubicBezTo>
                  <a:cubicBezTo>
                    <a:pt x="20" y="137"/>
                    <a:pt x="32" y="160"/>
                    <a:pt x="55" y="160"/>
                  </a:cubicBezTo>
                  <a:cubicBezTo>
                    <a:pt x="79" y="160"/>
                    <a:pt x="91" y="137"/>
                    <a:pt x="91"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Rectangle 60"/>
            <p:cNvSpPr>
              <a:spLocks noChangeArrowheads="1"/>
            </p:cNvSpPr>
            <p:nvPr userDrawn="1"/>
          </p:nvSpPr>
          <p:spPr bwMode="auto">
            <a:xfrm>
              <a:off x="3030" y="4835"/>
              <a:ext cx="154" cy="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1"/>
            <p:cNvSpPr>
              <a:spLocks/>
            </p:cNvSpPr>
            <p:nvPr userDrawn="1"/>
          </p:nvSpPr>
          <p:spPr bwMode="auto">
            <a:xfrm>
              <a:off x="3236" y="4601"/>
              <a:ext cx="142" cy="414"/>
            </a:xfrm>
            <a:custGeom>
              <a:avLst/>
              <a:gdLst>
                <a:gd name="T0" fmla="*/ 40 w 60"/>
                <a:gd name="T1" fmla="*/ 175 h 175"/>
                <a:gd name="T2" fmla="*/ 40 w 60"/>
                <a:gd name="T3" fmla="*/ 27 h 175"/>
                <a:gd name="T4" fmla="*/ 23 w 60"/>
                <a:gd name="T5" fmla="*/ 39 h 175"/>
                <a:gd name="T6" fmla="*/ 0 w 60"/>
                <a:gd name="T7" fmla="*/ 47 h 175"/>
                <a:gd name="T8" fmla="*/ 0 w 60"/>
                <a:gd name="T9" fmla="*/ 28 h 175"/>
                <a:gd name="T10" fmla="*/ 28 w 60"/>
                <a:gd name="T11" fmla="*/ 16 h 175"/>
                <a:gd name="T12" fmla="*/ 52 w 60"/>
                <a:gd name="T13" fmla="*/ 0 h 175"/>
                <a:gd name="T14" fmla="*/ 60 w 60"/>
                <a:gd name="T15" fmla="*/ 0 h 175"/>
                <a:gd name="T16" fmla="*/ 60 w 60"/>
                <a:gd name="T17" fmla="*/ 175 h 175"/>
                <a:gd name="T18" fmla="*/ 40 w 60"/>
                <a:gd name="T19"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75">
                  <a:moveTo>
                    <a:pt x="40" y="175"/>
                  </a:moveTo>
                  <a:cubicBezTo>
                    <a:pt x="40" y="27"/>
                    <a:pt x="40" y="27"/>
                    <a:pt x="40" y="27"/>
                  </a:cubicBezTo>
                  <a:cubicBezTo>
                    <a:pt x="37" y="31"/>
                    <a:pt x="31" y="34"/>
                    <a:pt x="23" y="39"/>
                  </a:cubicBezTo>
                  <a:cubicBezTo>
                    <a:pt x="14" y="43"/>
                    <a:pt x="7" y="46"/>
                    <a:pt x="0" y="47"/>
                  </a:cubicBezTo>
                  <a:cubicBezTo>
                    <a:pt x="0" y="28"/>
                    <a:pt x="0" y="28"/>
                    <a:pt x="0" y="28"/>
                  </a:cubicBezTo>
                  <a:cubicBezTo>
                    <a:pt x="9" y="25"/>
                    <a:pt x="18" y="21"/>
                    <a:pt x="28" y="16"/>
                  </a:cubicBezTo>
                  <a:cubicBezTo>
                    <a:pt x="38" y="11"/>
                    <a:pt x="46" y="5"/>
                    <a:pt x="52" y="0"/>
                  </a:cubicBezTo>
                  <a:cubicBezTo>
                    <a:pt x="60" y="0"/>
                    <a:pt x="60" y="0"/>
                    <a:pt x="60" y="0"/>
                  </a:cubicBezTo>
                  <a:cubicBezTo>
                    <a:pt x="60" y="175"/>
                    <a:pt x="60" y="175"/>
                    <a:pt x="60" y="175"/>
                  </a:cubicBezTo>
                  <a:lnTo>
                    <a:pt x="40"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2"/>
            <p:cNvSpPr>
              <a:spLocks noEditPoints="1"/>
            </p:cNvSpPr>
            <p:nvPr userDrawn="1"/>
          </p:nvSpPr>
          <p:spPr bwMode="auto">
            <a:xfrm>
              <a:off x="3453" y="4610"/>
              <a:ext cx="298" cy="405"/>
            </a:xfrm>
            <a:custGeom>
              <a:avLst/>
              <a:gdLst>
                <a:gd name="T0" fmla="*/ 99 w 126"/>
                <a:gd name="T1" fmla="*/ 0 h 171"/>
                <a:gd name="T2" fmla="*/ 99 w 126"/>
                <a:gd name="T3" fmla="*/ 113 h 171"/>
                <a:gd name="T4" fmla="*/ 126 w 126"/>
                <a:gd name="T5" fmla="*/ 113 h 171"/>
                <a:gd name="T6" fmla="*/ 126 w 126"/>
                <a:gd name="T7" fmla="*/ 131 h 171"/>
                <a:gd name="T8" fmla="*/ 99 w 126"/>
                <a:gd name="T9" fmla="*/ 131 h 171"/>
                <a:gd name="T10" fmla="*/ 99 w 126"/>
                <a:gd name="T11" fmla="*/ 171 h 171"/>
                <a:gd name="T12" fmla="*/ 80 w 126"/>
                <a:gd name="T13" fmla="*/ 171 h 171"/>
                <a:gd name="T14" fmla="*/ 80 w 126"/>
                <a:gd name="T15" fmla="*/ 131 h 171"/>
                <a:gd name="T16" fmla="*/ 0 w 126"/>
                <a:gd name="T17" fmla="*/ 131 h 171"/>
                <a:gd name="T18" fmla="*/ 0 w 126"/>
                <a:gd name="T19" fmla="*/ 114 h 171"/>
                <a:gd name="T20" fmla="*/ 46 w 126"/>
                <a:gd name="T21" fmla="*/ 55 h 171"/>
                <a:gd name="T22" fmla="*/ 78 w 126"/>
                <a:gd name="T23" fmla="*/ 0 h 171"/>
                <a:gd name="T24" fmla="*/ 99 w 126"/>
                <a:gd name="T25" fmla="*/ 0 h 171"/>
                <a:gd name="T26" fmla="*/ 22 w 126"/>
                <a:gd name="T27" fmla="*/ 113 h 171"/>
                <a:gd name="T28" fmla="*/ 80 w 126"/>
                <a:gd name="T29" fmla="*/ 113 h 171"/>
                <a:gd name="T30" fmla="*/ 80 w 126"/>
                <a:gd name="T31" fmla="*/ 29 h 171"/>
                <a:gd name="T32" fmla="*/ 34 w 126"/>
                <a:gd name="T33" fmla="*/ 97 h 171"/>
                <a:gd name="T34" fmla="*/ 22 w 126"/>
                <a:gd name="T35"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6" h="171">
                  <a:moveTo>
                    <a:pt x="99" y="0"/>
                  </a:moveTo>
                  <a:cubicBezTo>
                    <a:pt x="99" y="113"/>
                    <a:pt x="99" y="113"/>
                    <a:pt x="99" y="113"/>
                  </a:cubicBezTo>
                  <a:cubicBezTo>
                    <a:pt x="126" y="113"/>
                    <a:pt x="126" y="113"/>
                    <a:pt x="126" y="113"/>
                  </a:cubicBezTo>
                  <a:cubicBezTo>
                    <a:pt x="126" y="131"/>
                    <a:pt x="126" y="131"/>
                    <a:pt x="126" y="131"/>
                  </a:cubicBezTo>
                  <a:cubicBezTo>
                    <a:pt x="99" y="131"/>
                    <a:pt x="99" y="131"/>
                    <a:pt x="99" y="131"/>
                  </a:cubicBezTo>
                  <a:cubicBezTo>
                    <a:pt x="99" y="171"/>
                    <a:pt x="99" y="171"/>
                    <a:pt x="99" y="171"/>
                  </a:cubicBezTo>
                  <a:cubicBezTo>
                    <a:pt x="80" y="171"/>
                    <a:pt x="80" y="171"/>
                    <a:pt x="80" y="171"/>
                  </a:cubicBezTo>
                  <a:cubicBezTo>
                    <a:pt x="80" y="131"/>
                    <a:pt x="80" y="131"/>
                    <a:pt x="80" y="131"/>
                  </a:cubicBezTo>
                  <a:cubicBezTo>
                    <a:pt x="0" y="131"/>
                    <a:pt x="0" y="131"/>
                    <a:pt x="0" y="131"/>
                  </a:cubicBezTo>
                  <a:cubicBezTo>
                    <a:pt x="0" y="114"/>
                    <a:pt x="0" y="114"/>
                    <a:pt x="0" y="114"/>
                  </a:cubicBezTo>
                  <a:cubicBezTo>
                    <a:pt x="17" y="95"/>
                    <a:pt x="32" y="75"/>
                    <a:pt x="46" y="55"/>
                  </a:cubicBezTo>
                  <a:cubicBezTo>
                    <a:pt x="60" y="34"/>
                    <a:pt x="71" y="16"/>
                    <a:pt x="78" y="0"/>
                  </a:cubicBezTo>
                  <a:lnTo>
                    <a:pt x="99" y="0"/>
                  </a:lnTo>
                  <a:close/>
                  <a:moveTo>
                    <a:pt x="22" y="113"/>
                  </a:moveTo>
                  <a:cubicBezTo>
                    <a:pt x="80" y="113"/>
                    <a:pt x="80" y="113"/>
                    <a:pt x="80" y="113"/>
                  </a:cubicBezTo>
                  <a:cubicBezTo>
                    <a:pt x="80" y="29"/>
                    <a:pt x="80" y="29"/>
                    <a:pt x="80" y="29"/>
                  </a:cubicBezTo>
                  <a:cubicBezTo>
                    <a:pt x="65" y="56"/>
                    <a:pt x="50" y="78"/>
                    <a:pt x="34" y="97"/>
                  </a:cubicBezTo>
                  <a:lnTo>
                    <a:pt x="22"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63"/>
            <p:cNvSpPr>
              <a:spLocks/>
            </p:cNvSpPr>
            <p:nvPr userDrawn="1"/>
          </p:nvSpPr>
          <p:spPr bwMode="auto">
            <a:xfrm>
              <a:off x="3773" y="4951"/>
              <a:ext cx="78" cy="137"/>
            </a:xfrm>
            <a:custGeom>
              <a:avLst/>
              <a:gdLst>
                <a:gd name="T0" fmla="*/ 78 w 78"/>
                <a:gd name="T1" fmla="*/ 0 h 137"/>
                <a:gd name="T2" fmla="*/ 33 w 78"/>
                <a:gd name="T3" fmla="*/ 137 h 137"/>
                <a:gd name="T4" fmla="*/ 0 w 78"/>
                <a:gd name="T5" fmla="*/ 137 h 137"/>
                <a:gd name="T6" fmla="*/ 33 w 78"/>
                <a:gd name="T7" fmla="*/ 0 h 137"/>
                <a:gd name="T8" fmla="*/ 78 w 78"/>
                <a:gd name="T9" fmla="*/ 0 h 137"/>
              </a:gdLst>
              <a:ahLst/>
              <a:cxnLst>
                <a:cxn ang="0">
                  <a:pos x="T0" y="T1"/>
                </a:cxn>
                <a:cxn ang="0">
                  <a:pos x="T2" y="T3"/>
                </a:cxn>
                <a:cxn ang="0">
                  <a:pos x="T4" y="T5"/>
                </a:cxn>
                <a:cxn ang="0">
                  <a:pos x="T6" y="T7"/>
                </a:cxn>
                <a:cxn ang="0">
                  <a:pos x="T8" y="T9"/>
                </a:cxn>
              </a:cxnLst>
              <a:rect l="0" t="0" r="r" b="b"/>
              <a:pathLst>
                <a:path w="78" h="137">
                  <a:moveTo>
                    <a:pt x="78" y="0"/>
                  </a:moveTo>
                  <a:lnTo>
                    <a:pt x="33" y="137"/>
                  </a:lnTo>
                  <a:lnTo>
                    <a:pt x="0" y="137"/>
                  </a:lnTo>
                  <a:lnTo>
                    <a:pt x="33" y="0"/>
                  </a:lnTo>
                  <a:lnTo>
                    <a:pt x="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64"/>
            <p:cNvSpPr>
              <a:spLocks/>
            </p:cNvSpPr>
            <p:nvPr userDrawn="1"/>
          </p:nvSpPr>
          <p:spPr bwMode="auto">
            <a:xfrm>
              <a:off x="4052" y="4603"/>
              <a:ext cx="251" cy="412"/>
            </a:xfrm>
            <a:custGeom>
              <a:avLst/>
              <a:gdLst>
                <a:gd name="T0" fmla="*/ 79 w 106"/>
                <a:gd name="T1" fmla="*/ 48 h 174"/>
                <a:gd name="T2" fmla="*/ 71 w 106"/>
                <a:gd name="T3" fmla="*/ 25 h 174"/>
                <a:gd name="T4" fmla="*/ 48 w 106"/>
                <a:gd name="T5" fmla="*/ 17 h 174"/>
                <a:gd name="T6" fmla="*/ 27 w 106"/>
                <a:gd name="T7" fmla="*/ 22 h 174"/>
                <a:gd name="T8" fmla="*/ 7 w 106"/>
                <a:gd name="T9" fmla="*/ 38 h 174"/>
                <a:gd name="T10" fmla="*/ 7 w 106"/>
                <a:gd name="T11" fmla="*/ 17 h 174"/>
                <a:gd name="T12" fmla="*/ 25 w 106"/>
                <a:gd name="T13" fmla="*/ 4 h 174"/>
                <a:gd name="T14" fmla="*/ 50 w 106"/>
                <a:gd name="T15" fmla="*/ 0 h 174"/>
                <a:gd name="T16" fmla="*/ 86 w 106"/>
                <a:gd name="T17" fmla="*/ 13 h 174"/>
                <a:gd name="T18" fmla="*/ 99 w 106"/>
                <a:gd name="T19" fmla="*/ 46 h 174"/>
                <a:gd name="T20" fmla="*/ 91 w 106"/>
                <a:gd name="T21" fmla="*/ 78 h 174"/>
                <a:gd name="T22" fmla="*/ 61 w 106"/>
                <a:gd name="T23" fmla="*/ 108 h 174"/>
                <a:gd name="T24" fmla="*/ 33 w 106"/>
                <a:gd name="T25" fmla="*/ 129 h 174"/>
                <a:gd name="T26" fmla="*/ 24 w 106"/>
                <a:gd name="T27" fmla="*/ 142 h 174"/>
                <a:gd name="T28" fmla="*/ 21 w 106"/>
                <a:gd name="T29" fmla="*/ 156 h 174"/>
                <a:gd name="T30" fmla="*/ 106 w 106"/>
                <a:gd name="T31" fmla="*/ 156 h 174"/>
                <a:gd name="T32" fmla="*/ 106 w 106"/>
                <a:gd name="T33" fmla="*/ 174 h 174"/>
                <a:gd name="T34" fmla="*/ 0 w 106"/>
                <a:gd name="T35" fmla="*/ 174 h 174"/>
                <a:gd name="T36" fmla="*/ 0 w 106"/>
                <a:gd name="T37" fmla="*/ 165 h 174"/>
                <a:gd name="T38" fmla="*/ 4 w 106"/>
                <a:gd name="T39" fmla="*/ 142 h 174"/>
                <a:gd name="T40" fmla="*/ 16 w 106"/>
                <a:gd name="T41" fmla="*/ 124 h 174"/>
                <a:gd name="T42" fmla="*/ 47 w 106"/>
                <a:gd name="T43" fmla="*/ 98 h 174"/>
                <a:gd name="T44" fmla="*/ 72 w 106"/>
                <a:gd name="T45" fmla="*/ 74 h 174"/>
                <a:gd name="T46" fmla="*/ 79 w 106"/>
                <a:gd name="T47" fmla="*/ 4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174">
                  <a:moveTo>
                    <a:pt x="79" y="48"/>
                  </a:moveTo>
                  <a:cubicBezTo>
                    <a:pt x="79" y="38"/>
                    <a:pt x="77" y="31"/>
                    <a:pt x="71" y="25"/>
                  </a:cubicBezTo>
                  <a:cubicBezTo>
                    <a:pt x="65" y="19"/>
                    <a:pt x="58" y="17"/>
                    <a:pt x="48" y="17"/>
                  </a:cubicBezTo>
                  <a:cubicBezTo>
                    <a:pt x="41" y="17"/>
                    <a:pt x="34" y="19"/>
                    <a:pt x="27" y="22"/>
                  </a:cubicBezTo>
                  <a:cubicBezTo>
                    <a:pt x="19" y="26"/>
                    <a:pt x="13" y="31"/>
                    <a:pt x="7" y="38"/>
                  </a:cubicBezTo>
                  <a:cubicBezTo>
                    <a:pt x="7" y="17"/>
                    <a:pt x="7" y="17"/>
                    <a:pt x="7" y="17"/>
                  </a:cubicBezTo>
                  <a:cubicBezTo>
                    <a:pt x="13" y="11"/>
                    <a:pt x="19" y="7"/>
                    <a:pt x="25" y="4"/>
                  </a:cubicBezTo>
                  <a:cubicBezTo>
                    <a:pt x="32" y="2"/>
                    <a:pt x="41" y="0"/>
                    <a:pt x="50" y="0"/>
                  </a:cubicBezTo>
                  <a:cubicBezTo>
                    <a:pt x="65" y="0"/>
                    <a:pt x="77" y="4"/>
                    <a:pt x="86" y="13"/>
                  </a:cubicBezTo>
                  <a:cubicBezTo>
                    <a:pt x="95" y="21"/>
                    <a:pt x="99" y="32"/>
                    <a:pt x="99" y="46"/>
                  </a:cubicBezTo>
                  <a:cubicBezTo>
                    <a:pt x="99" y="58"/>
                    <a:pt x="97" y="69"/>
                    <a:pt x="91" y="78"/>
                  </a:cubicBezTo>
                  <a:cubicBezTo>
                    <a:pt x="85" y="88"/>
                    <a:pt x="75" y="97"/>
                    <a:pt x="61" y="108"/>
                  </a:cubicBezTo>
                  <a:cubicBezTo>
                    <a:pt x="47" y="118"/>
                    <a:pt x="38" y="125"/>
                    <a:pt x="33" y="129"/>
                  </a:cubicBezTo>
                  <a:cubicBezTo>
                    <a:pt x="29" y="133"/>
                    <a:pt x="25" y="138"/>
                    <a:pt x="24" y="142"/>
                  </a:cubicBezTo>
                  <a:cubicBezTo>
                    <a:pt x="22" y="146"/>
                    <a:pt x="21" y="151"/>
                    <a:pt x="21" y="156"/>
                  </a:cubicBezTo>
                  <a:cubicBezTo>
                    <a:pt x="106" y="156"/>
                    <a:pt x="106" y="156"/>
                    <a:pt x="106" y="156"/>
                  </a:cubicBezTo>
                  <a:cubicBezTo>
                    <a:pt x="106" y="174"/>
                    <a:pt x="106" y="174"/>
                    <a:pt x="106" y="174"/>
                  </a:cubicBezTo>
                  <a:cubicBezTo>
                    <a:pt x="0" y="174"/>
                    <a:pt x="0" y="174"/>
                    <a:pt x="0" y="174"/>
                  </a:cubicBezTo>
                  <a:cubicBezTo>
                    <a:pt x="0" y="165"/>
                    <a:pt x="0" y="165"/>
                    <a:pt x="0" y="165"/>
                  </a:cubicBezTo>
                  <a:cubicBezTo>
                    <a:pt x="0" y="156"/>
                    <a:pt x="2" y="149"/>
                    <a:pt x="4" y="142"/>
                  </a:cubicBezTo>
                  <a:cubicBezTo>
                    <a:pt x="6" y="136"/>
                    <a:pt x="10" y="130"/>
                    <a:pt x="16" y="124"/>
                  </a:cubicBezTo>
                  <a:cubicBezTo>
                    <a:pt x="22" y="118"/>
                    <a:pt x="32" y="109"/>
                    <a:pt x="47" y="98"/>
                  </a:cubicBezTo>
                  <a:cubicBezTo>
                    <a:pt x="59" y="90"/>
                    <a:pt x="67" y="82"/>
                    <a:pt x="72" y="74"/>
                  </a:cubicBezTo>
                  <a:cubicBezTo>
                    <a:pt x="77" y="66"/>
                    <a:pt x="79" y="58"/>
                    <a:pt x="79"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65"/>
            <p:cNvSpPr>
              <a:spLocks noEditPoints="1"/>
            </p:cNvSpPr>
            <p:nvPr userDrawn="1"/>
          </p:nvSpPr>
          <p:spPr bwMode="auto">
            <a:xfrm>
              <a:off x="4357" y="4603"/>
              <a:ext cx="265" cy="419"/>
            </a:xfrm>
            <a:custGeom>
              <a:avLst/>
              <a:gdLst>
                <a:gd name="T0" fmla="*/ 112 w 112"/>
                <a:gd name="T1" fmla="*/ 88 h 177"/>
                <a:gd name="T2" fmla="*/ 97 w 112"/>
                <a:gd name="T3" fmla="*/ 153 h 177"/>
                <a:gd name="T4" fmla="*/ 54 w 112"/>
                <a:gd name="T5" fmla="*/ 177 h 177"/>
                <a:gd name="T6" fmla="*/ 14 w 112"/>
                <a:gd name="T7" fmla="*/ 155 h 177"/>
                <a:gd name="T8" fmla="*/ 0 w 112"/>
                <a:gd name="T9" fmla="*/ 92 h 177"/>
                <a:gd name="T10" fmla="*/ 15 w 112"/>
                <a:gd name="T11" fmla="*/ 24 h 177"/>
                <a:gd name="T12" fmla="*/ 58 w 112"/>
                <a:gd name="T13" fmla="*/ 0 h 177"/>
                <a:gd name="T14" fmla="*/ 112 w 112"/>
                <a:gd name="T15" fmla="*/ 88 h 177"/>
                <a:gd name="T16" fmla="*/ 92 w 112"/>
                <a:gd name="T17" fmla="*/ 90 h 177"/>
                <a:gd name="T18" fmla="*/ 57 w 112"/>
                <a:gd name="T19" fmla="*/ 17 h 177"/>
                <a:gd name="T20" fmla="*/ 20 w 112"/>
                <a:gd name="T21" fmla="*/ 91 h 177"/>
                <a:gd name="T22" fmla="*/ 56 w 112"/>
                <a:gd name="T23" fmla="*/ 160 h 177"/>
                <a:gd name="T24" fmla="*/ 92 w 112"/>
                <a:gd name="T25" fmla="*/ 9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2" h="177">
                  <a:moveTo>
                    <a:pt x="112" y="88"/>
                  </a:moveTo>
                  <a:cubicBezTo>
                    <a:pt x="112" y="116"/>
                    <a:pt x="107" y="138"/>
                    <a:pt x="97" y="153"/>
                  </a:cubicBezTo>
                  <a:cubicBezTo>
                    <a:pt x="87" y="169"/>
                    <a:pt x="73" y="177"/>
                    <a:pt x="54" y="177"/>
                  </a:cubicBezTo>
                  <a:cubicBezTo>
                    <a:pt x="37" y="177"/>
                    <a:pt x="24" y="170"/>
                    <a:pt x="14" y="155"/>
                  </a:cubicBezTo>
                  <a:cubicBezTo>
                    <a:pt x="5" y="140"/>
                    <a:pt x="0" y="119"/>
                    <a:pt x="0" y="92"/>
                  </a:cubicBezTo>
                  <a:cubicBezTo>
                    <a:pt x="0" y="62"/>
                    <a:pt x="5" y="39"/>
                    <a:pt x="15" y="24"/>
                  </a:cubicBezTo>
                  <a:cubicBezTo>
                    <a:pt x="25" y="8"/>
                    <a:pt x="39" y="0"/>
                    <a:pt x="58" y="0"/>
                  </a:cubicBezTo>
                  <a:cubicBezTo>
                    <a:pt x="94" y="0"/>
                    <a:pt x="112" y="29"/>
                    <a:pt x="112" y="88"/>
                  </a:cubicBezTo>
                  <a:close/>
                  <a:moveTo>
                    <a:pt x="92" y="90"/>
                  </a:moveTo>
                  <a:cubicBezTo>
                    <a:pt x="92" y="41"/>
                    <a:pt x="80" y="17"/>
                    <a:pt x="57" y="17"/>
                  </a:cubicBezTo>
                  <a:cubicBezTo>
                    <a:pt x="32" y="17"/>
                    <a:pt x="20" y="41"/>
                    <a:pt x="20" y="91"/>
                  </a:cubicBezTo>
                  <a:cubicBezTo>
                    <a:pt x="20" y="137"/>
                    <a:pt x="32" y="160"/>
                    <a:pt x="56" y="160"/>
                  </a:cubicBezTo>
                  <a:cubicBezTo>
                    <a:pt x="80" y="160"/>
                    <a:pt x="92" y="137"/>
                    <a:pt x="92"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66"/>
            <p:cNvSpPr>
              <a:spLocks/>
            </p:cNvSpPr>
            <p:nvPr userDrawn="1"/>
          </p:nvSpPr>
          <p:spPr bwMode="auto">
            <a:xfrm>
              <a:off x="4667" y="4601"/>
              <a:ext cx="142" cy="414"/>
            </a:xfrm>
            <a:custGeom>
              <a:avLst/>
              <a:gdLst>
                <a:gd name="T0" fmla="*/ 40 w 60"/>
                <a:gd name="T1" fmla="*/ 175 h 175"/>
                <a:gd name="T2" fmla="*/ 40 w 60"/>
                <a:gd name="T3" fmla="*/ 27 h 175"/>
                <a:gd name="T4" fmla="*/ 23 w 60"/>
                <a:gd name="T5" fmla="*/ 39 h 175"/>
                <a:gd name="T6" fmla="*/ 0 w 60"/>
                <a:gd name="T7" fmla="*/ 47 h 175"/>
                <a:gd name="T8" fmla="*/ 0 w 60"/>
                <a:gd name="T9" fmla="*/ 28 h 175"/>
                <a:gd name="T10" fmla="*/ 28 w 60"/>
                <a:gd name="T11" fmla="*/ 16 h 175"/>
                <a:gd name="T12" fmla="*/ 52 w 60"/>
                <a:gd name="T13" fmla="*/ 0 h 175"/>
                <a:gd name="T14" fmla="*/ 60 w 60"/>
                <a:gd name="T15" fmla="*/ 0 h 175"/>
                <a:gd name="T16" fmla="*/ 60 w 60"/>
                <a:gd name="T17" fmla="*/ 175 h 175"/>
                <a:gd name="T18" fmla="*/ 40 w 60"/>
                <a:gd name="T19"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75">
                  <a:moveTo>
                    <a:pt x="40" y="175"/>
                  </a:moveTo>
                  <a:cubicBezTo>
                    <a:pt x="40" y="27"/>
                    <a:pt x="40" y="27"/>
                    <a:pt x="40" y="27"/>
                  </a:cubicBezTo>
                  <a:cubicBezTo>
                    <a:pt x="37" y="31"/>
                    <a:pt x="31" y="34"/>
                    <a:pt x="23" y="39"/>
                  </a:cubicBezTo>
                  <a:cubicBezTo>
                    <a:pt x="15" y="43"/>
                    <a:pt x="7" y="46"/>
                    <a:pt x="0" y="47"/>
                  </a:cubicBezTo>
                  <a:cubicBezTo>
                    <a:pt x="0" y="28"/>
                    <a:pt x="0" y="28"/>
                    <a:pt x="0" y="28"/>
                  </a:cubicBezTo>
                  <a:cubicBezTo>
                    <a:pt x="9" y="25"/>
                    <a:pt x="18" y="21"/>
                    <a:pt x="28" y="16"/>
                  </a:cubicBezTo>
                  <a:cubicBezTo>
                    <a:pt x="38" y="11"/>
                    <a:pt x="46" y="5"/>
                    <a:pt x="52" y="0"/>
                  </a:cubicBezTo>
                  <a:cubicBezTo>
                    <a:pt x="60" y="0"/>
                    <a:pt x="60" y="0"/>
                    <a:pt x="60" y="0"/>
                  </a:cubicBezTo>
                  <a:cubicBezTo>
                    <a:pt x="60" y="175"/>
                    <a:pt x="60" y="175"/>
                    <a:pt x="60" y="175"/>
                  </a:cubicBezTo>
                  <a:lnTo>
                    <a:pt x="40"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67"/>
            <p:cNvSpPr>
              <a:spLocks noEditPoints="1"/>
            </p:cNvSpPr>
            <p:nvPr userDrawn="1"/>
          </p:nvSpPr>
          <p:spPr bwMode="auto">
            <a:xfrm>
              <a:off x="4901" y="4603"/>
              <a:ext cx="258" cy="419"/>
            </a:xfrm>
            <a:custGeom>
              <a:avLst/>
              <a:gdLst>
                <a:gd name="T0" fmla="*/ 109 w 109"/>
                <a:gd name="T1" fmla="*/ 120 h 177"/>
                <a:gd name="T2" fmla="*/ 102 w 109"/>
                <a:gd name="T3" fmla="*/ 149 h 177"/>
                <a:gd name="T4" fmla="*/ 82 w 109"/>
                <a:gd name="T5" fmla="*/ 170 h 177"/>
                <a:gd name="T6" fmla="*/ 55 w 109"/>
                <a:gd name="T7" fmla="*/ 177 h 177"/>
                <a:gd name="T8" fmla="*/ 15 w 109"/>
                <a:gd name="T9" fmla="*/ 156 h 177"/>
                <a:gd name="T10" fmla="*/ 0 w 109"/>
                <a:gd name="T11" fmla="*/ 99 h 177"/>
                <a:gd name="T12" fmla="*/ 9 w 109"/>
                <a:gd name="T13" fmla="*/ 47 h 177"/>
                <a:gd name="T14" fmla="*/ 33 w 109"/>
                <a:gd name="T15" fmla="*/ 12 h 177"/>
                <a:gd name="T16" fmla="*/ 70 w 109"/>
                <a:gd name="T17" fmla="*/ 0 h 177"/>
                <a:gd name="T18" fmla="*/ 98 w 109"/>
                <a:gd name="T19" fmla="*/ 5 h 177"/>
                <a:gd name="T20" fmla="*/ 98 w 109"/>
                <a:gd name="T21" fmla="*/ 23 h 177"/>
                <a:gd name="T22" fmla="*/ 70 w 109"/>
                <a:gd name="T23" fmla="*/ 17 h 177"/>
                <a:gd name="T24" fmla="*/ 34 w 109"/>
                <a:gd name="T25" fmla="*/ 37 h 177"/>
                <a:gd name="T26" fmla="*/ 20 w 109"/>
                <a:gd name="T27" fmla="*/ 91 h 177"/>
                <a:gd name="T28" fmla="*/ 21 w 109"/>
                <a:gd name="T29" fmla="*/ 91 h 177"/>
                <a:gd name="T30" fmla="*/ 60 w 109"/>
                <a:gd name="T31" fmla="*/ 67 h 177"/>
                <a:gd name="T32" fmla="*/ 95 w 109"/>
                <a:gd name="T33" fmla="*/ 81 h 177"/>
                <a:gd name="T34" fmla="*/ 109 w 109"/>
                <a:gd name="T35" fmla="*/ 120 h 177"/>
                <a:gd name="T36" fmla="*/ 89 w 109"/>
                <a:gd name="T37" fmla="*/ 122 h 177"/>
                <a:gd name="T38" fmla="*/ 80 w 109"/>
                <a:gd name="T39" fmla="*/ 94 h 177"/>
                <a:gd name="T40" fmla="*/ 55 w 109"/>
                <a:gd name="T41" fmla="*/ 84 h 177"/>
                <a:gd name="T42" fmla="*/ 31 w 109"/>
                <a:gd name="T43" fmla="*/ 94 h 177"/>
                <a:gd name="T44" fmla="*/ 21 w 109"/>
                <a:gd name="T45" fmla="*/ 118 h 177"/>
                <a:gd name="T46" fmla="*/ 31 w 109"/>
                <a:gd name="T47" fmla="*/ 148 h 177"/>
                <a:gd name="T48" fmla="*/ 56 w 109"/>
                <a:gd name="T49" fmla="*/ 160 h 177"/>
                <a:gd name="T50" fmla="*/ 79 w 109"/>
                <a:gd name="T51" fmla="*/ 150 h 177"/>
                <a:gd name="T52" fmla="*/ 89 w 109"/>
                <a:gd name="T53" fmla="*/ 122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9" h="177">
                  <a:moveTo>
                    <a:pt x="109" y="120"/>
                  </a:moveTo>
                  <a:cubicBezTo>
                    <a:pt x="109" y="130"/>
                    <a:pt x="106" y="140"/>
                    <a:pt x="102" y="149"/>
                  </a:cubicBezTo>
                  <a:cubicBezTo>
                    <a:pt x="97" y="158"/>
                    <a:pt x="90" y="165"/>
                    <a:pt x="82" y="170"/>
                  </a:cubicBezTo>
                  <a:cubicBezTo>
                    <a:pt x="74" y="174"/>
                    <a:pt x="65" y="177"/>
                    <a:pt x="55" y="177"/>
                  </a:cubicBezTo>
                  <a:cubicBezTo>
                    <a:pt x="38" y="177"/>
                    <a:pt x="24" y="170"/>
                    <a:pt x="15" y="156"/>
                  </a:cubicBezTo>
                  <a:cubicBezTo>
                    <a:pt x="5" y="143"/>
                    <a:pt x="0" y="123"/>
                    <a:pt x="0" y="99"/>
                  </a:cubicBezTo>
                  <a:cubicBezTo>
                    <a:pt x="0" y="79"/>
                    <a:pt x="3" y="62"/>
                    <a:pt x="9" y="47"/>
                  </a:cubicBezTo>
                  <a:cubicBezTo>
                    <a:pt x="14" y="32"/>
                    <a:pt x="23" y="20"/>
                    <a:pt x="33" y="12"/>
                  </a:cubicBezTo>
                  <a:cubicBezTo>
                    <a:pt x="44" y="4"/>
                    <a:pt x="56" y="0"/>
                    <a:pt x="70" y="0"/>
                  </a:cubicBezTo>
                  <a:cubicBezTo>
                    <a:pt x="81" y="0"/>
                    <a:pt x="91" y="2"/>
                    <a:pt x="98" y="5"/>
                  </a:cubicBezTo>
                  <a:cubicBezTo>
                    <a:pt x="98" y="23"/>
                    <a:pt x="98" y="23"/>
                    <a:pt x="98" y="23"/>
                  </a:cubicBezTo>
                  <a:cubicBezTo>
                    <a:pt x="89" y="19"/>
                    <a:pt x="80" y="17"/>
                    <a:pt x="70" y="17"/>
                  </a:cubicBezTo>
                  <a:cubicBezTo>
                    <a:pt x="55" y="17"/>
                    <a:pt x="43" y="23"/>
                    <a:pt x="34" y="37"/>
                  </a:cubicBezTo>
                  <a:cubicBezTo>
                    <a:pt x="25" y="51"/>
                    <a:pt x="20" y="69"/>
                    <a:pt x="20" y="91"/>
                  </a:cubicBezTo>
                  <a:cubicBezTo>
                    <a:pt x="21" y="91"/>
                    <a:pt x="21" y="91"/>
                    <a:pt x="21" y="91"/>
                  </a:cubicBezTo>
                  <a:cubicBezTo>
                    <a:pt x="29" y="75"/>
                    <a:pt x="42" y="67"/>
                    <a:pt x="60" y="67"/>
                  </a:cubicBezTo>
                  <a:cubicBezTo>
                    <a:pt x="74" y="67"/>
                    <a:pt x="86" y="72"/>
                    <a:pt x="95" y="81"/>
                  </a:cubicBezTo>
                  <a:cubicBezTo>
                    <a:pt x="104" y="91"/>
                    <a:pt x="109" y="104"/>
                    <a:pt x="109" y="120"/>
                  </a:cubicBezTo>
                  <a:close/>
                  <a:moveTo>
                    <a:pt x="89" y="122"/>
                  </a:moveTo>
                  <a:cubicBezTo>
                    <a:pt x="89" y="110"/>
                    <a:pt x="86" y="101"/>
                    <a:pt x="80" y="94"/>
                  </a:cubicBezTo>
                  <a:cubicBezTo>
                    <a:pt x="74" y="87"/>
                    <a:pt x="66" y="84"/>
                    <a:pt x="55" y="84"/>
                  </a:cubicBezTo>
                  <a:cubicBezTo>
                    <a:pt x="46" y="84"/>
                    <a:pt x="38" y="87"/>
                    <a:pt x="31" y="94"/>
                  </a:cubicBezTo>
                  <a:cubicBezTo>
                    <a:pt x="25" y="100"/>
                    <a:pt x="21" y="108"/>
                    <a:pt x="21" y="118"/>
                  </a:cubicBezTo>
                  <a:cubicBezTo>
                    <a:pt x="21" y="130"/>
                    <a:pt x="25" y="140"/>
                    <a:pt x="31" y="148"/>
                  </a:cubicBezTo>
                  <a:cubicBezTo>
                    <a:pt x="38" y="156"/>
                    <a:pt x="46" y="160"/>
                    <a:pt x="56" y="160"/>
                  </a:cubicBezTo>
                  <a:cubicBezTo>
                    <a:pt x="65" y="160"/>
                    <a:pt x="73" y="157"/>
                    <a:pt x="79" y="150"/>
                  </a:cubicBezTo>
                  <a:cubicBezTo>
                    <a:pt x="85" y="143"/>
                    <a:pt x="89" y="133"/>
                    <a:pt x="89"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
        <p:nvSpPr>
          <p:cNvPr id="76" name="Freeform 6"/>
          <p:cNvSpPr>
            <a:spLocks/>
          </p:cNvSpPr>
          <p:nvPr userDrawn="1"/>
        </p:nvSpPr>
        <p:spPr bwMode="auto">
          <a:xfrm>
            <a:off x="8602664" y="6180138"/>
            <a:ext cx="4763" cy="4763"/>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1" y="0"/>
                  <a:pt x="1" y="1"/>
                </a:cubicBezTo>
                <a:cubicBezTo>
                  <a:pt x="1" y="0"/>
                  <a:pt x="1" y="0"/>
                  <a:pt x="1" y="0"/>
                </a:cubicBezTo>
                <a:close/>
              </a:path>
            </a:pathLst>
          </a:custGeom>
          <a:solidFill>
            <a:srgbClr val="A832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90" name="Freeform 19"/>
          <p:cNvSpPr>
            <a:spLocks/>
          </p:cNvSpPr>
          <p:nvPr userDrawn="1"/>
        </p:nvSpPr>
        <p:spPr bwMode="auto">
          <a:xfrm>
            <a:off x="8570915" y="5738814"/>
            <a:ext cx="4763" cy="4763"/>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1" y="0"/>
                  <a:pt x="1" y="1"/>
                </a:cubicBezTo>
                <a:cubicBezTo>
                  <a:pt x="1" y="0"/>
                  <a:pt x="1" y="0"/>
                  <a:pt x="1" y="0"/>
                </a:cubicBezTo>
                <a:close/>
              </a:path>
            </a:pathLst>
          </a:custGeom>
          <a:solidFill>
            <a:srgbClr val="A832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grpSp>
        <p:nvGrpSpPr>
          <p:cNvPr id="103" name="Group 102"/>
          <p:cNvGrpSpPr/>
          <p:nvPr userDrawn="1"/>
        </p:nvGrpSpPr>
        <p:grpSpPr>
          <a:xfrm>
            <a:off x="0" y="4329114"/>
            <a:ext cx="12436475" cy="2665413"/>
            <a:chOff x="0" y="4329113"/>
            <a:chExt cx="12436475" cy="2665413"/>
          </a:xfrm>
        </p:grpSpPr>
        <p:sp>
          <p:nvSpPr>
            <p:cNvPr id="92" name="Freeform 21"/>
            <p:cNvSpPr>
              <a:spLocks noEditPoints="1"/>
            </p:cNvSpPr>
            <p:nvPr userDrawn="1"/>
          </p:nvSpPr>
          <p:spPr bwMode="auto">
            <a:xfrm>
              <a:off x="3273425" y="4329113"/>
              <a:ext cx="9163050" cy="2665413"/>
            </a:xfrm>
            <a:custGeom>
              <a:avLst/>
              <a:gdLst>
                <a:gd name="T0" fmla="*/ 1597 w 1671"/>
                <a:gd name="T1" fmla="*/ 16 h 486"/>
                <a:gd name="T2" fmla="*/ 1574 w 1671"/>
                <a:gd name="T3" fmla="*/ 67 h 486"/>
                <a:gd name="T4" fmla="*/ 1470 w 1671"/>
                <a:gd name="T5" fmla="*/ 142 h 486"/>
                <a:gd name="T6" fmla="*/ 1369 w 1671"/>
                <a:gd name="T7" fmla="*/ 200 h 486"/>
                <a:gd name="T8" fmla="*/ 1309 w 1671"/>
                <a:gd name="T9" fmla="*/ 219 h 486"/>
                <a:gd name="T10" fmla="*/ 1241 w 1671"/>
                <a:gd name="T11" fmla="*/ 220 h 486"/>
                <a:gd name="T12" fmla="*/ 1143 w 1671"/>
                <a:gd name="T13" fmla="*/ 240 h 486"/>
                <a:gd name="T14" fmla="*/ 952 w 1671"/>
                <a:gd name="T15" fmla="*/ 283 h 486"/>
                <a:gd name="T16" fmla="*/ 898 w 1671"/>
                <a:gd name="T17" fmla="*/ 291 h 486"/>
                <a:gd name="T18" fmla="*/ 647 w 1671"/>
                <a:gd name="T19" fmla="*/ 226 h 486"/>
                <a:gd name="T20" fmla="*/ 248 w 1671"/>
                <a:gd name="T21" fmla="*/ 223 h 486"/>
                <a:gd name="T22" fmla="*/ 114 w 1671"/>
                <a:gd name="T23" fmla="*/ 239 h 486"/>
                <a:gd name="T24" fmla="*/ 50 w 1671"/>
                <a:gd name="T25" fmla="*/ 239 h 486"/>
                <a:gd name="T26" fmla="*/ 64 w 1671"/>
                <a:gd name="T27" fmla="*/ 486 h 486"/>
                <a:gd name="T28" fmla="*/ 114 w 1671"/>
                <a:gd name="T29" fmla="*/ 486 h 486"/>
                <a:gd name="T30" fmla="*/ 185 w 1671"/>
                <a:gd name="T31" fmla="*/ 486 h 486"/>
                <a:gd name="T32" fmla="*/ 248 w 1671"/>
                <a:gd name="T33" fmla="*/ 486 h 486"/>
                <a:gd name="T34" fmla="*/ 653 w 1671"/>
                <a:gd name="T35" fmla="*/ 486 h 486"/>
                <a:gd name="T36" fmla="*/ 727 w 1671"/>
                <a:gd name="T37" fmla="*/ 486 h 486"/>
                <a:gd name="T38" fmla="*/ 917 w 1671"/>
                <a:gd name="T39" fmla="*/ 486 h 486"/>
                <a:gd name="T40" fmla="*/ 952 w 1671"/>
                <a:gd name="T41" fmla="*/ 486 h 486"/>
                <a:gd name="T42" fmla="*/ 1091 w 1671"/>
                <a:gd name="T43" fmla="*/ 486 h 486"/>
                <a:gd name="T44" fmla="*/ 1491 w 1671"/>
                <a:gd name="T45" fmla="*/ 486 h 486"/>
                <a:gd name="T46" fmla="*/ 1571 w 1671"/>
                <a:gd name="T47" fmla="*/ 486 h 486"/>
                <a:gd name="T48" fmla="*/ 304 w 1671"/>
                <a:gd name="T49" fmla="*/ 376 h 486"/>
                <a:gd name="T50" fmla="*/ 304 w 1671"/>
                <a:gd name="T51" fmla="*/ 365 h 486"/>
                <a:gd name="T52" fmla="*/ 304 w 1671"/>
                <a:gd name="T53" fmla="*/ 354 h 486"/>
                <a:gd name="T54" fmla="*/ 334 w 1671"/>
                <a:gd name="T55" fmla="*/ 376 h 486"/>
                <a:gd name="T56" fmla="*/ 334 w 1671"/>
                <a:gd name="T57" fmla="*/ 365 h 486"/>
                <a:gd name="T58" fmla="*/ 334 w 1671"/>
                <a:gd name="T59" fmla="*/ 354 h 486"/>
                <a:gd name="T60" fmla="*/ 364 w 1671"/>
                <a:gd name="T61" fmla="*/ 376 h 486"/>
                <a:gd name="T62" fmla="*/ 364 w 1671"/>
                <a:gd name="T63" fmla="*/ 365 h 486"/>
                <a:gd name="T64" fmla="*/ 364 w 1671"/>
                <a:gd name="T65" fmla="*/ 354 h 486"/>
                <a:gd name="T66" fmla="*/ 447 w 1671"/>
                <a:gd name="T67" fmla="*/ 376 h 486"/>
                <a:gd name="T68" fmla="*/ 447 w 1671"/>
                <a:gd name="T69" fmla="*/ 365 h 486"/>
                <a:gd name="T70" fmla="*/ 447 w 1671"/>
                <a:gd name="T71" fmla="*/ 354 h 486"/>
                <a:gd name="T72" fmla="*/ 477 w 1671"/>
                <a:gd name="T73" fmla="*/ 376 h 486"/>
                <a:gd name="T74" fmla="*/ 477 w 1671"/>
                <a:gd name="T75" fmla="*/ 365 h 486"/>
                <a:gd name="T76" fmla="*/ 477 w 1671"/>
                <a:gd name="T77" fmla="*/ 354 h 486"/>
                <a:gd name="T78" fmla="*/ 507 w 1671"/>
                <a:gd name="T79" fmla="*/ 376 h 486"/>
                <a:gd name="T80" fmla="*/ 507 w 1671"/>
                <a:gd name="T81" fmla="*/ 365 h 486"/>
                <a:gd name="T82" fmla="*/ 507 w 1671"/>
                <a:gd name="T83" fmla="*/ 354 h 486"/>
                <a:gd name="T84" fmla="*/ 416 w 1671"/>
                <a:gd name="T85" fmla="*/ 246 h 486"/>
                <a:gd name="T86" fmla="*/ 568 w 1671"/>
                <a:gd name="T87" fmla="*/ 376 h 486"/>
                <a:gd name="T88" fmla="*/ 568 w 1671"/>
                <a:gd name="T89" fmla="*/ 365 h 486"/>
                <a:gd name="T90" fmla="*/ 568 w 1671"/>
                <a:gd name="T91" fmla="*/ 354 h 486"/>
                <a:gd name="T92" fmla="*/ 598 w 1671"/>
                <a:gd name="T93" fmla="*/ 376 h 486"/>
                <a:gd name="T94" fmla="*/ 598 w 1671"/>
                <a:gd name="T95" fmla="*/ 365 h 486"/>
                <a:gd name="T96" fmla="*/ 598 w 1671"/>
                <a:gd name="T97" fmla="*/ 354 h 486"/>
                <a:gd name="T98" fmla="*/ 628 w 1671"/>
                <a:gd name="T99" fmla="*/ 376 h 486"/>
                <a:gd name="T100" fmla="*/ 628 w 1671"/>
                <a:gd name="T101" fmla="*/ 365 h 486"/>
                <a:gd name="T102" fmla="*/ 628 w 1671"/>
                <a:gd name="T103" fmla="*/ 354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71" h="486">
                  <a:moveTo>
                    <a:pt x="1607" y="78"/>
                  </a:moveTo>
                  <a:cubicBezTo>
                    <a:pt x="1607" y="67"/>
                    <a:pt x="1607" y="67"/>
                    <a:pt x="1607" y="67"/>
                  </a:cubicBezTo>
                  <a:cubicBezTo>
                    <a:pt x="1598" y="67"/>
                    <a:pt x="1598" y="67"/>
                    <a:pt x="1598" y="67"/>
                  </a:cubicBezTo>
                  <a:cubicBezTo>
                    <a:pt x="1598" y="16"/>
                    <a:pt x="1598" y="16"/>
                    <a:pt x="1598" y="16"/>
                  </a:cubicBezTo>
                  <a:cubicBezTo>
                    <a:pt x="1597" y="16"/>
                    <a:pt x="1597" y="16"/>
                    <a:pt x="1597" y="16"/>
                  </a:cubicBezTo>
                  <a:cubicBezTo>
                    <a:pt x="1597" y="67"/>
                    <a:pt x="1597" y="67"/>
                    <a:pt x="1597" y="67"/>
                  </a:cubicBezTo>
                  <a:cubicBezTo>
                    <a:pt x="1577" y="67"/>
                    <a:pt x="1577" y="67"/>
                    <a:pt x="1577" y="67"/>
                  </a:cubicBezTo>
                  <a:cubicBezTo>
                    <a:pt x="1577" y="0"/>
                    <a:pt x="1577" y="0"/>
                    <a:pt x="1577" y="0"/>
                  </a:cubicBezTo>
                  <a:cubicBezTo>
                    <a:pt x="1574" y="0"/>
                    <a:pt x="1574" y="0"/>
                    <a:pt x="1574" y="0"/>
                  </a:cubicBezTo>
                  <a:cubicBezTo>
                    <a:pt x="1574" y="67"/>
                    <a:pt x="1574" y="67"/>
                    <a:pt x="1574" y="67"/>
                  </a:cubicBezTo>
                  <a:cubicBezTo>
                    <a:pt x="1567" y="67"/>
                    <a:pt x="1567" y="67"/>
                    <a:pt x="1567" y="67"/>
                  </a:cubicBezTo>
                  <a:cubicBezTo>
                    <a:pt x="1567" y="78"/>
                    <a:pt x="1567" y="78"/>
                    <a:pt x="1567" y="78"/>
                  </a:cubicBezTo>
                  <a:cubicBezTo>
                    <a:pt x="1559" y="78"/>
                    <a:pt x="1559" y="78"/>
                    <a:pt x="1559" y="78"/>
                  </a:cubicBezTo>
                  <a:cubicBezTo>
                    <a:pt x="1543" y="84"/>
                    <a:pt x="1543" y="84"/>
                    <a:pt x="1543" y="84"/>
                  </a:cubicBezTo>
                  <a:cubicBezTo>
                    <a:pt x="1470" y="142"/>
                    <a:pt x="1470" y="142"/>
                    <a:pt x="1470" y="142"/>
                  </a:cubicBezTo>
                  <a:cubicBezTo>
                    <a:pt x="1437" y="147"/>
                    <a:pt x="1437" y="147"/>
                    <a:pt x="1437" y="147"/>
                  </a:cubicBezTo>
                  <a:cubicBezTo>
                    <a:pt x="1437" y="207"/>
                    <a:pt x="1437" y="207"/>
                    <a:pt x="1437" y="207"/>
                  </a:cubicBezTo>
                  <a:cubicBezTo>
                    <a:pt x="1387" y="207"/>
                    <a:pt x="1387" y="207"/>
                    <a:pt x="1387" y="207"/>
                  </a:cubicBezTo>
                  <a:cubicBezTo>
                    <a:pt x="1380" y="200"/>
                    <a:pt x="1380" y="200"/>
                    <a:pt x="1380" y="200"/>
                  </a:cubicBezTo>
                  <a:cubicBezTo>
                    <a:pt x="1369" y="200"/>
                    <a:pt x="1369" y="200"/>
                    <a:pt x="1369" y="200"/>
                  </a:cubicBezTo>
                  <a:cubicBezTo>
                    <a:pt x="1369" y="189"/>
                    <a:pt x="1369" y="189"/>
                    <a:pt x="1369" y="189"/>
                  </a:cubicBezTo>
                  <a:cubicBezTo>
                    <a:pt x="1325" y="189"/>
                    <a:pt x="1325" y="189"/>
                    <a:pt x="1325" y="189"/>
                  </a:cubicBezTo>
                  <a:cubicBezTo>
                    <a:pt x="1325" y="199"/>
                    <a:pt x="1325" y="199"/>
                    <a:pt x="1325" y="199"/>
                  </a:cubicBezTo>
                  <a:cubicBezTo>
                    <a:pt x="1309" y="206"/>
                    <a:pt x="1309" y="206"/>
                    <a:pt x="1309" y="206"/>
                  </a:cubicBezTo>
                  <a:cubicBezTo>
                    <a:pt x="1309" y="219"/>
                    <a:pt x="1309" y="219"/>
                    <a:pt x="1309" y="219"/>
                  </a:cubicBezTo>
                  <a:cubicBezTo>
                    <a:pt x="1284" y="219"/>
                    <a:pt x="1284" y="219"/>
                    <a:pt x="1284" y="219"/>
                  </a:cubicBezTo>
                  <a:cubicBezTo>
                    <a:pt x="1284" y="205"/>
                    <a:pt x="1284" y="205"/>
                    <a:pt x="1284" y="205"/>
                  </a:cubicBezTo>
                  <a:cubicBezTo>
                    <a:pt x="1262" y="205"/>
                    <a:pt x="1262" y="205"/>
                    <a:pt x="1262" y="205"/>
                  </a:cubicBezTo>
                  <a:cubicBezTo>
                    <a:pt x="1262" y="220"/>
                    <a:pt x="1262" y="220"/>
                    <a:pt x="1262" y="220"/>
                  </a:cubicBezTo>
                  <a:cubicBezTo>
                    <a:pt x="1241" y="220"/>
                    <a:pt x="1241" y="220"/>
                    <a:pt x="1241" y="220"/>
                  </a:cubicBezTo>
                  <a:cubicBezTo>
                    <a:pt x="1241" y="234"/>
                    <a:pt x="1241" y="234"/>
                    <a:pt x="1241" y="234"/>
                  </a:cubicBezTo>
                  <a:cubicBezTo>
                    <a:pt x="1183" y="234"/>
                    <a:pt x="1183" y="234"/>
                    <a:pt x="1183" y="234"/>
                  </a:cubicBezTo>
                  <a:cubicBezTo>
                    <a:pt x="1183" y="226"/>
                    <a:pt x="1183" y="226"/>
                    <a:pt x="1183" y="226"/>
                  </a:cubicBezTo>
                  <a:cubicBezTo>
                    <a:pt x="1143" y="226"/>
                    <a:pt x="1143" y="226"/>
                    <a:pt x="1143" y="226"/>
                  </a:cubicBezTo>
                  <a:cubicBezTo>
                    <a:pt x="1143" y="240"/>
                    <a:pt x="1143" y="240"/>
                    <a:pt x="1143" y="240"/>
                  </a:cubicBezTo>
                  <a:cubicBezTo>
                    <a:pt x="1091" y="240"/>
                    <a:pt x="1091" y="240"/>
                    <a:pt x="1091" y="240"/>
                  </a:cubicBezTo>
                  <a:cubicBezTo>
                    <a:pt x="1091" y="141"/>
                    <a:pt x="1091" y="141"/>
                    <a:pt x="1091" y="141"/>
                  </a:cubicBezTo>
                  <a:cubicBezTo>
                    <a:pt x="970" y="141"/>
                    <a:pt x="970" y="141"/>
                    <a:pt x="970" y="141"/>
                  </a:cubicBezTo>
                  <a:cubicBezTo>
                    <a:pt x="970" y="283"/>
                    <a:pt x="970" y="283"/>
                    <a:pt x="970" y="283"/>
                  </a:cubicBezTo>
                  <a:cubicBezTo>
                    <a:pt x="952" y="283"/>
                    <a:pt x="952" y="283"/>
                    <a:pt x="952" y="283"/>
                  </a:cubicBezTo>
                  <a:cubicBezTo>
                    <a:pt x="952" y="294"/>
                    <a:pt x="952" y="294"/>
                    <a:pt x="952" y="294"/>
                  </a:cubicBezTo>
                  <a:cubicBezTo>
                    <a:pt x="917" y="294"/>
                    <a:pt x="917" y="294"/>
                    <a:pt x="917" y="294"/>
                  </a:cubicBezTo>
                  <a:cubicBezTo>
                    <a:pt x="917" y="316"/>
                    <a:pt x="917" y="316"/>
                    <a:pt x="917" y="316"/>
                  </a:cubicBezTo>
                  <a:cubicBezTo>
                    <a:pt x="898" y="316"/>
                    <a:pt x="898" y="316"/>
                    <a:pt x="898" y="316"/>
                  </a:cubicBezTo>
                  <a:cubicBezTo>
                    <a:pt x="898" y="291"/>
                    <a:pt x="898" y="291"/>
                    <a:pt x="898" y="291"/>
                  </a:cubicBezTo>
                  <a:cubicBezTo>
                    <a:pt x="761" y="291"/>
                    <a:pt x="761" y="291"/>
                    <a:pt x="761" y="291"/>
                  </a:cubicBezTo>
                  <a:cubicBezTo>
                    <a:pt x="761" y="281"/>
                    <a:pt x="761" y="281"/>
                    <a:pt x="761" y="281"/>
                  </a:cubicBezTo>
                  <a:cubicBezTo>
                    <a:pt x="727" y="281"/>
                    <a:pt x="727" y="281"/>
                    <a:pt x="727" y="281"/>
                  </a:cubicBezTo>
                  <a:cubicBezTo>
                    <a:pt x="727" y="226"/>
                    <a:pt x="727" y="226"/>
                    <a:pt x="727" y="226"/>
                  </a:cubicBezTo>
                  <a:cubicBezTo>
                    <a:pt x="647" y="226"/>
                    <a:pt x="647" y="226"/>
                    <a:pt x="647" y="226"/>
                  </a:cubicBezTo>
                  <a:cubicBezTo>
                    <a:pt x="647" y="294"/>
                    <a:pt x="647" y="294"/>
                    <a:pt x="647" y="294"/>
                  </a:cubicBezTo>
                  <a:cubicBezTo>
                    <a:pt x="477" y="154"/>
                    <a:pt x="326" y="244"/>
                    <a:pt x="276" y="283"/>
                  </a:cubicBezTo>
                  <a:cubicBezTo>
                    <a:pt x="276" y="247"/>
                    <a:pt x="276" y="247"/>
                    <a:pt x="276" y="247"/>
                  </a:cubicBezTo>
                  <a:cubicBezTo>
                    <a:pt x="248" y="247"/>
                    <a:pt x="248" y="247"/>
                    <a:pt x="248" y="247"/>
                  </a:cubicBezTo>
                  <a:cubicBezTo>
                    <a:pt x="248" y="223"/>
                    <a:pt x="248" y="223"/>
                    <a:pt x="248" y="223"/>
                  </a:cubicBezTo>
                  <a:cubicBezTo>
                    <a:pt x="185" y="223"/>
                    <a:pt x="185" y="223"/>
                    <a:pt x="185" y="223"/>
                  </a:cubicBezTo>
                  <a:cubicBezTo>
                    <a:pt x="185" y="353"/>
                    <a:pt x="185" y="353"/>
                    <a:pt x="185" y="353"/>
                  </a:cubicBezTo>
                  <a:cubicBezTo>
                    <a:pt x="153" y="353"/>
                    <a:pt x="153" y="353"/>
                    <a:pt x="153" y="353"/>
                  </a:cubicBezTo>
                  <a:cubicBezTo>
                    <a:pt x="153" y="239"/>
                    <a:pt x="153" y="239"/>
                    <a:pt x="153" y="239"/>
                  </a:cubicBezTo>
                  <a:cubicBezTo>
                    <a:pt x="114" y="239"/>
                    <a:pt x="114" y="239"/>
                    <a:pt x="114" y="239"/>
                  </a:cubicBezTo>
                  <a:cubicBezTo>
                    <a:pt x="114" y="199"/>
                    <a:pt x="114" y="199"/>
                    <a:pt x="114" y="199"/>
                  </a:cubicBezTo>
                  <a:cubicBezTo>
                    <a:pt x="64" y="199"/>
                    <a:pt x="64" y="199"/>
                    <a:pt x="64" y="199"/>
                  </a:cubicBezTo>
                  <a:cubicBezTo>
                    <a:pt x="64" y="343"/>
                    <a:pt x="64" y="343"/>
                    <a:pt x="64" y="343"/>
                  </a:cubicBezTo>
                  <a:cubicBezTo>
                    <a:pt x="50" y="343"/>
                    <a:pt x="50" y="343"/>
                    <a:pt x="50" y="343"/>
                  </a:cubicBezTo>
                  <a:cubicBezTo>
                    <a:pt x="50" y="239"/>
                    <a:pt x="50" y="239"/>
                    <a:pt x="50" y="239"/>
                  </a:cubicBezTo>
                  <a:cubicBezTo>
                    <a:pt x="0" y="239"/>
                    <a:pt x="0" y="239"/>
                    <a:pt x="0" y="239"/>
                  </a:cubicBezTo>
                  <a:cubicBezTo>
                    <a:pt x="0" y="486"/>
                    <a:pt x="0" y="486"/>
                    <a:pt x="0" y="486"/>
                  </a:cubicBezTo>
                  <a:cubicBezTo>
                    <a:pt x="36" y="486"/>
                    <a:pt x="36" y="486"/>
                    <a:pt x="36" y="486"/>
                  </a:cubicBezTo>
                  <a:cubicBezTo>
                    <a:pt x="50" y="486"/>
                    <a:pt x="50" y="486"/>
                    <a:pt x="50" y="486"/>
                  </a:cubicBezTo>
                  <a:cubicBezTo>
                    <a:pt x="64" y="486"/>
                    <a:pt x="64" y="486"/>
                    <a:pt x="64" y="486"/>
                  </a:cubicBezTo>
                  <a:cubicBezTo>
                    <a:pt x="66" y="486"/>
                    <a:pt x="66" y="486"/>
                    <a:pt x="66" y="486"/>
                  </a:cubicBezTo>
                  <a:cubicBezTo>
                    <a:pt x="75" y="486"/>
                    <a:pt x="75" y="486"/>
                    <a:pt x="75" y="486"/>
                  </a:cubicBezTo>
                  <a:cubicBezTo>
                    <a:pt x="103" y="486"/>
                    <a:pt x="103" y="486"/>
                    <a:pt x="103" y="486"/>
                  </a:cubicBezTo>
                  <a:cubicBezTo>
                    <a:pt x="112" y="486"/>
                    <a:pt x="112" y="486"/>
                    <a:pt x="112" y="486"/>
                  </a:cubicBezTo>
                  <a:cubicBezTo>
                    <a:pt x="114" y="486"/>
                    <a:pt x="114" y="486"/>
                    <a:pt x="114" y="486"/>
                  </a:cubicBezTo>
                  <a:cubicBezTo>
                    <a:pt x="125" y="486"/>
                    <a:pt x="125" y="486"/>
                    <a:pt x="125" y="486"/>
                  </a:cubicBezTo>
                  <a:cubicBezTo>
                    <a:pt x="141" y="486"/>
                    <a:pt x="141" y="486"/>
                    <a:pt x="141" y="486"/>
                  </a:cubicBezTo>
                  <a:cubicBezTo>
                    <a:pt x="153" y="486"/>
                    <a:pt x="153" y="486"/>
                    <a:pt x="153" y="486"/>
                  </a:cubicBezTo>
                  <a:cubicBezTo>
                    <a:pt x="165" y="486"/>
                    <a:pt x="165" y="486"/>
                    <a:pt x="165" y="486"/>
                  </a:cubicBezTo>
                  <a:cubicBezTo>
                    <a:pt x="185" y="486"/>
                    <a:pt x="185" y="486"/>
                    <a:pt x="185" y="486"/>
                  </a:cubicBezTo>
                  <a:cubicBezTo>
                    <a:pt x="192" y="486"/>
                    <a:pt x="192" y="486"/>
                    <a:pt x="192" y="486"/>
                  </a:cubicBezTo>
                  <a:cubicBezTo>
                    <a:pt x="197" y="486"/>
                    <a:pt x="197" y="486"/>
                    <a:pt x="197" y="486"/>
                  </a:cubicBezTo>
                  <a:cubicBezTo>
                    <a:pt x="219" y="486"/>
                    <a:pt x="219" y="486"/>
                    <a:pt x="219" y="486"/>
                  </a:cubicBezTo>
                  <a:cubicBezTo>
                    <a:pt x="239" y="486"/>
                    <a:pt x="239" y="486"/>
                    <a:pt x="239" y="486"/>
                  </a:cubicBezTo>
                  <a:cubicBezTo>
                    <a:pt x="248" y="486"/>
                    <a:pt x="248" y="486"/>
                    <a:pt x="248" y="486"/>
                  </a:cubicBezTo>
                  <a:cubicBezTo>
                    <a:pt x="268" y="486"/>
                    <a:pt x="268" y="486"/>
                    <a:pt x="268" y="486"/>
                  </a:cubicBezTo>
                  <a:cubicBezTo>
                    <a:pt x="276" y="486"/>
                    <a:pt x="276" y="486"/>
                    <a:pt x="276" y="486"/>
                  </a:cubicBezTo>
                  <a:cubicBezTo>
                    <a:pt x="635" y="486"/>
                    <a:pt x="635" y="486"/>
                    <a:pt x="635" y="486"/>
                  </a:cubicBezTo>
                  <a:cubicBezTo>
                    <a:pt x="647" y="486"/>
                    <a:pt x="647" y="486"/>
                    <a:pt x="647" y="486"/>
                  </a:cubicBezTo>
                  <a:cubicBezTo>
                    <a:pt x="653" y="486"/>
                    <a:pt x="653" y="486"/>
                    <a:pt x="653" y="486"/>
                  </a:cubicBezTo>
                  <a:cubicBezTo>
                    <a:pt x="665" y="486"/>
                    <a:pt x="665" y="486"/>
                    <a:pt x="665" y="486"/>
                  </a:cubicBezTo>
                  <a:cubicBezTo>
                    <a:pt x="673" y="486"/>
                    <a:pt x="673" y="486"/>
                    <a:pt x="673" y="486"/>
                  </a:cubicBezTo>
                  <a:cubicBezTo>
                    <a:pt x="703" y="486"/>
                    <a:pt x="703" y="486"/>
                    <a:pt x="703" y="486"/>
                  </a:cubicBezTo>
                  <a:cubicBezTo>
                    <a:pt x="717" y="486"/>
                    <a:pt x="717" y="486"/>
                    <a:pt x="717" y="486"/>
                  </a:cubicBezTo>
                  <a:cubicBezTo>
                    <a:pt x="727" y="486"/>
                    <a:pt x="727" y="486"/>
                    <a:pt x="727" y="486"/>
                  </a:cubicBezTo>
                  <a:cubicBezTo>
                    <a:pt x="751" y="486"/>
                    <a:pt x="751" y="486"/>
                    <a:pt x="751" y="486"/>
                  </a:cubicBezTo>
                  <a:cubicBezTo>
                    <a:pt x="761" y="486"/>
                    <a:pt x="761" y="486"/>
                    <a:pt x="761" y="486"/>
                  </a:cubicBezTo>
                  <a:cubicBezTo>
                    <a:pt x="888" y="486"/>
                    <a:pt x="888" y="486"/>
                    <a:pt x="888" y="486"/>
                  </a:cubicBezTo>
                  <a:cubicBezTo>
                    <a:pt x="898" y="486"/>
                    <a:pt x="898" y="486"/>
                    <a:pt x="898" y="486"/>
                  </a:cubicBezTo>
                  <a:cubicBezTo>
                    <a:pt x="917" y="486"/>
                    <a:pt x="917" y="486"/>
                    <a:pt x="917" y="486"/>
                  </a:cubicBezTo>
                  <a:cubicBezTo>
                    <a:pt x="926" y="486"/>
                    <a:pt x="926" y="486"/>
                    <a:pt x="926" y="486"/>
                  </a:cubicBezTo>
                  <a:cubicBezTo>
                    <a:pt x="929" y="486"/>
                    <a:pt x="929" y="486"/>
                    <a:pt x="929" y="486"/>
                  </a:cubicBezTo>
                  <a:cubicBezTo>
                    <a:pt x="930" y="486"/>
                    <a:pt x="930" y="486"/>
                    <a:pt x="930" y="486"/>
                  </a:cubicBezTo>
                  <a:cubicBezTo>
                    <a:pt x="945" y="486"/>
                    <a:pt x="945" y="486"/>
                    <a:pt x="945" y="486"/>
                  </a:cubicBezTo>
                  <a:cubicBezTo>
                    <a:pt x="952" y="486"/>
                    <a:pt x="952" y="486"/>
                    <a:pt x="952" y="486"/>
                  </a:cubicBezTo>
                  <a:cubicBezTo>
                    <a:pt x="961" y="486"/>
                    <a:pt x="961" y="486"/>
                    <a:pt x="961" y="486"/>
                  </a:cubicBezTo>
                  <a:cubicBezTo>
                    <a:pt x="970" y="486"/>
                    <a:pt x="970" y="486"/>
                    <a:pt x="970" y="486"/>
                  </a:cubicBezTo>
                  <a:cubicBezTo>
                    <a:pt x="977" y="486"/>
                    <a:pt x="977" y="486"/>
                    <a:pt x="977" y="486"/>
                  </a:cubicBezTo>
                  <a:cubicBezTo>
                    <a:pt x="1087" y="486"/>
                    <a:pt x="1087" y="486"/>
                    <a:pt x="1087" y="486"/>
                  </a:cubicBezTo>
                  <a:cubicBezTo>
                    <a:pt x="1091" y="486"/>
                    <a:pt x="1091" y="486"/>
                    <a:pt x="1091" y="486"/>
                  </a:cubicBezTo>
                  <a:cubicBezTo>
                    <a:pt x="1143" y="486"/>
                    <a:pt x="1143" y="486"/>
                    <a:pt x="1143" y="486"/>
                  </a:cubicBezTo>
                  <a:cubicBezTo>
                    <a:pt x="1147" y="486"/>
                    <a:pt x="1147" y="486"/>
                    <a:pt x="1147" y="486"/>
                  </a:cubicBezTo>
                  <a:cubicBezTo>
                    <a:pt x="1183" y="486"/>
                    <a:pt x="1183" y="486"/>
                    <a:pt x="1183" y="486"/>
                  </a:cubicBezTo>
                  <a:cubicBezTo>
                    <a:pt x="1484" y="486"/>
                    <a:pt x="1484" y="486"/>
                    <a:pt x="1484" y="486"/>
                  </a:cubicBezTo>
                  <a:cubicBezTo>
                    <a:pt x="1491" y="486"/>
                    <a:pt x="1491" y="486"/>
                    <a:pt x="1491" y="486"/>
                  </a:cubicBezTo>
                  <a:cubicBezTo>
                    <a:pt x="1494" y="486"/>
                    <a:pt x="1494" y="486"/>
                    <a:pt x="1494" y="486"/>
                  </a:cubicBezTo>
                  <a:cubicBezTo>
                    <a:pt x="1514" y="486"/>
                    <a:pt x="1514" y="486"/>
                    <a:pt x="1514" y="486"/>
                  </a:cubicBezTo>
                  <a:cubicBezTo>
                    <a:pt x="1515" y="486"/>
                    <a:pt x="1515" y="486"/>
                    <a:pt x="1515" y="486"/>
                  </a:cubicBezTo>
                  <a:cubicBezTo>
                    <a:pt x="1524" y="486"/>
                    <a:pt x="1524" y="486"/>
                    <a:pt x="1524" y="486"/>
                  </a:cubicBezTo>
                  <a:cubicBezTo>
                    <a:pt x="1571" y="486"/>
                    <a:pt x="1571" y="486"/>
                    <a:pt x="1571" y="486"/>
                  </a:cubicBezTo>
                  <a:cubicBezTo>
                    <a:pt x="1603" y="486"/>
                    <a:pt x="1603" y="486"/>
                    <a:pt x="1603" y="486"/>
                  </a:cubicBezTo>
                  <a:cubicBezTo>
                    <a:pt x="1671" y="486"/>
                    <a:pt x="1671" y="486"/>
                    <a:pt x="1671" y="486"/>
                  </a:cubicBezTo>
                  <a:cubicBezTo>
                    <a:pt x="1671" y="78"/>
                    <a:pt x="1671" y="78"/>
                    <a:pt x="1671" y="78"/>
                  </a:cubicBezTo>
                  <a:lnTo>
                    <a:pt x="1607" y="78"/>
                  </a:lnTo>
                  <a:close/>
                  <a:moveTo>
                    <a:pt x="304" y="376"/>
                  </a:moveTo>
                  <a:cubicBezTo>
                    <a:pt x="281" y="376"/>
                    <a:pt x="281" y="376"/>
                    <a:pt x="281" y="376"/>
                  </a:cubicBezTo>
                  <a:cubicBezTo>
                    <a:pt x="281" y="369"/>
                    <a:pt x="281" y="369"/>
                    <a:pt x="281" y="369"/>
                  </a:cubicBezTo>
                  <a:cubicBezTo>
                    <a:pt x="304" y="369"/>
                    <a:pt x="304" y="369"/>
                    <a:pt x="304" y="369"/>
                  </a:cubicBezTo>
                  <a:lnTo>
                    <a:pt x="304" y="376"/>
                  </a:lnTo>
                  <a:close/>
                  <a:moveTo>
                    <a:pt x="304" y="365"/>
                  </a:moveTo>
                  <a:cubicBezTo>
                    <a:pt x="281" y="365"/>
                    <a:pt x="281" y="365"/>
                    <a:pt x="281" y="365"/>
                  </a:cubicBezTo>
                  <a:cubicBezTo>
                    <a:pt x="281" y="357"/>
                    <a:pt x="281" y="357"/>
                    <a:pt x="281" y="357"/>
                  </a:cubicBezTo>
                  <a:cubicBezTo>
                    <a:pt x="304" y="357"/>
                    <a:pt x="304" y="357"/>
                    <a:pt x="304" y="357"/>
                  </a:cubicBezTo>
                  <a:lnTo>
                    <a:pt x="304" y="365"/>
                  </a:lnTo>
                  <a:close/>
                  <a:moveTo>
                    <a:pt x="304" y="354"/>
                  </a:moveTo>
                  <a:cubicBezTo>
                    <a:pt x="281" y="354"/>
                    <a:pt x="281" y="354"/>
                    <a:pt x="281" y="354"/>
                  </a:cubicBezTo>
                  <a:cubicBezTo>
                    <a:pt x="281" y="346"/>
                    <a:pt x="281" y="346"/>
                    <a:pt x="281" y="346"/>
                  </a:cubicBezTo>
                  <a:cubicBezTo>
                    <a:pt x="304" y="346"/>
                    <a:pt x="304" y="346"/>
                    <a:pt x="304" y="346"/>
                  </a:cubicBezTo>
                  <a:lnTo>
                    <a:pt x="304" y="354"/>
                  </a:lnTo>
                  <a:close/>
                  <a:moveTo>
                    <a:pt x="334" y="376"/>
                  </a:moveTo>
                  <a:cubicBezTo>
                    <a:pt x="311" y="376"/>
                    <a:pt x="311" y="376"/>
                    <a:pt x="311" y="376"/>
                  </a:cubicBezTo>
                  <a:cubicBezTo>
                    <a:pt x="311" y="369"/>
                    <a:pt x="311" y="369"/>
                    <a:pt x="311" y="369"/>
                  </a:cubicBezTo>
                  <a:cubicBezTo>
                    <a:pt x="334" y="369"/>
                    <a:pt x="334" y="369"/>
                    <a:pt x="334" y="369"/>
                  </a:cubicBezTo>
                  <a:lnTo>
                    <a:pt x="334" y="376"/>
                  </a:lnTo>
                  <a:close/>
                  <a:moveTo>
                    <a:pt x="334" y="365"/>
                  </a:moveTo>
                  <a:cubicBezTo>
                    <a:pt x="311" y="365"/>
                    <a:pt x="311" y="365"/>
                    <a:pt x="311" y="365"/>
                  </a:cubicBezTo>
                  <a:cubicBezTo>
                    <a:pt x="311" y="357"/>
                    <a:pt x="311" y="357"/>
                    <a:pt x="311" y="357"/>
                  </a:cubicBezTo>
                  <a:cubicBezTo>
                    <a:pt x="334" y="357"/>
                    <a:pt x="334" y="357"/>
                    <a:pt x="334" y="357"/>
                  </a:cubicBezTo>
                  <a:lnTo>
                    <a:pt x="334" y="365"/>
                  </a:lnTo>
                  <a:close/>
                  <a:moveTo>
                    <a:pt x="334" y="354"/>
                  </a:moveTo>
                  <a:cubicBezTo>
                    <a:pt x="311" y="354"/>
                    <a:pt x="311" y="354"/>
                    <a:pt x="311" y="354"/>
                  </a:cubicBezTo>
                  <a:cubicBezTo>
                    <a:pt x="311" y="346"/>
                    <a:pt x="311" y="346"/>
                    <a:pt x="311" y="346"/>
                  </a:cubicBezTo>
                  <a:cubicBezTo>
                    <a:pt x="334" y="346"/>
                    <a:pt x="334" y="346"/>
                    <a:pt x="334" y="346"/>
                  </a:cubicBezTo>
                  <a:lnTo>
                    <a:pt x="334" y="354"/>
                  </a:lnTo>
                  <a:close/>
                  <a:moveTo>
                    <a:pt x="364" y="376"/>
                  </a:moveTo>
                  <a:cubicBezTo>
                    <a:pt x="341" y="376"/>
                    <a:pt x="341" y="376"/>
                    <a:pt x="341" y="376"/>
                  </a:cubicBezTo>
                  <a:cubicBezTo>
                    <a:pt x="341" y="369"/>
                    <a:pt x="341" y="369"/>
                    <a:pt x="341" y="369"/>
                  </a:cubicBezTo>
                  <a:cubicBezTo>
                    <a:pt x="364" y="369"/>
                    <a:pt x="364" y="369"/>
                    <a:pt x="364" y="369"/>
                  </a:cubicBezTo>
                  <a:lnTo>
                    <a:pt x="364" y="376"/>
                  </a:lnTo>
                  <a:close/>
                  <a:moveTo>
                    <a:pt x="364" y="365"/>
                  </a:moveTo>
                  <a:cubicBezTo>
                    <a:pt x="341" y="365"/>
                    <a:pt x="341" y="365"/>
                    <a:pt x="341" y="365"/>
                  </a:cubicBezTo>
                  <a:cubicBezTo>
                    <a:pt x="341" y="357"/>
                    <a:pt x="341" y="357"/>
                    <a:pt x="341" y="357"/>
                  </a:cubicBezTo>
                  <a:cubicBezTo>
                    <a:pt x="364" y="357"/>
                    <a:pt x="364" y="357"/>
                    <a:pt x="364" y="357"/>
                  </a:cubicBezTo>
                  <a:lnTo>
                    <a:pt x="364" y="365"/>
                  </a:lnTo>
                  <a:close/>
                  <a:moveTo>
                    <a:pt x="364" y="354"/>
                  </a:moveTo>
                  <a:cubicBezTo>
                    <a:pt x="341" y="354"/>
                    <a:pt x="341" y="354"/>
                    <a:pt x="341" y="354"/>
                  </a:cubicBezTo>
                  <a:cubicBezTo>
                    <a:pt x="341" y="346"/>
                    <a:pt x="341" y="346"/>
                    <a:pt x="341" y="346"/>
                  </a:cubicBezTo>
                  <a:cubicBezTo>
                    <a:pt x="364" y="346"/>
                    <a:pt x="364" y="346"/>
                    <a:pt x="364" y="346"/>
                  </a:cubicBezTo>
                  <a:lnTo>
                    <a:pt x="364" y="354"/>
                  </a:lnTo>
                  <a:close/>
                  <a:moveTo>
                    <a:pt x="447" y="376"/>
                  </a:moveTo>
                  <a:cubicBezTo>
                    <a:pt x="424" y="376"/>
                    <a:pt x="424" y="376"/>
                    <a:pt x="424" y="376"/>
                  </a:cubicBezTo>
                  <a:cubicBezTo>
                    <a:pt x="424" y="369"/>
                    <a:pt x="424" y="369"/>
                    <a:pt x="424" y="369"/>
                  </a:cubicBezTo>
                  <a:cubicBezTo>
                    <a:pt x="447" y="369"/>
                    <a:pt x="447" y="369"/>
                    <a:pt x="447" y="369"/>
                  </a:cubicBezTo>
                  <a:lnTo>
                    <a:pt x="447" y="376"/>
                  </a:lnTo>
                  <a:close/>
                  <a:moveTo>
                    <a:pt x="447" y="365"/>
                  </a:moveTo>
                  <a:cubicBezTo>
                    <a:pt x="424" y="365"/>
                    <a:pt x="424" y="365"/>
                    <a:pt x="424" y="365"/>
                  </a:cubicBezTo>
                  <a:cubicBezTo>
                    <a:pt x="424" y="357"/>
                    <a:pt x="424" y="357"/>
                    <a:pt x="424" y="357"/>
                  </a:cubicBezTo>
                  <a:cubicBezTo>
                    <a:pt x="447" y="357"/>
                    <a:pt x="447" y="357"/>
                    <a:pt x="447" y="357"/>
                  </a:cubicBezTo>
                  <a:lnTo>
                    <a:pt x="447" y="365"/>
                  </a:lnTo>
                  <a:close/>
                  <a:moveTo>
                    <a:pt x="447" y="354"/>
                  </a:moveTo>
                  <a:cubicBezTo>
                    <a:pt x="424" y="354"/>
                    <a:pt x="424" y="354"/>
                    <a:pt x="424" y="354"/>
                  </a:cubicBezTo>
                  <a:cubicBezTo>
                    <a:pt x="424" y="346"/>
                    <a:pt x="424" y="346"/>
                    <a:pt x="424" y="346"/>
                  </a:cubicBezTo>
                  <a:cubicBezTo>
                    <a:pt x="447" y="346"/>
                    <a:pt x="447" y="346"/>
                    <a:pt x="447" y="346"/>
                  </a:cubicBezTo>
                  <a:lnTo>
                    <a:pt x="447" y="354"/>
                  </a:lnTo>
                  <a:close/>
                  <a:moveTo>
                    <a:pt x="477" y="376"/>
                  </a:moveTo>
                  <a:cubicBezTo>
                    <a:pt x="454" y="376"/>
                    <a:pt x="454" y="376"/>
                    <a:pt x="454" y="376"/>
                  </a:cubicBezTo>
                  <a:cubicBezTo>
                    <a:pt x="454" y="369"/>
                    <a:pt x="454" y="369"/>
                    <a:pt x="454" y="369"/>
                  </a:cubicBezTo>
                  <a:cubicBezTo>
                    <a:pt x="477" y="369"/>
                    <a:pt x="477" y="369"/>
                    <a:pt x="477" y="369"/>
                  </a:cubicBezTo>
                  <a:lnTo>
                    <a:pt x="477" y="376"/>
                  </a:lnTo>
                  <a:close/>
                  <a:moveTo>
                    <a:pt x="477" y="365"/>
                  </a:moveTo>
                  <a:cubicBezTo>
                    <a:pt x="454" y="365"/>
                    <a:pt x="454" y="365"/>
                    <a:pt x="454" y="365"/>
                  </a:cubicBezTo>
                  <a:cubicBezTo>
                    <a:pt x="454" y="357"/>
                    <a:pt x="454" y="357"/>
                    <a:pt x="454" y="357"/>
                  </a:cubicBezTo>
                  <a:cubicBezTo>
                    <a:pt x="477" y="357"/>
                    <a:pt x="477" y="357"/>
                    <a:pt x="477" y="357"/>
                  </a:cubicBezTo>
                  <a:lnTo>
                    <a:pt x="477" y="365"/>
                  </a:lnTo>
                  <a:close/>
                  <a:moveTo>
                    <a:pt x="477" y="354"/>
                  </a:moveTo>
                  <a:cubicBezTo>
                    <a:pt x="454" y="354"/>
                    <a:pt x="454" y="354"/>
                    <a:pt x="454" y="354"/>
                  </a:cubicBezTo>
                  <a:cubicBezTo>
                    <a:pt x="454" y="346"/>
                    <a:pt x="454" y="346"/>
                    <a:pt x="454" y="346"/>
                  </a:cubicBezTo>
                  <a:cubicBezTo>
                    <a:pt x="477" y="346"/>
                    <a:pt x="477" y="346"/>
                    <a:pt x="477" y="346"/>
                  </a:cubicBezTo>
                  <a:lnTo>
                    <a:pt x="477" y="354"/>
                  </a:lnTo>
                  <a:close/>
                  <a:moveTo>
                    <a:pt x="507" y="376"/>
                  </a:moveTo>
                  <a:cubicBezTo>
                    <a:pt x="484" y="376"/>
                    <a:pt x="484" y="376"/>
                    <a:pt x="484" y="376"/>
                  </a:cubicBezTo>
                  <a:cubicBezTo>
                    <a:pt x="484" y="369"/>
                    <a:pt x="484" y="369"/>
                    <a:pt x="484" y="369"/>
                  </a:cubicBezTo>
                  <a:cubicBezTo>
                    <a:pt x="507" y="369"/>
                    <a:pt x="507" y="369"/>
                    <a:pt x="507" y="369"/>
                  </a:cubicBezTo>
                  <a:lnTo>
                    <a:pt x="507" y="376"/>
                  </a:lnTo>
                  <a:close/>
                  <a:moveTo>
                    <a:pt x="507" y="365"/>
                  </a:moveTo>
                  <a:cubicBezTo>
                    <a:pt x="484" y="365"/>
                    <a:pt x="484" y="365"/>
                    <a:pt x="484" y="365"/>
                  </a:cubicBezTo>
                  <a:cubicBezTo>
                    <a:pt x="484" y="357"/>
                    <a:pt x="484" y="357"/>
                    <a:pt x="484" y="357"/>
                  </a:cubicBezTo>
                  <a:cubicBezTo>
                    <a:pt x="507" y="357"/>
                    <a:pt x="507" y="357"/>
                    <a:pt x="507" y="357"/>
                  </a:cubicBezTo>
                  <a:lnTo>
                    <a:pt x="507" y="365"/>
                  </a:lnTo>
                  <a:close/>
                  <a:moveTo>
                    <a:pt x="507" y="354"/>
                  </a:moveTo>
                  <a:cubicBezTo>
                    <a:pt x="484" y="354"/>
                    <a:pt x="484" y="354"/>
                    <a:pt x="484" y="354"/>
                  </a:cubicBezTo>
                  <a:cubicBezTo>
                    <a:pt x="484" y="346"/>
                    <a:pt x="484" y="346"/>
                    <a:pt x="484" y="346"/>
                  </a:cubicBezTo>
                  <a:cubicBezTo>
                    <a:pt x="507" y="346"/>
                    <a:pt x="507" y="346"/>
                    <a:pt x="507" y="346"/>
                  </a:cubicBezTo>
                  <a:lnTo>
                    <a:pt x="507" y="354"/>
                  </a:lnTo>
                  <a:close/>
                  <a:moveTo>
                    <a:pt x="416" y="246"/>
                  </a:moveTo>
                  <a:cubicBezTo>
                    <a:pt x="551" y="224"/>
                    <a:pt x="641" y="326"/>
                    <a:pt x="641" y="326"/>
                  </a:cubicBezTo>
                  <a:cubicBezTo>
                    <a:pt x="511" y="326"/>
                    <a:pt x="511" y="326"/>
                    <a:pt x="511" y="326"/>
                  </a:cubicBezTo>
                  <a:cubicBezTo>
                    <a:pt x="482" y="263"/>
                    <a:pt x="416" y="246"/>
                    <a:pt x="416" y="246"/>
                  </a:cubicBezTo>
                  <a:close/>
                  <a:moveTo>
                    <a:pt x="590" y="376"/>
                  </a:moveTo>
                  <a:cubicBezTo>
                    <a:pt x="568" y="376"/>
                    <a:pt x="568" y="376"/>
                    <a:pt x="568" y="376"/>
                  </a:cubicBezTo>
                  <a:cubicBezTo>
                    <a:pt x="568" y="369"/>
                    <a:pt x="568" y="369"/>
                    <a:pt x="568" y="369"/>
                  </a:cubicBezTo>
                  <a:cubicBezTo>
                    <a:pt x="590" y="369"/>
                    <a:pt x="590" y="369"/>
                    <a:pt x="590" y="369"/>
                  </a:cubicBezTo>
                  <a:lnTo>
                    <a:pt x="590" y="376"/>
                  </a:lnTo>
                  <a:close/>
                  <a:moveTo>
                    <a:pt x="590" y="365"/>
                  </a:moveTo>
                  <a:cubicBezTo>
                    <a:pt x="568" y="365"/>
                    <a:pt x="568" y="365"/>
                    <a:pt x="568" y="365"/>
                  </a:cubicBezTo>
                  <a:cubicBezTo>
                    <a:pt x="568" y="357"/>
                    <a:pt x="568" y="357"/>
                    <a:pt x="568" y="357"/>
                  </a:cubicBezTo>
                  <a:cubicBezTo>
                    <a:pt x="590" y="357"/>
                    <a:pt x="590" y="357"/>
                    <a:pt x="590" y="357"/>
                  </a:cubicBezTo>
                  <a:lnTo>
                    <a:pt x="590" y="365"/>
                  </a:lnTo>
                  <a:close/>
                  <a:moveTo>
                    <a:pt x="590" y="354"/>
                  </a:moveTo>
                  <a:cubicBezTo>
                    <a:pt x="568" y="354"/>
                    <a:pt x="568" y="354"/>
                    <a:pt x="568" y="354"/>
                  </a:cubicBezTo>
                  <a:cubicBezTo>
                    <a:pt x="568" y="346"/>
                    <a:pt x="568" y="346"/>
                    <a:pt x="568" y="346"/>
                  </a:cubicBezTo>
                  <a:cubicBezTo>
                    <a:pt x="590" y="346"/>
                    <a:pt x="590" y="346"/>
                    <a:pt x="590" y="346"/>
                  </a:cubicBezTo>
                  <a:lnTo>
                    <a:pt x="590" y="354"/>
                  </a:lnTo>
                  <a:close/>
                  <a:moveTo>
                    <a:pt x="620" y="376"/>
                  </a:moveTo>
                  <a:cubicBezTo>
                    <a:pt x="598" y="376"/>
                    <a:pt x="598" y="376"/>
                    <a:pt x="598" y="376"/>
                  </a:cubicBezTo>
                  <a:cubicBezTo>
                    <a:pt x="598" y="369"/>
                    <a:pt x="598" y="369"/>
                    <a:pt x="598" y="369"/>
                  </a:cubicBezTo>
                  <a:cubicBezTo>
                    <a:pt x="620" y="369"/>
                    <a:pt x="620" y="369"/>
                    <a:pt x="620" y="369"/>
                  </a:cubicBezTo>
                  <a:lnTo>
                    <a:pt x="620" y="376"/>
                  </a:lnTo>
                  <a:close/>
                  <a:moveTo>
                    <a:pt x="620" y="365"/>
                  </a:moveTo>
                  <a:cubicBezTo>
                    <a:pt x="598" y="365"/>
                    <a:pt x="598" y="365"/>
                    <a:pt x="598" y="365"/>
                  </a:cubicBezTo>
                  <a:cubicBezTo>
                    <a:pt x="598" y="357"/>
                    <a:pt x="598" y="357"/>
                    <a:pt x="598" y="357"/>
                  </a:cubicBezTo>
                  <a:cubicBezTo>
                    <a:pt x="620" y="357"/>
                    <a:pt x="620" y="357"/>
                    <a:pt x="620" y="357"/>
                  </a:cubicBezTo>
                  <a:lnTo>
                    <a:pt x="620" y="365"/>
                  </a:lnTo>
                  <a:close/>
                  <a:moveTo>
                    <a:pt x="620" y="354"/>
                  </a:moveTo>
                  <a:cubicBezTo>
                    <a:pt x="598" y="354"/>
                    <a:pt x="598" y="354"/>
                    <a:pt x="598" y="354"/>
                  </a:cubicBezTo>
                  <a:cubicBezTo>
                    <a:pt x="598" y="346"/>
                    <a:pt x="598" y="346"/>
                    <a:pt x="598" y="346"/>
                  </a:cubicBezTo>
                  <a:cubicBezTo>
                    <a:pt x="620" y="346"/>
                    <a:pt x="620" y="346"/>
                    <a:pt x="620" y="346"/>
                  </a:cubicBezTo>
                  <a:lnTo>
                    <a:pt x="620" y="354"/>
                  </a:lnTo>
                  <a:close/>
                  <a:moveTo>
                    <a:pt x="650" y="376"/>
                  </a:moveTo>
                  <a:cubicBezTo>
                    <a:pt x="628" y="376"/>
                    <a:pt x="628" y="376"/>
                    <a:pt x="628" y="376"/>
                  </a:cubicBezTo>
                  <a:cubicBezTo>
                    <a:pt x="628" y="369"/>
                    <a:pt x="628" y="369"/>
                    <a:pt x="628" y="369"/>
                  </a:cubicBezTo>
                  <a:cubicBezTo>
                    <a:pt x="650" y="369"/>
                    <a:pt x="650" y="369"/>
                    <a:pt x="650" y="369"/>
                  </a:cubicBezTo>
                  <a:lnTo>
                    <a:pt x="650" y="376"/>
                  </a:lnTo>
                  <a:close/>
                  <a:moveTo>
                    <a:pt x="650" y="365"/>
                  </a:moveTo>
                  <a:cubicBezTo>
                    <a:pt x="628" y="365"/>
                    <a:pt x="628" y="365"/>
                    <a:pt x="628" y="365"/>
                  </a:cubicBezTo>
                  <a:cubicBezTo>
                    <a:pt x="628" y="357"/>
                    <a:pt x="628" y="357"/>
                    <a:pt x="628" y="357"/>
                  </a:cubicBezTo>
                  <a:cubicBezTo>
                    <a:pt x="650" y="357"/>
                    <a:pt x="650" y="357"/>
                    <a:pt x="650" y="357"/>
                  </a:cubicBezTo>
                  <a:lnTo>
                    <a:pt x="650" y="365"/>
                  </a:lnTo>
                  <a:close/>
                  <a:moveTo>
                    <a:pt x="650" y="354"/>
                  </a:moveTo>
                  <a:cubicBezTo>
                    <a:pt x="628" y="354"/>
                    <a:pt x="628" y="354"/>
                    <a:pt x="628" y="354"/>
                  </a:cubicBezTo>
                  <a:cubicBezTo>
                    <a:pt x="628" y="346"/>
                    <a:pt x="628" y="346"/>
                    <a:pt x="628" y="346"/>
                  </a:cubicBezTo>
                  <a:cubicBezTo>
                    <a:pt x="650" y="346"/>
                    <a:pt x="650" y="346"/>
                    <a:pt x="650" y="346"/>
                  </a:cubicBezTo>
                  <a:lnTo>
                    <a:pt x="650" y="35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599"/>
            </a:p>
          </p:txBody>
        </p:sp>
        <p:grpSp>
          <p:nvGrpSpPr>
            <p:cNvPr id="102" name="Group 101"/>
            <p:cNvGrpSpPr/>
            <p:nvPr userDrawn="1"/>
          </p:nvGrpSpPr>
          <p:grpSpPr>
            <a:xfrm>
              <a:off x="0" y="5397500"/>
              <a:ext cx="3292189" cy="1597025"/>
              <a:chOff x="0" y="5691798"/>
              <a:chExt cx="3292189" cy="1302727"/>
            </a:xfrm>
          </p:grpSpPr>
          <p:sp>
            <p:nvSpPr>
              <p:cNvPr id="94" name="Rectangle 93"/>
              <p:cNvSpPr/>
              <p:nvPr userDrawn="1"/>
            </p:nvSpPr>
            <p:spPr bwMode="auto">
              <a:xfrm>
                <a:off x="2560677" y="6148993"/>
                <a:ext cx="731512" cy="845532"/>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5" name="Rectangle 94"/>
              <p:cNvSpPr/>
              <p:nvPr userDrawn="1"/>
            </p:nvSpPr>
            <p:spPr bwMode="auto">
              <a:xfrm>
                <a:off x="2012043" y="5966115"/>
                <a:ext cx="731512" cy="102841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6" name="Rectangle 95"/>
              <p:cNvSpPr/>
              <p:nvPr userDrawn="1"/>
            </p:nvSpPr>
            <p:spPr bwMode="auto">
              <a:xfrm>
                <a:off x="1554847" y="5691798"/>
                <a:ext cx="457195" cy="1302727"/>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7" name="Rectangle 96"/>
              <p:cNvSpPr/>
              <p:nvPr userDrawn="1"/>
            </p:nvSpPr>
            <p:spPr bwMode="auto">
              <a:xfrm>
                <a:off x="1097653" y="5966115"/>
                <a:ext cx="457195" cy="102841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8" name="Rectangle 97"/>
              <p:cNvSpPr/>
              <p:nvPr userDrawn="1"/>
            </p:nvSpPr>
            <p:spPr bwMode="auto">
              <a:xfrm>
                <a:off x="823336" y="5783263"/>
                <a:ext cx="274317" cy="1211262"/>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99" name="Rectangle 98"/>
              <p:cNvSpPr/>
              <p:nvPr userDrawn="1"/>
            </p:nvSpPr>
            <p:spPr bwMode="auto">
              <a:xfrm>
                <a:off x="549019" y="5691798"/>
                <a:ext cx="274317" cy="1302727"/>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sp>
            <p:nvSpPr>
              <p:cNvPr id="100" name="Rectangle 99"/>
              <p:cNvSpPr/>
              <p:nvPr userDrawn="1"/>
            </p:nvSpPr>
            <p:spPr bwMode="auto">
              <a:xfrm>
                <a:off x="0" y="5966115"/>
                <a:ext cx="731512" cy="102841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lvl="0"/>
                <a:endParaRPr lang="en-US" sz="1599" err="1">
                  <a:solidFill>
                    <a:schemeClr val="tx1"/>
                  </a:solidFill>
                </a:endParaRPr>
              </a:p>
            </p:txBody>
          </p:sp>
        </p:grpSp>
      </p:grpSp>
      <p:sp>
        <p:nvSpPr>
          <p:cNvPr id="3" name="TextBox 2"/>
          <p:cNvSpPr txBox="1"/>
          <p:nvPr userDrawn="1"/>
        </p:nvSpPr>
        <p:spPr>
          <a:xfrm>
            <a:off x="10603689" y="6062368"/>
            <a:ext cx="1558084" cy="634440"/>
          </a:xfrm>
          <a:prstGeom prst="rect">
            <a:avLst/>
          </a:prstGeom>
          <a:noFill/>
        </p:spPr>
        <p:txBody>
          <a:bodyPr wrap="none" lIns="182854" tIns="146283" rIns="182854" bIns="146283" rtlCol="0" anchor="b">
            <a:spAutoFit/>
          </a:bodyPr>
          <a:lstStyle/>
          <a:p>
            <a:pPr algn="r">
              <a:lnSpc>
                <a:spcPct val="90000"/>
              </a:lnSpc>
              <a:spcAft>
                <a:spcPts val="600"/>
              </a:spcAft>
            </a:pPr>
            <a:r>
              <a:rPr lang="en-US" sz="2400">
                <a:gradFill>
                  <a:gsLst>
                    <a:gs pos="2917">
                      <a:schemeClr val="tx1"/>
                    </a:gs>
                    <a:gs pos="30000">
                      <a:schemeClr val="tx1"/>
                    </a:gs>
                  </a:gsLst>
                  <a:lin ang="5400000" scaled="0"/>
                </a:gradFill>
              </a:rPr>
              <a:t>#WPC16</a:t>
            </a:r>
          </a:p>
        </p:txBody>
      </p:sp>
    </p:spTree>
    <p:extLst>
      <p:ext uri="{BB962C8B-B14F-4D97-AF65-F5344CB8AC3E}">
        <p14:creationId xmlns:p14="http://schemas.microsoft.com/office/powerpoint/2010/main" val="39359540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3" name="Text Placeholder 4"/>
          <p:cNvSpPr>
            <a:spLocks noGrp="1"/>
          </p:cNvSpPr>
          <p:nvPr>
            <p:ph type="body" sz="quarter" idx="15" hasCustomPrompt="1"/>
          </p:nvPr>
        </p:nvSpPr>
        <p:spPr bwMode="invGray">
          <a:xfrm>
            <a:off x="9418638" y="872401"/>
            <a:ext cx="2743200" cy="578303"/>
          </a:xfrm>
        </p:spPr>
        <p:txBody>
          <a:bodyPr lIns="182880" tIns="146304" rIns="182880" bIns="146304" anchor="b"/>
          <a:lstStyle>
            <a:lvl1pPr marL="0" indent="0" algn="r">
              <a:buNone/>
              <a:defRPr sz="2000">
                <a:gradFill>
                  <a:gsLst>
                    <a:gs pos="14644">
                      <a:schemeClr val="tx1"/>
                    </a:gs>
                    <a:gs pos="37000">
                      <a:schemeClr val="tx1"/>
                    </a:gs>
                  </a:gsLst>
                  <a:lin ang="5400000" scaled="0"/>
                </a:gradFill>
                <a:latin typeface="+mn-lt"/>
              </a:defRPr>
            </a:lvl1pPr>
            <a:lvl2pPr marL="342834" indent="0">
              <a:buNone/>
              <a:defRPr/>
            </a:lvl2pPr>
            <a:lvl3pPr marL="571390" indent="0">
              <a:buNone/>
              <a:defRPr/>
            </a:lvl3pPr>
            <a:lvl4pPr marL="799946" indent="0">
              <a:buNone/>
              <a:defRPr/>
            </a:lvl4pPr>
            <a:lvl5pPr marL="1028503" indent="0">
              <a:buNone/>
              <a:defRPr/>
            </a:lvl5pPr>
          </a:lstStyle>
          <a:p>
            <a:pPr lvl="0"/>
            <a:r>
              <a:rPr lang="en-US"/>
              <a:t>#hashtag</a:t>
            </a:r>
          </a:p>
        </p:txBody>
      </p:sp>
      <p:sp>
        <p:nvSpPr>
          <p:cNvPr id="15" name="Text Placeholder 4"/>
          <p:cNvSpPr>
            <a:spLocks noGrp="1"/>
          </p:cNvSpPr>
          <p:nvPr>
            <p:ph type="body" sz="quarter" idx="16" hasCustomPrompt="1"/>
          </p:nvPr>
        </p:nvSpPr>
        <p:spPr>
          <a:xfrm>
            <a:off x="8961408" y="305776"/>
            <a:ext cx="3200431" cy="578303"/>
          </a:xfrm>
        </p:spPr>
        <p:txBody>
          <a:bodyPr lIns="182880" tIns="146304" rIns="182880" bIns="146304" anchor="t"/>
          <a:lstStyle>
            <a:lvl1pPr marL="0" indent="0" algn="r">
              <a:buNone/>
              <a:defRPr sz="2000" baseline="0">
                <a:gradFill>
                  <a:gsLst>
                    <a:gs pos="90377">
                      <a:srgbClr val="F8F8F8"/>
                    </a:gs>
                    <a:gs pos="72000">
                      <a:srgbClr val="F8F8F8"/>
                    </a:gs>
                  </a:gsLst>
                  <a:lin ang="5400000" scaled="0"/>
                </a:gradFill>
                <a:latin typeface="+mn-lt"/>
              </a:defRPr>
            </a:lvl1pPr>
            <a:lvl2pPr marL="342834" indent="0">
              <a:buNone/>
              <a:defRPr/>
            </a:lvl2pPr>
            <a:lvl3pPr marL="571390" indent="0">
              <a:buNone/>
              <a:defRPr/>
            </a:lvl3pPr>
            <a:lvl4pPr marL="799946" indent="0">
              <a:buNone/>
              <a:defRPr/>
            </a:lvl4pPr>
            <a:lvl5pPr marL="1028503" indent="0">
              <a:buNone/>
              <a:defRPr/>
            </a:lvl5pPr>
          </a:lstStyle>
          <a:p>
            <a:pPr lvl="0"/>
            <a:r>
              <a:rPr lang="en-US"/>
              <a:t>Session code</a:t>
            </a:r>
          </a:p>
        </p:txBody>
      </p:sp>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1" y="6240963"/>
            <a:ext cx="1278510" cy="274137"/>
          </a:xfrm>
          <a:prstGeom prst="rect">
            <a:avLst/>
          </a:prstGeom>
        </p:spPr>
      </p:pic>
      <p:pic>
        <p:nvPicPr>
          <p:cNvPr id="14" name="Picture 13"/>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84180"/>
            <a:ext cx="1449939" cy="306604"/>
          </a:xfrm>
          <a:prstGeom prst="rect">
            <a:avLst/>
          </a:prstGeom>
        </p:spPr>
      </p:pic>
      <p:sp>
        <p:nvSpPr>
          <p:cNvPr id="8"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100000">
                      <a:schemeClr val="tx2"/>
                    </a:gs>
                    <a:gs pos="0">
                      <a:schemeClr val="tx2"/>
                    </a:gs>
                  </a:gsLst>
                  <a:lin ang="5400000" scaled="0"/>
                </a:gradFill>
              </a:defRPr>
            </a:lvl1pPr>
          </a:lstStyle>
          <a:p>
            <a:r>
              <a:rPr lang="en-US"/>
              <a:t>Presentation title</a:t>
            </a:r>
          </a:p>
        </p:txBody>
      </p:sp>
      <p:sp>
        <p:nvSpPr>
          <p:cNvPr id="9"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3398857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836018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0666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9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798625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250602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gradFill>
                  <a:gsLst>
                    <a:gs pos="1250">
                      <a:schemeClr val="tx2"/>
                    </a:gs>
                    <a:gs pos="99000">
                      <a:schemeClr val="tx2"/>
                    </a:gs>
                  </a:gsLst>
                  <a:lin ang="5400000" scaled="0"/>
                </a:gradFill>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gradFill>
                  <a:gsLst>
                    <a:gs pos="1250">
                      <a:schemeClr val="tx2"/>
                    </a:gs>
                    <a:gs pos="99000">
                      <a:schemeClr val="tx2"/>
                    </a:gs>
                  </a:gsLst>
                  <a:lin ang="5400000" scaled="0"/>
                </a:gradFill>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2161268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648577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artner outcome layout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 y="0"/>
            <a:ext cx="12436475" cy="6994525"/>
          </a:xfrm>
          <a:prstGeom prst="rect">
            <a:avLst/>
          </a:prstGeom>
        </p:spPr>
      </p:pic>
      <p:sp>
        <p:nvSpPr>
          <p:cNvPr id="3" name="Rectangle 2"/>
          <p:cNvSpPr/>
          <p:nvPr userDrawn="1"/>
        </p:nvSpPr>
        <p:spPr bwMode="auto">
          <a:xfrm>
            <a:off x="5761037" y="296863"/>
            <a:ext cx="6400800" cy="3383280"/>
          </a:xfrm>
          <a:prstGeom prst="rect">
            <a:avLst/>
          </a:prstGeom>
          <a:solidFill>
            <a:schemeClr val="accent3">
              <a:alpha val="92000"/>
            </a:schemeClr>
          </a:solidFill>
          <a:ln w="9525" cap="flat" cmpd="sng" algn="ctr">
            <a:noFill/>
            <a:prstDash val="solid"/>
            <a:headEnd type="none" w="med" len="med"/>
            <a:tailEnd type="none" w="med" len="med"/>
          </a:ln>
          <a:effectLst/>
        </p:spPr>
        <p:txBody>
          <a:bodyPr rot="0" spcFirstLastPara="0" vertOverflow="overflow" horzOverflow="overflow" vert="horz" wrap="square" lIns="46639" tIns="46639" rIns="46639" bIns="46639" numCol="1" spcCol="0" rtlCol="0" fromWordArt="0" anchor="b"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100" b="0" i="0" u="none" strike="noStrike" kern="0" cap="none" spc="-71"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 name="Text Placeholder 4"/>
          <p:cNvSpPr>
            <a:spLocks noGrp="1"/>
          </p:cNvSpPr>
          <p:nvPr>
            <p:ph type="body" sz="quarter" idx="10"/>
          </p:nvPr>
        </p:nvSpPr>
        <p:spPr>
          <a:xfrm>
            <a:off x="5757862" y="296863"/>
            <a:ext cx="6403975" cy="3383616"/>
          </a:xfrm>
        </p:spPr>
        <p:txBody>
          <a:bodyPr lIns="182880" tIns="146304" rIns="182880" bIns="146304">
            <a:noAutofit/>
          </a:bodyPr>
          <a:lstStyle>
            <a:lvl1pPr marL="0" indent="0">
              <a:buNone/>
              <a:defRPr sz="4000"/>
            </a:lvl1pPr>
          </a:lstStyle>
          <a:p>
            <a:pPr lvl="0"/>
            <a:r>
              <a:rPr lang="en-US"/>
              <a:t>Edit Master text styles</a:t>
            </a:r>
          </a:p>
        </p:txBody>
      </p:sp>
    </p:spTree>
    <p:extLst>
      <p:ext uri="{BB962C8B-B14F-4D97-AF65-F5344CB8AC3E}">
        <p14:creationId xmlns:p14="http://schemas.microsoft.com/office/powerpoint/2010/main" val="38058943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1985506"/>
          </a:xfrm>
        </p:spPr>
        <p:txBody>
          <a:bodyPr wrap="square">
            <a:spAutoFit/>
          </a:bodyPr>
          <a:lstStyle>
            <a:lvl1pPr marL="287282" indent="-287282">
              <a:spcBef>
                <a:spcPts val="1224"/>
              </a:spcBef>
              <a:buClr>
                <a:schemeClr val="tx2"/>
              </a:buClr>
              <a:buFont typeface="Arial" pitchFamily="34" charset="0"/>
              <a:buChar char="•"/>
              <a:defRPr sz="3199">
                <a:gradFill>
                  <a:gsLst>
                    <a:gs pos="1250">
                      <a:schemeClr val="tx2"/>
                    </a:gs>
                    <a:gs pos="99000">
                      <a:schemeClr val="tx2"/>
                    </a:gs>
                  </a:gsLst>
                  <a:lin ang="5400000" scaled="0"/>
                </a:gra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1985506"/>
          </a:xfrm>
        </p:spPr>
        <p:txBody>
          <a:bodyPr wrap="square">
            <a:spAutoFit/>
          </a:bodyPr>
          <a:lstStyle>
            <a:lvl1pPr marL="287282" indent="-287282">
              <a:spcBef>
                <a:spcPts val="1224"/>
              </a:spcBef>
              <a:buClr>
                <a:schemeClr val="tx2"/>
              </a:buClr>
              <a:buFont typeface="Arial" pitchFamily="34" charset="0"/>
              <a:buChar char="•"/>
              <a:defRPr sz="3199">
                <a:gradFill>
                  <a:gsLst>
                    <a:gs pos="1250">
                      <a:schemeClr val="tx2"/>
                    </a:gs>
                    <a:gs pos="99000">
                      <a:schemeClr val="tx2"/>
                    </a:gs>
                  </a:gsLst>
                  <a:lin ang="5400000" scaled="0"/>
                </a:gra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04324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1985506"/>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1985506"/>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817996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791659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4571278" cy="1181862"/>
          </a:xfrm>
          <a:noFill/>
        </p:spPr>
        <p:txBody>
          <a:bodyPr wrap="square"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4572000" cy="738664"/>
          </a:xfrm>
          <a:noFill/>
        </p:spPr>
        <p:txBody>
          <a:bodyPr wrap="square"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a:ext>
            </a:extLst>
          </a:blip>
          <a:srcRect b="-6"/>
          <a:stretch/>
        </p:blipFill>
        <p:spPr>
          <a:xfrm>
            <a:off x="5303126" y="447"/>
            <a:ext cx="7131760" cy="6999980"/>
          </a:xfrm>
          <a:prstGeom prst="rect">
            <a:avLst/>
          </a:prstGeom>
        </p:spPr>
      </p:pic>
    </p:spTree>
    <p:extLst>
      <p:ext uri="{BB962C8B-B14F-4D97-AF65-F5344CB8AC3E}">
        <p14:creationId xmlns:p14="http://schemas.microsoft.com/office/powerpoint/2010/main" val="24180089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4571278" cy="1181862"/>
          </a:xfrm>
          <a:noFill/>
        </p:spPr>
        <p:txBody>
          <a:bodyPr wrap="square"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303848" y="0"/>
            <a:ext cx="7134212" cy="6999979"/>
          </a:xfrm>
          <a:prstGeom prst="rect">
            <a:avLst/>
          </a:prstGeom>
        </p:spPr>
      </p:pic>
    </p:spTree>
    <p:extLst>
      <p:ext uri="{BB962C8B-B14F-4D97-AF65-F5344CB8AC3E}">
        <p14:creationId xmlns:p14="http://schemas.microsoft.com/office/powerpoint/2010/main" val="10294969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5926064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963662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7552987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82966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088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artner outcome layout 3">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1"/>
            <a:ext cx="12961635" cy="6994525"/>
          </a:xfrm>
          <a:prstGeom prst="rect">
            <a:avLst/>
          </a:prstGeom>
        </p:spPr>
      </p:pic>
      <p:sp>
        <p:nvSpPr>
          <p:cNvPr id="3" name="Rectangle 2"/>
          <p:cNvSpPr/>
          <p:nvPr userDrawn="1"/>
        </p:nvSpPr>
        <p:spPr bwMode="auto">
          <a:xfrm>
            <a:off x="274638" y="296863"/>
            <a:ext cx="6400800" cy="3383280"/>
          </a:xfrm>
          <a:prstGeom prst="rect">
            <a:avLst/>
          </a:prstGeom>
          <a:solidFill>
            <a:schemeClr val="accent3">
              <a:alpha val="92000"/>
            </a:schemeClr>
          </a:solidFill>
          <a:ln w="9525" cap="flat" cmpd="sng" algn="ctr">
            <a:noFill/>
            <a:prstDash val="solid"/>
            <a:headEnd type="none" w="med" len="med"/>
            <a:tailEnd type="none" w="med" len="med"/>
          </a:ln>
          <a:effectLst/>
        </p:spPr>
        <p:txBody>
          <a:bodyPr rot="0" spcFirstLastPara="0" vertOverflow="overflow" horzOverflow="overflow" vert="horz" wrap="square" lIns="46639" tIns="46639" rIns="46639" bIns="46639" numCol="1" spcCol="0" rtlCol="0" fromWordArt="0" anchor="b"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100" b="0" i="0" u="none" strike="noStrike" kern="0" cap="none" spc="-71"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 name="Text Placeholder 4"/>
          <p:cNvSpPr>
            <a:spLocks noGrp="1"/>
          </p:cNvSpPr>
          <p:nvPr>
            <p:ph type="body" sz="quarter" idx="10"/>
          </p:nvPr>
        </p:nvSpPr>
        <p:spPr>
          <a:xfrm>
            <a:off x="274638" y="296863"/>
            <a:ext cx="6403975" cy="3383616"/>
          </a:xfrm>
        </p:spPr>
        <p:txBody>
          <a:bodyPr lIns="182880" tIns="146304" rIns="182880" bIns="146304">
            <a:noAutofit/>
          </a:bodyPr>
          <a:lstStyle>
            <a:lvl1pPr marL="0" indent="0">
              <a:buNone/>
              <a:defRPr sz="4000"/>
            </a:lvl1pPr>
          </a:lstStyle>
          <a:p>
            <a:pPr lvl="0"/>
            <a:r>
              <a:rPr lang="en-US"/>
              <a:t>Edit Master text styles</a:t>
            </a:r>
          </a:p>
        </p:txBody>
      </p:sp>
    </p:spTree>
    <p:extLst>
      <p:ext uri="{BB962C8B-B14F-4D97-AF65-F5344CB8AC3E}">
        <p14:creationId xmlns:p14="http://schemas.microsoft.com/office/powerpoint/2010/main" val="41482258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68282142"/>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3198609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78424499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600263"/>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Slide 4 for internal audiences">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flipH="1">
            <a:off x="1" y="0"/>
            <a:ext cx="12436475" cy="6994525"/>
          </a:xfrm>
          <a:prstGeom prst="rect">
            <a:avLst/>
          </a:prstGeom>
        </p:spPr>
      </p:pic>
      <p:sp>
        <p:nvSpPr>
          <p:cNvPr id="20" name="Rectangle 19"/>
          <p:cNvSpPr/>
          <p:nvPr userDrawn="1"/>
        </p:nvSpPr>
        <p:spPr bwMode="gray">
          <a:xfrm>
            <a:off x="274639" y="2125663"/>
            <a:ext cx="7315200" cy="3657600"/>
          </a:xfrm>
          <a:prstGeom prst="rect">
            <a:avLst/>
          </a:prstGeom>
          <a:solidFill>
            <a:schemeClr val="accent3">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2019" fontAlgn="base">
              <a:lnSpc>
                <a:spcPct val="90000"/>
              </a:lnSpc>
              <a:spcBef>
                <a:spcPct val="0"/>
              </a:spcBef>
              <a:spcAft>
                <a:spcPct val="0"/>
              </a:spcAft>
            </a:pPr>
            <a:endParaRPr lang="en-US" sz="2448"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2" y="2125664"/>
            <a:ext cx="7316788" cy="1828800"/>
          </a:xfrm>
          <a:noFill/>
        </p:spPr>
        <p:txBody>
          <a:bodyPr lIns="143407" tIns="89629" rIns="143407" bIns="89629" anchor="t" anchorCtr="0"/>
          <a:lstStyle>
            <a:lvl1pPr>
              <a:defRPr sz="6015" spc="-100" baseline="0">
                <a:gradFill>
                  <a:gsLst>
                    <a:gs pos="5833">
                      <a:srgbClr val="FFFFFF"/>
                    </a:gs>
                    <a:gs pos="18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ltGray">
          <a:xfrm>
            <a:off x="273052" y="3957640"/>
            <a:ext cx="7316788" cy="1825625"/>
          </a:xfrm>
        </p:spPr>
        <p:txBody>
          <a:bodyPr tIns="107555" bIns="107555">
            <a:noAutofit/>
          </a:bodyPr>
          <a:lstStyle>
            <a:lvl1pPr marL="0" indent="0">
              <a:spcBef>
                <a:spcPts val="0"/>
              </a:spcBef>
              <a:buNone/>
              <a:defRPr sz="3162">
                <a:gradFill>
                  <a:gsLst>
                    <a:gs pos="1250">
                      <a:srgbClr val="FFFFFF"/>
                    </a:gs>
                    <a:gs pos="99000">
                      <a:srgbClr val="FFFFFF"/>
                    </a:gs>
                  </a:gsLst>
                  <a:lin ang="5400000" scaled="0"/>
                </a:gradFill>
              </a:defRPr>
            </a:lvl1pPr>
          </a:lstStyle>
          <a:p>
            <a:pPr lvl="0"/>
            <a:r>
              <a:rPr lang="en-US"/>
              <a:t>Speaker Name</a:t>
            </a:r>
          </a:p>
        </p:txBody>
      </p:sp>
      <p:sp>
        <p:nvSpPr>
          <p:cNvPr id="8" name="Rectangle 7"/>
          <p:cNvSpPr/>
          <p:nvPr userDrawn="1"/>
        </p:nvSpPr>
        <p:spPr bwMode="gray">
          <a:xfrm>
            <a:off x="273051" y="295275"/>
            <a:ext cx="1828800"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97" tIns="45699" rIns="91397" bIns="45699" numCol="1" rtlCol="0" anchor="ctr" anchorCtr="0" compatLnSpc="1">
            <a:prstTxWarp prst="textNoShape">
              <a:avLst/>
            </a:prstTxWarp>
          </a:bodyPr>
          <a:lstStyle/>
          <a:p>
            <a:pPr algn="ctr" defTabSz="699156" fontAlgn="base">
              <a:spcBef>
                <a:spcPct val="0"/>
              </a:spcBef>
              <a:spcAft>
                <a:spcPct val="0"/>
              </a:spcAft>
            </a:pPr>
            <a:endParaRPr lang="en-US" sz="1530">
              <a:gradFill>
                <a:gsLst>
                  <a:gs pos="0">
                    <a:srgbClr val="FFFFFF"/>
                  </a:gs>
                  <a:gs pos="100000">
                    <a:srgbClr val="FFFFFF"/>
                  </a:gs>
                </a:gsLst>
                <a:lin ang="5400000" scaled="0"/>
              </a:gradFill>
            </a:endParaRPr>
          </a:p>
        </p:txBody>
      </p:sp>
      <p:pic>
        <p:nvPicPr>
          <p:cNvPr id="11" name="Picture 10" descr="IT.png"/>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403973" y="373064"/>
            <a:ext cx="547872" cy="836613"/>
          </a:xfrm>
          <a:prstGeom prst="rect">
            <a:avLst/>
          </a:prstGeom>
        </p:spPr>
      </p:pic>
      <p:pic>
        <p:nvPicPr>
          <p:cNvPr id="15" name="Picture 14"/>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bwMode="gray">
          <a:xfrm>
            <a:off x="10430889" y="6208613"/>
            <a:ext cx="1544488" cy="332659"/>
          </a:xfrm>
          <a:prstGeom prst="rect">
            <a:avLst/>
          </a:prstGeom>
        </p:spPr>
      </p:pic>
    </p:spTree>
    <p:extLst>
      <p:ext uri="{BB962C8B-B14F-4D97-AF65-F5344CB8AC3E}">
        <p14:creationId xmlns:p14="http://schemas.microsoft.com/office/powerpoint/2010/main" val="29211891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Slide 8 for internal audiences">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 y="2"/>
            <a:ext cx="12436475" cy="6994526"/>
          </a:xfrm>
          <a:prstGeom prst="rect">
            <a:avLst/>
          </a:prstGeom>
        </p:spPr>
      </p:pic>
      <p:sp>
        <p:nvSpPr>
          <p:cNvPr id="19" name="Rectangle 18"/>
          <p:cNvSpPr/>
          <p:nvPr userDrawn="1"/>
        </p:nvSpPr>
        <p:spPr bwMode="gray">
          <a:xfrm>
            <a:off x="274638" y="2125664"/>
            <a:ext cx="6400800" cy="18288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2019" fontAlgn="base">
              <a:lnSpc>
                <a:spcPct val="90000"/>
              </a:lnSpc>
              <a:spcBef>
                <a:spcPct val="0"/>
              </a:spcBef>
              <a:spcAft>
                <a:spcPct val="0"/>
              </a:spcAft>
            </a:pPr>
            <a:endParaRPr lang="en-US" sz="2448"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4"/>
            <a:ext cx="6402388" cy="3657601"/>
          </a:xfrm>
          <a:solidFill>
            <a:schemeClr val="accent3"/>
          </a:solidFill>
        </p:spPr>
        <p:txBody>
          <a:bodyPr vert="horz" wrap="square" lIns="143407" tIns="89629" rIns="143407" bIns="89629" rtlCol="0" anchor="t" anchorCtr="0">
            <a:noAutofit/>
          </a:bodyPr>
          <a:lstStyle>
            <a:lvl1pPr>
              <a:defRPr lang="en-US" sz="6015" spc="-100" baseline="0" dirty="0">
                <a:gradFill>
                  <a:gsLst>
                    <a:gs pos="5833">
                      <a:srgbClr val="FFFFFF"/>
                    </a:gs>
                    <a:gs pos="18000">
                      <a:srgbClr val="FFFFFF"/>
                    </a:gs>
                  </a:gsLst>
                  <a:lin ang="5400000" scaled="0"/>
                </a:gradFill>
              </a:defRPr>
            </a:lvl1pPr>
          </a:lstStyle>
          <a:p>
            <a:pPr lvl="0"/>
            <a:r>
              <a:rPr lang="en-US"/>
              <a:t>Presentation title</a:t>
            </a:r>
          </a:p>
        </p:txBody>
      </p:sp>
      <p:pic>
        <p:nvPicPr>
          <p:cNvPr id="7" name="Picture 6"/>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10425210" y="480503"/>
            <a:ext cx="1552931" cy="332660"/>
          </a:xfrm>
          <a:prstGeom prst="rect">
            <a:avLst/>
          </a:prstGeom>
        </p:spPr>
      </p:pic>
      <p:sp>
        <p:nvSpPr>
          <p:cNvPr id="11" name="Rectangle 10"/>
          <p:cNvSpPr/>
          <p:nvPr userDrawn="1"/>
        </p:nvSpPr>
        <p:spPr bwMode="gray">
          <a:xfrm>
            <a:off x="273051" y="295275"/>
            <a:ext cx="1828800"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97" tIns="45699" rIns="91397" bIns="45699" numCol="1" rtlCol="0" anchor="ctr" anchorCtr="0" compatLnSpc="1">
            <a:prstTxWarp prst="textNoShape">
              <a:avLst/>
            </a:prstTxWarp>
          </a:bodyPr>
          <a:lstStyle/>
          <a:p>
            <a:pPr algn="ctr" defTabSz="699156" fontAlgn="base">
              <a:spcBef>
                <a:spcPct val="0"/>
              </a:spcBef>
              <a:spcAft>
                <a:spcPct val="0"/>
              </a:spcAft>
            </a:pPr>
            <a:endParaRPr lang="en-US" sz="1530">
              <a:gradFill>
                <a:gsLst>
                  <a:gs pos="0">
                    <a:srgbClr val="FFFFFF"/>
                  </a:gs>
                  <a:gs pos="100000">
                    <a:srgbClr val="FFFFFF"/>
                  </a:gs>
                </a:gsLst>
                <a:lin ang="5400000" scaled="0"/>
              </a:gradFill>
            </a:endParaRPr>
          </a:p>
        </p:txBody>
      </p:sp>
      <p:pic>
        <p:nvPicPr>
          <p:cNvPr id="12" name="Picture 11" descr="IT.png"/>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403973" y="373064"/>
            <a:ext cx="547872" cy="836613"/>
          </a:xfrm>
          <a:prstGeom prst="rect">
            <a:avLst/>
          </a:prstGeom>
        </p:spPr>
      </p:pic>
      <p:sp>
        <p:nvSpPr>
          <p:cNvPr id="10" name="Text Placeholder 2"/>
          <p:cNvSpPr>
            <a:spLocks noGrp="1"/>
          </p:cNvSpPr>
          <p:nvPr>
            <p:ph type="body" sz="quarter" idx="14" hasCustomPrompt="1"/>
          </p:nvPr>
        </p:nvSpPr>
        <p:spPr bwMode="ltGray">
          <a:xfrm>
            <a:off x="274638" y="3954463"/>
            <a:ext cx="6400800" cy="1828800"/>
          </a:xfrm>
          <a:noFill/>
        </p:spPr>
        <p:txBody>
          <a:bodyPr tIns="107555" bIns="107555">
            <a:noAutofit/>
          </a:bodyPr>
          <a:lstStyle>
            <a:lvl1pPr marL="0" indent="0">
              <a:spcBef>
                <a:spcPts val="0"/>
              </a:spcBef>
              <a:buNone/>
              <a:defRPr sz="3162">
                <a:gradFill>
                  <a:gsLst>
                    <a:gs pos="1250">
                      <a:schemeClr val="bg1"/>
                    </a:gs>
                    <a:gs pos="99000">
                      <a:schemeClr val="bg1"/>
                    </a:gs>
                  </a:gsLst>
                  <a:lin ang="5400000" scaled="0"/>
                </a:gradFill>
              </a:defRPr>
            </a:lvl1pPr>
          </a:lstStyle>
          <a:p>
            <a:pPr lvl="0"/>
            <a:r>
              <a:rPr lang="en-US"/>
              <a:t>Speaker Name</a:t>
            </a:r>
          </a:p>
        </p:txBody>
      </p:sp>
    </p:spTree>
    <p:extLst>
      <p:ext uri="{BB962C8B-B14F-4D97-AF65-F5344CB8AC3E}">
        <p14:creationId xmlns:p14="http://schemas.microsoft.com/office/powerpoint/2010/main" val="2798836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1_Title Slide 8 for internal audiences">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flipH="1">
            <a:off x="-1" y="0"/>
            <a:ext cx="12436476" cy="6994525"/>
          </a:xfrm>
          <a:prstGeom prst="rect">
            <a:avLst/>
          </a:prstGeom>
        </p:spPr>
      </p:pic>
      <p:pic>
        <p:nvPicPr>
          <p:cNvPr id="13" name="Picture 1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03973" y="6208614"/>
            <a:ext cx="1554614" cy="332715"/>
          </a:xfrm>
          <a:prstGeom prst="rect">
            <a:avLst/>
          </a:prstGeom>
        </p:spPr>
      </p:pic>
      <p:sp>
        <p:nvSpPr>
          <p:cNvPr id="19" name="Rectangle 18"/>
          <p:cNvSpPr/>
          <p:nvPr userDrawn="1"/>
        </p:nvSpPr>
        <p:spPr bwMode="gray">
          <a:xfrm>
            <a:off x="274638" y="2125664"/>
            <a:ext cx="6400800" cy="18288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2019" fontAlgn="base">
              <a:lnSpc>
                <a:spcPct val="90000"/>
              </a:lnSpc>
              <a:spcBef>
                <a:spcPct val="0"/>
              </a:spcBef>
              <a:spcAft>
                <a:spcPct val="0"/>
              </a:spcAft>
            </a:pPr>
            <a:endParaRPr lang="en-US" sz="2448"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4"/>
            <a:ext cx="6402388" cy="3657601"/>
          </a:xfrm>
          <a:solidFill>
            <a:schemeClr val="accent3"/>
          </a:solidFill>
        </p:spPr>
        <p:txBody>
          <a:bodyPr vert="horz" wrap="square" lIns="143407" tIns="89629" rIns="143407" bIns="89629" rtlCol="0" anchor="t" anchorCtr="0">
            <a:noAutofit/>
          </a:bodyPr>
          <a:lstStyle>
            <a:lvl1pPr>
              <a:defRPr lang="en-US" sz="6015" spc="-100" baseline="0" dirty="0">
                <a:gradFill>
                  <a:gsLst>
                    <a:gs pos="5833">
                      <a:srgbClr val="FFFFFF"/>
                    </a:gs>
                    <a:gs pos="18000">
                      <a:srgbClr val="FFFFFF"/>
                    </a:gs>
                  </a:gsLst>
                  <a:lin ang="5400000" scaled="0"/>
                </a:gradFill>
              </a:defRPr>
            </a:lvl1pPr>
          </a:lstStyle>
          <a:p>
            <a:pPr lvl="0"/>
            <a:r>
              <a:rPr lang="en-US"/>
              <a:t>Presentation title</a:t>
            </a:r>
          </a:p>
        </p:txBody>
      </p:sp>
      <p:sp>
        <p:nvSpPr>
          <p:cNvPr id="11" name="Rectangle 10"/>
          <p:cNvSpPr/>
          <p:nvPr userDrawn="1"/>
        </p:nvSpPr>
        <p:spPr bwMode="ltGray">
          <a:xfrm>
            <a:off x="273051" y="295275"/>
            <a:ext cx="1828800"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97" tIns="45699" rIns="91397" bIns="45699" numCol="1" rtlCol="0" anchor="ctr" anchorCtr="0" compatLnSpc="1">
            <a:prstTxWarp prst="textNoShape">
              <a:avLst/>
            </a:prstTxWarp>
          </a:bodyPr>
          <a:lstStyle/>
          <a:p>
            <a:pPr algn="ctr" defTabSz="699156" fontAlgn="base">
              <a:spcBef>
                <a:spcPct val="0"/>
              </a:spcBef>
              <a:spcAft>
                <a:spcPct val="0"/>
              </a:spcAft>
            </a:pPr>
            <a:endParaRPr lang="en-US" sz="1530">
              <a:gradFill>
                <a:gsLst>
                  <a:gs pos="0">
                    <a:srgbClr val="FFFFFF"/>
                  </a:gs>
                  <a:gs pos="100000">
                    <a:srgbClr val="FFFFFF"/>
                  </a:gs>
                </a:gsLst>
                <a:lin ang="5400000" scaled="0"/>
              </a:gradFill>
            </a:endParaRPr>
          </a:p>
        </p:txBody>
      </p:sp>
      <p:pic>
        <p:nvPicPr>
          <p:cNvPr id="12" name="Picture 11" descr="IT.png"/>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403973" y="373064"/>
            <a:ext cx="547872" cy="836613"/>
          </a:xfrm>
          <a:prstGeom prst="rect">
            <a:avLst/>
          </a:prstGeom>
        </p:spPr>
      </p:pic>
      <p:sp>
        <p:nvSpPr>
          <p:cNvPr id="14" name="Text Placeholder 2"/>
          <p:cNvSpPr>
            <a:spLocks noGrp="1"/>
          </p:cNvSpPr>
          <p:nvPr>
            <p:ph type="body" sz="quarter" idx="14" hasCustomPrompt="1"/>
          </p:nvPr>
        </p:nvSpPr>
        <p:spPr bwMode="ltGray">
          <a:xfrm>
            <a:off x="274638" y="3954463"/>
            <a:ext cx="6400800" cy="1828800"/>
          </a:xfrm>
          <a:noFill/>
        </p:spPr>
        <p:txBody>
          <a:bodyPr tIns="107555" bIns="107555">
            <a:noAutofit/>
          </a:bodyPr>
          <a:lstStyle>
            <a:lvl1pPr marL="0" indent="0">
              <a:spcBef>
                <a:spcPts val="0"/>
              </a:spcBef>
              <a:buNone/>
              <a:defRPr sz="3162">
                <a:gradFill>
                  <a:gsLst>
                    <a:gs pos="1250">
                      <a:schemeClr val="bg1"/>
                    </a:gs>
                    <a:gs pos="99000">
                      <a:schemeClr val="bg1"/>
                    </a:gs>
                  </a:gsLst>
                  <a:lin ang="5400000" scaled="0"/>
                </a:gradFill>
              </a:defRPr>
            </a:lvl1pPr>
          </a:lstStyle>
          <a:p>
            <a:pPr lvl="0"/>
            <a:r>
              <a:rPr lang="en-US"/>
              <a:t>Speaker Name</a:t>
            </a:r>
          </a:p>
        </p:txBody>
      </p:sp>
    </p:spTree>
    <p:extLst>
      <p:ext uri="{BB962C8B-B14F-4D97-AF65-F5344CB8AC3E}">
        <p14:creationId xmlns:p14="http://schemas.microsoft.com/office/powerpoint/2010/main" val="37066793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4"/>
            <a:ext cx="11887200" cy="1831975"/>
          </a:xfrm>
          <a:noFill/>
        </p:spPr>
        <p:txBody>
          <a:bodyPr tIns="89629" bIns="89629" anchor="t" anchorCtr="0"/>
          <a:lstStyle>
            <a:lvl1pPr>
              <a:defRPr sz="876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1827450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4"/>
            <a:ext cx="11887200" cy="1831975"/>
          </a:xfrm>
          <a:noFill/>
        </p:spPr>
        <p:txBody>
          <a:bodyPr tIns="89629" bIns="89629" anchor="t" anchorCtr="0"/>
          <a:lstStyle>
            <a:lvl1pPr>
              <a:defRPr sz="876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9041274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4"/>
            <a:ext cx="11887200" cy="1831975"/>
          </a:xfrm>
          <a:noFill/>
        </p:spPr>
        <p:txBody>
          <a:bodyPr tIns="89629" bIns="89629" anchor="t" anchorCtr="0"/>
          <a:lstStyle>
            <a:lvl1pPr>
              <a:defRPr sz="876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444941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l outcome layout 1">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166676" cy="917575"/>
          </a:xfrm>
        </p:spPr>
        <p:txBody>
          <a:bodyPr/>
          <a:lstStyle/>
          <a:p>
            <a:r>
              <a:rPr lang="en-US"/>
              <a:t>Click to edit Master title style</a:t>
            </a:r>
            <a:endParaRPr lang="en-US" dirty="0"/>
          </a:p>
        </p:txBody>
      </p:sp>
      <p:pic>
        <p:nvPicPr>
          <p:cNvPr id="3" name="Picture Placeholder 14"/>
          <p:cNvPicPr>
            <a:picLocks noChangeAspect="1"/>
          </p:cNvPicPr>
          <p:nvPr userDrawn="1"/>
        </p:nvPicPr>
        <p:blipFill>
          <a:blip r:embed="rId2" cstate="print">
            <a:extLst>
              <a:ext uri="{28A0092B-C50C-407E-A947-70E740481C1C}">
                <a14:useLocalDpi xmlns:a14="http://schemas.microsoft.com/office/drawing/2010/main"/>
              </a:ext>
            </a:extLst>
          </a:blip>
          <a:srcRect l="16685" r="16685"/>
          <a:stretch>
            <a:fillRect/>
          </a:stretch>
        </p:blipFill>
        <p:spPr>
          <a:xfrm>
            <a:off x="5441315" y="0"/>
            <a:ext cx="6995160" cy="6992587"/>
          </a:xfrm>
          <a:prstGeom prst="rect">
            <a:avLst/>
          </a:prstGeom>
        </p:spPr>
      </p:pic>
      <p:sp>
        <p:nvSpPr>
          <p:cNvPr id="5" name="Text Placeholder 4"/>
          <p:cNvSpPr>
            <a:spLocks noGrp="1"/>
          </p:cNvSpPr>
          <p:nvPr>
            <p:ph type="body" sz="quarter" idx="10"/>
          </p:nvPr>
        </p:nvSpPr>
        <p:spPr>
          <a:xfrm>
            <a:off x="274638" y="2125663"/>
            <a:ext cx="5167312" cy="4572000"/>
          </a:xfrm>
        </p:spPr>
        <p:txBody>
          <a:bodyPr lIns="182880" tIns="146304" rIns="182880" bIns="146304">
            <a:noAutofit/>
          </a:bodyPr>
          <a:lstStyle>
            <a:lvl1pPr marL="0" indent="0">
              <a:buNone/>
              <a:defRPr sz="2400" b="0" i="1">
                <a:latin typeface="+mn-lt"/>
              </a:defRPr>
            </a:lvl1pPr>
          </a:lstStyle>
          <a:p>
            <a:pPr lvl="0"/>
            <a:r>
              <a:rPr lang="en-US"/>
              <a:t>Edit Master text styles</a:t>
            </a:r>
          </a:p>
        </p:txBody>
      </p:sp>
    </p:spTree>
    <p:extLst>
      <p:ext uri="{BB962C8B-B14F-4D97-AF65-F5344CB8AC3E}">
        <p14:creationId xmlns:p14="http://schemas.microsoft.com/office/powerpoint/2010/main" val="3600512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2"/>
            <a:ext cx="11887200" cy="2047629"/>
          </a:xfrm>
        </p:spPr>
        <p:txBody>
          <a:bodyPr/>
          <a:lstStyle>
            <a:lvl1pPr marL="0" indent="0">
              <a:buNone/>
              <a:defRPr>
                <a:gradFill>
                  <a:gsLst>
                    <a:gs pos="1250">
                      <a:schemeClr val="tx2"/>
                    </a:gs>
                    <a:gs pos="99000">
                      <a:schemeClr val="tx2"/>
                    </a:gs>
                  </a:gsLst>
                  <a:lin ang="5400000" scaled="0"/>
                </a:gradFill>
              </a:defRPr>
            </a:lvl1pPr>
            <a:lvl2pPr marL="0" indent="0">
              <a:buFontTx/>
              <a:buNone/>
              <a:defRPr sz="2040"/>
            </a:lvl2pPr>
            <a:lvl3pPr marL="228489" indent="0">
              <a:buNone/>
              <a:defRPr/>
            </a:lvl3pPr>
            <a:lvl4pPr marL="456977" indent="0">
              <a:buNone/>
              <a:defRPr/>
            </a:lvl4pPr>
            <a:lvl5pPr marL="68546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235567"/>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2"/>
            <a:ext cx="11887200" cy="2047629"/>
          </a:xfrm>
        </p:spPr>
        <p:txBody>
          <a:bodyPr/>
          <a:lstStyle>
            <a:lvl1pPr marL="0" indent="0">
              <a:buNone/>
              <a:defRPr>
                <a:gradFill>
                  <a:gsLst>
                    <a:gs pos="1250">
                      <a:schemeClr val="tx1"/>
                    </a:gs>
                    <a:gs pos="99000">
                      <a:schemeClr val="tx1"/>
                    </a:gs>
                  </a:gsLst>
                  <a:lin ang="5400000" scaled="0"/>
                </a:gradFill>
              </a:defRPr>
            </a:lvl1pPr>
            <a:lvl2pPr marL="0" indent="0">
              <a:buFontTx/>
              <a:buNone/>
              <a:defRPr sz="2040"/>
            </a:lvl2pPr>
            <a:lvl3pPr marL="228489" indent="0">
              <a:buNone/>
              <a:defRPr/>
            </a:lvl3pPr>
            <a:lvl4pPr marL="456977" indent="0">
              <a:buNone/>
              <a:defRPr/>
            </a:lvl4pPr>
            <a:lvl5pPr marL="68546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4345899"/>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116688"/>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91298678"/>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116688"/>
          </a:xfrm>
        </p:spPr>
        <p:txBody>
          <a:bodyPr>
            <a:spAutoFit/>
          </a:bodyPr>
          <a:lstStyle>
            <a:lvl1pPr>
              <a:defRPr>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86888990"/>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1" y="1212849"/>
            <a:ext cx="5486399" cy="2468368"/>
          </a:xfrm>
        </p:spPr>
        <p:txBody>
          <a:bodyPr wrap="square">
            <a:spAutoFit/>
          </a:bodyPr>
          <a:lstStyle>
            <a:lvl1pPr marL="0" indent="0">
              <a:spcBef>
                <a:spcPts val="1224"/>
              </a:spcBef>
              <a:buClr>
                <a:schemeClr val="tx1"/>
              </a:buClr>
              <a:buFont typeface="Wingdings" pitchFamily="2" charset="2"/>
              <a:buNone/>
              <a:defRPr sz="3570">
                <a:gradFill>
                  <a:gsLst>
                    <a:gs pos="1250">
                      <a:schemeClr val="tx2"/>
                    </a:gs>
                    <a:gs pos="99000">
                      <a:schemeClr val="tx2"/>
                    </a:gs>
                  </a:gsLst>
                  <a:lin ang="5400000" scaled="0"/>
                </a:gradFill>
              </a:defRPr>
            </a:lvl1pPr>
            <a:lvl2pPr marL="0" indent="0">
              <a:buNone/>
              <a:defRPr sz="2040"/>
            </a:lvl2pPr>
            <a:lvl3pPr marL="231662" indent="0">
              <a:buNone/>
              <a:tabLst/>
              <a:defRPr sz="2040"/>
            </a:lvl3pPr>
            <a:lvl4pPr marL="460151" indent="0">
              <a:buNone/>
              <a:defRPr/>
            </a:lvl4pPr>
            <a:lvl5pPr marL="685467"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40" y="1212849"/>
            <a:ext cx="5486399" cy="2468368"/>
          </a:xfrm>
        </p:spPr>
        <p:txBody>
          <a:bodyPr wrap="square">
            <a:spAutoFit/>
          </a:bodyPr>
          <a:lstStyle>
            <a:lvl1pPr marL="0" indent="0">
              <a:spcBef>
                <a:spcPts val="1224"/>
              </a:spcBef>
              <a:buClr>
                <a:schemeClr val="tx1"/>
              </a:buClr>
              <a:buFont typeface="Wingdings" pitchFamily="2" charset="2"/>
              <a:buNone/>
              <a:defRPr sz="3570">
                <a:gradFill>
                  <a:gsLst>
                    <a:gs pos="1250">
                      <a:schemeClr val="tx2"/>
                    </a:gs>
                    <a:gs pos="99000">
                      <a:schemeClr val="tx2"/>
                    </a:gs>
                  </a:gsLst>
                  <a:lin ang="5400000" scaled="0"/>
                </a:gradFill>
              </a:defRPr>
            </a:lvl1pPr>
            <a:lvl2pPr marL="0" indent="0">
              <a:buNone/>
              <a:defRPr sz="2040"/>
            </a:lvl2pPr>
            <a:lvl3pPr marL="231662" indent="0">
              <a:buNone/>
              <a:tabLst/>
              <a:defRPr sz="2040"/>
            </a:lvl3pPr>
            <a:lvl4pPr marL="460151" indent="0">
              <a:buNone/>
              <a:defRPr/>
            </a:lvl4pPr>
            <a:lvl5pPr marL="685467"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9987786"/>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1" y="1212849"/>
            <a:ext cx="5486399" cy="2468368"/>
          </a:xfrm>
        </p:spPr>
        <p:txBody>
          <a:bodyPr wrap="square">
            <a:spAutoFit/>
          </a:bodyPr>
          <a:lstStyle>
            <a:lvl1pPr marL="0" indent="0">
              <a:spcBef>
                <a:spcPts val="1224"/>
              </a:spcBef>
              <a:buClr>
                <a:schemeClr val="tx1"/>
              </a:buClr>
              <a:buFont typeface="Wingdings" pitchFamily="2" charset="2"/>
              <a:buNone/>
              <a:defRPr sz="3570"/>
            </a:lvl1pPr>
            <a:lvl2pPr marL="0" indent="0">
              <a:buNone/>
              <a:defRPr sz="2040"/>
            </a:lvl2pPr>
            <a:lvl3pPr marL="231662" indent="0">
              <a:buNone/>
              <a:tabLst/>
              <a:defRPr sz="2040"/>
            </a:lvl3pPr>
            <a:lvl4pPr marL="460151" indent="0">
              <a:buNone/>
              <a:defRPr/>
            </a:lvl4pPr>
            <a:lvl5pPr marL="685467"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40" y="1212849"/>
            <a:ext cx="5486399" cy="2468368"/>
          </a:xfrm>
        </p:spPr>
        <p:txBody>
          <a:bodyPr wrap="square">
            <a:spAutoFit/>
          </a:bodyPr>
          <a:lstStyle>
            <a:lvl1pPr marL="0" indent="0">
              <a:spcBef>
                <a:spcPts val="1224"/>
              </a:spcBef>
              <a:buClr>
                <a:schemeClr val="tx1"/>
              </a:buClr>
              <a:buFont typeface="Wingdings" pitchFamily="2" charset="2"/>
              <a:buNone/>
              <a:defRPr sz="3570"/>
            </a:lvl1pPr>
            <a:lvl2pPr marL="0" indent="0">
              <a:buNone/>
              <a:defRPr sz="2040"/>
            </a:lvl2pPr>
            <a:lvl3pPr marL="231662" indent="0">
              <a:buNone/>
              <a:tabLst/>
              <a:defRPr sz="2040"/>
            </a:lvl3pPr>
            <a:lvl4pPr marL="460151" indent="0">
              <a:buNone/>
              <a:defRPr/>
            </a:lvl4pPr>
            <a:lvl5pPr marL="685467"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1110757"/>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1" y="1212851"/>
            <a:ext cx="5486399" cy="2536079"/>
          </a:xfrm>
        </p:spPr>
        <p:txBody>
          <a:bodyPr wrap="square">
            <a:spAutoFit/>
          </a:bodyPr>
          <a:lstStyle>
            <a:lvl1pPr marL="287199" indent="-287199">
              <a:spcBef>
                <a:spcPts val="1224"/>
              </a:spcBef>
              <a:buClr>
                <a:schemeClr val="tx1"/>
              </a:buClr>
              <a:buFont typeface="Arial" pitchFamily="34" charset="0"/>
              <a:buChar char="•"/>
              <a:defRPr sz="3570"/>
            </a:lvl1pPr>
            <a:lvl2pPr marL="530908" indent="-233082">
              <a:defRPr sz="2448"/>
            </a:lvl2pPr>
            <a:lvl3pPr marL="699244" indent="-168337">
              <a:tabLst/>
              <a:defRPr sz="2040"/>
            </a:lvl3pPr>
            <a:lvl4pPr marL="880530" indent="-181286">
              <a:defRPr/>
            </a:lvl4pPr>
            <a:lvl5pPr marL="1048866" indent="-16833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40" y="1212851"/>
            <a:ext cx="5486399" cy="2536079"/>
          </a:xfrm>
        </p:spPr>
        <p:txBody>
          <a:bodyPr wrap="square">
            <a:spAutoFit/>
          </a:bodyPr>
          <a:lstStyle>
            <a:lvl1pPr marL="287199" indent="-287199">
              <a:spcBef>
                <a:spcPts val="1224"/>
              </a:spcBef>
              <a:buClr>
                <a:schemeClr val="tx1"/>
              </a:buClr>
              <a:buFont typeface="Arial" pitchFamily="34" charset="0"/>
              <a:buChar char="•"/>
              <a:defRPr sz="3570"/>
            </a:lvl1pPr>
            <a:lvl2pPr marL="530908" indent="-233082">
              <a:defRPr sz="2448"/>
            </a:lvl2pPr>
            <a:lvl3pPr marL="699244" indent="-168337">
              <a:tabLst/>
              <a:defRPr sz="2040"/>
            </a:lvl3pPr>
            <a:lvl4pPr marL="880530" indent="-181286">
              <a:defRPr/>
            </a:lvl4pPr>
            <a:lvl5pPr marL="1048866" indent="-16833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7352027"/>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1" y="1212851"/>
            <a:ext cx="5486399" cy="2536079"/>
          </a:xfrm>
        </p:spPr>
        <p:txBody>
          <a:bodyPr wrap="square">
            <a:spAutoFit/>
          </a:bodyPr>
          <a:lstStyle>
            <a:lvl1pPr marL="287199" indent="-287199">
              <a:spcBef>
                <a:spcPts val="1224"/>
              </a:spcBef>
              <a:buClr>
                <a:schemeClr val="tx2"/>
              </a:buClr>
              <a:buFont typeface="Arial" pitchFamily="34" charset="0"/>
              <a:buChar char="•"/>
              <a:defRPr sz="3570">
                <a:gradFill>
                  <a:gsLst>
                    <a:gs pos="1250">
                      <a:schemeClr val="tx2"/>
                    </a:gs>
                    <a:gs pos="99000">
                      <a:schemeClr val="tx2"/>
                    </a:gs>
                  </a:gsLst>
                  <a:lin ang="5400000" scaled="0"/>
                </a:gradFill>
              </a:defRPr>
            </a:lvl1pPr>
            <a:lvl2pPr marL="530908" indent="-233082">
              <a:defRPr sz="2448"/>
            </a:lvl2pPr>
            <a:lvl3pPr marL="699244" indent="-168337">
              <a:tabLst/>
              <a:defRPr sz="2040"/>
            </a:lvl3pPr>
            <a:lvl4pPr marL="880530" indent="-181286">
              <a:defRPr/>
            </a:lvl4pPr>
            <a:lvl5pPr marL="1048866" indent="-16833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40" y="1212851"/>
            <a:ext cx="5486399" cy="2536079"/>
          </a:xfrm>
        </p:spPr>
        <p:txBody>
          <a:bodyPr wrap="square">
            <a:spAutoFit/>
          </a:bodyPr>
          <a:lstStyle>
            <a:lvl1pPr marL="287199" indent="-287199">
              <a:spcBef>
                <a:spcPts val="1224"/>
              </a:spcBef>
              <a:buClr>
                <a:schemeClr val="tx2"/>
              </a:buClr>
              <a:buFont typeface="Arial" pitchFamily="34" charset="0"/>
              <a:buChar char="•"/>
              <a:defRPr sz="3570">
                <a:gradFill>
                  <a:gsLst>
                    <a:gs pos="1250">
                      <a:schemeClr val="tx2"/>
                    </a:gs>
                    <a:gs pos="99000">
                      <a:schemeClr val="tx2"/>
                    </a:gs>
                  </a:gsLst>
                  <a:lin ang="5400000" scaled="0"/>
                </a:gradFill>
              </a:defRPr>
            </a:lvl1pPr>
            <a:lvl2pPr marL="530908" indent="-233082">
              <a:defRPr sz="2448"/>
            </a:lvl2pPr>
            <a:lvl3pPr marL="699244" indent="-168337">
              <a:tabLst/>
              <a:defRPr sz="2040"/>
            </a:lvl3pPr>
            <a:lvl4pPr marL="880530" indent="-181286">
              <a:defRPr/>
            </a:lvl4pPr>
            <a:lvl5pPr marL="1048866" indent="-16833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2727556"/>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07418611"/>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702462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Inal outcome layout 2">
    <p:spTree>
      <p:nvGrpSpPr>
        <p:cNvPr id="1" name=""/>
        <p:cNvGrpSpPr/>
        <p:nvPr/>
      </p:nvGrpSpPr>
      <p:grpSpPr>
        <a:xfrm>
          <a:off x="0" y="0"/>
          <a:ext cx="0" cy="0"/>
          <a:chOff x="0" y="0"/>
          <a:chExt cx="0" cy="0"/>
        </a:xfrm>
      </p:grpSpPr>
      <p:pic>
        <p:nvPicPr>
          <p:cNvPr id="2" name="Picture Placeholder 6"/>
          <p:cNvPicPr>
            <a:picLocks noChangeAspect="1"/>
          </p:cNvPicPr>
          <p:nvPr userDrawn="1"/>
        </p:nvPicPr>
        <p:blipFill>
          <a:blip r:embed="rId2" cstate="hqprint">
            <a:extLst>
              <a:ext uri="{28A0092B-C50C-407E-A947-70E740481C1C}">
                <a14:useLocalDpi xmlns:a14="http://schemas.microsoft.com/office/drawing/2010/main"/>
              </a:ext>
            </a:extLst>
          </a:blip>
          <a:srcRect/>
          <a:stretch>
            <a:fillRect/>
          </a:stretch>
        </p:blipFill>
        <p:spPr>
          <a:xfrm>
            <a:off x="5441315" y="0"/>
            <a:ext cx="6995160" cy="6992587"/>
          </a:xfrm>
          <a:prstGeom prst="rect">
            <a:avLst/>
          </a:prstGeom>
        </p:spPr>
      </p:pic>
      <p:sp>
        <p:nvSpPr>
          <p:cNvPr id="3" name="Title 2"/>
          <p:cNvSpPr>
            <a:spLocks noGrp="1"/>
          </p:cNvSpPr>
          <p:nvPr>
            <p:ph type="title"/>
          </p:nvPr>
        </p:nvSpPr>
        <p:spPr>
          <a:xfrm>
            <a:off x="274639" y="295274"/>
            <a:ext cx="5166676" cy="917575"/>
          </a:xfrm>
        </p:spPr>
        <p:txBody>
          <a:bodyPr/>
          <a:lstStyle/>
          <a:p>
            <a:r>
              <a:rPr lang="en-US"/>
              <a:t>Click to edit Master title style</a:t>
            </a:r>
            <a:endParaRPr lang="en-US" dirty="0"/>
          </a:p>
        </p:txBody>
      </p:sp>
      <p:sp>
        <p:nvSpPr>
          <p:cNvPr id="4" name="Text Placeholder 4"/>
          <p:cNvSpPr>
            <a:spLocks noGrp="1"/>
          </p:cNvSpPr>
          <p:nvPr>
            <p:ph type="body" sz="quarter" idx="10"/>
          </p:nvPr>
        </p:nvSpPr>
        <p:spPr>
          <a:xfrm>
            <a:off x="274638" y="2125663"/>
            <a:ext cx="5167312" cy="4572000"/>
          </a:xfrm>
        </p:spPr>
        <p:txBody>
          <a:bodyPr lIns="182880" tIns="146304" rIns="182880" bIns="146304">
            <a:noAutofit/>
          </a:bodyPr>
          <a:lstStyle>
            <a:lvl1pPr marL="0" indent="0">
              <a:buNone/>
              <a:defRPr sz="2400" b="0" i="1">
                <a:latin typeface="+mn-lt"/>
              </a:defRPr>
            </a:lvl1pPr>
          </a:lstStyle>
          <a:p>
            <a:pPr lvl="0"/>
            <a:r>
              <a:rPr lang="en-US"/>
              <a:t>Edit Master text styles</a:t>
            </a:r>
          </a:p>
        </p:txBody>
      </p:sp>
    </p:spTree>
    <p:extLst>
      <p:ext uri="{BB962C8B-B14F-4D97-AF65-F5344CB8AC3E}">
        <p14:creationId xmlns:p14="http://schemas.microsoft.com/office/powerpoint/2010/main" val="372825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14894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30823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4478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2"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9" tIns="46619" rIns="46619" bIns="46619" numCol="1" spcCol="0" rtlCol="0" fromWordArt="0" anchor="ctr" anchorCtr="0" forceAA="0" compatLnSpc="1">
            <a:prstTxWarp prst="textNoShape">
              <a:avLst/>
            </a:prstTxWarp>
            <a:noAutofit/>
          </a:bodyPr>
          <a:lstStyle/>
          <a:p>
            <a:pPr algn="ctr" defTabSz="932019" fontAlgn="base">
              <a:spcBef>
                <a:spcPct val="0"/>
              </a:spcBef>
              <a:spcAft>
                <a:spcPct val="0"/>
              </a:spcAft>
            </a:pPr>
            <a:endParaRPr lang="en-US" sz="1836">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9" y="1221159"/>
            <a:ext cx="11887199" cy="2017809"/>
          </a:xfrm>
        </p:spPr>
        <p:txBody>
          <a:bodyPr/>
          <a:lstStyle>
            <a:lvl1pPr marL="0" indent="0">
              <a:buNone/>
              <a:defRPr sz="3264">
                <a:gradFill>
                  <a:gsLst>
                    <a:gs pos="1250">
                      <a:srgbClr val="000000"/>
                    </a:gs>
                    <a:gs pos="100000">
                      <a:srgbClr val="000000"/>
                    </a:gs>
                  </a:gsLst>
                  <a:lin ang="5400000" scaled="0"/>
                </a:gradFill>
                <a:latin typeface="Segoe UI" pitchFamily="34" charset="0"/>
                <a:cs typeface="Segoe UI" pitchFamily="34" charset="0"/>
              </a:defRPr>
            </a:lvl1pPr>
            <a:lvl2pPr marL="346385" indent="0">
              <a:buNone/>
              <a:defRPr>
                <a:gradFill>
                  <a:gsLst>
                    <a:gs pos="1250">
                      <a:srgbClr val="000000"/>
                    </a:gs>
                    <a:gs pos="100000">
                      <a:srgbClr val="000000"/>
                    </a:gs>
                  </a:gsLst>
                  <a:lin ang="5400000" scaled="0"/>
                </a:gradFill>
                <a:latin typeface="Segoe UI" pitchFamily="34" charset="0"/>
                <a:cs typeface="Segoe UI" pitchFamily="34" charset="0"/>
              </a:defRPr>
            </a:lvl2pPr>
            <a:lvl3pPr marL="584323" indent="0">
              <a:buNone/>
              <a:defRPr>
                <a:gradFill>
                  <a:gsLst>
                    <a:gs pos="1250">
                      <a:srgbClr val="000000"/>
                    </a:gs>
                    <a:gs pos="100000">
                      <a:srgbClr val="000000"/>
                    </a:gs>
                  </a:gsLst>
                  <a:lin ang="5400000" scaled="0"/>
                </a:gradFill>
                <a:latin typeface="Segoe UI" pitchFamily="34" charset="0"/>
                <a:cs typeface="Segoe UI" pitchFamily="34" charset="0"/>
              </a:defRPr>
            </a:lvl3pPr>
            <a:lvl4pPr marL="814168" indent="0">
              <a:buNone/>
              <a:defRPr>
                <a:gradFill>
                  <a:gsLst>
                    <a:gs pos="1250">
                      <a:srgbClr val="000000"/>
                    </a:gs>
                    <a:gs pos="100000">
                      <a:srgbClr val="000000"/>
                    </a:gs>
                  </a:gsLst>
                  <a:lin ang="5400000" scaled="0"/>
                </a:gradFill>
                <a:latin typeface="Segoe UI" pitchFamily="34" charset="0"/>
                <a:cs typeface="Segoe UI" pitchFamily="34" charset="0"/>
              </a:defRPr>
            </a:lvl4pPr>
            <a:lvl5pPr marL="1050486" indent="0">
              <a:buNone/>
              <a:defRPr>
                <a:gradFill>
                  <a:gsLst>
                    <a:gs pos="1250">
                      <a:srgbClr val="000000"/>
                    </a:gs>
                    <a:gs pos="100000">
                      <a:srgbClr val="000000"/>
                    </a:gs>
                  </a:gsLst>
                  <a:lin ang="5400000" scaled="0"/>
                </a:gradFill>
                <a:latin typeface="Segoe UI" pitchFamily="34" charset="0"/>
                <a:cs typeface="Segoe UI"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8393817"/>
      </p:ext>
    </p:extLst>
  </p:cSld>
  <p:clrMapOvr>
    <a:masterClrMapping/>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2"/>
            <a:ext cx="11887200" cy="2443746"/>
          </a:xfrm>
          <a:prstGeom prst="rect">
            <a:avLst/>
          </a:prstGeom>
        </p:spPr>
        <p:txBody>
          <a:bodyPr/>
          <a:lstStyle>
            <a:lvl1pPr marL="290373" indent="-290373">
              <a:buClr>
                <a:schemeClr val="tx1"/>
              </a:buClr>
              <a:buSzPct val="90000"/>
              <a:buFont typeface="Arial" pitchFamily="34" charset="0"/>
              <a:buChar char="•"/>
              <a:defRPr sz="357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23" indent="-280851">
              <a:buClr>
                <a:schemeClr val="tx1"/>
              </a:buClr>
              <a:buSzPct val="90000"/>
              <a:buFont typeface="Arial" pitchFamily="34" charset="0"/>
              <a:buChar char="•"/>
              <a:defRPr sz="3162">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593" indent="-290373">
              <a:buClr>
                <a:schemeClr val="tx1"/>
              </a:buClr>
              <a:buSzPct val="90000"/>
              <a:buFont typeface="Arial" pitchFamily="34" charset="0"/>
              <a:buChar char="•"/>
              <a:defRPr sz="275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082" indent="-228489">
              <a:buClr>
                <a:schemeClr val="tx1"/>
              </a:buClr>
              <a:buSzPct val="90000"/>
              <a:buFont typeface="Arial" pitchFamily="34" charset="0"/>
              <a:buChar char="•"/>
              <a:defRPr sz="2448">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573" indent="-228489">
              <a:buClr>
                <a:schemeClr val="tx1"/>
              </a:buClr>
              <a:buSzPct val="90000"/>
              <a:buFont typeface="Arial" pitchFamily="34" charset="0"/>
              <a:buChar char="•"/>
              <a:defRPr sz="204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2379" tIns="76190" rIns="152379" bIns="76190"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8649986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 y="0"/>
            <a:ext cx="12426249" cy="6994525"/>
          </a:xfrm>
          <a:prstGeom prst="rect">
            <a:avLst/>
          </a:prstGeom>
        </p:spPr>
      </p:pic>
      <p:sp>
        <p:nvSpPr>
          <p:cNvPr id="4" name="Date Placeholder 3"/>
          <p:cNvSpPr>
            <a:spLocks noGrp="1"/>
          </p:cNvSpPr>
          <p:nvPr>
            <p:ph type="dt" sz="half" idx="10"/>
          </p:nvPr>
        </p:nvSpPr>
        <p:spPr>
          <a:xfrm>
            <a:off x="512735" y="5108699"/>
            <a:ext cx="2901844" cy="372394"/>
          </a:xfrm>
          <a:prstGeom prst="rect">
            <a:avLst/>
          </a:prstGeom>
        </p:spPr>
        <p:txBody>
          <a:bodyPr lIns="121917" tIns="60958" rIns="121917" bIns="60958"/>
          <a:lstStyle>
            <a:lvl1pPr>
              <a:defRPr>
                <a:solidFill>
                  <a:schemeClr val="bg1"/>
                </a:solidFill>
              </a:defRPr>
            </a:lvl1pPr>
          </a:lstStyle>
          <a:p>
            <a:pPr defTabSz="931684" fontAlgn="base">
              <a:spcBef>
                <a:spcPct val="0"/>
              </a:spcBef>
              <a:spcAft>
                <a:spcPct val="0"/>
              </a:spcAft>
            </a:pPr>
            <a:fld id="{B9CFEEF2-ADE0-4B48-B5E9-FE1FDBC12385}" type="datetimeFigureOut">
              <a:rPr lang="en-US" sz="2400" smtClean="0">
                <a:solidFill>
                  <a:srgbClr val="FFFFFF"/>
                </a:solidFill>
                <a:ea typeface="ＭＳ Ｐゴシック" charset="0"/>
              </a:rPr>
              <a:pPr defTabSz="931684" fontAlgn="base">
                <a:spcBef>
                  <a:spcPct val="0"/>
                </a:spcBef>
                <a:spcAft>
                  <a:spcPct val="0"/>
                </a:spcAft>
              </a:pPr>
              <a:t>10/10/2018</a:t>
            </a:fld>
            <a:endParaRPr lang="en-US" sz="2400">
              <a:solidFill>
                <a:srgbClr val="FFFFFF"/>
              </a:solidFill>
              <a:ea typeface="ＭＳ Ｐゴシック" charset="0"/>
            </a:endParaRPr>
          </a:p>
        </p:txBody>
      </p:sp>
      <p:sp>
        <p:nvSpPr>
          <p:cNvPr id="7" name="Title 1"/>
          <p:cNvSpPr>
            <a:spLocks noGrp="1"/>
          </p:cNvSpPr>
          <p:nvPr>
            <p:ph type="title" hasCustomPrompt="1"/>
          </p:nvPr>
        </p:nvSpPr>
        <p:spPr bwMode="auto">
          <a:xfrm>
            <a:off x="373615" y="2249369"/>
            <a:ext cx="8705446" cy="2486942"/>
          </a:xfrm>
          <a:noFill/>
        </p:spPr>
        <p:txBody>
          <a:bodyPr lIns="195067" tIns="121917" rIns="195067" bIns="121917" anchor="t" anchorCtr="0"/>
          <a:lstStyle>
            <a:lvl1pPr>
              <a:defRPr sz="7341" spc="-136" baseline="0">
                <a:solidFill>
                  <a:srgbClr val="FFFFFF"/>
                </a:solidFill>
                <a:latin typeface="Segoe UI Light"/>
                <a:cs typeface="Segoe UI Light"/>
              </a:defRPr>
            </a:lvl1pPr>
          </a:lstStyle>
          <a:p>
            <a:r>
              <a:rPr lang="en-US"/>
              <a:t>Presentation title</a:t>
            </a:r>
          </a:p>
        </p:txBody>
      </p:sp>
      <p:sp>
        <p:nvSpPr>
          <p:cNvPr id="8" name="Text Placeholder 2"/>
          <p:cNvSpPr>
            <a:spLocks noGrp="1"/>
          </p:cNvSpPr>
          <p:nvPr>
            <p:ph type="body" sz="quarter" idx="14" hasCustomPrompt="1"/>
          </p:nvPr>
        </p:nvSpPr>
        <p:spPr bwMode="auto">
          <a:xfrm>
            <a:off x="371368" y="3657934"/>
            <a:ext cx="7464044" cy="1078377"/>
          </a:xfrm>
          <a:noFill/>
        </p:spPr>
        <p:txBody>
          <a:bodyPr tIns="146300" bIns="146300">
            <a:noAutofit/>
          </a:bodyPr>
          <a:lstStyle>
            <a:lvl1pPr marL="0" indent="0">
              <a:spcBef>
                <a:spcPts val="0"/>
              </a:spcBef>
              <a:buNone/>
              <a:defRPr sz="4386">
                <a:solidFill>
                  <a:srgbClr val="FFFFFF"/>
                </a:solidFill>
              </a:defRPr>
            </a:lvl1pPr>
          </a:lstStyle>
          <a:p>
            <a:pPr lvl="0"/>
            <a:r>
              <a:rPr lang="en-US"/>
              <a:t>Speaker Name</a:t>
            </a:r>
          </a:p>
        </p:txBody>
      </p:sp>
    </p:spTree>
    <p:extLst>
      <p:ext uri="{BB962C8B-B14F-4D97-AF65-F5344CB8AC3E}">
        <p14:creationId xmlns:p14="http://schemas.microsoft.com/office/powerpoint/2010/main" val="4092616485"/>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a:ext>
            </a:extLst>
          </a:blip>
          <a:stretch>
            <a:fillRect/>
          </a:stretch>
        </p:blipFill>
        <p:spPr bwMode="gray">
          <a:xfrm>
            <a:off x="10426344" y="6182441"/>
            <a:ext cx="1552931" cy="332660"/>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479280" y="493940"/>
            <a:ext cx="7141464" cy="1323471"/>
          </a:xfrm>
          <a:prstGeom prst="rect">
            <a:avLst/>
          </a:prstGeom>
        </p:spPr>
      </p:pic>
    </p:spTree>
    <p:extLst>
      <p:ext uri="{BB962C8B-B14F-4D97-AF65-F5344CB8AC3E}">
        <p14:creationId xmlns:p14="http://schemas.microsoft.com/office/powerpoint/2010/main" val="1621828956"/>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6" y="4395789"/>
            <a:ext cx="12433300" cy="2601913"/>
          </a:xfrm>
          <a:prstGeom prst="rect">
            <a:avLst/>
          </a:prstGeom>
          <a:solidFill>
            <a:srgbClr val="4DA0E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10" name="Rectangle 7"/>
          <p:cNvSpPr>
            <a:spLocks noChangeArrowheads="1"/>
          </p:cNvSpPr>
          <p:nvPr userDrawn="1"/>
        </p:nvSpPr>
        <p:spPr bwMode="auto">
          <a:xfrm>
            <a:off x="1" y="5843588"/>
            <a:ext cx="12433301" cy="1154113"/>
          </a:xfrm>
          <a:prstGeom prst="rect">
            <a:avLst/>
          </a:prstGeom>
          <a:solidFill>
            <a:srgbClr val="00188F"/>
          </a:solidFill>
          <a:ln>
            <a:noFill/>
          </a:ln>
          <a:extLst/>
        </p:spPr>
        <p:txBody>
          <a:bodyPr vert="horz" wrap="square" lIns="91427" tIns="45713" rIns="91427" bIns="45713" numCol="1" anchor="t" anchorCtr="0" compatLnSpc="1">
            <a:prstTxWarp prst="textNoShape">
              <a:avLst/>
            </a:prstTxWarp>
          </a:bodyPr>
          <a:lstStyle/>
          <a:p>
            <a:endParaRPr lang="en-US" sz="1800"/>
          </a:p>
        </p:txBody>
      </p:sp>
      <p:sp>
        <p:nvSpPr>
          <p:cNvPr id="11" name="Rectangle 8"/>
          <p:cNvSpPr>
            <a:spLocks noChangeArrowheads="1"/>
          </p:cNvSpPr>
          <p:nvPr userDrawn="1"/>
        </p:nvSpPr>
        <p:spPr bwMode="auto">
          <a:xfrm>
            <a:off x="3176" y="3409951"/>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a:ext>
            </a:extLst>
          </a:blip>
          <a:stretch>
            <a:fillRect/>
          </a:stretch>
        </p:blipFill>
        <p:spPr bwMode="black">
          <a:xfrm>
            <a:off x="458332" y="6182441"/>
            <a:ext cx="1552931" cy="332660"/>
          </a:xfrm>
          <a:prstGeom prst="rect">
            <a:avLst/>
          </a:prstGeom>
        </p:spPr>
      </p:pic>
      <p:sp>
        <p:nvSpPr>
          <p:cNvPr id="8" name="Rectangle 6"/>
          <p:cNvSpPr>
            <a:spLocks noChangeArrowheads="1"/>
          </p:cNvSpPr>
          <p:nvPr userDrawn="1"/>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Session Code</a:t>
            </a:r>
          </a:p>
        </p:txBody>
      </p:sp>
      <p:sp>
        <p:nvSpPr>
          <p:cNvPr id="15"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Yammer hashtag</a:t>
            </a:r>
          </a:p>
        </p:txBody>
      </p:sp>
    </p:spTree>
    <p:extLst>
      <p:ext uri="{BB962C8B-B14F-4D97-AF65-F5344CB8AC3E}">
        <p14:creationId xmlns:p14="http://schemas.microsoft.com/office/powerpoint/2010/main" val="6899873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a:ext>
            </a:extLst>
          </a:blip>
          <a:stretch>
            <a:fillRect/>
          </a:stretch>
        </p:blipFill>
        <p:spPr bwMode="black">
          <a:xfrm>
            <a:off x="458332" y="6182441"/>
            <a:ext cx="1552931" cy="332660"/>
          </a:xfrm>
          <a:prstGeom prst="rect">
            <a:avLst/>
          </a:prstGeom>
        </p:spPr>
      </p:pic>
      <p:sp>
        <p:nvSpPr>
          <p:cNvPr id="8" name="Rectangle 6"/>
          <p:cNvSpPr>
            <a:spLocks noChangeArrowheads="1"/>
          </p:cNvSpPr>
          <p:nvPr userDrawn="1"/>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Session Code</a:t>
            </a:r>
          </a:p>
        </p:txBody>
      </p:sp>
      <p:sp>
        <p:nvSpPr>
          <p:cNvPr id="10"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Yammer hashtag</a:t>
            </a:r>
          </a:p>
        </p:txBody>
      </p:sp>
    </p:spTree>
    <p:extLst>
      <p:ext uri="{BB962C8B-B14F-4D97-AF65-F5344CB8AC3E}">
        <p14:creationId xmlns:p14="http://schemas.microsoft.com/office/powerpoint/2010/main" val="1890686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108761418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nal outcome layout 3">
    <p:spTree>
      <p:nvGrpSpPr>
        <p:cNvPr id="1" name=""/>
        <p:cNvGrpSpPr/>
        <p:nvPr/>
      </p:nvGrpSpPr>
      <p:grpSpPr>
        <a:xfrm>
          <a:off x="0" y="0"/>
          <a:ext cx="0" cy="0"/>
          <a:chOff x="0" y="0"/>
          <a:chExt cx="0" cy="0"/>
        </a:xfrm>
      </p:grpSpPr>
      <p:pic>
        <p:nvPicPr>
          <p:cNvPr id="2" name="Picture Placeholder 15"/>
          <p:cNvPicPr>
            <a:picLocks noChangeAspect="1"/>
          </p:cNvPicPr>
          <p:nvPr userDrawn="1"/>
        </p:nvPicPr>
        <p:blipFill>
          <a:blip r:embed="rId2" cstate="hqprint">
            <a:extLst>
              <a:ext uri="{28A0092B-C50C-407E-A947-70E740481C1C}">
                <a14:useLocalDpi xmlns:a14="http://schemas.microsoft.com/office/drawing/2010/main"/>
              </a:ext>
            </a:extLst>
          </a:blip>
          <a:srcRect/>
          <a:stretch>
            <a:fillRect/>
          </a:stretch>
        </p:blipFill>
        <p:spPr>
          <a:xfrm>
            <a:off x="5441315" y="0"/>
            <a:ext cx="6995160" cy="6992587"/>
          </a:xfrm>
          <a:prstGeom prst="rect">
            <a:avLst/>
          </a:prstGeom>
        </p:spPr>
      </p:pic>
      <p:sp>
        <p:nvSpPr>
          <p:cNvPr id="3" name="Title 2"/>
          <p:cNvSpPr>
            <a:spLocks noGrp="1"/>
          </p:cNvSpPr>
          <p:nvPr>
            <p:ph type="title"/>
          </p:nvPr>
        </p:nvSpPr>
        <p:spPr>
          <a:xfrm>
            <a:off x="274639" y="295274"/>
            <a:ext cx="5166676" cy="917575"/>
          </a:xfrm>
        </p:spPr>
        <p:txBody>
          <a:bodyPr/>
          <a:lstStyle/>
          <a:p>
            <a:r>
              <a:rPr lang="en-US"/>
              <a:t>Click to edit Master title style</a:t>
            </a:r>
            <a:endParaRPr lang="en-US" dirty="0"/>
          </a:p>
        </p:txBody>
      </p:sp>
      <p:sp>
        <p:nvSpPr>
          <p:cNvPr id="4" name="Text Placeholder 4"/>
          <p:cNvSpPr>
            <a:spLocks noGrp="1"/>
          </p:cNvSpPr>
          <p:nvPr>
            <p:ph type="body" sz="quarter" idx="10"/>
          </p:nvPr>
        </p:nvSpPr>
        <p:spPr>
          <a:xfrm>
            <a:off x="274638" y="2125663"/>
            <a:ext cx="5167312" cy="4572000"/>
          </a:xfrm>
        </p:spPr>
        <p:txBody>
          <a:bodyPr lIns="182880" tIns="146304" rIns="182880" bIns="146304">
            <a:noAutofit/>
          </a:bodyPr>
          <a:lstStyle>
            <a:lvl1pPr marL="0" indent="0">
              <a:buNone/>
              <a:defRPr sz="2400" b="0" i="1">
                <a:latin typeface="+mn-lt"/>
              </a:defRPr>
            </a:lvl1pPr>
          </a:lstStyle>
          <a:p>
            <a:pPr lvl="0"/>
            <a:r>
              <a:rPr lang="en-US"/>
              <a:t>Edit Master text styles</a:t>
            </a:r>
          </a:p>
        </p:txBody>
      </p:sp>
    </p:spTree>
    <p:extLst>
      <p:ext uri="{BB962C8B-B14F-4D97-AF65-F5344CB8AC3E}">
        <p14:creationId xmlns:p14="http://schemas.microsoft.com/office/powerpoint/2010/main" val="200657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757448" y="304193"/>
            <a:ext cx="4409440" cy="6400800"/>
          </a:xfrm>
          <a:prstGeom prst="rect">
            <a:avLst/>
          </a:prstGeom>
        </p:spPr>
      </p:pic>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7314044" cy="3475534"/>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40" y="4685508"/>
            <a:ext cx="7315200" cy="1829593"/>
          </a:xfrm>
          <a:noFill/>
        </p:spPr>
        <p:txBody>
          <a:bodyPr lIns="182880" tIns="146304" rIns="182880" bIns="146304">
            <a:noAutofit/>
          </a:bodyPr>
          <a:lstStyle>
            <a:lvl1pPr marL="0" indent="0">
              <a:spcBef>
                <a:spcPts val="0"/>
              </a:spcBef>
              <a:buNone/>
              <a:defRPr sz="359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sp>
        <p:nvSpPr>
          <p:cNvPr id="7"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18061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9143999" cy="2751698"/>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a:t>Video title</a:t>
            </a:r>
          </a:p>
        </p:txBody>
      </p:sp>
      <p:sp>
        <p:nvSpPr>
          <p:cNvPr id="5"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36" y="3410197"/>
            <a:ext cx="12435840" cy="3104213"/>
          </a:xfrm>
          <a:prstGeom prst="rect">
            <a:avLst/>
          </a:prstGeom>
        </p:spPr>
      </p:pic>
    </p:spTree>
    <p:extLst>
      <p:ext uri="{BB962C8B-B14F-4D97-AF65-F5344CB8AC3E}">
        <p14:creationId xmlns:p14="http://schemas.microsoft.com/office/powerpoint/2010/main" val="365986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defRPr sz="8799" spc="-100" baseline="0">
                <a:gradFill>
                  <a:gsLst>
                    <a:gs pos="75912">
                      <a:schemeClr val="tx1"/>
                    </a:gs>
                    <a:gs pos="34307">
                      <a:schemeClr val="tx1"/>
                    </a:gs>
                    <a:gs pos="43000">
                      <a:schemeClr val="tx1"/>
                    </a:gs>
                  </a:gsLst>
                  <a:lin ang="5400000" scaled="0"/>
                </a:gradFill>
              </a:defRPr>
            </a:lvl1pPr>
          </a:lstStyle>
          <a:p>
            <a:r>
              <a:rPr lang="en-US"/>
              <a:t>Section title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03383658"/>
      </p:ext>
    </p:extLst>
  </p:cSld>
  <p:clrMapOvr>
    <a:masterClrMapping/>
  </p:clrMapOvr>
  <p:transition>
    <p:fade/>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a:t>Section title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6695909"/>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a:t>Section title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6330696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71509776"/>
      </p:ext>
    </p:extLst>
  </p:cSld>
  <p:clrMapOvr>
    <a:masterClrMapping/>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672051608"/>
      </p:ext>
    </p:extLst>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214025675"/>
      </p:ext>
    </p:extLst>
  </p:cSld>
  <p:clrMapOvr>
    <a:masterClrMapping/>
  </p:clrMapOvr>
  <p:transition>
    <p:fade/>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671805146"/>
      </p:ext>
    </p:extLst>
  </p:cSld>
  <p:clrMapOvr>
    <a:masterClrMapping/>
  </p:clrMapOvr>
  <p:transition>
    <p:fade/>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043558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10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4"/>
            <a:ext cx="11889564" cy="917575"/>
          </a:xfrm>
        </p:spPr>
        <p:txBody>
          <a:bodyPr/>
          <a:lstStyle>
            <a:lvl1pPr>
              <a:defRPr sz="7198" baseline="0"/>
            </a:lvl1pPr>
          </a:lstStyle>
          <a:p>
            <a:r>
              <a:rPr lang="en-US"/>
              <a:t>Click to edit Master title style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520944607"/>
      </p:ext>
    </p:extLst>
  </p:cSld>
  <p:clrMapOvr>
    <a:masterClrMapping/>
  </p:clrMapOvr>
  <p:transition>
    <p:fade/>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826733498"/>
      </p:ext>
    </p:extLst>
  </p:cSld>
  <p:clrMapOvr>
    <a:masterClrMapping/>
  </p:clrMapOvr>
  <p:transition>
    <p:fade/>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p>
        </p:txBody>
      </p:sp>
      <p:sp>
        <p:nvSpPr>
          <p:cNvPr id="3" name="TextBox 7"/>
          <p:cNvSpPr txBox="1"/>
          <p:nvPr userDrawn="1"/>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228889904"/>
      </p:ext>
    </p:extLst>
  </p:cSld>
  <p:clrMapOvr>
    <a:masterClrMapping/>
  </p:clrMapOvr>
  <p:transition>
    <p:fade/>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7"/>
            <a:ext cx="10058399" cy="917575"/>
          </a:xfrm>
        </p:spPr>
        <p:txBody>
          <a:bodyPr/>
          <a:lstStyle>
            <a:lvl1pPr marL="233318" indent="-233318">
              <a:defRPr sz="5999" baseline="0"/>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9" baseline="0">
                <a:latin typeface="+mj-lt"/>
              </a:defRPr>
            </a:lvl1pPr>
          </a:lstStyle>
          <a:p>
            <a:pPr lvl="0"/>
            <a:r>
              <a:rPr lang="en-US"/>
              <a:t>Author Name</a:t>
            </a:r>
          </a:p>
          <a:p>
            <a:pPr lvl="0"/>
            <a:r>
              <a:rPr lang="en-US"/>
              <a:t>Title</a:t>
            </a:r>
          </a:p>
        </p:txBody>
      </p:sp>
      <p:sp>
        <p:nvSpPr>
          <p:cNvPr id="5"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20270090"/>
      </p:ext>
    </p:extLst>
  </p:cSld>
  <p:clrMapOvr>
    <a:masterClrMapping/>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4"/>
            <a:ext cx="10058399" cy="917575"/>
          </a:xfrm>
        </p:spPr>
        <p:txBody>
          <a:bodyPr/>
          <a:lstStyle>
            <a:lvl1pPr marL="282520" indent="-282520">
              <a:tabLst>
                <a:tab pos="282520" algn="l"/>
              </a:tabLst>
              <a:defRPr sz="5999" baseline="0"/>
            </a:lvl1pPr>
          </a:lstStyle>
          <a:p>
            <a:r>
              <a:rPr lang="en-US"/>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9" baseline="0">
                <a:latin typeface="+mj-lt"/>
              </a:defRPr>
            </a:lvl1pPr>
          </a:lstStyle>
          <a:p>
            <a:pPr lvl="0"/>
            <a:r>
              <a:rPr lang="en-US"/>
              <a:t>Author’s Name</a:t>
            </a:r>
          </a:p>
          <a:p>
            <a:pPr lvl="0"/>
            <a:r>
              <a:rPr lang="en-US"/>
              <a:t>Title</a:t>
            </a:r>
          </a:p>
        </p:txBody>
      </p:sp>
      <p:sp>
        <p:nvSpPr>
          <p:cNvPr id="5"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8785545"/>
      </p:ext>
    </p:extLst>
  </p:cSld>
  <p:clrMapOvr>
    <a:masterClrMapping/>
  </p:clrMapOvr>
  <p:transition>
    <p:fade/>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7" y="2430463"/>
            <a:ext cx="11887200" cy="932563"/>
          </a:xfrm>
        </p:spPr>
        <p:txBody>
          <a:bodyPr/>
          <a:lstStyle>
            <a:lvl1pPr marL="0" indent="0">
              <a:buNone/>
              <a:defRPr sz="5399">
                <a:gradFill>
                  <a:gsLst>
                    <a:gs pos="3333">
                      <a:schemeClr val="tx1"/>
                    </a:gs>
                    <a:gs pos="3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p:txBody>
      </p:sp>
      <p:sp>
        <p:nvSpPr>
          <p:cNvPr id="4" name="Title 1"/>
          <p:cNvSpPr>
            <a:spLocks noGrp="1"/>
          </p:cNvSpPr>
          <p:nvPr>
            <p:ph type="title"/>
          </p:nvPr>
        </p:nvSpPr>
        <p:spPr>
          <a:xfrm>
            <a:off x="282576" y="1211264"/>
            <a:ext cx="11889564" cy="917575"/>
          </a:xfrm>
        </p:spPr>
        <p:txBody>
          <a:bodyPr/>
          <a:lstStyle>
            <a:lvl1pPr>
              <a:defRPr sz="7198" baseline="0">
                <a:gradFill>
                  <a:gsLst>
                    <a:gs pos="1250">
                      <a:schemeClr val="tx1"/>
                    </a:gs>
                    <a:gs pos="100000">
                      <a:schemeClr val="tx1"/>
                    </a:gs>
                  </a:gsLst>
                  <a:lin ang="5400000" scaled="0"/>
                </a:gradFill>
              </a:defRPr>
            </a:lvl1pPr>
          </a:lstStyle>
          <a:p>
            <a:r>
              <a:rPr lang="en-US"/>
              <a:t>Click to edit Master title style</a:t>
            </a:r>
          </a:p>
        </p:txBody>
      </p:sp>
      <p:sp>
        <p:nvSpPr>
          <p:cNvPr id="5"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28742956"/>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1798637"/>
          </a:xfrm>
        </p:spPr>
        <p:txBody>
          <a:bodyPr/>
          <a:lstStyle>
            <a:lvl1pPr>
              <a:defRPr sz="659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937529174"/>
      </p:ext>
    </p:extLst>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7"/>
            <a:ext cx="5486399" cy="917575"/>
          </a:xfrm>
        </p:spPr>
        <p:txBody>
          <a:bodyPr/>
          <a:lstStyle>
            <a:lvl1pPr>
              <a:defRPr sz="6599" baseline="0">
                <a:gradFill>
                  <a:gsLst>
                    <a:gs pos="1250">
                      <a:schemeClr val="tx1"/>
                    </a:gs>
                    <a:gs pos="100000">
                      <a:schemeClr val="tx1"/>
                    </a:gs>
                  </a:gsLst>
                  <a:lin ang="5400000" scaled="0"/>
                </a:gradFill>
              </a:defRPr>
            </a:lvl1pPr>
          </a:lstStyle>
          <a:p>
            <a:r>
              <a:rPr lang="en-US"/>
              <a:t>Click to edit Master title style</a:t>
            </a:r>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399" b="1">
                <a:gradFill>
                  <a:gsLst>
                    <a:gs pos="13139">
                      <a:srgbClr val="FFFFFF"/>
                    </a:gs>
                    <a:gs pos="38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078806631"/>
      </p:ext>
    </p:extLst>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200344"/>
      </p:ext>
    </p:extLst>
  </p:cSld>
  <p:clrMapOvr>
    <a:masterClrMapping/>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6305781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
        <p:nvSpPr>
          <p:cNvPr id="3" name="Text Placeholder 2"/>
          <p:cNvSpPr>
            <a:spLocks noGrp="1"/>
          </p:cNvSpPr>
          <p:nvPr>
            <p:ph type="body" sz="quarter" idx="13" hasCustomPrompt="1"/>
          </p:nvPr>
        </p:nvSpPr>
        <p:spPr>
          <a:xfrm>
            <a:off x="7589838" y="296863"/>
            <a:ext cx="4572000" cy="517065"/>
          </a:xfrm>
        </p:spPr>
        <p:txBody>
          <a:bodyPr/>
          <a:lstStyle>
            <a:lvl1pPr marL="0" indent="0" algn="r">
              <a:buNone/>
              <a:defRPr sz="2400">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Session code</a:t>
            </a:r>
          </a:p>
        </p:txBody>
      </p:sp>
    </p:spTree>
    <p:extLst>
      <p:ext uri="{BB962C8B-B14F-4D97-AF65-F5344CB8AC3E}">
        <p14:creationId xmlns:p14="http://schemas.microsoft.com/office/powerpoint/2010/main" val="3867813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9038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366701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Wingdings" panose="05000000000000000000" pitchFamily="2" charset="2"/>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Wingdings" panose="05000000000000000000" pitchFamily="2" charset="2"/>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127409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gradFill>
                  <a:gsLst>
                    <a:gs pos="2920">
                      <a:schemeClr val="tx2"/>
                    </a:gs>
                    <a:gs pos="39000">
                      <a:schemeClr val="tx2"/>
                    </a:gs>
                  </a:gsLst>
                  <a:lin ang="5400000" scaled="0"/>
                </a:gradFill>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8032492"/>
      </p:ext>
    </p:extLst>
  </p:cSld>
  <p:clrMapOvr>
    <a:masterClrMapping/>
  </p:clrMapOvr>
  <p:transition>
    <p:fade/>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4" name="Freeform 5" descr="Line 6_compr_portr"/>
          <p:cNvSpPr>
            <a:spLocks/>
          </p:cNvSpPr>
          <p:nvPr userDrawn="1"/>
        </p:nvSpPr>
        <p:spPr bwMode="auto">
          <a:xfrm>
            <a:off x="6313240" y="621737"/>
            <a:ext cx="5924598" cy="5802865"/>
          </a:xfrm>
          <a:custGeom>
            <a:avLst/>
            <a:gdLst>
              <a:gd name="T0" fmla="*/ 2628900 w 2744"/>
              <a:gd name="T1" fmla="*/ 5689600 h 3788"/>
              <a:gd name="T2" fmla="*/ 2628900 w 2744"/>
              <a:gd name="T3" fmla="*/ 5416235 h 3788"/>
              <a:gd name="T4" fmla="*/ 4356100 w 2744"/>
              <a:gd name="T5" fmla="*/ 5416235 h 3788"/>
              <a:gd name="T6" fmla="*/ 4356100 w 2744"/>
              <a:gd name="T7" fmla="*/ 0 h 3788"/>
              <a:gd name="T8" fmla="*/ 0 w 2744"/>
              <a:gd name="T9" fmla="*/ 0 h 3788"/>
              <a:gd name="T10" fmla="*/ 0 w 2744"/>
              <a:gd name="T11" fmla="*/ 5689600 h 3788"/>
              <a:gd name="T12" fmla="*/ 2628900 w 2744"/>
              <a:gd name="T13" fmla="*/ 5689600 h 378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744" h="3788">
                <a:moveTo>
                  <a:pt x="1656" y="3788"/>
                </a:moveTo>
                <a:lnTo>
                  <a:pt x="1656" y="3606"/>
                </a:lnTo>
                <a:lnTo>
                  <a:pt x="2744" y="3606"/>
                </a:lnTo>
                <a:lnTo>
                  <a:pt x="2744" y="0"/>
                </a:lnTo>
                <a:lnTo>
                  <a:pt x="0" y="0"/>
                </a:lnTo>
                <a:lnTo>
                  <a:pt x="0" y="3788"/>
                </a:lnTo>
                <a:lnTo>
                  <a:pt x="1656" y="3788"/>
                </a:lnTo>
                <a:close/>
              </a:path>
            </a:pathLst>
          </a:custGeom>
          <a:blipFill dpi="0" rotWithShape="1">
            <a:blip r:embed="rId2"/>
            <a:srcRect/>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sz="1836"/>
          </a:p>
        </p:txBody>
      </p:sp>
      <p:sp>
        <p:nvSpPr>
          <p:cNvPr id="2" name="Title 1"/>
          <p:cNvSpPr>
            <a:spLocks noGrp="1"/>
          </p:cNvSpPr>
          <p:nvPr>
            <p:ph type="title"/>
          </p:nvPr>
        </p:nvSpPr>
        <p:spPr>
          <a:xfrm>
            <a:off x="207277" y="621738"/>
            <a:ext cx="6010963" cy="777169"/>
          </a:xfrm>
        </p:spPr>
        <p:txBody>
          <a:bodyPr/>
          <a:lstStyle/>
          <a:p>
            <a:r>
              <a:rPr lang="en-US"/>
              <a:t>Click to edit Master title style</a:t>
            </a:r>
          </a:p>
        </p:txBody>
      </p:sp>
      <p:sp>
        <p:nvSpPr>
          <p:cNvPr id="3" name="Content Placeholder 2"/>
          <p:cNvSpPr>
            <a:spLocks noGrp="1"/>
          </p:cNvSpPr>
          <p:nvPr>
            <p:ph sz="half" idx="1"/>
          </p:nvPr>
        </p:nvSpPr>
        <p:spPr>
          <a:xfrm>
            <a:off x="207277" y="1554340"/>
            <a:ext cx="6010963" cy="1961371"/>
          </a:xfrm>
        </p:spPr>
        <p:txBody>
          <a:bodyPr/>
          <a:lstStyle>
            <a:lvl1pPr>
              <a:defRPr sz="2856"/>
            </a:lvl1pPr>
            <a:lvl2pPr>
              <a:defRPr sz="2448"/>
            </a:lvl2pPr>
            <a:lvl3pPr>
              <a:defRPr sz="2040"/>
            </a:lvl3pPr>
            <a:lvl4pPr>
              <a:defRPr sz="1836"/>
            </a:lvl4pPr>
            <a:lvl5pPr>
              <a:defRPr sz="1836"/>
            </a:lvl5pPr>
            <a:lvl6pPr>
              <a:defRPr sz="1836"/>
            </a:lvl6pPr>
            <a:lvl7pPr>
              <a:defRPr sz="1836"/>
            </a:lvl7pPr>
            <a:lvl8pPr>
              <a:defRPr sz="1836"/>
            </a:lvl8pPr>
            <a:lvl9pPr>
              <a:defRPr sz="183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2"/>
          <p:cNvSpPr>
            <a:spLocks noGrp="1"/>
          </p:cNvSpPr>
          <p:nvPr>
            <p:ph type="sldNum" sz="quarter" idx="10"/>
          </p:nvPr>
        </p:nvSpPr>
        <p:spPr/>
        <p:txBody>
          <a:bodyPr/>
          <a:lstStyle>
            <a:lvl1pPr>
              <a:defRPr/>
            </a:lvl1pPr>
          </a:lstStyle>
          <a:p>
            <a:fld id="{C1E2A0FF-BA55-4A37-9C0B-CF080792D03F}" type="slidenum">
              <a:rPr lang="en-GB"/>
              <a:pPr/>
              <a:t>‹#›</a:t>
            </a:fld>
            <a:endParaRPr lang="en-GB"/>
          </a:p>
        </p:txBody>
      </p:sp>
    </p:spTree>
    <p:extLst>
      <p:ext uri="{BB962C8B-B14F-4D97-AF65-F5344CB8AC3E}">
        <p14:creationId xmlns:p14="http://schemas.microsoft.com/office/powerpoint/2010/main" val="7515685"/>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userDrawn="1">
  <p:cSld name="Aurora - Title and content">
    <p:spTree>
      <p:nvGrpSpPr>
        <p:cNvPr id="1" name=""/>
        <p:cNvGrpSpPr/>
        <p:nvPr/>
      </p:nvGrpSpPr>
      <p:grpSpPr>
        <a:xfrm>
          <a:off x="0" y="0"/>
          <a:ext cx="0" cy="0"/>
          <a:chOff x="0" y="0"/>
          <a:chExt cx="0" cy="0"/>
        </a:xfrm>
      </p:grpSpPr>
      <p:sp>
        <p:nvSpPr>
          <p:cNvPr id="9" name="Slide Number Placeholder 5"/>
          <p:cNvSpPr>
            <a:spLocks noGrp="1"/>
          </p:cNvSpPr>
          <p:nvPr>
            <p:ph type="sldNum" sz="quarter" idx="12"/>
          </p:nvPr>
        </p:nvSpPr>
        <p:spPr>
          <a:xfrm>
            <a:off x="11456416" y="6482889"/>
            <a:ext cx="505595" cy="372394"/>
          </a:xfrm>
        </p:spPr>
        <p:txBody>
          <a:bodyPr/>
          <a:lstStyle>
            <a:lvl1pPr>
              <a:defRPr>
                <a:solidFill>
                  <a:schemeClr val="tx1">
                    <a:lumMod val="65000"/>
                    <a:lumOff val="35000"/>
                  </a:schemeClr>
                </a:solidFill>
              </a:defRPr>
            </a:lvl1pPr>
          </a:lstStyle>
          <a:p>
            <a:fld id="{3847DB54-D037-B84F-B6F1-2E8DA40D09AD}" type="slidenum">
              <a:rPr lang="en-US" smtClean="0"/>
              <a:pPr/>
              <a:t>‹#›</a:t>
            </a:fld>
            <a:endParaRPr lang="en-US"/>
          </a:p>
        </p:txBody>
      </p:sp>
      <p:sp>
        <p:nvSpPr>
          <p:cNvPr id="5" name="Text Placeholder 2"/>
          <p:cNvSpPr>
            <a:spLocks noGrp="1"/>
          </p:cNvSpPr>
          <p:nvPr>
            <p:ph idx="1"/>
          </p:nvPr>
        </p:nvSpPr>
        <p:spPr>
          <a:xfrm>
            <a:off x="980059" y="1554339"/>
            <a:ext cx="10476358" cy="4437962"/>
          </a:xfrm>
          <a:prstGeom prst="rect">
            <a:avLst/>
          </a:prstGeom>
        </p:spPr>
        <p:txBody>
          <a:bodyPr vert="horz" lIns="91440" tIns="45720" rIns="91440" bIns="45720"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30164386"/>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434711" cy="6994525"/>
          </a:xfrm>
          <a:prstGeom prst="rect">
            <a:avLst/>
          </a:prstGeom>
        </p:spPr>
      </p:pic>
      <p:sp>
        <p:nvSpPr>
          <p:cNvPr id="2" name="Rectangle 1"/>
          <p:cNvSpPr/>
          <p:nvPr userDrawn="1"/>
        </p:nvSpPr>
        <p:spPr bwMode="auto">
          <a:xfrm>
            <a:off x="274638" y="1668442"/>
            <a:ext cx="6400800" cy="3657600"/>
          </a:xfrm>
          <a:prstGeom prst="rect">
            <a:avLst/>
          </a:prstGeom>
          <a:solidFill>
            <a:srgbClr val="5C2D91">
              <a:alpha val="8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1668456"/>
            <a:ext cx="6402388" cy="1828800"/>
          </a:xfrm>
          <a:noFill/>
        </p:spPr>
        <p:txBody>
          <a:bodyPr lIns="146304" tIns="91440" rIns="146304" bIns="91440" anchor="t" anchorCtr="0"/>
          <a:lstStyle>
            <a:lvl1pPr>
              <a:defRPr sz="5399" spc="-100" baseline="0">
                <a:gradFill>
                  <a:gsLst>
                    <a:gs pos="72727">
                      <a:srgbClr val="FFFFFF"/>
                    </a:gs>
                    <a:gs pos="36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497237"/>
            <a:ext cx="6402388" cy="1825625"/>
          </a:xfrm>
        </p:spPr>
        <p:txBody>
          <a:bodyPr tIns="109728" bIns="109728">
            <a:noAutofit/>
          </a:bodyPr>
          <a:lstStyle>
            <a:lvl1pPr marL="0" indent="0">
              <a:spcBef>
                <a:spcPts val="0"/>
              </a:spcBef>
              <a:buNone/>
              <a:defRPr sz="3199">
                <a:gradFill>
                  <a:gsLst>
                    <a:gs pos="72727">
                      <a:srgbClr val="FFFFFF"/>
                    </a:gs>
                    <a:gs pos="36000">
                      <a:srgbClr val="FFFFFF"/>
                    </a:gs>
                  </a:gsLst>
                  <a:lin ang="5400000" scaled="0"/>
                </a:gradFill>
              </a:defRPr>
            </a:lvl1pPr>
          </a:lstStyle>
          <a:p>
            <a:pPr lvl="0"/>
            <a:r>
              <a:rPr lang="en-US"/>
              <a:t>Speaker Name</a:t>
            </a: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invGray">
          <a:xfrm>
            <a:off x="457580" y="479776"/>
            <a:ext cx="1828800" cy="391756"/>
          </a:xfrm>
          <a:prstGeom prst="rect">
            <a:avLst/>
          </a:prstGeom>
        </p:spPr>
      </p:pic>
      <p:sp>
        <p:nvSpPr>
          <p:cNvPr id="8" name="Text Placeholder 2"/>
          <p:cNvSpPr txBox="1">
            <a:spLocks/>
          </p:cNvSpPr>
          <p:nvPr userDrawn="1"/>
        </p:nvSpPr>
        <p:spPr bwMode="auto">
          <a:xfrm>
            <a:off x="9692919" y="6240432"/>
            <a:ext cx="2651730" cy="548634"/>
          </a:xfrm>
          <a:prstGeom prst="rect">
            <a:avLst/>
          </a:prstGeom>
        </p:spPr>
        <p:txBody>
          <a:bodyPr vert="horz" wrap="square" lIns="146283" tIns="109712" rIns="146283" bIns="109712"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solidFill>
                  <a:srgbClr val="FFFFFF"/>
                </a:solidFill>
              </a:rPr>
              <a:t>Microsoft Services</a:t>
            </a:r>
            <a:endParaRPr lang="en-US" sz="2400">
              <a:solidFill>
                <a:srgbClr val="FFFFFF"/>
              </a:solidFill>
              <a:latin typeface="Segoe UI"/>
            </a:endParaRPr>
          </a:p>
        </p:txBody>
      </p:sp>
    </p:spTree>
    <p:extLst>
      <p:ext uri="{BB962C8B-B14F-4D97-AF65-F5344CB8AC3E}">
        <p14:creationId xmlns:p14="http://schemas.microsoft.com/office/powerpoint/2010/main" val="3831175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7580" y="479425"/>
            <a:ext cx="1828800" cy="393896"/>
          </a:xfrm>
          <a:prstGeom prst="rect">
            <a:avLst/>
          </a:prstGeom>
        </p:spPr>
      </p:pic>
    </p:spTree>
    <p:extLst>
      <p:ext uri="{BB962C8B-B14F-4D97-AF65-F5344CB8AC3E}">
        <p14:creationId xmlns:p14="http://schemas.microsoft.com/office/powerpoint/2010/main" val="15969959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84536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Title and Conten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028179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16030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22771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3559311"/>
      </p:ext>
    </p:extLst>
  </p:cSld>
  <p:clrMapOvr>
    <a:masterClrMapping/>
  </p:clrMapOvr>
  <p:transition>
    <p:fade/>
  </p:transition>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89827808"/>
      </p:ext>
    </p:extLst>
  </p:cSld>
  <p:clrMapOvr>
    <a:masterClrMapping/>
  </p:clrMapOvr>
  <p:transition>
    <p:fade/>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94064"/>
          </a:xfrm>
          <a:noFill/>
        </p:spPr>
        <p:txBody>
          <a:bodyPr lIns="182880" tIns="146304" rIns="182880" bIns="146304">
            <a:sp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4403959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336418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90077227"/>
      </p:ext>
    </p:extLst>
  </p:cSld>
  <p:clrMapOvr>
    <a:masterClrMapping/>
  </p:clrMapOvr>
  <p:transition>
    <p:fade/>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99313083"/>
      </p:ext>
    </p:extLst>
  </p:cSld>
  <p:clrMapOvr>
    <a:masterClrMapping/>
  </p:clrMapOvr>
  <p:transition>
    <p:fade/>
  </p:transition>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17940399"/>
      </p:ext>
    </p:extLst>
  </p:cSld>
  <p:clrMapOvr>
    <a:masterClrMapping/>
  </p:clrMapOvr>
  <p:transition>
    <p:fade/>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957366714"/>
      </p:ext>
    </p:extLst>
  </p:cSld>
  <p:clrMapOvr>
    <a:masterClrMapping/>
  </p:clrMapOvr>
  <p:transition>
    <p:fade/>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4234173142"/>
      </p:ext>
    </p:extLst>
  </p:cSld>
  <p:clrMapOvr>
    <a:masterClrMapping/>
  </p:clrMapOvr>
  <p:transition>
    <p:fade/>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06483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94411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0771000"/>
      </p:ext>
    </p:extLst>
  </p:cSld>
  <p:clrMapOvr>
    <a:masterClrMapping/>
  </p:clrMapOvr>
  <p:transition>
    <p:fade/>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0198128"/>
      </p:ext>
    </p:extLst>
  </p:cSld>
  <p:clrMapOvr>
    <a:masterClrMapping/>
  </p:clrMapOvr>
  <p:transition>
    <p:fade/>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7629313"/>
      </p:ext>
    </p:extLst>
  </p:cSld>
  <p:clrMapOvr>
    <a:masterClrMapping/>
  </p:clrMapOvr>
  <p:transition>
    <p:fade/>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7477444"/>
      </p:ext>
    </p:extLst>
  </p:cSld>
  <p:clrMapOvr>
    <a:masterClrMapping/>
  </p:clrMapOvr>
  <p:transition>
    <p:fade/>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2212951615"/>
      </p:ext>
    </p:extLst>
  </p:cSld>
  <p:clrMapOvr>
    <a:masterClrMapping/>
  </p:clrMapOvr>
  <p:transition>
    <p:fade/>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120584066"/>
      </p:ext>
    </p:extLst>
  </p:cSld>
  <p:clrMapOvr>
    <a:masterClrMapping/>
  </p:clrMapOvr>
  <p:transition>
    <p:fade/>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5"/>
            <a:ext cx="9143936" cy="1828800"/>
          </a:xfrm>
          <a:noFill/>
        </p:spPr>
        <p:txBody>
          <a:bodyPr lIns="146304" tIns="91440" rIns="146304" bIns="91440" anchor="b" anchorCtr="0"/>
          <a:lstStyle>
            <a:lvl1pPr>
              <a:defRPr sz="5399" spc="-100"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74702" y="3040064"/>
            <a:ext cx="9143937" cy="730183"/>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Date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3" name="Text Placeholder 2"/>
          <p:cNvSpPr>
            <a:spLocks noGrp="1"/>
          </p:cNvSpPr>
          <p:nvPr>
            <p:ph type="body" sz="quarter" idx="13" hasCustomPrompt="1"/>
          </p:nvPr>
        </p:nvSpPr>
        <p:spPr>
          <a:xfrm>
            <a:off x="274639" y="3770247"/>
            <a:ext cx="9144000" cy="461665"/>
          </a:xfrm>
        </p:spPr>
        <p:txBody>
          <a:bodyPr/>
          <a:lstStyle>
            <a:lvl1pPr marL="0" indent="0">
              <a:buNone/>
              <a:defRPr lang="en-US" sz="2000" kern="1200" spc="0" baseline="0" dirty="0" smtClean="0">
                <a:gradFill>
                  <a:gsLst>
                    <a:gs pos="91000">
                      <a:schemeClr val="tx1"/>
                    </a:gs>
                    <a:gs pos="0">
                      <a:schemeClr val="tx1"/>
                    </a:gs>
                  </a:gsLst>
                  <a:lin ang="5400000" scaled="0"/>
                </a:gradFill>
                <a:latin typeface="+mn-lt"/>
                <a:ea typeface="+mn-ea"/>
                <a:cs typeface="+mn-cs"/>
              </a:defRPr>
            </a:lvl1pPr>
          </a:lstStyle>
          <a:p>
            <a:r>
              <a:rPr lang="en-US"/>
              <a:t>Optional (City, State or venue)</a:t>
            </a:r>
          </a:p>
        </p:txBody>
      </p:sp>
    </p:spTree>
    <p:extLst>
      <p:ext uri="{BB962C8B-B14F-4D97-AF65-F5344CB8AC3E}">
        <p14:creationId xmlns:p14="http://schemas.microsoft.com/office/powerpoint/2010/main" val="5517654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Title full photo">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434704" cy="6994521"/>
          </a:xfrm>
          <a:prstGeom prst="rect">
            <a:avLst/>
          </a:prstGeom>
        </p:spPr>
      </p:pic>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38" y="2150541"/>
            <a:ext cx="6402388" cy="892840"/>
          </a:xfrm>
          <a:noFill/>
        </p:spPr>
        <p:txBody>
          <a:bodyPr lIns="146304" tIns="91440" rIns="146304" bIns="91440" anchor="t" anchorCtr="0"/>
          <a:lstStyle>
            <a:lvl1pPr>
              <a:defRPr sz="5399" spc="-100" baseline="0">
                <a:gradFill>
                  <a:gsLst>
                    <a:gs pos="8718">
                      <a:srgbClr val="353535"/>
                    </a:gs>
                    <a:gs pos="34000">
                      <a:srgbClr val="353535"/>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4638" y="3951528"/>
            <a:ext cx="4572000" cy="1710429"/>
          </a:xfrm>
        </p:spPr>
        <p:txBody>
          <a:bodyPr lIns="164592" tIns="109728" rIns="164592" bIns="109728">
            <a:noAutofit/>
          </a:bodyPr>
          <a:lstStyle>
            <a:lvl1pPr marL="0" indent="0">
              <a:spcBef>
                <a:spcPts val="0"/>
              </a:spcBef>
              <a:buNone/>
              <a:defRPr sz="3199" baseline="0">
                <a:gradFill>
                  <a:gsLst>
                    <a:gs pos="8718">
                      <a:srgbClr val="353535"/>
                    </a:gs>
                    <a:gs pos="34000">
                      <a:srgbClr val="353535"/>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10" name="Picture 9"/>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139996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3" y="3955786"/>
            <a:ext cx="6400736"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grpSp>
        <p:nvGrpSpPr>
          <p:cNvPr id="23" name="Group 22">
            <a:extLst>
              <a:ext uri="{FF2B5EF4-FFF2-40B4-BE49-F238E27FC236}">
                <a16:creationId xmlns:a16="http://schemas.microsoft.com/office/drawing/2014/main" id="{8457DAD4-9BAE-4782-8615-6572178DFB63}"/>
              </a:ext>
            </a:extLst>
          </p:cNvPr>
          <p:cNvGrpSpPr/>
          <p:nvPr userDrawn="1"/>
        </p:nvGrpSpPr>
        <p:grpSpPr>
          <a:xfrm>
            <a:off x="7056439" y="1973262"/>
            <a:ext cx="4421402" cy="3099534"/>
            <a:chOff x="7056437" y="1973262"/>
            <a:chExt cx="4421403" cy="3099534"/>
          </a:xfrm>
        </p:grpSpPr>
        <p:sp>
          <p:nvSpPr>
            <p:cNvPr id="24" name="Freeform: Shape 23">
              <a:extLst>
                <a:ext uri="{FF2B5EF4-FFF2-40B4-BE49-F238E27FC236}">
                  <a16:creationId xmlns:a16="http://schemas.microsoft.com/office/drawing/2014/main" id="{336BC686-C816-4B7D-AE11-24C8A70132ED}"/>
                </a:ext>
              </a:extLst>
            </p:cNvPr>
            <p:cNvSpPr/>
            <p:nvPr/>
          </p:nvSpPr>
          <p:spPr bwMode="auto">
            <a:xfrm>
              <a:off x="7056437" y="1973262"/>
              <a:ext cx="4421403" cy="2440286"/>
            </a:xfrm>
            <a:custGeom>
              <a:avLst/>
              <a:gdLst>
                <a:gd name="connsiteX0" fmla="*/ 3361107 w 6810924"/>
                <a:gd name="connsiteY0" fmla="*/ 0 h 3759126"/>
                <a:gd name="connsiteX1" fmla="*/ 4838321 w 6810924"/>
                <a:gd name="connsiteY1" fmla="*/ 979163 h 3759126"/>
                <a:gd name="connsiteX2" fmla="*/ 4860282 w 6810924"/>
                <a:gd name="connsiteY2" fmla="*/ 1039166 h 3759126"/>
                <a:gd name="connsiteX3" fmla="*/ 4977487 w 6810924"/>
                <a:gd name="connsiteY3" fmla="*/ 996268 h 3759126"/>
                <a:gd name="connsiteX4" fmla="*/ 5397728 w 6810924"/>
                <a:gd name="connsiteY4" fmla="*/ 932734 h 3759126"/>
                <a:gd name="connsiteX5" fmla="*/ 6810924 w 6810924"/>
                <a:gd name="connsiteY5" fmla="*/ 2345930 h 3759126"/>
                <a:gd name="connsiteX6" fmla="*/ 5542219 w 6810924"/>
                <a:gd name="connsiteY6" fmla="*/ 3751830 h 3759126"/>
                <a:gd name="connsiteX7" fmla="*/ 5469009 w 6810924"/>
                <a:gd name="connsiteY7" fmla="*/ 3755527 h 3759126"/>
                <a:gd name="connsiteX8" fmla="*/ 5469009 w 6810924"/>
                <a:gd name="connsiteY8" fmla="*/ 3759125 h 3759126"/>
                <a:gd name="connsiteX9" fmla="*/ 5397748 w 6810924"/>
                <a:gd name="connsiteY9" fmla="*/ 3759125 h 3759126"/>
                <a:gd name="connsiteX10" fmla="*/ 5397728 w 6810924"/>
                <a:gd name="connsiteY10" fmla="*/ 3759126 h 3759126"/>
                <a:gd name="connsiteX11" fmla="*/ 5397708 w 6810924"/>
                <a:gd name="connsiteY11" fmla="*/ 3759125 h 3759126"/>
                <a:gd name="connsiteX12" fmla="*/ 779509 w 6810924"/>
                <a:gd name="connsiteY12" fmla="*/ 3759125 h 3759126"/>
                <a:gd name="connsiteX13" fmla="*/ 779489 w 6810924"/>
                <a:gd name="connsiteY13" fmla="*/ 3759126 h 3759126"/>
                <a:gd name="connsiteX14" fmla="*/ 779470 w 6810924"/>
                <a:gd name="connsiteY14" fmla="*/ 3759125 h 3759126"/>
                <a:gd name="connsiteX15" fmla="*/ 760443 w 6810924"/>
                <a:gd name="connsiteY15" fmla="*/ 3759125 h 3759126"/>
                <a:gd name="connsiteX16" fmla="*/ 760443 w 6810924"/>
                <a:gd name="connsiteY16" fmla="*/ 3758165 h 3759126"/>
                <a:gd name="connsiteX17" fmla="*/ 699791 w 6810924"/>
                <a:gd name="connsiteY17" fmla="*/ 3755102 h 3759126"/>
                <a:gd name="connsiteX18" fmla="*/ 0 w 6810924"/>
                <a:gd name="connsiteY18" fmla="*/ 2979637 h 3759126"/>
                <a:gd name="connsiteX19" fmla="*/ 779489 w 6810924"/>
                <a:gd name="connsiteY19" fmla="*/ 2200148 h 3759126"/>
                <a:gd name="connsiteX20" fmla="*/ 869383 w 6810924"/>
                <a:gd name="connsiteY20" fmla="*/ 2205818 h 3759126"/>
                <a:gd name="connsiteX21" fmla="*/ 855381 w 6810924"/>
                <a:gd name="connsiteY21" fmla="*/ 2066924 h 3759126"/>
                <a:gd name="connsiteX22" fmla="*/ 1782273 w 6810924"/>
                <a:gd name="connsiteY22" fmla="*/ 1140032 h 3759126"/>
                <a:gd name="connsiteX23" fmla="*/ 1825926 w 6810924"/>
                <a:gd name="connsiteY23" fmla="*/ 1142236 h 3759126"/>
                <a:gd name="connsiteX24" fmla="*/ 1829983 w 6810924"/>
                <a:gd name="connsiteY24" fmla="*/ 1126458 h 3759126"/>
                <a:gd name="connsiteX25" fmla="*/ 3361107 w 6810924"/>
                <a:gd name="connsiteY25" fmla="*/ 0 h 3759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10924" h="3759126">
                  <a:moveTo>
                    <a:pt x="3361107" y="0"/>
                  </a:moveTo>
                  <a:cubicBezTo>
                    <a:pt x="4025175" y="0"/>
                    <a:pt x="4594941" y="403750"/>
                    <a:pt x="4838321" y="979163"/>
                  </a:cubicBezTo>
                  <a:lnTo>
                    <a:pt x="4860282" y="1039166"/>
                  </a:lnTo>
                  <a:lnTo>
                    <a:pt x="4977487" y="996268"/>
                  </a:lnTo>
                  <a:cubicBezTo>
                    <a:pt x="5110241" y="954978"/>
                    <a:pt x="5251387" y="932734"/>
                    <a:pt x="5397728" y="932734"/>
                  </a:cubicBezTo>
                  <a:cubicBezTo>
                    <a:pt x="6178215" y="932734"/>
                    <a:pt x="6810924" y="1565443"/>
                    <a:pt x="6810924" y="2345930"/>
                  </a:cubicBezTo>
                  <a:cubicBezTo>
                    <a:pt x="6810924" y="3077637"/>
                    <a:pt x="6254832" y="3679460"/>
                    <a:pt x="5542219" y="3751830"/>
                  </a:cubicBezTo>
                  <a:lnTo>
                    <a:pt x="5469009" y="3755527"/>
                  </a:lnTo>
                  <a:lnTo>
                    <a:pt x="5469009" y="3759125"/>
                  </a:lnTo>
                  <a:lnTo>
                    <a:pt x="5397748" y="3759125"/>
                  </a:lnTo>
                  <a:lnTo>
                    <a:pt x="5397728" y="3759126"/>
                  </a:lnTo>
                  <a:lnTo>
                    <a:pt x="5397708" y="3759125"/>
                  </a:lnTo>
                  <a:lnTo>
                    <a:pt x="779509" y="3759125"/>
                  </a:lnTo>
                  <a:lnTo>
                    <a:pt x="779489" y="3759126"/>
                  </a:lnTo>
                  <a:lnTo>
                    <a:pt x="779470" y="3759125"/>
                  </a:lnTo>
                  <a:lnTo>
                    <a:pt x="760443" y="3759125"/>
                  </a:lnTo>
                  <a:lnTo>
                    <a:pt x="760443" y="3758165"/>
                  </a:lnTo>
                  <a:lnTo>
                    <a:pt x="699791" y="3755102"/>
                  </a:lnTo>
                  <a:cubicBezTo>
                    <a:pt x="306729" y="3715184"/>
                    <a:pt x="0" y="3383231"/>
                    <a:pt x="0" y="2979637"/>
                  </a:cubicBezTo>
                  <a:cubicBezTo>
                    <a:pt x="0" y="2549137"/>
                    <a:pt x="348989" y="2200148"/>
                    <a:pt x="779489" y="2200148"/>
                  </a:cubicBezTo>
                  <a:lnTo>
                    <a:pt x="869383" y="2205818"/>
                  </a:lnTo>
                  <a:lnTo>
                    <a:pt x="855381" y="2066924"/>
                  </a:lnTo>
                  <a:cubicBezTo>
                    <a:pt x="855381" y="1555016"/>
                    <a:pt x="1270365" y="1140032"/>
                    <a:pt x="1782273" y="1140032"/>
                  </a:cubicBezTo>
                  <a:lnTo>
                    <a:pt x="1825926" y="1142236"/>
                  </a:lnTo>
                  <a:lnTo>
                    <a:pt x="1829983" y="1126458"/>
                  </a:lnTo>
                  <a:cubicBezTo>
                    <a:pt x="2032967" y="473846"/>
                    <a:pt x="2641701" y="0"/>
                    <a:pt x="3361107" y="0"/>
                  </a:cubicBezTo>
                  <a:close/>
                </a:path>
              </a:pathLst>
            </a:custGeom>
            <a:noFill/>
            <a:ln w="1905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5" name="Rectangle 24">
              <a:extLst>
                <a:ext uri="{FF2B5EF4-FFF2-40B4-BE49-F238E27FC236}">
                  <a16:creationId xmlns:a16="http://schemas.microsoft.com/office/drawing/2014/main" id="{505A2F5D-BF39-4C69-A859-E986C1605AC5}"/>
                </a:ext>
              </a:extLst>
            </p:cNvPr>
            <p:cNvSpPr/>
            <p:nvPr/>
          </p:nvSpPr>
          <p:spPr bwMode="auto">
            <a:xfrm>
              <a:off x="8113047" y="4030664"/>
              <a:ext cx="2308181" cy="707905"/>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6" name="building_1">
              <a:extLst>
                <a:ext uri="{FF2B5EF4-FFF2-40B4-BE49-F238E27FC236}">
                  <a16:creationId xmlns:a16="http://schemas.microsoft.com/office/drawing/2014/main" id="{EDF3A4D0-82FD-4583-A344-D04DBFF9BD14}"/>
                </a:ext>
              </a:extLst>
            </p:cNvPr>
            <p:cNvSpPr>
              <a:spLocks noChangeAspect="1" noEditPoints="1"/>
            </p:cNvSpPr>
            <p:nvPr/>
          </p:nvSpPr>
          <p:spPr bwMode="auto">
            <a:xfrm flipH="1">
              <a:off x="8395582" y="3351722"/>
              <a:ext cx="1714082" cy="1721074"/>
            </a:xfrm>
            <a:custGeom>
              <a:avLst/>
              <a:gdLst>
                <a:gd name="T0" fmla="*/ 140 w 245"/>
                <a:gd name="T1" fmla="*/ 246 h 246"/>
                <a:gd name="T2" fmla="*/ 245 w 245"/>
                <a:gd name="T3" fmla="*/ 0 h 246"/>
                <a:gd name="T4" fmla="*/ 105 w 245"/>
                <a:gd name="T5" fmla="*/ 69 h 246"/>
                <a:gd name="T6" fmla="*/ 0 w 245"/>
                <a:gd name="T7" fmla="*/ 246 h 246"/>
                <a:gd name="T8" fmla="*/ 105 w 245"/>
                <a:gd name="T9" fmla="*/ 69 h 246"/>
                <a:gd name="T10" fmla="*/ 58 w 245"/>
                <a:gd name="T11" fmla="*/ 203 h 246"/>
                <a:gd name="T12" fmla="*/ 45 w 245"/>
                <a:gd name="T13" fmla="*/ 246 h 246"/>
                <a:gd name="T14" fmla="*/ 198 w 245"/>
                <a:gd name="T15" fmla="*/ 203 h 246"/>
                <a:gd name="T16" fmla="*/ 185 w 245"/>
                <a:gd name="T17" fmla="*/ 246 h 246"/>
                <a:gd name="T18" fmla="*/ 179 w 245"/>
                <a:gd name="T19" fmla="*/ 29 h 246"/>
                <a:gd name="T20" fmla="*/ 172 w 245"/>
                <a:gd name="T21" fmla="*/ 38 h 246"/>
                <a:gd name="T22" fmla="*/ 179 w 245"/>
                <a:gd name="T23" fmla="*/ 33 h 246"/>
                <a:gd name="T24" fmla="*/ 214 w 245"/>
                <a:gd name="T25" fmla="*/ 29 h 246"/>
                <a:gd name="T26" fmla="*/ 206 w 245"/>
                <a:gd name="T27" fmla="*/ 38 h 246"/>
                <a:gd name="T28" fmla="*/ 214 w 245"/>
                <a:gd name="T29" fmla="*/ 33 h 246"/>
                <a:gd name="T30" fmla="*/ 179 w 245"/>
                <a:gd name="T31" fmla="*/ 99 h 246"/>
                <a:gd name="T32" fmla="*/ 172 w 245"/>
                <a:gd name="T33" fmla="*/ 107 h 246"/>
                <a:gd name="T34" fmla="*/ 179 w 245"/>
                <a:gd name="T35" fmla="*/ 103 h 246"/>
                <a:gd name="T36" fmla="*/ 214 w 245"/>
                <a:gd name="T37" fmla="*/ 99 h 246"/>
                <a:gd name="T38" fmla="*/ 206 w 245"/>
                <a:gd name="T39" fmla="*/ 107 h 246"/>
                <a:gd name="T40" fmla="*/ 214 w 245"/>
                <a:gd name="T41" fmla="*/ 103 h 246"/>
                <a:gd name="T42" fmla="*/ 179 w 245"/>
                <a:gd name="T43" fmla="*/ 134 h 246"/>
                <a:gd name="T44" fmla="*/ 172 w 245"/>
                <a:gd name="T45" fmla="*/ 142 h 246"/>
                <a:gd name="T46" fmla="*/ 179 w 245"/>
                <a:gd name="T47" fmla="*/ 137 h 246"/>
                <a:gd name="T48" fmla="*/ 214 w 245"/>
                <a:gd name="T49" fmla="*/ 134 h 246"/>
                <a:gd name="T50" fmla="*/ 206 w 245"/>
                <a:gd name="T51" fmla="*/ 142 h 246"/>
                <a:gd name="T52" fmla="*/ 214 w 245"/>
                <a:gd name="T53" fmla="*/ 137 h 246"/>
                <a:gd name="T54" fmla="*/ 179 w 245"/>
                <a:gd name="T55" fmla="*/ 169 h 246"/>
                <a:gd name="T56" fmla="*/ 172 w 245"/>
                <a:gd name="T57" fmla="*/ 177 h 246"/>
                <a:gd name="T58" fmla="*/ 179 w 245"/>
                <a:gd name="T59" fmla="*/ 172 h 246"/>
                <a:gd name="T60" fmla="*/ 214 w 245"/>
                <a:gd name="T61" fmla="*/ 169 h 246"/>
                <a:gd name="T62" fmla="*/ 206 w 245"/>
                <a:gd name="T63" fmla="*/ 177 h 246"/>
                <a:gd name="T64" fmla="*/ 214 w 245"/>
                <a:gd name="T65" fmla="*/ 172 h 246"/>
                <a:gd name="T66" fmla="*/ 179 w 245"/>
                <a:gd name="T67" fmla="*/ 64 h 246"/>
                <a:gd name="T68" fmla="*/ 172 w 245"/>
                <a:gd name="T69" fmla="*/ 73 h 246"/>
                <a:gd name="T70" fmla="*/ 179 w 245"/>
                <a:gd name="T71" fmla="*/ 68 h 246"/>
                <a:gd name="T72" fmla="*/ 214 w 245"/>
                <a:gd name="T73" fmla="*/ 64 h 246"/>
                <a:gd name="T74" fmla="*/ 206 w 245"/>
                <a:gd name="T75" fmla="*/ 73 h 246"/>
                <a:gd name="T76" fmla="*/ 214 w 245"/>
                <a:gd name="T77" fmla="*/ 68 h 246"/>
                <a:gd name="T78" fmla="*/ 39 w 245"/>
                <a:gd name="T79" fmla="*/ 100 h 246"/>
                <a:gd name="T80" fmla="*/ 31 w 245"/>
                <a:gd name="T81" fmla="*/ 108 h 246"/>
                <a:gd name="T82" fmla="*/ 39 w 245"/>
                <a:gd name="T83" fmla="*/ 104 h 246"/>
                <a:gd name="T84" fmla="*/ 74 w 245"/>
                <a:gd name="T85" fmla="*/ 100 h 246"/>
                <a:gd name="T86" fmla="*/ 66 w 245"/>
                <a:gd name="T87" fmla="*/ 108 h 246"/>
                <a:gd name="T88" fmla="*/ 74 w 245"/>
                <a:gd name="T89" fmla="*/ 104 h 246"/>
                <a:gd name="T90" fmla="*/ 39 w 245"/>
                <a:gd name="T91" fmla="*/ 171 h 246"/>
                <a:gd name="T92" fmla="*/ 31 w 245"/>
                <a:gd name="T93" fmla="*/ 179 h 246"/>
                <a:gd name="T94" fmla="*/ 39 w 245"/>
                <a:gd name="T95" fmla="*/ 175 h 246"/>
                <a:gd name="T96" fmla="*/ 74 w 245"/>
                <a:gd name="T97" fmla="*/ 171 h 246"/>
                <a:gd name="T98" fmla="*/ 66 w 245"/>
                <a:gd name="T99" fmla="*/ 179 h 246"/>
                <a:gd name="T100" fmla="*/ 74 w 245"/>
                <a:gd name="T101" fmla="*/ 175 h 246"/>
                <a:gd name="T102" fmla="*/ 39 w 245"/>
                <a:gd name="T103" fmla="*/ 135 h 246"/>
                <a:gd name="T104" fmla="*/ 31 w 245"/>
                <a:gd name="T105" fmla="*/ 144 h 246"/>
                <a:gd name="T106" fmla="*/ 39 w 245"/>
                <a:gd name="T107" fmla="*/ 140 h 246"/>
                <a:gd name="T108" fmla="*/ 74 w 245"/>
                <a:gd name="T109" fmla="*/ 135 h 246"/>
                <a:gd name="T110" fmla="*/ 66 w 245"/>
                <a:gd name="T111" fmla="*/ 144 h 246"/>
                <a:gd name="T112" fmla="*/ 74 w 245"/>
                <a:gd name="T113" fmla="*/ 14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246">
                  <a:moveTo>
                    <a:pt x="245" y="246"/>
                  </a:moveTo>
                  <a:lnTo>
                    <a:pt x="140" y="246"/>
                  </a:lnTo>
                  <a:lnTo>
                    <a:pt x="140" y="0"/>
                  </a:lnTo>
                  <a:lnTo>
                    <a:pt x="245" y="0"/>
                  </a:lnTo>
                  <a:lnTo>
                    <a:pt x="245" y="246"/>
                  </a:lnTo>
                  <a:moveTo>
                    <a:pt x="105" y="69"/>
                  </a:moveTo>
                  <a:lnTo>
                    <a:pt x="0" y="69"/>
                  </a:lnTo>
                  <a:lnTo>
                    <a:pt x="0" y="246"/>
                  </a:lnTo>
                  <a:lnTo>
                    <a:pt x="105" y="246"/>
                  </a:lnTo>
                  <a:lnTo>
                    <a:pt x="105" y="69"/>
                  </a:lnTo>
                  <a:moveTo>
                    <a:pt x="58" y="246"/>
                  </a:moveTo>
                  <a:lnTo>
                    <a:pt x="58" y="203"/>
                  </a:lnTo>
                  <a:lnTo>
                    <a:pt x="45" y="203"/>
                  </a:lnTo>
                  <a:lnTo>
                    <a:pt x="45" y="246"/>
                  </a:lnTo>
                  <a:moveTo>
                    <a:pt x="198" y="246"/>
                  </a:moveTo>
                  <a:lnTo>
                    <a:pt x="198" y="203"/>
                  </a:lnTo>
                  <a:lnTo>
                    <a:pt x="185" y="203"/>
                  </a:lnTo>
                  <a:lnTo>
                    <a:pt x="185" y="246"/>
                  </a:lnTo>
                  <a:moveTo>
                    <a:pt x="179" y="33"/>
                  </a:moveTo>
                  <a:lnTo>
                    <a:pt x="179" y="29"/>
                  </a:lnTo>
                  <a:lnTo>
                    <a:pt x="172" y="29"/>
                  </a:lnTo>
                  <a:lnTo>
                    <a:pt x="172" y="38"/>
                  </a:lnTo>
                  <a:lnTo>
                    <a:pt x="179" y="38"/>
                  </a:lnTo>
                  <a:lnTo>
                    <a:pt x="179" y="33"/>
                  </a:lnTo>
                  <a:moveTo>
                    <a:pt x="214" y="33"/>
                  </a:moveTo>
                  <a:lnTo>
                    <a:pt x="214" y="29"/>
                  </a:lnTo>
                  <a:lnTo>
                    <a:pt x="206" y="29"/>
                  </a:lnTo>
                  <a:lnTo>
                    <a:pt x="206" y="38"/>
                  </a:lnTo>
                  <a:lnTo>
                    <a:pt x="214" y="38"/>
                  </a:lnTo>
                  <a:lnTo>
                    <a:pt x="214" y="33"/>
                  </a:lnTo>
                  <a:moveTo>
                    <a:pt x="179" y="103"/>
                  </a:moveTo>
                  <a:lnTo>
                    <a:pt x="179" y="99"/>
                  </a:lnTo>
                  <a:lnTo>
                    <a:pt x="172" y="99"/>
                  </a:lnTo>
                  <a:lnTo>
                    <a:pt x="172" y="107"/>
                  </a:lnTo>
                  <a:lnTo>
                    <a:pt x="179" y="107"/>
                  </a:lnTo>
                  <a:lnTo>
                    <a:pt x="179" y="103"/>
                  </a:lnTo>
                  <a:moveTo>
                    <a:pt x="214" y="103"/>
                  </a:moveTo>
                  <a:lnTo>
                    <a:pt x="214" y="99"/>
                  </a:lnTo>
                  <a:lnTo>
                    <a:pt x="206" y="99"/>
                  </a:lnTo>
                  <a:lnTo>
                    <a:pt x="206" y="107"/>
                  </a:lnTo>
                  <a:lnTo>
                    <a:pt x="214" y="107"/>
                  </a:lnTo>
                  <a:lnTo>
                    <a:pt x="214" y="103"/>
                  </a:lnTo>
                  <a:moveTo>
                    <a:pt x="179" y="137"/>
                  </a:moveTo>
                  <a:lnTo>
                    <a:pt x="179" y="134"/>
                  </a:lnTo>
                  <a:lnTo>
                    <a:pt x="172" y="134"/>
                  </a:lnTo>
                  <a:lnTo>
                    <a:pt x="172" y="142"/>
                  </a:lnTo>
                  <a:lnTo>
                    <a:pt x="179" y="142"/>
                  </a:lnTo>
                  <a:lnTo>
                    <a:pt x="179" y="137"/>
                  </a:lnTo>
                  <a:moveTo>
                    <a:pt x="214" y="137"/>
                  </a:moveTo>
                  <a:lnTo>
                    <a:pt x="214" y="134"/>
                  </a:lnTo>
                  <a:lnTo>
                    <a:pt x="206" y="134"/>
                  </a:lnTo>
                  <a:lnTo>
                    <a:pt x="206" y="142"/>
                  </a:lnTo>
                  <a:lnTo>
                    <a:pt x="214" y="142"/>
                  </a:lnTo>
                  <a:lnTo>
                    <a:pt x="214" y="137"/>
                  </a:lnTo>
                  <a:moveTo>
                    <a:pt x="179" y="172"/>
                  </a:moveTo>
                  <a:lnTo>
                    <a:pt x="179" y="169"/>
                  </a:lnTo>
                  <a:lnTo>
                    <a:pt x="172" y="169"/>
                  </a:lnTo>
                  <a:lnTo>
                    <a:pt x="172" y="177"/>
                  </a:lnTo>
                  <a:lnTo>
                    <a:pt x="179" y="177"/>
                  </a:lnTo>
                  <a:lnTo>
                    <a:pt x="179" y="172"/>
                  </a:lnTo>
                  <a:moveTo>
                    <a:pt x="214" y="172"/>
                  </a:moveTo>
                  <a:lnTo>
                    <a:pt x="214" y="169"/>
                  </a:lnTo>
                  <a:lnTo>
                    <a:pt x="206" y="169"/>
                  </a:lnTo>
                  <a:lnTo>
                    <a:pt x="206" y="177"/>
                  </a:lnTo>
                  <a:lnTo>
                    <a:pt x="214" y="177"/>
                  </a:lnTo>
                  <a:lnTo>
                    <a:pt x="214" y="172"/>
                  </a:lnTo>
                  <a:moveTo>
                    <a:pt x="179" y="68"/>
                  </a:moveTo>
                  <a:lnTo>
                    <a:pt x="179" y="64"/>
                  </a:lnTo>
                  <a:lnTo>
                    <a:pt x="172" y="64"/>
                  </a:lnTo>
                  <a:lnTo>
                    <a:pt x="172" y="73"/>
                  </a:lnTo>
                  <a:lnTo>
                    <a:pt x="179" y="73"/>
                  </a:lnTo>
                  <a:lnTo>
                    <a:pt x="179" y="68"/>
                  </a:lnTo>
                  <a:moveTo>
                    <a:pt x="214" y="68"/>
                  </a:moveTo>
                  <a:lnTo>
                    <a:pt x="214" y="64"/>
                  </a:lnTo>
                  <a:lnTo>
                    <a:pt x="206" y="64"/>
                  </a:lnTo>
                  <a:lnTo>
                    <a:pt x="206" y="73"/>
                  </a:lnTo>
                  <a:lnTo>
                    <a:pt x="214" y="73"/>
                  </a:lnTo>
                  <a:lnTo>
                    <a:pt x="214" y="68"/>
                  </a:lnTo>
                  <a:moveTo>
                    <a:pt x="39" y="104"/>
                  </a:moveTo>
                  <a:lnTo>
                    <a:pt x="39" y="100"/>
                  </a:lnTo>
                  <a:lnTo>
                    <a:pt x="31" y="100"/>
                  </a:lnTo>
                  <a:lnTo>
                    <a:pt x="31" y="108"/>
                  </a:lnTo>
                  <a:lnTo>
                    <a:pt x="39" y="108"/>
                  </a:lnTo>
                  <a:lnTo>
                    <a:pt x="39" y="104"/>
                  </a:lnTo>
                  <a:moveTo>
                    <a:pt x="74" y="104"/>
                  </a:moveTo>
                  <a:lnTo>
                    <a:pt x="74" y="100"/>
                  </a:lnTo>
                  <a:lnTo>
                    <a:pt x="66" y="100"/>
                  </a:lnTo>
                  <a:lnTo>
                    <a:pt x="66" y="108"/>
                  </a:lnTo>
                  <a:lnTo>
                    <a:pt x="74" y="108"/>
                  </a:lnTo>
                  <a:lnTo>
                    <a:pt x="74" y="104"/>
                  </a:lnTo>
                  <a:moveTo>
                    <a:pt x="39" y="175"/>
                  </a:moveTo>
                  <a:lnTo>
                    <a:pt x="39" y="171"/>
                  </a:lnTo>
                  <a:lnTo>
                    <a:pt x="31" y="171"/>
                  </a:lnTo>
                  <a:lnTo>
                    <a:pt x="31" y="179"/>
                  </a:lnTo>
                  <a:lnTo>
                    <a:pt x="39" y="179"/>
                  </a:lnTo>
                  <a:lnTo>
                    <a:pt x="39" y="175"/>
                  </a:lnTo>
                  <a:moveTo>
                    <a:pt x="74" y="175"/>
                  </a:moveTo>
                  <a:lnTo>
                    <a:pt x="74" y="171"/>
                  </a:lnTo>
                  <a:lnTo>
                    <a:pt x="66" y="171"/>
                  </a:lnTo>
                  <a:lnTo>
                    <a:pt x="66" y="179"/>
                  </a:lnTo>
                  <a:lnTo>
                    <a:pt x="74" y="179"/>
                  </a:lnTo>
                  <a:lnTo>
                    <a:pt x="74" y="175"/>
                  </a:lnTo>
                  <a:moveTo>
                    <a:pt x="39" y="140"/>
                  </a:moveTo>
                  <a:lnTo>
                    <a:pt x="39" y="135"/>
                  </a:lnTo>
                  <a:lnTo>
                    <a:pt x="31" y="135"/>
                  </a:lnTo>
                  <a:lnTo>
                    <a:pt x="31" y="144"/>
                  </a:lnTo>
                  <a:lnTo>
                    <a:pt x="39" y="144"/>
                  </a:lnTo>
                  <a:lnTo>
                    <a:pt x="39" y="140"/>
                  </a:lnTo>
                  <a:moveTo>
                    <a:pt x="74" y="140"/>
                  </a:moveTo>
                  <a:lnTo>
                    <a:pt x="74" y="135"/>
                  </a:lnTo>
                  <a:lnTo>
                    <a:pt x="66" y="135"/>
                  </a:lnTo>
                  <a:lnTo>
                    <a:pt x="66" y="144"/>
                  </a:lnTo>
                  <a:lnTo>
                    <a:pt x="74" y="144"/>
                  </a:lnTo>
                  <a:lnTo>
                    <a:pt x="74" y="140"/>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grpSp>
    </p:spTree>
    <p:extLst>
      <p:ext uri="{BB962C8B-B14F-4D97-AF65-F5344CB8AC3E}">
        <p14:creationId xmlns:p14="http://schemas.microsoft.com/office/powerpoint/2010/main" val="24668672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marR="0" indent="0" algn="l" defTabSz="932563" rtl="0" eaLnBrk="1" fontAlgn="auto" latinLnBrk="0" hangingPunct="1">
              <a:lnSpc>
                <a:spcPct val="90000"/>
              </a:lnSpc>
              <a:spcBef>
                <a:spcPts val="0"/>
              </a:spcBef>
              <a:spcAft>
                <a:spcPts val="0"/>
              </a:spcAft>
              <a:buClrTx/>
              <a:buSzPct val="90000"/>
              <a:buFont typeface="Arial" pitchFamily="34" charset="0"/>
              <a:buNone/>
              <a:tabLst/>
              <a:defRPr sz="3199" spc="0" baseline="0">
                <a:gradFill>
                  <a:gsLst>
                    <a:gs pos="91000">
                      <a:schemeClr val="tx1"/>
                    </a:gs>
                    <a:gs pos="0">
                      <a:schemeClr val="tx1"/>
                    </a:gs>
                  </a:gsLst>
                  <a:lin ang="5400000" scaled="0"/>
                </a:gradFill>
                <a:latin typeface="+mj-lt"/>
              </a:defRPr>
            </a:lvl1pPr>
          </a:lstStyle>
          <a:p>
            <a:pPr marL="0" marR="0" lvl="0" indent="0" algn="l" defTabSz="932563" rtl="0" eaLnBrk="1" fontAlgn="auto" latinLnBrk="0" hangingPunct="1">
              <a:lnSpc>
                <a:spcPct val="90000"/>
              </a:lnSpc>
              <a:spcBef>
                <a:spcPts val="0"/>
              </a:spcBef>
              <a:spcAft>
                <a:spcPts val="0"/>
              </a:spcAft>
              <a:buClrTx/>
              <a:buSzPct val="90000"/>
              <a:buFont typeface="Arial" pitchFamily="34" charset="0"/>
              <a:buNone/>
              <a:tabLst/>
              <a:defRPr/>
            </a:pPr>
            <a:r>
              <a:rPr lang="en-US"/>
              <a:t>for your hybrid environment</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11" name="Freeform: Shape 10">
            <a:extLst>
              <a:ext uri="{FF2B5EF4-FFF2-40B4-BE49-F238E27FC236}">
                <a16:creationId xmlns:a16="http://schemas.microsoft.com/office/drawing/2014/main" id="{D7D7B48D-3C1F-41E7-A427-37D52367AB57}"/>
              </a:ext>
            </a:extLst>
          </p:cNvPr>
          <p:cNvSpPr/>
          <p:nvPr userDrawn="1"/>
        </p:nvSpPr>
        <p:spPr bwMode="auto">
          <a:xfrm>
            <a:off x="7056439" y="1973262"/>
            <a:ext cx="4421402" cy="2440286"/>
          </a:xfrm>
          <a:custGeom>
            <a:avLst/>
            <a:gdLst>
              <a:gd name="connsiteX0" fmla="*/ 3361107 w 6810924"/>
              <a:gd name="connsiteY0" fmla="*/ 0 h 3759126"/>
              <a:gd name="connsiteX1" fmla="*/ 4838321 w 6810924"/>
              <a:gd name="connsiteY1" fmla="*/ 979163 h 3759126"/>
              <a:gd name="connsiteX2" fmla="*/ 4860282 w 6810924"/>
              <a:gd name="connsiteY2" fmla="*/ 1039166 h 3759126"/>
              <a:gd name="connsiteX3" fmla="*/ 4977487 w 6810924"/>
              <a:gd name="connsiteY3" fmla="*/ 996268 h 3759126"/>
              <a:gd name="connsiteX4" fmla="*/ 5397728 w 6810924"/>
              <a:gd name="connsiteY4" fmla="*/ 932734 h 3759126"/>
              <a:gd name="connsiteX5" fmla="*/ 6810924 w 6810924"/>
              <a:gd name="connsiteY5" fmla="*/ 2345930 h 3759126"/>
              <a:gd name="connsiteX6" fmla="*/ 5542219 w 6810924"/>
              <a:gd name="connsiteY6" fmla="*/ 3751830 h 3759126"/>
              <a:gd name="connsiteX7" fmla="*/ 5469009 w 6810924"/>
              <a:gd name="connsiteY7" fmla="*/ 3755527 h 3759126"/>
              <a:gd name="connsiteX8" fmla="*/ 5469009 w 6810924"/>
              <a:gd name="connsiteY8" fmla="*/ 3759125 h 3759126"/>
              <a:gd name="connsiteX9" fmla="*/ 5397748 w 6810924"/>
              <a:gd name="connsiteY9" fmla="*/ 3759125 h 3759126"/>
              <a:gd name="connsiteX10" fmla="*/ 5397728 w 6810924"/>
              <a:gd name="connsiteY10" fmla="*/ 3759126 h 3759126"/>
              <a:gd name="connsiteX11" fmla="*/ 5397708 w 6810924"/>
              <a:gd name="connsiteY11" fmla="*/ 3759125 h 3759126"/>
              <a:gd name="connsiteX12" fmla="*/ 779509 w 6810924"/>
              <a:gd name="connsiteY12" fmla="*/ 3759125 h 3759126"/>
              <a:gd name="connsiteX13" fmla="*/ 779489 w 6810924"/>
              <a:gd name="connsiteY13" fmla="*/ 3759126 h 3759126"/>
              <a:gd name="connsiteX14" fmla="*/ 779470 w 6810924"/>
              <a:gd name="connsiteY14" fmla="*/ 3759125 h 3759126"/>
              <a:gd name="connsiteX15" fmla="*/ 760443 w 6810924"/>
              <a:gd name="connsiteY15" fmla="*/ 3759125 h 3759126"/>
              <a:gd name="connsiteX16" fmla="*/ 760443 w 6810924"/>
              <a:gd name="connsiteY16" fmla="*/ 3758165 h 3759126"/>
              <a:gd name="connsiteX17" fmla="*/ 699791 w 6810924"/>
              <a:gd name="connsiteY17" fmla="*/ 3755102 h 3759126"/>
              <a:gd name="connsiteX18" fmla="*/ 0 w 6810924"/>
              <a:gd name="connsiteY18" fmla="*/ 2979637 h 3759126"/>
              <a:gd name="connsiteX19" fmla="*/ 779489 w 6810924"/>
              <a:gd name="connsiteY19" fmla="*/ 2200148 h 3759126"/>
              <a:gd name="connsiteX20" fmla="*/ 869383 w 6810924"/>
              <a:gd name="connsiteY20" fmla="*/ 2205818 h 3759126"/>
              <a:gd name="connsiteX21" fmla="*/ 855381 w 6810924"/>
              <a:gd name="connsiteY21" fmla="*/ 2066924 h 3759126"/>
              <a:gd name="connsiteX22" fmla="*/ 1782273 w 6810924"/>
              <a:gd name="connsiteY22" fmla="*/ 1140032 h 3759126"/>
              <a:gd name="connsiteX23" fmla="*/ 1825926 w 6810924"/>
              <a:gd name="connsiteY23" fmla="*/ 1142236 h 3759126"/>
              <a:gd name="connsiteX24" fmla="*/ 1829983 w 6810924"/>
              <a:gd name="connsiteY24" fmla="*/ 1126458 h 3759126"/>
              <a:gd name="connsiteX25" fmla="*/ 3361107 w 6810924"/>
              <a:gd name="connsiteY25" fmla="*/ 0 h 3759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10924" h="3759126">
                <a:moveTo>
                  <a:pt x="3361107" y="0"/>
                </a:moveTo>
                <a:cubicBezTo>
                  <a:pt x="4025175" y="0"/>
                  <a:pt x="4594941" y="403750"/>
                  <a:pt x="4838321" y="979163"/>
                </a:cubicBezTo>
                <a:lnTo>
                  <a:pt x="4860282" y="1039166"/>
                </a:lnTo>
                <a:lnTo>
                  <a:pt x="4977487" y="996268"/>
                </a:lnTo>
                <a:cubicBezTo>
                  <a:pt x="5110241" y="954978"/>
                  <a:pt x="5251387" y="932734"/>
                  <a:pt x="5397728" y="932734"/>
                </a:cubicBezTo>
                <a:cubicBezTo>
                  <a:pt x="6178215" y="932734"/>
                  <a:pt x="6810924" y="1565443"/>
                  <a:pt x="6810924" y="2345930"/>
                </a:cubicBezTo>
                <a:cubicBezTo>
                  <a:pt x="6810924" y="3077637"/>
                  <a:pt x="6254832" y="3679460"/>
                  <a:pt x="5542219" y="3751830"/>
                </a:cubicBezTo>
                <a:lnTo>
                  <a:pt x="5469009" y="3755527"/>
                </a:lnTo>
                <a:lnTo>
                  <a:pt x="5469009" y="3759125"/>
                </a:lnTo>
                <a:lnTo>
                  <a:pt x="5397748" y="3759125"/>
                </a:lnTo>
                <a:lnTo>
                  <a:pt x="5397728" y="3759126"/>
                </a:lnTo>
                <a:lnTo>
                  <a:pt x="5397708" y="3759125"/>
                </a:lnTo>
                <a:lnTo>
                  <a:pt x="779509" y="3759125"/>
                </a:lnTo>
                <a:lnTo>
                  <a:pt x="779489" y="3759126"/>
                </a:lnTo>
                <a:lnTo>
                  <a:pt x="779470" y="3759125"/>
                </a:lnTo>
                <a:lnTo>
                  <a:pt x="760443" y="3759125"/>
                </a:lnTo>
                <a:lnTo>
                  <a:pt x="760443" y="3758165"/>
                </a:lnTo>
                <a:lnTo>
                  <a:pt x="699791" y="3755102"/>
                </a:lnTo>
                <a:cubicBezTo>
                  <a:pt x="306729" y="3715184"/>
                  <a:pt x="0" y="3383231"/>
                  <a:pt x="0" y="2979637"/>
                </a:cubicBezTo>
                <a:cubicBezTo>
                  <a:pt x="0" y="2549137"/>
                  <a:pt x="348989" y="2200148"/>
                  <a:pt x="779489" y="2200148"/>
                </a:cubicBezTo>
                <a:lnTo>
                  <a:pt x="869383" y="2205818"/>
                </a:lnTo>
                <a:lnTo>
                  <a:pt x="855381" y="2066924"/>
                </a:lnTo>
                <a:cubicBezTo>
                  <a:pt x="855381" y="1555016"/>
                  <a:pt x="1270365" y="1140032"/>
                  <a:pt x="1782273" y="1140032"/>
                </a:cubicBezTo>
                <a:lnTo>
                  <a:pt x="1825926" y="1142236"/>
                </a:lnTo>
                <a:lnTo>
                  <a:pt x="1829983" y="1126458"/>
                </a:lnTo>
                <a:cubicBezTo>
                  <a:pt x="2032967" y="473846"/>
                  <a:pt x="2641701" y="0"/>
                  <a:pt x="3361107" y="0"/>
                </a:cubicBezTo>
                <a:close/>
              </a:path>
            </a:pathLst>
          </a:custGeom>
          <a:noFill/>
          <a:ln w="19050" cap="flat" cmpd="sng" algn="ctr">
            <a:solidFill>
              <a:schemeClr val="tx1"/>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2" name="Group 1">
            <a:extLst>
              <a:ext uri="{FF2B5EF4-FFF2-40B4-BE49-F238E27FC236}">
                <a16:creationId xmlns:a16="http://schemas.microsoft.com/office/drawing/2014/main" id="{DE862598-50B9-495D-9ECA-EDD8D521BCA8}"/>
              </a:ext>
            </a:extLst>
          </p:cNvPr>
          <p:cNvGrpSpPr/>
          <p:nvPr userDrawn="1"/>
        </p:nvGrpSpPr>
        <p:grpSpPr>
          <a:xfrm>
            <a:off x="8964032" y="4187024"/>
            <a:ext cx="606212" cy="453048"/>
            <a:chOff x="8964032" y="4187024"/>
            <a:chExt cx="606212" cy="453048"/>
          </a:xfrm>
        </p:grpSpPr>
        <p:sp>
          <p:nvSpPr>
            <p:cNvPr id="25" name="Rectangle 24">
              <a:extLst>
                <a:ext uri="{FF2B5EF4-FFF2-40B4-BE49-F238E27FC236}">
                  <a16:creationId xmlns:a16="http://schemas.microsoft.com/office/drawing/2014/main" id="{324A94E2-B103-449B-B0C1-ED95FE871D6F}"/>
                </a:ext>
              </a:extLst>
            </p:cNvPr>
            <p:cNvSpPr/>
            <p:nvPr userDrawn="1"/>
          </p:nvSpPr>
          <p:spPr bwMode="auto">
            <a:xfrm>
              <a:off x="8964032" y="4296397"/>
              <a:ext cx="606212" cy="191465"/>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26" name="Group 25">
              <a:extLst>
                <a:ext uri="{FF2B5EF4-FFF2-40B4-BE49-F238E27FC236}">
                  <a16:creationId xmlns:a16="http://schemas.microsoft.com/office/drawing/2014/main" id="{2BA67A96-1D32-4B35-B6B5-4F4231C128F4}"/>
                </a:ext>
              </a:extLst>
            </p:cNvPr>
            <p:cNvGrpSpPr/>
            <p:nvPr userDrawn="1"/>
          </p:nvGrpSpPr>
          <p:grpSpPr>
            <a:xfrm>
              <a:off x="9054373" y="4187024"/>
              <a:ext cx="425530" cy="453048"/>
              <a:chOff x="8984607" y="2564610"/>
              <a:chExt cx="524518" cy="558438"/>
            </a:xfrm>
          </p:grpSpPr>
          <p:sp>
            <p:nvSpPr>
              <p:cNvPr id="27" name="Shield_EA18">
                <a:extLst>
                  <a:ext uri="{FF2B5EF4-FFF2-40B4-BE49-F238E27FC236}">
                    <a16:creationId xmlns:a16="http://schemas.microsoft.com/office/drawing/2014/main" id="{D11CA314-4F53-45DB-A0BB-995627796C42}"/>
                  </a:ext>
                </a:extLst>
              </p:cNvPr>
              <p:cNvSpPr>
                <a:spLocks noChangeAspect="1"/>
              </p:cNvSpPr>
              <p:nvPr/>
            </p:nvSpPr>
            <p:spPr bwMode="auto">
              <a:xfrm>
                <a:off x="8984607" y="2564610"/>
                <a:ext cx="524518" cy="558438"/>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sp>
            <p:nvSpPr>
              <p:cNvPr id="28" name="Lock">
                <a:extLst>
                  <a:ext uri="{FF2B5EF4-FFF2-40B4-BE49-F238E27FC236}">
                    <a16:creationId xmlns:a16="http://schemas.microsoft.com/office/drawing/2014/main" id="{FE2E54D1-8833-44BF-89E3-3AEFC08747DF}"/>
                  </a:ext>
                </a:extLst>
              </p:cNvPr>
              <p:cNvSpPr>
                <a:spLocks noChangeAspect="1" noEditPoints="1"/>
              </p:cNvSpPr>
              <p:nvPr/>
            </p:nvSpPr>
            <p:spPr bwMode="auto">
              <a:xfrm>
                <a:off x="9170807" y="2699426"/>
                <a:ext cx="152118" cy="212607"/>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p>
            </p:txBody>
          </p:sp>
        </p:grpSp>
      </p:grpSp>
      <p:sp>
        <p:nvSpPr>
          <p:cNvPr id="29" name="MS cloud text">
            <a:extLst>
              <a:ext uri="{FF2B5EF4-FFF2-40B4-BE49-F238E27FC236}">
                <a16:creationId xmlns:a16="http://schemas.microsoft.com/office/drawing/2014/main" id="{FA4188AC-C68C-4795-BCCB-9F99499FA178}"/>
              </a:ext>
            </a:extLst>
          </p:cNvPr>
          <p:cNvSpPr txBox="1">
            <a:spLocks/>
          </p:cNvSpPr>
          <p:nvPr userDrawn="1"/>
        </p:nvSpPr>
        <p:spPr>
          <a:xfrm>
            <a:off x="6827837" y="3091116"/>
            <a:ext cx="5180475" cy="883300"/>
          </a:xfrm>
          <a:prstGeom prst="rect">
            <a:avLst/>
          </a:prstGeom>
        </p:spPr>
        <p:txBody>
          <a:bodyPr vert="horz" wrap="square" lIns="146283" tIns="91427" rIns="146283" bIns="91427" rtlCol="0" anchor="t">
            <a:noAutofit/>
          </a:bodyPr>
          <a:lstStyle>
            <a:lvl1pPr algn="ctr">
              <a:lnSpc>
                <a:spcPct val="90000"/>
              </a:lnSpc>
              <a:spcBef>
                <a:spcPct val="0"/>
              </a:spcBef>
              <a:buNone/>
              <a:defRPr lang="en-US" sz="4800" b="0" cap="none" spc="-102" baseline="0" dirty="0" smtClean="0">
                <a:ln w="3175">
                  <a:noFill/>
                </a:ln>
                <a:gradFill>
                  <a:gsLst>
                    <a:gs pos="21239">
                      <a:schemeClr val="bg2">
                        <a:lumMod val="50000"/>
                      </a:schemeClr>
                    </a:gs>
                    <a:gs pos="84000">
                      <a:schemeClr val="bg2">
                        <a:lumMod val="50000"/>
                      </a:schemeClr>
                    </a:gs>
                  </a:gsLst>
                  <a:lin ang="5400000" scaled="0"/>
                </a:gradFill>
                <a:effectLst/>
                <a:latin typeface="+mj-lt"/>
                <a:cs typeface="Segoe UI" pitchFamily="34" charset="0"/>
              </a:defRPr>
            </a:lvl1pPr>
          </a:lstStyle>
          <a:p>
            <a:pPr marL="0" marR="0" lvl="0" indent="0" algn="ctr" defTabSz="914224" rtl="0" eaLnBrk="1" fontAlgn="auto" latinLnBrk="0" hangingPunct="1">
              <a:lnSpc>
                <a:spcPct val="90000"/>
              </a:lnSpc>
              <a:spcBef>
                <a:spcPct val="0"/>
              </a:spcBef>
              <a:spcAft>
                <a:spcPts val="0"/>
              </a:spcAft>
              <a:buClrTx/>
              <a:buSzTx/>
              <a:buFontTx/>
              <a:buNone/>
              <a:tabLst/>
              <a:defRPr/>
            </a:pPr>
            <a:r>
              <a:rPr kumimoji="0" lang="en-US" sz="3399" b="0" i="0" u="none" strike="noStrike" kern="0" cap="none" spc="-102" normalizeH="0" baseline="0" noProof="0">
                <a:ln w="3175">
                  <a:noFill/>
                </a:ln>
                <a:gradFill>
                  <a:gsLst>
                    <a:gs pos="86726">
                      <a:schemeClr val="tx1"/>
                    </a:gs>
                    <a:gs pos="59000">
                      <a:schemeClr val="tx1"/>
                    </a:gs>
                  </a:gsLst>
                  <a:lin ang="5400000" scaled="0"/>
                </a:gradFill>
                <a:effectLst/>
                <a:uLnTx/>
                <a:uFillTx/>
                <a:latin typeface="Segoe UI Semilight"/>
                <a:ea typeface="+mn-ea"/>
                <a:cs typeface="Segoe UI Semilight" panose="020B0402040204020203" pitchFamily="34" charset="0"/>
              </a:rPr>
              <a:t>Microsoft Azure</a:t>
            </a:r>
            <a:endParaRPr kumimoji="0" lang="en-US" sz="3399" b="0" i="0" u="none" strike="noStrike" kern="0" cap="none" spc="-102" normalizeH="0" baseline="0" noProof="0">
              <a:ln w="3175">
                <a:noFill/>
              </a:ln>
              <a:gradFill>
                <a:gsLst>
                  <a:gs pos="86726">
                    <a:schemeClr val="tx1"/>
                  </a:gs>
                  <a:gs pos="59000">
                    <a:schemeClr val="tx1"/>
                  </a:gs>
                </a:gsLst>
                <a:lin ang="5400000" scaled="0"/>
              </a:gradFill>
              <a:effectLst/>
              <a:uLnTx/>
              <a:uFillTx/>
              <a:latin typeface="Segoe UI Light"/>
              <a:ea typeface="+mn-ea"/>
              <a:cs typeface="Segoe UI Semilight" panose="020B0402040204020203" pitchFamily="34" charset="0"/>
            </a:endParaRPr>
          </a:p>
        </p:txBody>
      </p:sp>
    </p:spTree>
    <p:extLst>
      <p:ext uri="{BB962C8B-B14F-4D97-AF65-F5344CB8AC3E}">
        <p14:creationId xmlns:p14="http://schemas.microsoft.com/office/powerpoint/2010/main" val="29690686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60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400"/>
                                        <p:tgtEl>
                                          <p:spTgt spid="29"/>
                                        </p:tgtEl>
                                      </p:cBhvr>
                                    </p:animEffect>
                                  </p:childTnLst>
                                </p:cTn>
                              </p:par>
                              <p:par>
                                <p:cTn id="8" presetID="42" presetClass="path" presetSubtype="0" decel="100000" fill="hold" grpId="1" nodeType="withEffect">
                                  <p:stCondLst>
                                    <p:cond delay="300"/>
                                  </p:stCondLst>
                                  <p:childTnLst>
                                    <p:animMotion origin="layout" path="M -2.15216E-6 -3.1911E-6 L -2.15216E-6 0.09624 " pathEditMode="relative" rAng="0" ptsTypes="AA">
                                      <p:cBhvr>
                                        <p:cTn id="9" dur="700" spd="-100000" fill="hold"/>
                                        <p:tgtEl>
                                          <p:spTgt spid="29"/>
                                        </p:tgtEl>
                                        <p:attrNameLst>
                                          <p:attrName>ppt_x</p:attrName>
                                          <p:attrName>ppt_y</p:attrName>
                                        </p:attrNameLst>
                                      </p:cBhvr>
                                      <p:rCtr x="0" y="481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9" grpId="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38112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for your hybrid environment</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grpSp>
        <p:nvGrpSpPr>
          <p:cNvPr id="25" name="Group 24">
            <a:extLst>
              <a:ext uri="{FF2B5EF4-FFF2-40B4-BE49-F238E27FC236}">
                <a16:creationId xmlns:a16="http://schemas.microsoft.com/office/drawing/2014/main" id="{35223D86-D2A0-45D5-B343-90B241E5EEF7}"/>
              </a:ext>
            </a:extLst>
          </p:cNvPr>
          <p:cNvGrpSpPr/>
          <p:nvPr userDrawn="1"/>
        </p:nvGrpSpPr>
        <p:grpSpPr>
          <a:xfrm>
            <a:off x="7056439" y="1973262"/>
            <a:ext cx="4421402" cy="3099534"/>
            <a:chOff x="7056437" y="1973262"/>
            <a:chExt cx="4421403" cy="3099534"/>
          </a:xfrm>
        </p:grpSpPr>
        <p:sp>
          <p:nvSpPr>
            <p:cNvPr id="26" name="Freeform: Shape 25">
              <a:extLst>
                <a:ext uri="{FF2B5EF4-FFF2-40B4-BE49-F238E27FC236}">
                  <a16:creationId xmlns:a16="http://schemas.microsoft.com/office/drawing/2014/main" id="{B1C114C3-84A8-44DA-8EC3-B84252A1250B}"/>
                </a:ext>
              </a:extLst>
            </p:cNvPr>
            <p:cNvSpPr/>
            <p:nvPr/>
          </p:nvSpPr>
          <p:spPr bwMode="auto">
            <a:xfrm>
              <a:off x="7056437" y="1973262"/>
              <a:ext cx="4421403" cy="2440286"/>
            </a:xfrm>
            <a:custGeom>
              <a:avLst/>
              <a:gdLst>
                <a:gd name="connsiteX0" fmla="*/ 3361107 w 6810924"/>
                <a:gd name="connsiteY0" fmla="*/ 0 h 3759126"/>
                <a:gd name="connsiteX1" fmla="*/ 4838321 w 6810924"/>
                <a:gd name="connsiteY1" fmla="*/ 979163 h 3759126"/>
                <a:gd name="connsiteX2" fmla="*/ 4860282 w 6810924"/>
                <a:gd name="connsiteY2" fmla="*/ 1039166 h 3759126"/>
                <a:gd name="connsiteX3" fmla="*/ 4977487 w 6810924"/>
                <a:gd name="connsiteY3" fmla="*/ 996268 h 3759126"/>
                <a:gd name="connsiteX4" fmla="*/ 5397728 w 6810924"/>
                <a:gd name="connsiteY4" fmla="*/ 932734 h 3759126"/>
                <a:gd name="connsiteX5" fmla="*/ 6810924 w 6810924"/>
                <a:gd name="connsiteY5" fmla="*/ 2345930 h 3759126"/>
                <a:gd name="connsiteX6" fmla="*/ 5542219 w 6810924"/>
                <a:gd name="connsiteY6" fmla="*/ 3751830 h 3759126"/>
                <a:gd name="connsiteX7" fmla="*/ 5469009 w 6810924"/>
                <a:gd name="connsiteY7" fmla="*/ 3755527 h 3759126"/>
                <a:gd name="connsiteX8" fmla="*/ 5469009 w 6810924"/>
                <a:gd name="connsiteY8" fmla="*/ 3759125 h 3759126"/>
                <a:gd name="connsiteX9" fmla="*/ 5397748 w 6810924"/>
                <a:gd name="connsiteY9" fmla="*/ 3759125 h 3759126"/>
                <a:gd name="connsiteX10" fmla="*/ 5397728 w 6810924"/>
                <a:gd name="connsiteY10" fmla="*/ 3759126 h 3759126"/>
                <a:gd name="connsiteX11" fmla="*/ 5397708 w 6810924"/>
                <a:gd name="connsiteY11" fmla="*/ 3759125 h 3759126"/>
                <a:gd name="connsiteX12" fmla="*/ 779509 w 6810924"/>
                <a:gd name="connsiteY12" fmla="*/ 3759125 h 3759126"/>
                <a:gd name="connsiteX13" fmla="*/ 779489 w 6810924"/>
                <a:gd name="connsiteY13" fmla="*/ 3759126 h 3759126"/>
                <a:gd name="connsiteX14" fmla="*/ 779470 w 6810924"/>
                <a:gd name="connsiteY14" fmla="*/ 3759125 h 3759126"/>
                <a:gd name="connsiteX15" fmla="*/ 760443 w 6810924"/>
                <a:gd name="connsiteY15" fmla="*/ 3759125 h 3759126"/>
                <a:gd name="connsiteX16" fmla="*/ 760443 w 6810924"/>
                <a:gd name="connsiteY16" fmla="*/ 3758165 h 3759126"/>
                <a:gd name="connsiteX17" fmla="*/ 699791 w 6810924"/>
                <a:gd name="connsiteY17" fmla="*/ 3755102 h 3759126"/>
                <a:gd name="connsiteX18" fmla="*/ 0 w 6810924"/>
                <a:gd name="connsiteY18" fmla="*/ 2979637 h 3759126"/>
                <a:gd name="connsiteX19" fmla="*/ 779489 w 6810924"/>
                <a:gd name="connsiteY19" fmla="*/ 2200148 h 3759126"/>
                <a:gd name="connsiteX20" fmla="*/ 869383 w 6810924"/>
                <a:gd name="connsiteY20" fmla="*/ 2205818 h 3759126"/>
                <a:gd name="connsiteX21" fmla="*/ 855381 w 6810924"/>
                <a:gd name="connsiteY21" fmla="*/ 2066924 h 3759126"/>
                <a:gd name="connsiteX22" fmla="*/ 1782273 w 6810924"/>
                <a:gd name="connsiteY22" fmla="*/ 1140032 h 3759126"/>
                <a:gd name="connsiteX23" fmla="*/ 1825926 w 6810924"/>
                <a:gd name="connsiteY23" fmla="*/ 1142236 h 3759126"/>
                <a:gd name="connsiteX24" fmla="*/ 1829983 w 6810924"/>
                <a:gd name="connsiteY24" fmla="*/ 1126458 h 3759126"/>
                <a:gd name="connsiteX25" fmla="*/ 3361107 w 6810924"/>
                <a:gd name="connsiteY25" fmla="*/ 0 h 3759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10924" h="3759126">
                  <a:moveTo>
                    <a:pt x="3361107" y="0"/>
                  </a:moveTo>
                  <a:cubicBezTo>
                    <a:pt x="4025175" y="0"/>
                    <a:pt x="4594941" y="403750"/>
                    <a:pt x="4838321" y="979163"/>
                  </a:cubicBezTo>
                  <a:lnTo>
                    <a:pt x="4860282" y="1039166"/>
                  </a:lnTo>
                  <a:lnTo>
                    <a:pt x="4977487" y="996268"/>
                  </a:lnTo>
                  <a:cubicBezTo>
                    <a:pt x="5110241" y="954978"/>
                    <a:pt x="5251387" y="932734"/>
                    <a:pt x="5397728" y="932734"/>
                  </a:cubicBezTo>
                  <a:cubicBezTo>
                    <a:pt x="6178215" y="932734"/>
                    <a:pt x="6810924" y="1565443"/>
                    <a:pt x="6810924" y="2345930"/>
                  </a:cubicBezTo>
                  <a:cubicBezTo>
                    <a:pt x="6810924" y="3077637"/>
                    <a:pt x="6254832" y="3679460"/>
                    <a:pt x="5542219" y="3751830"/>
                  </a:cubicBezTo>
                  <a:lnTo>
                    <a:pt x="5469009" y="3755527"/>
                  </a:lnTo>
                  <a:lnTo>
                    <a:pt x="5469009" y="3759125"/>
                  </a:lnTo>
                  <a:lnTo>
                    <a:pt x="5397748" y="3759125"/>
                  </a:lnTo>
                  <a:lnTo>
                    <a:pt x="5397728" y="3759126"/>
                  </a:lnTo>
                  <a:lnTo>
                    <a:pt x="5397708" y="3759125"/>
                  </a:lnTo>
                  <a:lnTo>
                    <a:pt x="779509" y="3759125"/>
                  </a:lnTo>
                  <a:lnTo>
                    <a:pt x="779489" y="3759126"/>
                  </a:lnTo>
                  <a:lnTo>
                    <a:pt x="779470" y="3759125"/>
                  </a:lnTo>
                  <a:lnTo>
                    <a:pt x="760443" y="3759125"/>
                  </a:lnTo>
                  <a:lnTo>
                    <a:pt x="760443" y="3758165"/>
                  </a:lnTo>
                  <a:lnTo>
                    <a:pt x="699791" y="3755102"/>
                  </a:lnTo>
                  <a:cubicBezTo>
                    <a:pt x="306729" y="3715184"/>
                    <a:pt x="0" y="3383231"/>
                    <a:pt x="0" y="2979637"/>
                  </a:cubicBezTo>
                  <a:cubicBezTo>
                    <a:pt x="0" y="2549137"/>
                    <a:pt x="348989" y="2200148"/>
                    <a:pt x="779489" y="2200148"/>
                  </a:cubicBezTo>
                  <a:lnTo>
                    <a:pt x="869383" y="2205818"/>
                  </a:lnTo>
                  <a:lnTo>
                    <a:pt x="855381" y="2066924"/>
                  </a:lnTo>
                  <a:cubicBezTo>
                    <a:pt x="855381" y="1555016"/>
                    <a:pt x="1270365" y="1140032"/>
                    <a:pt x="1782273" y="1140032"/>
                  </a:cubicBezTo>
                  <a:lnTo>
                    <a:pt x="1825926" y="1142236"/>
                  </a:lnTo>
                  <a:lnTo>
                    <a:pt x="1829983" y="1126458"/>
                  </a:lnTo>
                  <a:cubicBezTo>
                    <a:pt x="2032967" y="473846"/>
                    <a:pt x="2641701" y="0"/>
                    <a:pt x="3361107" y="0"/>
                  </a:cubicBezTo>
                  <a:close/>
                </a:path>
              </a:pathLst>
            </a:custGeom>
            <a:noFill/>
            <a:ln w="1905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7" name="Rectangle 26">
              <a:extLst>
                <a:ext uri="{FF2B5EF4-FFF2-40B4-BE49-F238E27FC236}">
                  <a16:creationId xmlns:a16="http://schemas.microsoft.com/office/drawing/2014/main" id="{A10CB532-F2D3-4AFD-A822-7A684C408101}"/>
                </a:ext>
              </a:extLst>
            </p:cNvPr>
            <p:cNvSpPr/>
            <p:nvPr/>
          </p:nvSpPr>
          <p:spPr bwMode="auto">
            <a:xfrm>
              <a:off x="8113047" y="4030664"/>
              <a:ext cx="2308181" cy="707905"/>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 name="building_1">
              <a:extLst>
                <a:ext uri="{FF2B5EF4-FFF2-40B4-BE49-F238E27FC236}">
                  <a16:creationId xmlns:a16="http://schemas.microsoft.com/office/drawing/2014/main" id="{77757B5F-9D57-403E-B694-A612E7F943CA}"/>
                </a:ext>
              </a:extLst>
            </p:cNvPr>
            <p:cNvSpPr>
              <a:spLocks noChangeAspect="1" noEditPoints="1"/>
            </p:cNvSpPr>
            <p:nvPr/>
          </p:nvSpPr>
          <p:spPr bwMode="auto">
            <a:xfrm flipH="1">
              <a:off x="8395582" y="3351722"/>
              <a:ext cx="1714082" cy="1721074"/>
            </a:xfrm>
            <a:custGeom>
              <a:avLst/>
              <a:gdLst>
                <a:gd name="T0" fmla="*/ 140 w 245"/>
                <a:gd name="T1" fmla="*/ 246 h 246"/>
                <a:gd name="T2" fmla="*/ 245 w 245"/>
                <a:gd name="T3" fmla="*/ 0 h 246"/>
                <a:gd name="T4" fmla="*/ 105 w 245"/>
                <a:gd name="T5" fmla="*/ 69 h 246"/>
                <a:gd name="T6" fmla="*/ 0 w 245"/>
                <a:gd name="T7" fmla="*/ 246 h 246"/>
                <a:gd name="T8" fmla="*/ 105 w 245"/>
                <a:gd name="T9" fmla="*/ 69 h 246"/>
                <a:gd name="T10" fmla="*/ 58 w 245"/>
                <a:gd name="T11" fmla="*/ 203 h 246"/>
                <a:gd name="T12" fmla="*/ 45 w 245"/>
                <a:gd name="T13" fmla="*/ 246 h 246"/>
                <a:gd name="T14" fmla="*/ 198 w 245"/>
                <a:gd name="T15" fmla="*/ 203 h 246"/>
                <a:gd name="T16" fmla="*/ 185 w 245"/>
                <a:gd name="T17" fmla="*/ 246 h 246"/>
                <a:gd name="T18" fmla="*/ 179 w 245"/>
                <a:gd name="T19" fmla="*/ 29 h 246"/>
                <a:gd name="T20" fmla="*/ 172 w 245"/>
                <a:gd name="T21" fmla="*/ 38 h 246"/>
                <a:gd name="T22" fmla="*/ 179 w 245"/>
                <a:gd name="T23" fmla="*/ 33 h 246"/>
                <a:gd name="T24" fmla="*/ 214 w 245"/>
                <a:gd name="T25" fmla="*/ 29 h 246"/>
                <a:gd name="T26" fmla="*/ 206 w 245"/>
                <a:gd name="T27" fmla="*/ 38 h 246"/>
                <a:gd name="T28" fmla="*/ 214 w 245"/>
                <a:gd name="T29" fmla="*/ 33 h 246"/>
                <a:gd name="T30" fmla="*/ 179 w 245"/>
                <a:gd name="T31" fmla="*/ 99 h 246"/>
                <a:gd name="T32" fmla="*/ 172 w 245"/>
                <a:gd name="T33" fmla="*/ 107 h 246"/>
                <a:gd name="T34" fmla="*/ 179 w 245"/>
                <a:gd name="T35" fmla="*/ 103 h 246"/>
                <a:gd name="T36" fmla="*/ 214 w 245"/>
                <a:gd name="T37" fmla="*/ 99 h 246"/>
                <a:gd name="T38" fmla="*/ 206 w 245"/>
                <a:gd name="T39" fmla="*/ 107 h 246"/>
                <a:gd name="T40" fmla="*/ 214 w 245"/>
                <a:gd name="T41" fmla="*/ 103 h 246"/>
                <a:gd name="T42" fmla="*/ 179 w 245"/>
                <a:gd name="T43" fmla="*/ 134 h 246"/>
                <a:gd name="T44" fmla="*/ 172 w 245"/>
                <a:gd name="T45" fmla="*/ 142 h 246"/>
                <a:gd name="T46" fmla="*/ 179 w 245"/>
                <a:gd name="T47" fmla="*/ 137 h 246"/>
                <a:gd name="T48" fmla="*/ 214 w 245"/>
                <a:gd name="T49" fmla="*/ 134 h 246"/>
                <a:gd name="T50" fmla="*/ 206 w 245"/>
                <a:gd name="T51" fmla="*/ 142 h 246"/>
                <a:gd name="T52" fmla="*/ 214 w 245"/>
                <a:gd name="T53" fmla="*/ 137 h 246"/>
                <a:gd name="T54" fmla="*/ 179 w 245"/>
                <a:gd name="T55" fmla="*/ 169 h 246"/>
                <a:gd name="T56" fmla="*/ 172 w 245"/>
                <a:gd name="T57" fmla="*/ 177 h 246"/>
                <a:gd name="T58" fmla="*/ 179 w 245"/>
                <a:gd name="T59" fmla="*/ 172 h 246"/>
                <a:gd name="T60" fmla="*/ 214 w 245"/>
                <a:gd name="T61" fmla="*/ 169 h 246"/>
                <a:gd name="T62" fmla="*/ 206 w 245"/>
                <a:gd name="T63" fmla="*/ 177 h 246"/>
                <a:gd name="T64" fmla="*/ 214 w 245"/>
                <a:gd name="T65" fmla="*/ 172 h 246"/>
                <a:gd name="T66" fmla="*/ 179 w 245"/>
                <a:gd name="T67" fmla="*/ 64 h 246"/>
                <a:gd name="T68" fmla="*/ 172 w 245"/>
                <a:gd name="T69" fmla="*/ 73 h 246"/>
                <a:gd name="T70" fmla="*/ 179 w 245"/>
                <a:gd name="T71" fmla="*/ 68 h 246"/>
                <a:gd name="T72" fmla="*/ 214 w 245"/>
                <a:gd name="T73" fmla="*/ 64 h 246"/>
                <a:gd name="T74" fmla="*/ 206 w 245"/>
                <a:gd name="T75" fmla="*/ 73 h 246"/>
                <a:gd name="T76" fmla="*/ 214 w 245"/>
                <a:gd name="T77" fmla="*/ 68 h 246"/>
                <a:gd name="T78" fmla="*/ 39 w 245"/>
                <a:gd name="T79" fmla="*/ 100 h 246"/>
                <a:gd name="T80" fmla="*/ 31 w 245"/>
                <a:gd name="T81" fmla="*/ 108 h 246"/>
                <a:gd name="T82" fmla="*/ 39 w 245"/>
                <a:gd name="T83" fmla="*/ 104 h 246"/>
                <a:gd name="T84" fmla="*/ 74 w 245"/>
                <a:gd name="T85" fmla="*/ 100 h 246"/>
                <a:gd name="T86" fmla="*/ 66 w 245"/>
                <a:gd name="T87" fmla="*/ 108 h 246"/>
                <a:gd name="T88" fmla="*/ 74 w 245"/>
                <a:gd name="T89" fmla="*/ 104 h 246"/>
                <a:gd name="T90" fmla="*/ 39 w 245"/>
                <a:gd name="T91" fmla="*/ 171 h 246"/>
                <a:gd name="T92" fmla="*/ 31 w 245"/>
                <a:gd name="T93" fmla="*/ 179 h 246"/>
                <a:gd name="T94" fmla="*/ 39 w 245"/>
                <a:gd name="T95" fmla="*/ 175 h 246"/>
                <a:gd name="T96" fmla="*/ 74 w 245"/>
                <a:gd name="T97" fmla="*/ 171 h 246"/>
                <a:gd name="T98" fmla="*/ 66 w 245"/>
                <a:gd name="T99" fmla="*/ 179 h 246"/>
                <a:gd name="T100" fmla="*/ 74 w 245"/>
                <a:gd name="T101" fmla="*/ 175 h 246"/>
                <a:gd name="T102" fmla="*/ 39 w 245"/>
                <a:gd name="T103" fmla="*/ 135 h 246"/>
                <a:gd name="T104" fmla="*/ 31 w 245"/>
                <a:gd name="T105" fmla="*/ 144 h 246"/>
                <a:gd name="T106" fmla="*/ 39 w 245"/>
                <a:gd name="T107" fmla="*/ 140 h 246"/>
                <a:gd name="T108" fmla="*/ 74 w 245"/>
                <a:gd name="T109" fmla="*/ 135 h 246"/>
                <a:gd name="T110" fmla="*/ 66 w 245"/>
                <a:gd name="T111" fmla="*/ 144 h 246"/>
                <a:gd name="T112" fmla="*/ 74 w 245"/>
                <a:gd name="T113" fmla="*/ 14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246">
                  <a:moveTo>
                    <a:pt x="245" y="246"/>
                  </a:moveTo>
                  <a:lnTo>
                    <a:pt x="140" y="246"/>
                  </a:lnTo>
                  <a:lnTo>
                    <a:pt x="140" y="0"/>
                  </a:lnTo>
                  <a:lnTo>
                    <a:pt x="245" y="0"/>
                  </a:lnTo>
                  <a:lnTo>
                    <a:pt x="245" y="246"/>
                  </a:lnTo>
                  <a:moveTo>
                    <a:pt x="105" y="69"/>
                  </a:moveTo>
                  <a:lnTo>
                    <a:pt x="0" y="69"/>
                  </a:lnTo>
                  <a:lnTo>
                    <a:pt x="0" y="246"/>
                  </a:lnTo>
                  <a:lnTo>
                    <a:pt x="105" y="246"/>
                  </a:lnTo>
                  <a:lnTo>
                    <a:pt x="105" y="69"/>
                  </a:lnTo>
                  <a:moveTo>
                    <a:pt x="58" y="246"/>
                  </a:moveTo>
                  <a:lnTo>
                    <a:pt x="58" y="203"/>
                  </a:lnTo>
                  <a:lnTo>
                    <a:pt x="45" y="203"/>
                  </a:lnTo>
                  <a:lnTo>
                    <a:pt x="45" y="246"/>
                  </a:lnTo>
                  <a:moveTo>
                    <a:pt x="198" y="246"/>
                  </a:moveTo>
                  <a:lnTo>
                    <a:pt x="198" y="203"/>
                  </a:lnTo>
                  <a:lnTo>
                    <a:pt x="185" y="203"/>
                  </a:lnTo>
                  <a:lnTo>
                    <a:pt x="185" y="246"/>
                  </a:lnTo>
                  <a:moveTo>
                    <a:pt x="179" y="33"/>
                  </a:moveTo>
                  <a:lnTo>
                    <a:pt x="179" y="29"/>
                  </a:lnTo>
                  <a:lnTo>
                    <a:pt x="172" y="29"/>
                  </a:lnTo>
                  <a:lnTo>
                    <a:pt x="172" y="38"/>
                  </a:lnTo>
                  <a:lnTo>
                    <a:pt x="179" y="38"/>
                  </a:lnTo>
                  <a:lnTo>
                    <a:pt x="179" y="33"/>
                  </a:lnTo>
                  <a:moveTo>
                    <a:pt x="214" y="33"/>
                  </a:moveTo>
                  <a:lnTo>
                    <a:pt x="214" y="29"/>
                  </a:lnTo>
                  <a:lnTo>
                    <a:pt x="206" y="29"/>
                  </a:lnTo>
                  <a:lnTo>
                    <a:pt x="206" y="38"/>
                  </a:lnTo>
                  <a:lnTo>
                    <a:pt x="214" y="38"/>
                  </a:lnTo>
                  <a:lnTo>
                    <a:pt x="214" y="33"/>
                  </a:lnTo>
                  <a:moveTo>
                    <a:pt x="179" y="103"/>
                  </a:moveTo>
                  <a:lnTo>
                    <a:pt x="179" y="99"/>
                  </a:lnTo>
                  <a:lnTo>
                    <a:pt x="172" y="99"/>
                  </a:lnTo>
                  <a:lnTo>
                    <a:pt x="172" y="107"/>
                  </a:lnTo>
                  <a:lnTo>
                    <a:pt x="179" y="107"/>
                  </a:lnTo>
                  <a:lnTo>
                    <a:pt x="179" y="103"/>
                  </a:lnTo>
                  <a:moveTo>
                    <a:pt x="214" y="103"/>
                  </a:moveTo>
                  <a:lnTo>
                    <a:pt x="214" y="99"/>
                  </a:lnTo>
                  <a:lnTo>
                    <a:pt x="206" y="99"/>
                  </a:lnTo>
                  <a:lnTo>
                    <a:pt x="206" y="107"/>
                  </a:lnTo>
                  <a:lnTo>
                    <a:pt x="214" y="107"/>
                  </a:lnTo>
                  <a:lnTo>
                    <a:pt x="214" y="103"/>
                  </a:lnTo>
                  <a:moveTo>
                    <a:pt x="179" y="137"/>
                  </a:moveTo>
                  <a:lnTo>
                    <a:pt x="179" y="134"/>
                  </a:lnTo>
                  <a:lnTo>
                    <a:pt x="172" y="134"/>
                  </a:lnTo>
                  <a:lnTo>
                    <a:pt x="172" y="142"/>
                  </a:lnTo>
                  <a:lnTo>
                    <a:pt x="179" y="142"/>
                  </a:lnTo>
                  <a:lnTo>
                    <a:pt x="179" y="137"/>
                  </a:lnTo>
                  <a:moveTo>
                    <a:pt x="214" y="137"/>
                  </a:moveTo>
                  <a:lnTo>
                    <a:pt x="214" y="134"/>
                  </a:lnTo>
                  <a:lnTo>
                    <a:pt x="206" y="134"/>
                  </a:lnTo>
                  <a:lnTo>
                    <a:pt x="206" y="142"/>
                  </a:lnTo>
                  <a:lnTo>
                    <a:pt x="214" y="142"/>
                  </a:lnTo>
                  <a:lnTo>
                    <a:pt x="214" y="137"/>
                  </a:lnTo>
                  <a:moveTo>
                    <a:pt x="179" y="172"/>
                  </a:moveTo>
                  <a:lnTo>
                    <a:pt x="179" y="169"/>
                  </a:lnTo>
                  <a:lnTo>
                    <a:pt x="172" y="169"/>
                  </a:lnTo>
                  <a:lnTo>
                    <a:pt x="172" y="177"/>
                  </a:lnTo>
                  <a:lnTo>
                    <a:pt x="179" y="177"/>
                  </a:lnTo>
                  <a:lnTo>
                    <a:pt x="179" y="172"/>
                  </a:lnTo>
                  <a:moveTo>
                    <a:pt x="214" y="172"/>
                  </a:moveTo>
                  <a:lnTo>
                    <a:pt x="214" y="169"/>
                  </a:lnTo>
                  <a:lnTo>
                    <a:pt x="206" y="169"/>
                  </a:lnTo>
                  <a:lnTo>
                    <a:pt x="206" y="177"/>
                  </a:lnTo>
                  <a:lnTo>
                    <a:pt x="214" y="177"/>
                  </a:lnTo>
                  <a:lnTo>
                    <a:pt x="214" y="172"/>
                  </a:lnTo>
                  <a:moveTo>
                    <a:pt x="179" y="68"/>
                  </a:moveTo>
                  <a:lnTo>
                    <a:pt x="179" y="64"/>
                  </a:lnTo>
                  <a:lnTo>
                    <a:pt x="172" y="64"/>
                  </a:lnTo>
                  <a:lnTo>
                    <a:pt x="172" y="73"/>
                  </a:lnTo>
                  <a:lnTo>
                    <a:pt x="179" y="73"/>
                  </a:lnTo>
                  <a:lnTo>
                    <a:pt x="179" y="68"/>
                  </a:lnTo>
                  <a:moveTo>
                    <a:pt x="214" y="68"/>
                  </a:moveTo>
                  <a:lnTo>
                    <a:pt x="214" y="64"/>
                  </a:lnTo>
                  <a:lnTo>
                    <a:pt x="206" y="64"/>
                  </a:lnTo>
                  <a:lnTo>
                    <a:pt x="206" y="73"/>
                  </a:lnTo>
                  <a:lnTo>
                    <a:pt x="214" y="73"/>
                  </a:lnTo>
                  <a:lnTo>
                    <a:pt x="214" y="68"/>
                  </a:lnTo>
                  <a:moveTo>
                    <a:pt x="39" y="104"/>
                  </a:moveTo>
                  <a:lnTo>
                    <a:pt x="39" y="100"/>
                  </a:lnTo>
                  <a:lnTo>
                    <a:pt x="31" y="100"/>
                  </a:lnTo>
                  <a:lnTo>
                    <a:pt x="31" y="108"/>
                  </a:lnTo>
                  <a:lnTo>
                    <a:pt x="39" y="108"/>
                  </a:lnTo>
                  <a:lnTo>
                    <a:pt x="39" y="104"/>
                  </a:lnTo>
                  <a:moveTo>
                    <a:pt x="74" y="104"/>
                  </a:moveTo>
                  <a:lnTo>
                    <a:pt x="74" y="100"/>
                  </a:lnTo>
                  <a:lnTo>
                    <a:pt x="66" y="100"/>
                  </a:lnTo>
                  <a:lnTo>
                    <a:pt x="66" y="108"/>
                  </a:lnTo>
                  <a:lnTo>
                    <a:pt x="74" y="108"/>
                  </a:lnTo>
                  <a:lnTo>
                    <a:pt x="74" y="104"/>
                  </a:lnTo>
                  <a:moveTo>
                    <a:pt x="39" y="175"/>
                  </a:moveTo>
                  <a:lnTo>
                    <a:pt x="39" y="171"/>
                  </a:lnTo>
                  <a:lnTo>
                    <a:pt x="31" y="171"/>
                  </a:lnTo>
                  <a:lnTo>
                    <a:pt x="31" y="179"/>
                  </a:lnTo>
                  <a:lnTo>
                    <a:pt x="39" y="179"/>
                  </a:lnTo>
                  <a:lnTo>
                    <a:pt x="39" y="175"/>
                  </a:lnTo>
                  <a:moveTo>
                    <a:pt x="74" y="175"/>
                  </a:moveTo>
                  <a:lnTo>
                    <a:pt x="74" y="171"/>
                  </a:lnTo>
                  <a:lnTo>
                    <a:pt x="66" y="171"/>
                  </a:lnTo>
                  <a:lnTo>
                    <a:pt x="66" y="179"/>
                  </a:lnTo>
                  <a:lnTo>
                    <a:pt x="74" y="179"/>
                  </a:lnTo>
                  <a:lnTo>
                    <a:pt x="74" y="175"/>
                  </a:lnTo>
                  <a:moveTo>
                    <a:pt x="39" y="140"/>
                  </a:moveTo>
                  <a:lnTo>
                    <a:pt x="39" y="135"/>
                  </a:lnTo>
                  <a:lnTo>
                    <a:pt x="31" y="135"/>
                  </a:lnTo>
                  <a:lnTo>
                    <a:pt x="31" y="144"/>
                  </a:lnTo>
                  <a:lnTo>
                    <a:pt x="39" y="144"/>
                  </a:lnTo>
                  <a:lnTo>
                    <a:pt x="39" y="140"/>
                  </a:lnTo>
                  <a:moveTo>
                    <a:pt x="74" y="140"/>
                  </a:moveTo>
                  <a:lnTo>
                    <a:pt x="74" y="135"/>
                  </a:lnTo>
                  <a:lnTo>
                    <a:pt x="66" y="135"/>
                  </a:lnTo>
                  <a:lnTo>
                    <a:pt x="66" y="144"/>
                  </a:lnTo>
                  <a:lnTo>
                    <a:pt x="74" y="144"/>
                  </a:lnTo>
                  <a:lnTo>
                    <a:pt x="74" y="140"/>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grpSp>
      <p:grpSp>
        <p:nvGrpSpPr>
          <p:cNvPr id="29" name="Group 28">
            <a:extLst>
              <a:ext uri="{FF2B5EF4-FFF2-40B4-BE49-F238E27FC236}">
                <a16:creationId xmlns:a16="http://schemas.microsoft.com/office/drawing/2014/main" id="{87D254CC-C5B0-42D6-8A2A-46BC4265C82E}"/>
              </a:ext>
            </a:extLst>
          </p:cNvPr>
          <p:cNvGrpSpPr/>
          <p:nvPr userDrawn="1"/>
        </p:nvGrpSpPr>
        <p:grpSpPr>
          <a:xfrm>
            <a:off x="9500245" y="3153042"/>
            <a:ext cx="434330" cy="462418"/>
            <a:chOff x="8984607" y="2564610"/>
            <a:chExt cx="524518" cy="558438"/>
          </a:xfrm>
        </p:grpSpPr>
        <p:sp>
          <p:nvSpPr>
            <p:cNvPr id="30" name="Shield_EA18">
              <a:extLst>
                <a:ext uri="{FF2B5EF4-FFF2-40B4-BE49-F238E27FC236}">
                  <a16:creationId xmlns:a16="http://schemas.microsoft.com/office/drawing/2014/main" id="{2AA1D0F9-DFB9-4760-ADD1-96E816A6ECF7}"/>
                </a:ext>
              </a:extLst>
            </p:cNvPr>
            <p:cNvSpPr>
              <a:spLocks noChangeAspect="1"/>
            </p:cNvSpPr>
            <p:nvPr/>
          </p:nvSpPr>
          <p:spPr bwMode="auto">
            <a:xfrm>
              <a:off x="8984607" y="2564610"/>
              <a:ext cx="524518" cy="558438"/>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sp>
          <p:nvSpPr>
            <p:cNvPr id="31" name="Lock">
              <a:extLst>
                <a:ext uri="{FF2B5EF4-FFF2-40B4-BE49-F238E27FC236}">
                  <a16:creationId xmlns:a16="http://schemas.microsoft.com/office/drawing/2014/main" id="{C8BAF4D6-3415-4587-A9FF-7A5ACF968542}"/>
                </a:ext>
              </a:extLst>
            </p:cNvPr>
            <p:cNvSpPr>
              <a:spLocks noChangeAspect="1" noEditPoints="1"/>
            </p:cNvSpPr>
            <p:nvPr/>
          </p:nvSpPr>
          <p:spPr bwMode="auto">
            <a:xfrm>
              <a:off x="9177280" y="2708472"/>
              <a:ext cx="139172" cy="194516"/>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754749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chemeClr val="accent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2378AAD3-B342-4E97-B140-1A54F181B434}"/>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215000"/>
                    </a14:imgEffect>
                    <a14:imgEffect>
                      <a14:brightnessContrast contrast="10000"/>
                    </a14:imgEffect>
                  </a14:imgLayer>
                </a14:imgProps>
              </a:ext>
              <a:ext uri="{28A0092B-C50C-407E-A947-70E740481C1C}">
                <a14:useLocalDpi xmlns:a14="http://schemas.microsoft.com/office/drawing/2010/main"/>
              </a:ext>
            </a:extLst>
          </a:blip>
          <a:srcRect l="-7"/>
          <a:stretch/>
        </p:blipFill>
        <p:spPr>
          <a:xfrm>
            <a:off x="0" y="498"/>
            <a:ext cx="12435594" cy="6993535"/>
          </a:xfrm>
          <a:prstGeom prst="rect">
            <a:avLst/>
          </a:prstGeom>
        </p:spPr>
      </p:pic>
      <p:sp>
        <p:nvSpPr>
          <p:cNvPr id="2" name="Rectangle 1">
            <a:extLst>
              <a:ext uri="{FF2B5EF4-FFF2-40B4-BE49-F238E27FC236}">
                <a16:creationId xmlns:a16="http://schemas.microsoft.com/office/drawing/2014/main" id="{BC28AAEF-CE36-4DCE-AEF9-0CA2B12A27F6}"/>
              </a:ext>
            </a:extLst>
          </p:cNvPr>
          <p:cNvSpPr/>
          <p:nvPr userDrawn="1"/>
        </p:nvSpPr>
        <p:spPr bwMode="auto">
          <a:xfrm>
            <a:off x="1" y="0"/>
            <a:ext cx="12435593" cy="6994525"/>
          </a:xfrm>
          <a:prstGeom prst="rect">
            <a:avLst/>
          </a:prstGeom>
          <a:gradFill flip="none" rotWithShape="1">
            <a:gsLst>
              <a:gs pos="49000">
                <a:schemeClr val="bg2">
                  <a:alpha val="40000"/>
                </a:schemeClr>
              </a:gs>
              <a:gs pos="85000">
                <a:schemeClr val="bg2">
                  <a:alpha val="0"/>
                </a:schemeClr>
              </a:gs>
              <a:gs pos="0">
                <a:schemeClr val="bg2">
                  <a:alpha val="70000"/>
                </a:scheme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89381">
                      <a:schemeClr val="tx1"/>
                    </a:gs>
                    <a:gs pos="64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indent="0">
              <a:spcBef>
                <a:spcPts val="0"/>
              </a:spcBef>
              <a:buNone/>
              <a:defRPr sz="3199" spc="0" baseline="0">
                <a:gradFill>
                  <a:gsLst>
                    <a:gs pos="89381">
                      <a:schemeClr val="tx1"/>
                    </a:gs>
                    <a:gs pos="64000">
                      <a:schemeClr val="tx1"/>
                    </a:gs>
                  </a:gsLst>
                  <a:lin ang="5400000" scaled="0"/>
                </a:gradFill>
                <a:latin typeface="+mj-lt"/>
              </a:defRPr>
            </a:lvl1pPr>
          </a:lstStyle>
          <a:p>
            <a:pPr lvl="0"/>
            <a:r>
              <a:rPr lang="en-US"/>
              <a:t>for your hybrid environment</a:t>
            </a:r>
          </a:p>
        </p:txBody>
      </p:sp>
      <p:grpSp>
        <p:nvGrpSpPr>
          <p:cNvPr id="25" name="Group 24">
            <a:extLst>
              <a:ext uri="{FF2B5EF4-FFF2-40B4-BE49-F238E27FC236}">
                <a16:creationId xmlns:a16="http://schemas.microsoft.com/office/drawing/2014/main" id="{BA7CAD2D-A523-49D0-BFE5-36D87090CC80}"/>
              </a:ext>
            </a:extLst>
          </p:cNvPr>
          <p:cNvGrpSpPr>
            <a:grpSpLocks noChangeAspect="1"/>
          </p:cNvGrpSpPr>
          <p:nvPr userDrawn="1"/>
        </p:nvGrpSpPr>
        <p:grpSpPr bwMode="black">
          <a:xfrm>
            <a:off x="468308" y="479425"/>
            <a:ext cx="1448129" cy="310896"/>
            <a:chOff x="457200" y="1643393"/>
            <a:chExt cx="4492753" cy="964540"/>
          </a:xfrm>
        </p:grpSpPr>
        <p:pic>
          <p:nvPicPr>
            <p:cNvPr id="26" name="Picture 25">
              <a:extLst>
                <a:ext uri="{FF2B5EF4-FFF2-40B4-BE49-F238E27FC236}">
                  <a16:creationId xmlns:a16="http://schemas.microsoft.com/office/drawing/2014/main" id="{A9056999-B9F1-4B54-AC0B-2E30B71879D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27" name="Freeform 12">
              <a:extLst>
                <a:ext uri="{FF2B5EF4-FFF2-40B4-BE49-F238E27FC236}">
                  <a16:creationId xmlns:a16="http://schemas.microsoft.com/office/drawing/2014/main" id="{0D968956-170E-40B1-9729-5DF0A40E647E}"/>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801956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8_Title Slide">
    <p:bg>
      <p:bgPr>
        <a:solidFill>
          <a:schemeClr val="accent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2378AAD3-B342-4E97-B140-1A54F181B434}"/>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215000"/>
                    </a14:imgEffect>
                    <a14:imgEffect>
                      <a14:brightnessContrast contrast="10000"/>
                    </a14:imgEffect>
                  </a14:imgLayer>
                </a14:imgProps>
              </a:ext>
              <a:ext uri="{28A0092B-C50C-407E-A947-70E740481C1C}">
                <a14:useLocalDpi xmlns:a14="http://schemas.microsoft.com/office/drawing/2010/main"/>
              </a:ext>
            </a:extLst>
          </a:blip>
          <a:srcRect l="-7"/>
          <a:stretch/>
        </p:blipFill>
        <p:spPr>
          <a:xfrm>
            <a:off x="0" y="498"/>
            <a:ext cx="12435594" cy="6993535"/>
          </a:xfrm>
          <a:prstGeom prst="rect">
            <a:avLst/>
          </a:prstGeom>
        </p:spPr>
      </p:pic>
      <p:sp>
        <p:nvSpPr>
          <p:cNvPr id="2" name="Rectangle 1">
            <a:extLst>
              <a:ext uri="{FF2B5EF4-FFF2-40B4-BE49-F238E27FC236}">
                <a16:creationId xmlns:a16="http://schemas.microsoft.com/office/drawing/2014/main" id="{BC28AAEF-CE36-4DCE-AEF9-0CA2B12A27F6}"/>
              </a:ext>
            </a:extLst>
          </p:cNvPr>
          <p:cNvSpPr/>
          <p:nvPr userDrawn="1"/>
        </p:nvSpPr>
        <p:spPr bwMode="auto">
          <a:xfrm>
            <a:off x="1" y="0"/>
            <a:ext cx="12435593" cy="6994525"/>
          </a:xfrm>
          <a:prstGeom prst="rect">
            <a:avLst/>
          </a:prstGeom>
          <a:gradFill flip="none" rotWithShape="1">
            <a:gsLst>
              <a:gs pos="53000">
                <a:schemeClr val="tx1">
                  <a:alpha val="59000"/>
                </a:schemeClr>
              </a:gs>
              <a:gs pos="85000">
                <a:schemeClr val="tx1">
                  <a:alpha val="0"/>
                </a:schemeClr>
              </a:gs>
              <a:gs pos="22000">
                <a:schemeClr val="tx1">
                  <a:alpha val="84000"/>
                </a:scheme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89381">
                      <a:schemeClr val="bg1"/>
                    </a:gs>
                    <a:gs pos="64000">
                      <a:schemeClr val="bg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indent="0">
              <a:spcBef>
                <a:spcPts val="0"/>
              </a:spcBef>
              <a:buNone/>
              <a:defRPr sz="3199" spc="0" baseline="0">
                <a:gradFill>
                  <a:gsLst>
                    <a:gs pos="89381">
                      <a:schemeClr val="bg1"/>
                    </a:gs>
                    <a:gs pos="64000">
                      <a:schemeClr val="bg1"/>
                    </a:gs>
                  </a:gsLst>
                  <a:lin ang="5400000" scaled="0"/>
                </a:gradFill>
                <a:latin typeface="+mj-lt"/>
              </a:defRPr>
            </a:lvl1pPr>
          </a:lstStyle>
          <a:p>
            <a:pPr lvl="0"/>
            <a:r>
              <a:rPr lang="en-US"/>
              <a:t>for your hybrid environment</a:t>
            </a:r>
          </a:p>
        </p:txBody>
      </p:sp>
      <p:grpSp>
        <p:nvGrpSpPr>
          <p:cNvPr id="10" name="Group 9">
            <a:extLst>
              <a:ext uri="{FF2B5EF4-FFF2-40B4-BE49-F238E27FC236}">
                <a16:creationId xmlns:a16="http://schemas.microsoft.com/office/drawing/2014/main" id="{6ADEDEA7-B00F-4289-A983-C0E2DF403BAE}"/>
              </a:ext>
            </a:extLst>
          </p:cNvPr>
          <p:cNvGrpSpPr>
            <a:grpSpLocks noChangeAspect="1"/>
          </p:cNvGrpSpPr>
          <p:nvPr userDrawn="1"/>
        </p:nvGrpSpPr>
        <p:grpSpPr bwMode="black">
          <a:xfrm>
            <a:off x="468308" y="479425"/>
            <a:ext cx="1448129" cy="310896"/>
            <a:chOff x="457200" y="1643393"/>
            <a:chExt cx="4492753" cy="964540"/>
          </a:xfrm>
        </p:grpSpPr>
        <p:pic>
          <p:nvPicPr>
            <p:cNvPr id="11" name="Picture 10">
              <a:extLst>
                <a:ext uri="{FF2B5EF4-FFF2-40B4-BE49-F238E27FC236}">
                  <a16:creationId xmlns:a16="http://schemas.microsoft.com/office/drawing/2014/main" id="{FE071970-85BE-4AD9-BF89-395180313E6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2" name="Freeform 12">
              <a:extLst>
                <a:ext uri="{FF2B5EF4-FFF2-40B4-BE49-F238E27FC236}">
                  <a16:creationId xmlns:a16="http://schemas.microsoft.com/office/drawing/2014/main" id="{02F4D860-9796-4C25-9188-4EE27509699C}"/>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8405175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F8CCC79-EE57-4390-857C-5BDEF539E5FE}"/>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215000"/>
                    </a14:imgEffect>
                    <a14:imgEffect>
                      <a14:brightnessContrast contrast="10000"/>
                    </a14:imgEffect>
                  </a14:imgLayer>
                </a14:imgProps>
              </a:ext>
              <a:ext uri="{28A0092B-C50C-407E-A947-70E740481C1C}">
                <a14:useLocalDpi xmlns:a14="http://schemas.microsoft.com/office/drawing/2010/main"/>
              </a:ext>
            </a:extLst>
          </a:blip>
          <a:srcRect l="-7"/>
          <a:stretch/>
        </p:blipFill>
        <p:spPr>
          <a:xfrm>
            <a:off x="0" y="498"/>
            <a:ext cx="12435594" cy="6993535"/>
          </a:xfrm>
          <a:prstGeom prst="rect">
            <a:avLst/>
          </a:prstGeom>
        </p:spPr>
      </p:pic>
      <p:sp>
        <p:nvSpPr>
          <p:cNvPr id="3" name="Rectangle 2">
            <a:extLst>
              <a:ext uri="{FF2B5EF4-FFF2-40B4-BE49-F238E27FC236}">
                <a16:creationId xmlns:a16="http://schemas.microsoft.com/office/drawing/2014/main" id="{0EFB2102-FAD9-4A71-B1D5-F6E4413F9232}"/>
              </a:ext>
            </a:extLst>
          </p:cNvPr>
          <p:cNvSpPr/>
          <p:nvPr userDrawn="1"/>
        </p:nvSpPr>
        <p:spPr bwMode="auto">
          <a:xfrm>
            <a:off x="0" y="0"/>
            <a:ext cx="6218238" cy="6994525"/>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Azure security and management</a:t>
            </a:r>
          </a:p>
        </p:txBody>
      </p:sp>
      <p:sp>
        <p:nvSpPr>
          <p:cNvPr id="5" name="Text Placeholder 4"/>
          <p:cNvSpPr>
            <a:spLocks noGrp="1"/>
          </p:cNvSpPr>
          <p:nvPr>
            <p:ph type="body" sz="quarter" idx="12" hasCustomPrompt="1"/>
          </p:nvPr>
        </p:nvSpPr>
        <p:spPr>
          <a:xfrm>
            <a:off x="274703" y="3955786"/>
            <a:ext cx="5943536"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for your hybrid environment</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0813005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7_Title Slide">
    <p:bg>
      <p:bgPr>
        <a:solidFill>
          <a:schemeClr val="accent1"/>
        </a:solid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BA78B06C-2461-4A74-8CD5-7C04FFC27512}"/>
              </a:ext>
            </a:extLst>
          </p:cNvPr>
          <p:cNvPicPr>
            <a:picLocks noChangeAspect="1"/>
          </p:cNvPicPr>
          <p:nvPr userDrawn="1"/>
        </p:nvPicPr>
        <p:blipFill rotWithShape="1">
          <a:blip r:embed="rId2" cstate="print">
            <a:alphaModFix amt="35000"/>
            <a:extLst>
              <a:ext uri="{BEBA8EAE-BF5A-486C-A8C5-ECC9F3942E4B}">
                <a14:imgProps xmlns:a14="http://schemas.microsoft.com/office/drawing/2010/main">
                  <a14:imgLayer r:embed="rId3">
                    <a14:imgEffect>
                      <a14:brightnessContrast contrast="27000"/>
                    </a14:imgEffect>
                  </a14:imgLayer>
                </a14:imgProps>
              </a:ext>
              <a:ext uri="{28A0092B-C50C-407E-A947-70E740481C1C}">
                <a14:useLocalDpi xmlns:a14="http://schemas.microsoft.com/office/drawing/2010/main"/>
              </a:ext>
            </a:extLst>
          </a:blip>
          <a:srcRect/>
          <a:stretch/>
        </p:blipFill>
        <p:spPr>
          <a:xfrm>
            <a:off x="6218238" y="-6251"/>
            <a:ext cx="6217355" cy="7000775"/>
          </a:xfrm>
          <a:prstGeom prst="rect">
            <a:avLst/>
          </a:prstGeom>
          <a:blipFill dpi="0" rotWithShape="1">
            <a:blip r:embed="rId4">
              <a:alphaModFix amt="35000"/>
            </a:blip>
            <a:srcRect/>
            <a:stretch>
              <a:fillRect/>
            </a:stretch>
          </a:blipFill>
          <a:ln w="55000" cap="flat" cmpd="thickThin" algn="ctr">
            <a:noFill/>
            <a:prstDash val="solid"/>
            <a:headEnd type="none" w="med" len="med"/>
            <a:tailEnd type="none" w="med" len="med"/>
          </a:ln>
          <a:effectLst/>
        </p:spPr>
      </p:pic>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3" y="3955786"/>
            <a:ext cx="5943536"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for your hybrid environment</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634491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l="-5"/>
          <a:stretch/>
        </p:blipFill>
        <p:spPr>
          <a:xfrm flipH="1">
            <a:off x="5441315" y="2"/>
            <a:ext cx="6993383" cy="6994521"/>
          </a:xfrm>
          <a:prstGeom prst="rect">
            <a:avLst/>
          </a:prstGeom>
        </p:spPr>
      </p:pic>
      <p:sp>
        <p:nvSpPr>
          <p:cNvPr id="9" name="Title 1"/>
          <p:cNvSpPr>
            <a:spLocks noGrp="1"/>
          </p:cNvSpPr>
          <p:nvPr>
            <p:ph type="title" hasCustomPrompt="1"/>
          </p:nvPr>
        </p:nvSpPr>
        <p:spPr bwMode="auto">
          <a:xfrm>
            <a:off x="274702" y="2119179"/>
            <a:ext cx="4937760" cy="1835285"/>
          </a:xfrm>
          <a:noFill/>
        </p:spPr>
        <p:txBody>
          <a:bodyPr lIns="146304" tIns="91440" rIns="146304" bIns="91440" anchor="t" anchorCtr="0"/>
          <a:lstStyle>
            <a:lvl1pPr>
              <a:defRPr sz="4799" spc="-100"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4"/>
            <a:ext cx="4937760" cy="731528"/>
          </a:xfrm>
        </p:spPr>
        <p:txBody>
          <a:bodyPr lIns="164592" tIns="109728" rIns="164592" bIns="109728">
            <a:noAutofit/>
          </a:bodyPr>
          <a:lstStyle>
            <a:lvl1pPr marL="0" indent="0">
              <a:spcBef>
                <a:spcPts val="0"/>
              </a:spcBef>
              <a:buNone/>
              <a:defRPr lang="en-US" sz="3199" kern="1200" spc="0" baseline="0" dirty="0">
                <a:gradFill>
                  <a:gsLst>
                    <a:gs pos="91000">
                      <a:schemeClr val="tx1"/>
                    </a:gs>
                    <a:gs pos="0">
                      <a:schemeClr val="tx1"/>
                    </a:gs>
                  </a:gsLst>
                  <a:lin ang="5400000" scaled="0"/>
                </a:gradFill>
                <a:latin typeface="+mj-lt"/>
                <a:ea typeface="+mn-ea"/>
                <a:cs typeface="+mn-cs"/>
              </a:defRPr>
            </a:lvl1pPr>
          </a:lstStyle>
          <a:p>
            <a:pPr marL="0" marR="0" lvl="0" indent="0" algn="l" defTabSz="932563"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10" name="Picture 9"/>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5464654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434704" cy="6994521"/>
          </a:xfrm>
          <a:prstGeom prst="rect">
            <a:avLst/>
          </a:prstGeom>
        </p:spPr>
      </p:pic>
      <p:sp>
        <p:nvSpPr>
          <p:cNvPr id="2" name="Rectangle 1"/>
          <p:cNvSpPr/>
          <p:nvPr userDrawn="1"/>
        </p:nvSpPr>
        <p:spPr bwMode="auto">
          <a:xfrm>
            <a:off x="274638" y="2119164"/>
            <a:ext cx="5486400" cy="366409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5486336" cy="1828800"/>
          </a:xfrm>
          <a:noFill/>
        </p:spPr>
        <p:txBody>
          <a:bodyPr lIns="146304" tIns="91440" rIns="146304" bIns="91440" anchor="t" anchorCtr="0"/>
          <a:lstStyle>
            <a:lvl1pPr>
              <a:defRPr sz="4799"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5487988" cy="1828800"/>
          </a:xfrm>
        </p:spPr>
        <p:txBody>
          <a:bodyPr lIns="164592" tIns="109728" rIns="164592" bIns="109728">
            <a:noAutofit/>
          </a:bodyPr>
          <a:lstStyle>
            <a:lvl1pPr marL="0" indent="0">
              <a:spcBef>
                <a:spcPts val="0"/>
              </a:spcBef>
              <a:buNone/>
              <a:defRPr sz="3199">
                <a:gradFill>
                  <a:gsLst>
                    <a:gs pos="57576">
                      <a:srgbClr val="FFFFFF"/>
                    </a:gs>
                    <a:gs pos="35000">
                      <a:srgbClr val="FFFFFF"/>
                    </a:gs>
                  </a:gsLst>
                  <a:lin ang="5400000" scaled="0"/>
                </a:gradFill>
              </a:defRPr>
            </a:lvl1pPr>
          </a:lstStyle>
          <a:p>
            <a:pPr lvl="0"/>
            <a:r>
              <a:rPr lang="en-US"/>
              <a:t>Speaker name</a:t>
            </a:r>
          </a:p>
        </p:txBody>
      </p:sp>
      <p:grpSp>
        <p:nvGrpSpPr>
          <p:cNvPr id="8" name="Group 7"/>
          <p:cNvGrpSpPr>
            <a:grpSpLocks noChangeAspect="1"/>
          </p:cNvGrpSpPr>
          <p:nvPr userDrawn="1"/>
        </p:nvGrpSpPr>
        <p:grpSpPr bwMode="black">
          <a:xfrm>
            <a:off x="468308" y="479425"/>
            <a:ext cx="1448129" cy="310896"/>
            <a:chOff x="457200" y="1643393"/>
            <a:chExt cx="4492753" cy="964540"/>
          </a:xfrm>
        </p:grpSpPr>
        <p:pic>
          <p:nvPicPr>
            <p:cNvPr id="10" name="Picture 9"/>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640998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2996961"/>
      </p:ext>
    </p:extLst>
  </p:cSld>
  <p:clrMapOvr>
    <a:masterClrMapping/>
  </p:clrMapOvr>
  <p:transition>
    <p:fade/>
  </p:transition>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83244297"/>
      </p:ext>
    </p:extLst>
  </p:cSld>
  <p:clrMapOvr>
    <a:masterClrMapping/>
  </p:clrMapOvr>
  <p:transition>
    <p:fade/>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8030999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3"/>
          <p:cNvSpPr txBox="1"/>
          <p:nvPr userDrawn="1"/>
        </p:nvSpPr>
        <p:spPr>
          <a:xfrm>
            <a:off x="7884061" y="6483235"/>
            <a:ext cx="4104009" cy="261610"/>
          </a:xfrm>
          <a:prstGeom prst="rect">
            <a:avLst/>
          </a:prstGeom>
          <a:noFill/>
        </p:spPr>
        <p:txBody>
          <a:bodyPr wrap="none" lIns="0" tIns="0" rIns="0" bIns="0" rtlCol="0">
            <a:spAutoFit/>
          </a:bodyPr>
          <a:lstStyle/>
          <a:p>
            <a:pPr algn="r"/>
            <a:r>
              <a:rPr lang="en-CA" sz="1700" dirty="0">
                <a:solidFill>
                  <a:srgbClr val="000000">
                    <a:alpha val="60000"/>
                  </a:srgbClr>
                </a:solidFill>
                <a:latin typeface="Segoe UI" panose="020B0502040204020203" pitchFamily="34" charset="0"/>
                <a:ea typeface="Segoe UI" panose="020B0502040204020203" pitchFamily="34" charset="0"/>
                <a:cs typeface="Segoe UI" panose="020B0502040204020203" pitchFamily="34" charset="0"/>
              </a:rPr>
              <a:t>2017 Microsoft Cloud and Hosting Summit</a:t>
            </a:r>
          </a:p>
        </p:txBody>
      </p:sp>
    </p:spTree>
    <p:extLst>
      <p:ext uri="{BB962C8B-B14F-4D97-AF65-F5344CB8AC3E}">
        <p14:creationId xmlns:p14="http://schemas.microsoft.com/office/powerpoint/2010/main" val="3480654285"/>
      </p:ext>
    </p:extLst>
  </p:cSld>
  <p:clrMapOvr>
    <a:masterClrMapping/>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0"/>
            <a:ext cx="5486399" cy="1985506"/>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0"/>
            <a:ext cx="5486399" cy="1985506"/>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732302"/>
      </p:ext>
    </p:extLst>
  </p:cSld>
  <p:clrMapOvr>
    <a:masterClrMapping/>
  </p:clrMapOvr>
  <p:transition>
    <p:fade/>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66255378"/>
      </p:ext>
    </p:extLst>
  </p:cSld>
  <p:clrMapOvr>
    <a:masterClrMapping/>
  </p:clrMapOvr>
  <p:transition>
    <p:fade/>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7057282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63511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64380957"/>
      </p:ext>
    </p:extLst>
  </p:cSld>
  <p:clrMapOvr>
    <a:masterClrMapping/>
  </p:clrMapOvr>
  <p:transition>
    <p:fade/>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3329150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3072531"/>
            <a:ext cx="5486399" cy="849463"/>
          </a:xfrm>
        </p:spPr>
        <p:txBody>
          <a:bodyPr anchor="ctr">
            <a:spAutoFit/>
          </a:bodyPr>
          <a:lstStyle>
            <a:lvl1pPr>
              <a:defRPr sz="479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815543885"/>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1315" y="1"/>
            <a:ext cx="6995160" cy="6995160"/>
          </a:xfrm>
          <a:prstGeom prst="rect">
            <a:avLst/>
          </a:prstGeom>
        </p:spPr>
      </p:pic>
    </p:spTree>
    <p:extLst>
      <p:ext uri="{BB962C8B-B14F-4D97-AF65-F5344CB8AC3E}">
        <p14:creationId xmlns:p14="http://schemas.microsoft.com/office/powerpoint/2010/main" val="281415335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630947"/>
      </p:ext>
    </p:extLst>
  </p:cSld>
  <p:clrMapOvr>
    <a:masterClrMapping/>
  </p:clrMapOvr>
  <p:transition>
    <p:fade/>
  </p:transition>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20316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F3ECB-1BEC-4EC6-853C-6892D6B12455}"/>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7020404F-F8B4-496A-BB91-074FDABD8D71}"/>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115250C1-9D40-46CF-89C0-6CDE3CAA9EDE}"/>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5" name="Footer Placeholder 4">
            <a:extLst>
              <a:ext uri="{FF2B5EF4-FFF2-40B4-BE49-F238E27FC236}">
                <a16:creationId xmlns:a16="http://schemas.microsoft.com/office/drawing/2014/main" id="{7E8D91B4-00C3-4A00-BE49-4A6C3B5D880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B739A69-A2E6-4465-880C-AF8667C1DAA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02459445"/>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6627061"/>
      </p:ext>
    </p:extLst>
  </p:cSld>
  <p:clrMapOvr>
    <a:masterClrMapping/>
  </p:clrMapOvr>
  <p:transition>
    <p:fade/>
  </p:transition>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4353924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089926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3.xml><?xml version="1.0" encoding="utf-8"?>
<p:sldLayout xmlns:a="http://schemas.openxmlformats.org/drawingml/2006/main" xmlns:r="http://schemas.openxmlformats.org/officeDocument/2006/relationships" xmlns:p="http://schemas.openxmlformats.org/presentationml/2006/main" userDrawn="1">
  <p:cSld name="1_Section">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754831384"/>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3"/>
            <a:ext cx="91439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3041372"/>
            <a:ext cx="73151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1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17654403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65431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8425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39" indent="0">
              <a:buFont typeface="Wingdings" panose="05000000000000000000" pitchFamily="2" charset="2"/>
              <a:buNone/>
              <a:defRPr sz="2400" b="0"/>
            </a:lvl2pPr>
            <a:lvl3pPr marL="450763" indent="0">
              <a:buFont typeface="Wingdings" panose="05000000000000000000" pitchFamily="2" charset="2"/>
              <a:buNone/>
              <a:tabLst/>
              <a:defRPr sz="2200" b="0"/>
            </a:lvl3pPr>
            <a:lvl4pPr marL="652336" indent="0">
              <a:buFont typeface="Wingdings" panose="05000000000000000000" pitchFamily="2" charset="2"/>
              <a:buNone/>
              <a:defRPr sz="2200" b="0"/>
            </a:lvl4pPr>
            <a:lvl5pPr marL="853911" indent="0">
              <a:buFont typeface="Wingdings" panose="05000000000000000000" pitchFamily="2" charset="2"/>
              <a:buNone/>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39"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3"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36"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1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1" marR="0" lvl="0" indent="-514251" algn="l" defTabSz="932563" rtl="0" eaLnBrk="1" fontAlgn="auto" latinLnBrk="0" hangingPunct="1">
              <a:lnSpc>
                <a:spcPct val="90000"/>
              </a:lnSpc>
              <a:spcBef>
                <a:spcPts val="1224"/>
              </a:spcBef>
              <a:spcAft>
                <a:spcPts val="0"/>
              </a:spcAft>
              <a:buClr>
                <a:schemeClr val="tx1"/>
              </a:buClr>
              <a:buSzPct val="90000"/>
              <a:tabLst/>
            </a:pPr>
            <a:r>
              <a:rPr lang="en-US"/>
              <a:t>Click to edit Master text styles</a:t>
            </a:r>
          </a:p>
          <a:p>
            <a:pPr marL="712651" marR="0" lvl="1" indent="-457112" algn="l" defTabSz="932563" rtl="0" eaLnBrk="1" fontAlgn="auto" latinLnBrk="0" hangingPunct="1">
              <a:lnSpc>
                <a:spcPct val="90000"/>
              </a:lnSpc>
              <a:spcBef>
                <a:spcPct val="20000"/>
              </a:spcBef>
              <a:spcAft>
                <a:spcPts val="0"/>
              </a:spcAft>
              <a:buClrTx/>
              <a:buSzPct val="90000"/>
              <a:tabLst/>
            </a:pPr>
            <a:r>
              <a:rPr lang="en-US"/>
              <a:t>Second level</a:t>
            </a:r>
          </a:p>
          <a:p>
            <a:pPr marL="907875" marR="0" lvl="2" indent="-457112" algn="l" defTabSz="932563" rtl="0" eaLnBrk="1" fontAlgn="auto" latinLnBrk="0" hangingPunct="1">
              <a:lnSpc>
                <a:spcPct val="90000"/>
              </a:lnSpc>
              <a:spcBef>
                <a:spcPct val="20000"/>
              </a:spcBef>
              <a:spcAft>
                <a:spcPts val="0"/>
              </a:spcAft>
              <a:buClrTx/>
              <a:buSzPct val="90000"/>
              <a:tabLst/>
            </a:pPr>
            <a:r>
              <a:rPr lang="en-US"/>
              <a:t>Third level</a:t>
            </a:r>
          </a:p>
          <a:p>
            <a:pPr marL="1109449" marR="0" lvl="3" indent="-457112" algn="l" defTabSz="932563" rtl="0" eaLnBrk="1" fontAlgn="auto" latinLnBrk="0" hangingPunct="1">
              <a:lnSpc>
                <a:spcPct val="90000"/>
              </a:lnSpc>
              <a:spcBef>
                <a:spcPct val="20000"/>
              </a:spcBef>
              <a:spcAft>
                <a:spcPts val="0"/>
              </a:spcAft>
              <a:buClrTx/>
              <a:buSzPct val="90000"/>
              <a:tabLst/>
            </a:pPr>
            <a:r>
              <a:rPr lang="en-US"/>
              <a:t>Fourth level</a:t>
            </a:r>
          </a:p>
          <a:p>
            <a:pPr marL="1311023" marR="0" lvl="4" indent="-457112" algn="l" defTabSz="932563" rtl="0" eaLnBrk="1" fontAlgn="auto" latinLnBrk="0" hangingPunct="1">
              <a:lnSpc>
                <a:spcPct val="90000"/>
              </a:lnSpc>
              <a:spcBef>
                <a:spcPct val="20000"/>
              </a:spcBef>
              <a:spcAft>
                <a:spcPts val="0"/>
              </a:spcAft>
              <a:buClrTx/>
              <a:buSzPct val="90000"/>
              <a:tabLst/>
            </a:pPr>
            <a:r>
              <a:rPr lang="en-US"/>
              <a:t>Fifth level</a:t>
            </a:r>
          </a:p>
        </p:txBody>
      </p:sp>
    </p:spTree>
    <p:extLst>
      <p:ext uri="{BB962C8B-B14F-4D97-AF65-F5344CB8AC3E}">
        <p14:creationId xmlns:p14="http://schemas.microsoft.com/office/powerpoint/2010/main" val="2710016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231730" indent="-231730">
              <a:spcBef>
                <a:spcPts val="1224"/>
              </a:spcBef>
              <a:buClr>
                <a:schemeClr val="tx1"/>
              </a:buClr>
              <a:buFont typeface="Wingdings" panose="05000000000000000000" pitchFamily="2" charset="2"/>
              <a:buChar char=""/>
              <a:defRPr sz="3000" b="0">
                <a:latin typeface="+mn-lt"/>
              </a:defRPr>
            </a:lvl1pPr>
            <a:lvl2pPr marL="426956" indent="-171417">
              <a:buFont typeface="Wingdings" panose="05000000000000000000" pitchFamily="2" charset="2"/>
              <a:buChar char=""/>
              <a:defRPr sz="2400" b="0"/>
            </a:lvl2pPr>
            <a:lvl3pPr marL="639640" indent="-188876">
              <a:buFont typeface="Wingdings" panose="05000000000000000000" pitchFamily="2" charset="2"/>
              <a:buChar char=""/>
              <a:tabLst/>
              <a:defRPr sz="2200" b="0"/>
            </a:lvl3pPr>
            <a:lvl4pPr marL="828516" indent="-176180">
              <a:buFont typeface="Wingdings" panose="05000000000000000000" pitchFamily="2" charset="2"/>
              <a:buChar char=""/>
              <a:defRPr sz="2200" b="0"/>
            </a:lvl4pPr>
            <a:lvl5pPr marL="1023741" indent="-169831">
              <a:buFont typeface="Wingdings" panose="05000000000000000000" pitchFamily="2" charset="2"/>
              <a:buChar char=""/>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287282" indent="-287282">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373" indent="-342834">
              <a:defRPr lang="en-US" sz="2400" b="0" kern="1200" spc="0" baseline="0" dirty="0">
                <a:gradFill>
                  <a:gsLst>
                    <a:gs pos="1250">
                      <a:schemeClr val="tx1"/>
                    </a:gs>
                    <a:gs pos="100000">
                      <a:schemeClr val="tx1"/>
                    </a:gs>
                  </a:gsLst>
                  <a:lin ang="5400000" scaled="0"/>
                </a:gradFill>
                <a:latin typeface="+mn-lt"/>
                <a:ea typeface="+mn-ea"/>
                <a:cs typeface="+mn-cs"/>
              </a:defRPr>
            </a:lvl2pPr>
            <a:lvl3pPr marL="793597" indent="-342834">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70" indent="-342834">
              <a:defRPr lang="en-US" sz="2200" b="0" kern="1200" spc="0" baseline="0" dirty="0">
                <a:gradFill>
                  <a:gsLst>
                    <a:gs pos="1250">
                      <a:schemeClr val="tx1"/>
                    </a:gs>
                    <a:gs pos="100000">
                      <a:schemeClr val="tx1"/>
                    </a:gs>
                  </a:gsLst>
                  <a:lin ang="5400000" scaled="0"/>
                </a:gradFill>
                <a:latin typeface="+mn-lt"/>
                <a:ea typeface="+mn-ea"/>
                <a:cs typeface="+mn-cs"/>
              </a:defRPr>
            </a:lvl4pPr>
            <a:lvl5pPr marL="1196746" indent="-342834">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0" marR="0" lvl="0"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Click to edit Master text styles</a:t>
            </a:r>
          </a:p>
          <a:p>
            <a:pPr marL="426956" marR="0" lvl="1" indent="-17141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39640" marR="0" lvl="2" indent="-188876"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28516" marR="0" lvl="3" indent="-176180"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23741" marR="0" lvl="4" indent="-169831"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910681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81436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59E53-0FDB-4EE9-A691-54E8A671A8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6757EC-2C65-4657-8E9D-BFAB89BA41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56C974-161E-4054-9606-FD2488B0D845}"/>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5" name="Footer Placeholder 4">
            <a:extLst>
              <a:ext uri="{FF2B5EF4-FFF2-40B4-BE49-F238E27FC236}">
                <a16:creationId xmlns:a16="http://schemas.microsoft.com/office/drawing/2014/main" id="{10648E24-2D9D-4836-AD1A-45FA1DA97BD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34302-FC6C-483C-B095-0801035BBA64}"/>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75747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7576272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320989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35251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0793141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413010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093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96773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70" y="295275"/>
            <a:ext cx="7043233" cy="917575"/>
          </a:xfrm>
        </p:spPr>
        <p:txBody>
          <a:bodyPr/>
          <a:lstStyle>
            <a:lvl1pPr>
              <a:defRPr sz="3999"/>
            </a:lvl1pPr>
          </a:lstStyle>
          <a:p>
            <a:r>
              <a:rPr lang="en-US"/>
              <a:t>Click to edit Master title style</a:t>
            </a:r>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4925696" cy="6995160"/>
          </a:xfrm>
          <a:prstGeom prst="rect">
            <a:avLst/>
          </a:prstGeom>
        </p:spPr>
      </p:pic>
    </p:spTree>
    <p:extLst>
      <p:ext uri="{BB962C8B-B14F-4D97-AF65-F5344CB8AC3E}">
        <p14:creationId xmlns:p14="http://schemas.microsoft.com/office/powerpoint/2010/main" val="1079724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9842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28170538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BB94D-75AC-469E-936C-8C3CE7D23463}"/>
              </a:ext>
            </a:extLst>
          </p:cNvPr>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a:extLst>
              <a:ext uri="{FF2B5EF4-FFF2-40B4-BE49-F238E27FC236}">
                <a16:creationId xmlns:a16="http://schemas.microsoft.com/office/drawing/2014/main" id="{D22261BB-9E6E-4A55-A25B-99E4B1F2DE13}"/>
              </a:ext>
            </a:extLst>
          </p:cNvPr>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A03C9D-1EB4-4C9A-9548-7C9D30BDC43E}"/>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5" name="Footer Placeholder 4">
            <a:extLst>
              <a:ext uri="{FF2B5EF4-FFF2-40B4-BE49-F238E27FC236}">
                <a16:creationId xmlns:a16="http://schemas.microsoft.com/office/drawing/2014/main" id="{65DD9898-0DE1-4A52-8AD0-80BDFC1D78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86A9D-3584-4930-A879-10778545385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87875945"/>
      </p:ext>
    </p:extLst>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319312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9_Title Slide">
    <p:bg>
      <p:bgPr>
        <a:solidFill>
          <a:schemeClr val="accent1"/>
        </a:solidFill>
        <a:effectLst/>
      </p:bgPr>
    </p:bg>
    <p:spTree>
      <p:nvGrpSpPr>
        <p:cNvPr id="1" name=""/>
        <p:cNvGrpSpPr/>
        <p:nvPr/>
      </p:nvGrpSpPr>
      <p:grpSpPr>
        <a:xfrm>
          <a:off x="0" y="0"/>
          <a:ext cx="0" cy="0"/>
          <a:chOff x="0" y="0"/>
          <a:chExt cx="0" cy="0"/>
        </a:xfrm>
      </p:grpSpPr>
      <p:pic>
        <p:nvPicPr>
          <p:cNvPr id="14" name="Picture 13"/>
          <p:cNvPicPr>
            <a:picLocks noChangeAspect="1"/>
          </p:cNvPicPr>
          <p:nvPr userDrawn="1"/>
        </p:nvPicPr>
        <p:blipFill rotWithShape="1">
          <a:blip r:embed="rId2" cstate="print">
            <a:alphaModFix/>
            <a:extLst>
              <a:ext uri="{28A0092B-C50C-407E-A947-70E740481C1C}">
                <a14:useLocalDpi xmlns:a14="http://schemas.microsoft.com/office/drawing/2010/main"/>
              </a:ext>
            </a:extLst>
          </a:blip>
          <a:srcRect/>
          <a:stretch/>
        </p:blipFill>
        <p:spPr>
          <a:xfrm>
            <a:off x="0" y="0"/>
            <a:ext cx="12436475" cy="7012794"/>
          </a:xfrm>
          <a:prstGeom prst="rect">
            <a:avLst/>
          </a:prstGeom>
        </p:spPr>
      </p:pic>
      <p:sp>
        <p:nvSpPr>
          <p:cNvPr id="2" name="Rectangle 1">
            <a:extLst>
              <a:ext uri="{FF2B5EF4-FFF2-40B4-BE49-F238E27FC236}">
                <a16:creationId xmlns:a16="http://schemas.microsoft.com/office/drawing/2014/main" id="{BC28AAEF-CE36-4DCE-AEF9-0CA2B12A27F6}"/>
              </a:ext>
            </a:extLst>
          </p:cNvPr>
          <p:cNvSpPr/>
          <p:nvPr userDrawn="1"/>
        </p:nvSpPr>
        <p:spPr bwMode="auto">
          <a:xfrm>
            <a:off x="-1" y="0"/>
            <a:ext cx="12436476" cy="7012794"/>
          </a:xfrm>
          <a:prstGeom prst="rect">
            <a:avLst/>
          </a:prstGeom>
          <a:gradFill flip="none" rotWithShape="1">
            <a:gsLst>
              <a:gs pos="24021">
                <a:srgbClr val="000F26">
                  <a:alpha val="58000"/>
                </a:srgbClr>
              </a:gs>
              <a:gs pos="72000">
                <a:schemeClr val="bg2">
                  <a:alpha val="0"/>
                </a:schemeClr>
              </a:gs>
              <a:gs pos="0">
                <a:schemeClr val="accent3">
                  <a:alpha val="76000"/>
                </a:schemeClr>
              </a:gs>
            </a:gsLst>
            <a:lin ang="20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userDrawn="1"/>
        </p:nvSpPr>
        <p:spPr bwMode="auto">
          <a:xfrm>
            <a:off x="0" y="5090474"/>
            <a:ext cx="12435594" cy="1904051"/>
          </a:xfrm>
          <a:prstGeom prst="rect">
            <a:avLst/>
          </a:prstGeom>
          <a:gradFill flip="none" rotWithShape="1">
            <a:gsLst>
              <a:gs pos="98000">
                <a:schemeClr val="tx1">
                  <a:alpha val="0"/>
                  <a:lumMod val="0"/>
                </a:schemeClr>
              </a:gs>
              <a:gs pos="0">
                <a:schemeClr val="accent3">
                  <a:lumMod val="0"/>
                  <a:alpha val="63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3" y="2125678"/>
            <a:ext cx="6400736" cy="1828786"/>
          </a:xfrm>
          <a:noFill/>
        </p:spPr>
        <p:txBody>
          <a:bodyPr lIns="146304" tIns="91440" rIns="146304" bIns="91440" anchor="t" anchorCtr="0"/>
          <a:lstStyle>
            <a:lvl1pPr>
              <a:defRPr sz="5399" spc="-100" baseline="0">
                <a:gradFill>
                  <a:gsLst>
                    <a:gs pos="89381">
                      <a:schemeClr val="tx1"/>
                    </a:gs>
                    <a:gs pos="64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74701" y="3955786"/>
            <a:ext cx="6400737" cy="1828007"/>
          </a:xfrm>
          <a:noFill/>
        </p:spPr>
        <p:txBody>
          <a:bodyPr lIns="164592" tIns="109728" rIns="164592" bIns="109728">
            <a:noAutofit/>
          </a:bodyPr>
          <a:lstStyle>
            <a:lvl1pPr marL="0" indent="0">
              <a:spcBef>
                <a:spcPts val="0"/>
              </a:spcBef>
              <a:buNone/>
              <a:defRPr sz="3199" spc="0" baseline="0">
                <a:gradFill>
                  <a:gsLst>
                    <a:gs pos="89381">
                      <a:schemeClr val="tx1"/>
                    </a:gs>
                    <a:gs pos="64000">
                      <a:schemeClr val="tx1"/>
                    </a:gs>
                  </a:gsLst>
                  <a:lin ang="5400000" scaled="0"/>
                </a:gradFill>
                <a:latin typeface="+mj-lt"/>
              </a:defRPr>
            </a:lvl1pPr>
          </a:lstStyle>
          <a:p>
            <a:pPr lvl="0"/>
            <a:r>
              <a:rPr lang="en-US"/>
              <a:t>for your hybrid environment</a:t>
            </a:r>
          </a:p>
        </p:txBody>
      </p:sp>
      <p:grpSp>
        <p:nvGrpSpPr>
          <p:cNvPr id="25" name="Group 24">
            <a:extLst>
              <a:ext uri="{FF2B5EF4-FFF2-40B4-BE49-F238E27FC236}">
                <a16:creationId xmlns:a16="http://schemas.microsoft.com/office/drawing/2014/main" id="{BA7CAD2D-A523-49D0-BFE5-36D87090CC80}"/>
              </a:ext>
            </a:extLst>
          </p:cNvPr>
          <p:cNvGrpSpPr>
            <a:grpSpLocks noChangeAspect="1"/>
          </p:cNvGrpSpPr>
          <p:nvPr userDrawn="1"/>
        </p:nvGrpSpPr>
        <p:grpSpPr bwMode="black">
          <a:xfrm>
            <a:off x="468308" y="479425"/>
            <a:ext cx="1448129" cy="310896"/>
            <a:chOff x="457200" y="1643393"/>
            <a:chExt cx="4492753" cy="964540"/>
          </a:xfrm>
        </p:grpSpPr>
        <p:pic>
          <p:nvPicPr>
            <p:cNvPr id="26" name="Picture 25">
              <a:extLst>
                <a:ext uri="{FF2B5EF4-FFF2-40B4-BE49-F238E27FC236}">
                  <a16:creationId xmlns:a16="http://schemas.microsoft.com/office/drawing/2014/main" id="{A9056999-B9F1-4B54-AC0B-2E30B71879D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27" name="Freeform 12">
              <a:extLst>
                <a:ext uri="{FF2B5EF4-FFF2-40B4-BE49-F238E27FC236}">
                  <a16:creationId xmlns:a16="http://schemas.microsoft.com/office/drawing/2014/main" id="{0D968956-170E-40B1-9729-5DF0A40E647E}"/>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9552293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89584928"/>
      </p:ext>
    </p:extLst>
  </p:cSld>
  <p:clrMapOvr>
    <a:masterClrMapping/>
  </p:clrMapOvr>
  <p:transition>
    <p:fade/>
  </p:transition>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grpSp>
        <p:nvGrpSpPr>
          <p:cNvPr id="12" name="Group 11"/>
          <p:cNvGrpSpPr/>
          <p:nvPr userDrawn="1"/>
        </p:nvGrpSpPr>
        <p:grpSpPr>
          <a:xfrm>
            <a:off x="6994506" y="6118886"/>
            <a:ext cx="5321095" cy="640363"/>
            <a:chOff x="274638" y="4554931"/>
            <a:chExt cx="5321094" cy="640363"/>
          </a:xfrm>
        </p:grpSpPr>
        <p:sp>
          <p:nvSpPr>
            <p:cNvPr id="7" name="TextBox 6"/>
            <p:cNvSpPr txBox="1"/>
            <p:nvPr userDrawn="1"/>
          </p:nvSpPr>
          <p:spPr>
            <a:xfrm>
              <a:off x="274638" y="4554931"/>
              <a:ext cx="5321094" cy="640363"/>
            </a:xfrm>
            <a:prstGeom prst="rect">
              <a:avLst/>
            </a:prstGeom>
            <a:noFill/>
          </p:spPr>
          <p:txBody>
            <a:bodyPr wrap="none" lIns="182880" tIns="146304" rIns="182880" bIns="146304" rtlCol="0">
              <a:spAutoFit/>
            </a:bodyPr>
            <a:lstStyle/>
            <a:p>
              <a:pPr>
                <a:lnSpc>
                  <a:spcPct val="90000"/>
                </a:lnSpc>
                <a:spcAft>
                  <a:spcPts val="600"/>
                </a:spcAft>
              </a:pPr>
              <a:r>
                <a:rPr lang="en-US" sz="2400">
                  <a:gradFill>
                    <a:gsLst>
                      <a:gs pos="2917">
                        <a:schemeClr val="tx1"/>
                      </a:gs>
                      <a:gs pos="30000">
                        <a:schemeClr val="tx1"/>
                      </a:gs>
                    </a:gsLst>
                    <a:lin ang="5400000" scaled="0"/>
                  </a:gradFill>
                </a:rPr>
                <a:t>Las Vegas, Nevada	July 17–21, 2017</a:t>
              </a:r>
            </a:p>
          </p:txBody>
        </p:sp>
        <p:cxnSp>
          <p:nvCxnSpPr>
            <p:cNvPr id="10" name="Straight Connector 9"/>
            <p:cNvCxnSpPr>
              <a:cxnSpLocks/>
            </p:cNvCxnSpPr>
            <p:nvPr userDrawn="1"/>
          </p:nvCxnSpPr>
          <p:spPr>
            <a:xfrm>
              <a:off x="3059781" y="4673270"/>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5812" y="1871024"/>
            <a:ext cx="5911432" cy="1058078"/>
          </a:xfrm>
          <a:prstGeom prst="rect">
            <a:avLst/>
          </a:prstGeom>
          <a:noFill/>
        </p:spPr>
        <p:txBody>
          <a:bodyPr wrap="none" lIns="182854" tIns="146283" rIns="182854" bIns="146283" rtlCol="0">
            <a:spAutoFit/>
          </a:bodyPr>
          <a:lstStyle/>
          <a:p>
            <a:pPr>
              <a:lnSpc>
                <a:spcPct val="90000"/>
              </a:lnSpc>
              <a:spcAft>
                <a:spcPts val="600"/>
              </a:spcAft>
            </a:pPr>
            <a:r>
              <a:rPr lang="en-US" sz="5399">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761038" y="1871025"/>
            <a:ext cx="6400800" cy="1042416"/>
          </a:xfrm>
        </p:spPr>
        <p:txBody>
          <a:bodyPr lIns="182880" tIns="146304" rIns="182880" bIns="146304"/>
          <a:lstStyle>
            <a:lvl1pPr marL="0" indent="0">
              <a:buNone/>
              <a:defRPr sz="5399"/>
            </a:lvl1pPr>
          </a:lstStyle>
          <a:p>
            <a:pPr lvl="0"/>
            <a:r>
              <a:rPr lang="en-US"/>
              <a:t>&lt;theme word here&gt;</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225813" y="2651450"/>
            <a:ext cx="5774938" cy="1058078"/>
          </a:xfrm>
          <a:prstGeom prst="rect">
            <a:avLst/>
          </a:prstGeom>
          <a:noFill/>
        </p:spPr>
        <p:txBody>
          <a:bodyPr wrap="square" lIns="182854" tIns="146283" rIns="182854" bIns="146283" rtlCol="0">
            <a:spAutoFit/>
          </a:bodyPr>
          <a:lstStyle/>
          <a:p>
            <a:pPr algn="r">
              <a:lnSpc>
                <a:spcPct val="90000"/>
              </a:lnSpc>
              <a:spcAft>
                <a:spcPts val="600"/>
              </a:spcAft>
            </a:pPr>
            <a:r>
              <a:rPr lang="en-US" sz="5399">
                <a:gradFill>
                  <a:gsLst>
                    <a:gs pos="2917">
                      <a:schemeClr val="tx1"/>
                    </a:gs>
                    <a:gs pos="30000">
                      <a:schemeClr val="tx1"/>
                    </a:gs>
                  </a:gsLst>
                  <a:lin ang="5400000" scaled="0"/>
                </a:gradFill>
                <a:latin typeface="+mj-lt"/>
              </a:rPr>
              <a:t>to</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761038" y="2651450"/>
            <a:ext cx="6400800" cy="1043363"/>
          </a:xfrm>
        </p:spPr>
        <p:txBody>
          <a:bodyPr lIns="182880" tIns="146304" rIns="182880" bIns="146304"/>
          <a:lstStyle>
            <a:lvl1pPr marL="0" indent="0">
              <a:buNone/>
              <a:defRPr sz="5399"/>
            </a:lvl1pPr>
          </a:lstStyle>
          <a:p>
            <a:pPr lvl="0"/>
            <a:r>
              <a:rPr lang="en-US"/>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25813" y="3445275"/>
            <a:ext cx="5774938" cy="1058078"/>
          </a:xfrm>
          <a:prstGeom prst="rect">
            <a:avLst/>
          </a:prstGeom>
          <a:noFill/>
        </p:spPr>
        <p:txBody>
          <a:bodyPr wrap="square" lIns="182854" tIns="146283" rIns="182854" bIns="146283" rtlCol="0">
            <a:spAutoFit/>
          </a:bodyPr>
          <a:lstStyle/>
          <a:p>
            <a:pPr algn="r">
              <a:lnSpc>
                <a:spcPct val="90000"/>
              </a:lnSpc>
              <a:spcAft>
                <a:spcPts val="600"/>
              </a:spcAft>
            </a:pPr>
            <a:r>
              <a:rPr lang="en-US" sz="5399">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761038" y="3445275"/>
            <a:ext cx="6400800" cy="1043363"/>
          </a:xfrm>
        </p:spPr>
        <p:txBody>
          <a:bodyPr lIns="182880" tIns="146304" rIns="182880" bIns="146304"/>
          <a:lstStyle>
            <a:lvl1pPr marL="0" indent="0">
              <a:buNone/>
              <a:defRPr sz="5399"/>
            </a:lvl1pPr>
          </a:lstStyle>
          <a:p>
            <a:pPr lvl="0"/>
            <a:r>
              <a:rPr lang="en-US"/>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075250" y="4225701"/>
            <a:ext cx="6548093" cy="1058078"/>
          </a:xfrm>
          <a:prstGeom prst="rect">
            <a:avLst/>
          </a:prstGeom>
          <a:noFill/>
        </p:spPr>
        <p:txBody>
          <a:bodyPr wrap="none" lIns="182854" tIns="146283" rIns="182854" bIns="146283" rtlCol="0">
            <a:spAutoFit/>
          </a:bodyPr>
          <a:lstStyle/>
          <a:p>
            <a:pPr>
              <a:lnSpc>
                <a:spcPct val="90000"/>
              </a:lnSpc>
              <a:spcAft>
                <a:spcPts val="600"/>
              </a:spcAft>
            </a:pPr>
            <a:r>
              <a:rPr lang="en-US" sz="5399">
                <a:gradFill>
                  <a:gsLst>
                    <a:gs pos="2917">
                      <a:schemeClr val="tx1"/>
                    </a:gs>
                    <a:gs pos="30000">
                      <a:schemeClr val="tx1"/>
                    </a:gs>
                  </a:gsLst>
                  <a:lin ang="5400000" scaled="0"/>
                </a:gradFill>
                <a:latin typeface="+mj-lt"/>
              </a:rPr>
              <a:t>to keep transforming</a:t>
            </a:r>
          </a:p>
        </p:txBody>
      </p:sp>
    </p:spTree>
    <p:extLst>
      <p:ext uri="{BB962C8B-B14F-4D97-AF65-F5344CB8AC3E}">
        <p14:creationId xmlns:p14="http://schemas.microsoft.com/office/powerpoint/2010/main" val="22175496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solidFill>
                  <a:schemeClr val="tx1"/>
                </a:solidFill>
              </a:defRPr>
            </a:lvl1pPr>
          </a:lstStyle>
          <a:p>
            <a:r>
              <a:rPr lang="en-US"/>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64592" tIns="109728" rIns="164592" bIns="109728">
            <a:noAutofit/>
          </a:bodyPr>
          <a:lstStyle>
            <a:lvl1pPr marL="0" indent="0">
              <a:spcBef>
                <a:spcPts val="0"/>
              </a:spcBef>
              <a:buNone/>
              <a:defRPr sz="3199" spc="0" baseline="0">
                <a:solidFill>
                  <a:schemeClr val="tx1"/>
                </a:solidFill>
                <a:latin typeface="+mn-lt"/>
              </a:defRPr>
            </a:lvl1pPr>
          </a:lstStyle>
          <a:p>
            <a:pPr lvl="0"/>
            <a:r>
              <a:rPr lang="en-US"/>
              <a:t>Speaker name</a:t>
            </a:r>
          </a:p>
        </p:txBody>
      </p:sp>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
        <p:nvSpPr>
          <p:cNvPr id="7" name="Text Placeholder 16"/>
          <p:cNvSpPr>
            <a:spLocks noGrp="1"/>
          </p:cNvSpPr>
          <p:nvPr>
            <p:ph type="body" sz="quarter" idx="13" hasCustomPrompt="1"/>
          </p:nvPr>
        </p:nvSpPr>
        <p:spPr>
          <a:xfrm>
            <a:off x="8506905" y="294305"/>
            <a:ext cx="3657600" cy="578303"/>
          </a:xfrm>
        </p:spPr>
        <p:txBody>
          <a:bodyPr lIns="182880" tIns="146304" rIns="182880" bIns="146304"/>
          <a:lstStyle>
            <a:lvl1pPr marL="0" indent="0" algn="r">
              <a:buNone/>
              <a:defRPr sz="2000">
                <a:solidFill>
                  <a:schemeClr val="tx1"/>
                </a:solidFill>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Session Code</a:t>
            </a:r>
          </a:p>
        </p:txBody>
      </p:sp>
      <p:sp>
        <p:nvSpPr>
          <p:cNvPr id="8" name="Text Placeholder 16"/>
          <p:cNvSpPr>
            <a:spLocks noGrp="1"/>
          </p:cNvSpPr>
          <p:nvPr>
            <p:ph type="body" sz="quarter" idx="14" hasCustomPrompt="1"/>
          </p:nvPr>
        </p:nvSpPr>
        <p:spPr>
          <a:xfrm>
            <a:off x="274703" y="6116467"/>
            <a:ext cx="3657600" cy="578303"/>
          </a:xfrm>
        </p:spPr>
        <p:txBody>
          <a:bodyPr lIns="182880" tIns="146304" rIns="182880" bIns="146304" anchor="b"/>
          <a:lstStyle>
            <a:lvl1pPr marL="0" indent="0" algn="l">
              <a:buNone/>
              <a:defRPr sz="2000">
                <a:solidFill>
                  <a:schemeClr val="tx1"/>
                </a:solidFill>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a:t>Yammer hashtag</a:t>
            </a:r>
          </a:p>
        </p:txBody>
      </p:sp>
    </p:spTree>
    <p:extLst>
      <p:ext uri="{BB962C8B-B14F-4D97-AF65-F5344CB8AC3E}">
        <p14:creationId xmlns:p14="http://schemas.microsoft.com/office/powerpoint/2010/main" val="4223115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950"/>
                                        <p:tgtEl>
                                          <p:spTgt spid="7"/>
                                        </p:tgtEl>
                                      </p:cBhvr>
                                    </p:animEffect>
                                  </p:childTnLst>
                                </p:cTn>
                              </p:par>
                              <p:par>
                                <p:cTn id="8" presetID="63" presetClass="path" presetSubtype="0" decel="100000" fill="hold" grpId="1" nodeType="withEffect">
                                  <p:stCondLst>
                                    <p:cond delay="700"/>
                                  </p:stCondLst>
                                  <p:childTnLst>
                                    <p:animMotion origin="layout" path="M -0.01455 2.13345E-6 L 1.62369E-6 2.13345E-6 " pathEditMode="relative" rAng="0" ptsTypes="AA">
                                      <p:cBhvr>
                                        <p:cTn id="9" dur="950" fill="hold"/>
                                        <p:tgtEl>
                                          <p:spTgt spid="7"/>
                                        </p:tgtEl>
                                        <p:attrNameLst>
                                          <p:attrName>ppt_x</p:attrName>
                                          <p:attrName>ppt_y</p:attrName>
                                        </p:attrNameLst>
                                      </p:cBhvr>
                                      <p:rCtr x="728" y="0"/>
                                    </p:animMotion>
                                  </p:childTnLst>
                                </p:cTn>
                              </p:par>
                              <p:par>
                                <p:cTn id="10" presetID="6" presetClass="emph" presetSubtype="0" accel="100000" autoRev="1" fill="hold" grpId="2" nodeType="withEffect">
                                  <p:stCondLst>
                                    <p:cond delay="0"/>
                                  </p:stCondLst>
                                  <p:childTnLst>
                                    <p:animScale>
                                      <p:cBhvr>
                                        <p:cTn id="11" dur="500" fill="hold"/>
                                        <p:tgtEl>
                                          <p:spTgt spid="7"/>
                                        </p:tgtEl>
                                      </p:cBhvr>
                                      <p:by x="95000" y="95000"/>
                                    </p:animScale>
                                  </p:childTnLst>
                                </p:cTn>
                              </p:par>
                              <p:par>
                                <p:cTn id="12" presetID="10" presetClass="entr" presetSubtype="0" fill="hold" grpId="0" nodeType="withEffect">
                                  <p:stCondLst>
                                    <p:cond delay="7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950"/>
                                        <p:tgtEl>
                                          <p:spTgt spid="8"/>
                                        </p:tgtEl>
                                      </p:cBhvr>
                                    </p:animEffect>
                                  </p:childTnLst>
                                </p:cTn>
                              </p:par>
                              <p:par>
                                <p:cTn id="15" presetID="63" presetClass="path" presetSubtype="0" decel="100000" fill="hold" grpId="1" nodeType="withEffect">
                                  <p:stCondLst>
                                    <p:cond delay="700"/>
                                  </p:stCondLst>
                                  <p:childTnLst>
                                    <p:animMotion origin="layout" path="M -0.01455 -2.09714E-6 L -4.54174E-6 -2.09714E-6 " pathEditMode="relative" rAng="0" ptsTypes="AA">
                                      <p:cBhvr>
                                        <p:cTn id="16" dur="950" fill="hold"/>
                                        <p:tgtEl>
                                          <p:spTgt spid="8"/>
                                        </p:tgtEl>
                                        <p:attrNameLst>
                                          <p:attrName>ppt_x</p:attrName>
                                          <p:attrName>ppt_y</p:attrName>
                                        </p:attrNameLst>
                                      </p:cBhvr>
                                      <p:rCtr x="728" y="0"/>
                                    </p:animMotion>
                                  </p:childTnLst>
                                </p:cTn>
                              </p:par>
                              <p:par>
                                <p:cTn id="17" presetID="6" presetClass="emph" presetSubtype="0" accel="100000" autoRev="1" fill="hold" grpId="2" nodeType="withEffect">
                                  <p:stCondLst>
                                    <p:cond delay="0"/>
                                  </p:stCondLst>
                                  <p:childTnLst>
                                    <p:animScale>
                                      <p:cBhvr>
                                        <p:cTn id="18" dur="500" fill="hold"/>
                                        <p:tgtEl>
                                          <p:spTgt spid="8"/>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tmplLst>
          <p:tmpl>
            <p:tnLst>
              <p:par>
                <p:cTn presetID="10" presetClass="entr" presetSubtype="0" fill="hold" nodeType="withEffect">
                  <p:stCondLst>
                    <p:cond delay="700"/>
                  </p:stCondLst>
                  <p:childTnLst>
                    <p:set>
                      <p:cBhvr>
                        <p:cTn dur="1" fill="hold">
                          <p:stCondLst>
                            <p:cond delay="0"/>
                          </p:stCondLst>
                        </p:cTn>
                        <p:tgtEl>
                          <p:spTgt spid="7"/>
                        </p:tgtEl>
                        <p:attrNameLst>
                          <p:attrName>style.visibility</p:attrName>
                        </p:attrNameLst>
                      </p:cBhvr>
                      <p:to>
                        <p:strVal val="visible"/>
                      </p:to>
                    </p:set>
                    <p:animEffect transition="in" filter="fade">
                      <p:cBhvr>
                        <p:cTn dur="950"/>
                        <p:tgtEl>
                          <p:spTgt spid="7"/>
                        </p:tgtEl>
                      </p:cBhvr>
                    </p:animEffect>
                  </p:childTnLst>
                </p:cTn>
              </p:par>
            </p:tnLst>
          </p:tmpl>
        </p:tmplLst>
      </p:bldP>
      <p:bldP spid="7" grpId="1"/>
      <p:bldP spid="7" grpId="2"/>
      <p:bldP spid="8" grpId="0">
        <p:tmplLst>
          <p:tmpl>
            <p:tnLst>
              <p:par>
                <p:cTn presetID="10" presetClass="entr" presetSubtype="0" fill="hold" nodeType="withEffect">
                  <p:stCondLst>
                    <p:cond delay="700"/>
                  </p:stCondLst>
                  <p:childTnLst>
                    <p:set>
                      <p:cBhvr>
                        <p:cTn dur="1" fill="hold">
                          <p:stCondLst>
                            <p:cond delay="0"/>
                          </p:stCondLst>
                        </p:cTn>
                        <p:tgtEl>
                          <p:spTgt spid="8"/>
                        </p:tgtEl>
                        <p:attrNameLst>
                          <p:attrName>style.visibility</p:attrName>
                        </p:attrNameLst>
                      </p:cBhvr>
                      <p:to>
                        <p:strVal val="visible"/>
                      </p:to>
                    </p:set>
                    <p:animEffect transition="in" filter="fade">
                      <p:cBhvr>
                        <p:cTn dur="950"/>
                        <p:tgtEl>
                          <p:spTgt spid="8"/>
                        </p:tgtEl>
                      </p:cBhvr>
                    </p:animEffect>
                  </p:childTnLst>
                </p:cTn>
              </p:par>
            </p:tnLst>
          </p:tmpl>
        </p:tmplLst>
      </p:bldP>
      <p:bldP spid="8" grpId="1"/>
      <p:bldP spid="8" grpId="2"/>
    </p:bldLst>
  </p:timing>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40955737"/>
      </p:ext>
    </p:extLst>
  </p:cSld>
  <p:clrMapOvr>
    <a:masterClrMapping/>
  </p:clrMapOvr>
  <p:transition>
    <p:fade/>
  </p:transition>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61524360"/>
      </p:ext>
    </p:extLst>
  </p:cSld>
  <p:clrMapOvr>
    <a:masterClrMapping/>
  </p:clrMapOvr>
  <p:transition>
    <p:fade/>
  </p:transition>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39" indent="0">
              <a:buFont typeface="Wingdings" panose="05000000000000000000" pitchFamily="2" charset="2"/>
              <a:buNone/>
              <a:defRPr sz="2400" b="0"/>
            </a:lvl2pPr>
            <a:lvl3pPr marL="450763" indent="0">
              <a:buFont typeface="Wingdings" panose="05000000000000000000" pitchFamily="2" charset="2"/>
              <a:buNone/>
              <a:tabLst/>
              <a:defRPr sz="2200" b="0"/>
            </a:lvl3pPr>
            <a:lvl4pPr marL="652336" indent="0">
              <a:buFont typeface="Wingdings" panose="05000000000000000000" pitchFamily="2" charset="2"/>
              <a:buNone/>
              <a:defRPr sz="2200" b="0"/>
            </a:lvl4pPr>
            <a:lvl5pPr marL="853911" indent="0">
              <a:buFont typeface="Wingdings" panose="05000000000000000000" pitchFamily="2" charset="2"/>
              <a:buNone/>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39"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3"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36"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1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1" marR="0" lvl="0" indent="-514251" algn="l" defTabSz="932563" rtl="0" eaLnBrk="1" fontAlgn="auto" latinLnBrk="0" hangingPunct="1">
              <a:lnSpc>
                <a:spcPct val="90000"/>
              </a:lnSpc>
              <a:spcBef>
                <a:spcPts val="1224"/>
              </a:spcBef>
              <a:spcAft>
                <a:spcPts val="0"/>
              </a:spcAft>
              <a:buClr>
                <a:schemeClr val="tx1"/>
              </a:buClr>
              <a:buSzPct val="90000"/>
              <a:tabLst/>
            </a:pPr>
            <a:r>
              <a:rPr lang="en-US"/>
              <a:t>Click to edit Master text styles</a:t>
            </a:r>
          </a:p>
          <a:p>
            <a:pPr marL="712651" marR="0" lvl="1" indent="-457112" algn="l" defTabSz="932563" rtl="0" eaLnBrk="1" fontAlgn="auto" latinLnBrk="0" hangingPunct="1">
              <a:lnSpc>
                <a:spcPct val="90000"/>
              </a:lnSpc>
              <a:spcBef>
                <a:spcPct val="20000"/>
              </a:spcBef>
              <a:spcAft>
                <a:spcPts val="0"/>
              </a:spcAft>
              <a:buClrTx/>
              <a:buSzPct val="90000"/>
              <a:tabLst/>
            </a:pPr>
            <a:r>
              <a:rPr lang="en-US"/>
              <a:t>Second level</a:t>
            </a:r>
          </a:p>
          <a:p>
            <a:pPr marL="907875" marR="0" lvl="2" indent="-457112" algn="l" defTabSz="932563" rtl="0" eaLnBrk="1" fontAlgn="auto" latinLnBrk="0" hangingPunct="1">
              <a:lnSpc>
                <a:spcPct val="90000"/>
              </a:lnSpc>
              <a:spcBef>
                <a:spcPct val="20000"/>
              </a:spcBef>
              <a:spcAft>
                <a:spcPts val="0"/>
              </a:spcAft>
              <a:buClrTx/>
              <a:buSzPct val="90000"/>
              <a:tabLst/>
            </a:pPr>
            <a:r>
              <a:rPr lang="en-US"/>
              <a:t>Third level</a:t>
            </a:r>
          </a:p>
          <a:p>
            <a:pPr marL="1109449" marR="0" lvl="3" indent="-457112" algn="l" defTabSz="932563" rtl="0" eaLnBrk="1" fontAlgn="auto" latinLnBrk="0" hangingPunct="1">
              <a:lnSpc>
                <a:spcPct val="90000"/>
              </a:lnSpc>
              <a:spcBef>
                <a:spcPct val="20000"/>
              </a:spcBef>
              <a:spcAft>
                <a:spcPts val="0"/>
              </a:spcAft>
              <a:buClrTx/>
              <a:buSzPct val="90000"/>
              <a:tabLst/>
            </a:pPr>
            <a:r>
              <a:rPr lang="en-US"/>
              <a:t>Fourth level</a:t>
            </a:r>
          </a:p>
          <a:p>
            <a:pPr marL="1311023" marR="0" lvl="4" indent="-457112" algn="l" defTabSz="932563" rtl="0" eaLnBrk="1" fontAlgn="auto" latinLnBrk="0" hangingPunct="1">
              <a:lnSpc>
                <a:spcPct val="90000"/>
              </a:lnSpc>
              <a:spcBef>
                <a:spcPct val="20000"/>
              </a:spcBef>
              <a:spcAft>
                <a:spcPts val="0"/>
              </a:spcAft>
              <a:buClrTx/>
              <a:buSzPct val="90000"/>
              <a:tabLst/>
            </a:pPr>
            <a:r>
              <a:rPr lang="en-US"/>
              <a:t>Fifth level</a:t>
            </a:r>
          </a:p>
        </p:txBody>
      </p:sp>
      <p:sp>
        <p:nvSpPr>
          <p:cNvPr id="6"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62286281"/>
      </p:ext>
    </p:extLst>
  </p:cSld>
  <p:clrMapOvr>
    <a:masterClrMapping/>
  </p:clrMapOvr>
  <p:transition>
    <p:fade/>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231730" indent="-231730">
              <a:spcBef>
                <a:spcPts val="1224"/>
              </a:spcBef>
              <a:buClr>
                <a:schemeClr val="tx1"/>
              </a:buClr>
              <a:buFont typeface="Wingdings" panose="05000000000000000000" pitchFamily="2" charset="2"/>
              <a:buChar char=""/>
              <a:defRPr sz="3000" b="0">
                <a:latin typeface="+mn-lt"/>
              </a:defRPr>
            </a:lvl1pPr>
            <a:lvl2pPr marL="426956" indent="-171417">
              <a:buFont typeface="Wingdings" panose="05000000000000000000" pitchFamily="2" charset="2"/>
              <a:buChar char=""/>
              <a:defRPr sz="2400" b="0"/>
            </a:lvl2pPr>
            <a:lvl3pPr marL="639640" indent="-188876">
              <a:buFont typeface="Wingdings" panose="05000000000000000000" pitchFamily="2" charset="2"/>
              <a:buChar char=""/>
              <a:tabLst/>
              <a:defRPr sz="2200" b="0"/>
            </a:lvl3pPr>
            <a:lvl4pPr marL="828516" indent="-176180">
              <a:buFont typeface="Wingdings" panose="05000000000000000000" pitchFamily="2" charset="2"/>
              <a:buChar char=""/>
              <a:defRPr sz="2200" b="0"/>
            </a:lvl4pPr>
            <a:lvl5pPr marL="1023741" indent="-169831">
              <a:buFont typeface="Wingdings" panose="05000000000000000000" pitchFamily="2" charset="2"/>
              <a:buChar char=""/>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287282" indent="-287282">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373" indent="-342834">
              <a:defRPr lang="en-US" sz="2400" b="0" kern="1200" spc="0" baseline="0" dirty="0">
                <a:gradFill>
                  <a:gsLst>
                    <a:gs pos="1250">
                      <a:schemeClr val="tx1"/>
                    </a:gs>
                    <a:gs pos="100000">
                      <a:schemeClr val="tx1"/>
                    </a:gs>
                  </a:gsLst>
                  <a:lin ang="5400000" scaled="0"/>
                </a:gradFill>
                <a:latin typeface="+mn-lt"/>
                <a:ea typeface="+mn-ea"/>
                <a:cs typeface="+mn-cs"/>
              </a:defRPr>
            </a:lvl2pPr>
            <a:lvl3pPr marL="793597" indent="-342834">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70" indent="-342834">
              <a:defRPr lang="en-US" sz="2200" b="0" kern="1200" spc="0" baseline="0" dirty="0">
                <a:gradFill>
                  <a:gsLst>
                    <a:gs pos="1250">
                      <a:schemeClr val="tx1"/>
                    </a:gs>
                    <a:gs pos="100000">
                      <a:schemeClr val="tx1"/>
                    </a:gs>
                  </a:gsLst>
                  <a:lin ang="5400000" scaled="0"/>
                </a:gradFill>
                <a:latin typeface="+mn-lt"/>
                <a:ea typeface="+mn-ea"/>
                <a:cs typeface="+mn-cs"/>
              </a:defRPr>
            </a:lvl4pPr>
            <a:lvl5pPr marL="1196746" indent="-342834">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0" marR="0" lvl="0"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Click to edit Master text styles</a:t>
            </a:r>
          </a:p>
          <a:p>
            <a:pPr marL="426956" marR="0" lvl="1" indent="-17141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39640" marR="0" lvl="2" indent="-188876"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28516" marR="0" lvl="3" indent="-176180"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23741" marR="0" lvl="4" indent="-169831"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
        <p:nvSpPr>
          <p:cNvPr id="6"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52465117"/>
      </p:ext>
    </p:extLst>
  </p:cSld>
  <p:clrMapOvr>
    <a:masterClrMapping/>
  </p:clrMapOvr>
  <p:transition>
    <p:fade/>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0250758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27DDB-203A-421D-A781-5CF936D7C1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C31955-177C-462B-AD7F-206023405913}"/>
              </a:ext>
            </a:extLst>
          </p:cNvPr>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D6680D0-5D46-44C4-BBEC-51AE0FF47575}"/>
              </a:ext>
            </a:extLst>
          </p:cNvPr>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097B11-569A-471F-84F6-1B9C69A94B5F}"/>
              </a:ext>
            </a:extLst>
          </p:cNvPr>
          <p:cNvSpPr>
            <a:spLocks noGrp="1"/>
          </p:cNvSpPr>
          <p:nvPr>
            <p:ph type="dt" sz="half" idx="10"/>
          </p:nvPr>
        </p:nvSpPr>
        <p:spPr/>
        <p:txBody>
          <a:bodyPr/>
          <a:lstStyle/>
          <a:p>
            <a:fld id="{EB712588-04B1-427B-82EE-E8DB90309F08}" type="datetimeFigureOut">
              <a:rPr lang="en-US" smtClean="0"/>
              <a:t>10/10/2018</a:t>
            </a:fld>
            <a:endParaRPr lang="en-US" dirty="0"/>
          </a:p>
        </p:txBody>
      </p:sp>
      <p:sp>
        <p:nvSpPr>
          <p:cNvPr id="6" name="Footer Placeholder 5">
            <a:extLst>
              <a:ext uri="{FF2B5EF4-FFF2-40B4-BE49-F238E27FC236}">
                <a16:creationId xmlns:a16="http://schemas.microsoft.com/office/drawing/2014/main" id="{40B33B08-B43B-4E56-A9CE-DC8BD77AB44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BE071FC-CD03-469A-9820-93B4BCB45B78}"/>
              </a:ext>
            </a:extLst>
          </p:cNvPr>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322329179"/>
      </p:ext>
    </p:extLst>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
        <p:nvSpPr>
          <p:cNvPr id="4"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844292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
        <p:nvSpPr>
          <p:cNvPr id="3"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8527468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
        <p:nvSpPr>
          <p:cNvPr id="3"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18892849"/>
      </p:ext>
    </p:extLst>
  </p:cSld>
  <p:clrMapOvr>
    <a:masterClrMapping/>
  </p:clrMapOvr>
  <p:transition>
    <p:fade/>
  </p:transition>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solidFill>
                  <a:schemeClr val="tx1"/>
                </a:solidFill>
              </a:defRPr>
            </a:lvl1pPr>
          </a:lstStyle>
          <a:p>
            <a:r>
              <a:rPr lang="en-US"/>
              <a:t>Section title</a:t>
            </a:r>
          </a:p>
        </p:txBody>
      </p:sp>
      <p:sp>
        <p:nvSpPr>
          <p:cNvPr id="3"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1196760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797025896"/>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05252453"/>
      </p:ext>
    </p:extLst>
  </p:cSld>
  <p:clrMapOvr>
    <a:masterClrMapping/>
  </p:clrMapOvr>
  <p:transition>
    <p:fade/>
  </p:transition>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258092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791258"/>
      </p:ext>
    </p:extLst>
  </p:cSld>
  <p:clrMapOvr>
    <a:masterClrMapping/>
  </p:clrMapOvr>
  <p:transition>
    <p:fade/>
  </p:transition>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a:solidFill>
                  <a:schemeClr val="tx1"/>
                </a:soli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2396309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1603881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DC7BC-5AF9-47F5-9340-859C1A81938E}"/>
              </a:ext>
            </a:extLst>
          </p:cNvPr>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7B96CE-715B-4D37-B1BD-13BC6623B540}"/>
              </a:ext>
            </a:extLst>
          </p:cNvPr>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a:extLst>
              <a:ext uri="{FF2B5EF4-FFF2-40B4-BE49-F238E27FC236}">
                <a16:creationId xmlns:a16="http://schemas.microsoft.com/office/drawing/2014/main" id="{F49665B6-C8BA-4979-AA99-8C3178C861AA}"/>
              </a:ext>
            </a:extLst>
          </p:cNvPr>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C4D2F6-D76A-4453-B88B-2543F3260D73}"/>
              </a:ext>
            </a:extLst>
          </p:cNvPr>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a:extLst>
              <a:ext uri="{FF2B5EF4-FFF2-40B4-BE49-F238E27FC236}">
                <a16:creationId xmlns:a16="http://schemas.microsoft.com/office/drawing/2014/main" id="{3F1641D1-730C-43F4-92DB-B6722B4717AB}"/>
              </a:ext>
            </a:extLst>
          </p:cNvPr>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75CFA2-2833-489B-86D9-D2F0F7C8AC54}"/>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8" name="Footer Placeholder 7">
            <a:extLst>
              <a:ext uri="{FF2B5EF4-FFF2-40B4-BE49-F238E27FC236}">
                <a16:creationId xmlns:a16="http://schemas.microsoft.com/office/drawing/2014/main" id="{6E103FFF-C87F-424F-9186-32032C82ED1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CAFB703-FBED-41AE-8FA2-2A58B9E137F2}"/>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92246659"/>
      </p:ext>
    </p:extLst>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7" y="2125664"/>
            <a:ext cx="8219813" cy="1828800"/>
          </a:xfrm>
        </p:spPr>
        <p:txBody>
          <a:bodyPr/>
          <a:lstStyle>
            <a:lvl1pPr>
              <a:defRPr sz="5998" baseline="0"/>
            </a:lvl1pPr>
          </a:lstStyle>
          <a:p>
            <a:r>
              <a:rPr lang="en-US"/>
              <a:t>Click to edit Master title style</a:t>
            </a:r>
          </a:p>
        </p:txBody>
      </p:sp>
    </p:spTree>
    <p:extLst>
      <p:ext uri="{BB962C8B-B14F-4D97-AF65-F5344CB8AC3E}">
        <p14:creationId xmlns:p14="http://schemas.microsoft.com/office/powerpoint/2010/main" val="884575789"/>
      </p:ext>
    </p:extLst>
  </p:cSld>
  <p:clrMapOvr>
    <a:masterClrMapping/>
  </p:clrMapOvr>
  <p:transition advClick="0">
    <p:fade/>
  </p:transition>
</p:sldLayout>
</file>

<file path=ppt/slideLayouts/slideLayout29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9"/>
            <a:ext cx="5285502"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9"/>
            <a:ext cx="5285502"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defTabSz="932325">
              <a:defRPr/>
            </a:pPr>
            <a:fld id="{E35FFCD0-55DC-4FA1-A75B-CAC7F2FFA607}" type="datetimeFigureOut">
              <a:rPr lang="en-US" kern="0" smtClean="0">
                <a:solidFill>
                  <a:prstClr val="black">
                    <a:tint val="75000"/>
                  </a:prstClr>
                </a:solidFill>
              </a:rPr>
              <a:pPr defTabSz="932325">
                <a:defRPr/>
              </a:pPr>
              <a:t>10/10/2018</a:t>
            </a:fld>
            <a:endParaRPr lang="en-US" kern="0">
              <a:solidFill>
                <a:prstClr val="black">
                  <a:tint val="75000"/>
                </a:prstClr>
              </a:solidFill>
            </a:endParaRPr>
          </a:p>
        </p:txBody>
      </p:sp>
      <p:sp>
        <p:nvSpPr>
          <p:cNvPr id="6" name="Footer Placeholder 5"/>
          <p:cNvSpPr>
            <a:spLocks noGrp="1"/>
          </p:cNvSpPr>
          <p:nvPr>
            <p:ph type="ftr" sz="quarter" idx="11"/>
          </p:nvPr>
        </p:nvSpPr>
        <p:spPr/>
        <p:txBody>
          <a:bodyPr/>
          <a:lstStyle/>
          <a:p>
            <a:pPr defTabSz="932325">
              <a:defRPr/>
            </a:pPr>
            <a:endParaRPr lang="en-US" kern="0">
              <a:solidFill>
                <a:prstClr val="black">
                  <a:tint val="75000"/>
                </a:prstClr>
              </a:solidFill>
            </a:endParaRPr>
          </a:p>
        </p:txBody>
      </p:sp>
      <p:sp>
        <p:nvSpPr>
          <p:cNvPr id="7" name="Slide Number Placeholder 6"/>
          <p:cNvSpPr>
            <a:spLocks noGrp="1"/>
          </p:cNvSpPr>
          <p:nvPr>
            <p:ph type="sldNum" sz="quarter" idx="12"/>
          </p:nvPr>
        </p:nvSpPr>
        <p:spPr/>
        <p:txBody>
          <a:bodyPr/>
          <a:lstStyle/>
          <a:p>
            <a:pPr defTabSz="932325">
              <a:defRPr/>
            </a:pPr>
            <a:fld id="{6A59D5AF-717C-4F63-B565-3835D17431FA}" type="slidenum">
              <a:rPr lang="en-US" kern="0" smtClean="0">
                <a:solidFill>
                  <a:prstClr val="black">
                    <a:tint val="75000"/>
                  </a:prstClr>
                </a:solidFill>
              </a:rPr>
              <a:pPr defTabSz="932325">
                <a:defRPr/>
              </a:pPr>
              <a:t>‹#›</a:t>
            </a:fld>
            <a:endParaRPr lang="en-US" kern="0">
              <a:solidFill>
                <a:prstClr val="black">
                  <a:tint val="75000"/>
                </a:prstClr>
              </a:solidFill>
            </a:endParaRPr>
          </a:p>
        </p:txBody>
      </p:sp>
    </p:spTree>
    <p:extLst>
      <p:ext uri="{BB962C8B-B14F-4D97-AF65-F5344CB8AC3E}">
        <p14:creationId xmlns:p14="http://schemas.microsoft.com/office/powerpoint/2010/main" val="3439305823"/>
      </p:ext>
    </p:extLst>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60696" y="6182440"/>
            <a:ext cx="1548202" cy="332660"/>
          </a:xfrm>
          <a:prstGeom prst="rect">
            <a:avLst/>
          </a:prstGeom>
        </p:spPr>
      </p:pic>
    </p:spTree>
    <p:extLst>
      <p:ext uri="{BB962C8B-B14F-4D97-AF65-F5344CB8AC3E}">
        <p14:creationId xmlns:p14="http://schemas.microsoft.com/office/powerpoint/2010/main" val="3204303229"/>
      </p:ext>
    </p:extLst>
  </p:cSld>
  <p:clrMapOvr>
    <a:masterClrMapping/>
  </p:clrMapOvr>
  <mc:AlternateContent xmlns:mc="http://schemas.openxmlformats.org/markup-compatibility/2006" xmlns:p14="http://schemas.microsoft.com/office/powerpoint/2010/main">
    <mc:Choice Requires="p14">
      <p:transition spd="slow" p14:dur="3400" advClick="0">
        <p14:reveal/>
      </p:transition>
    </mc:Choice>
    <mc:Fallback xmlns="">
      <p:transition spd="slow" advClick="0">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spTree>
    <p:extLst>
      <p:ext uri="{BB962C8B-B14F-4D97-AF65-F5344CB8AC3E}">
        <p14:creationId xmlns:p14="http://schemas.microsoft.com/office/powerpoint/2010/main" val="8649215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p14:reveal/>
      </p:transition>
    </mc:Choice>
    <mc:Fallback xmlns="">
      <p:transition spd="slow" advClick="0">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solidFill>
                  <a:srgbClr val="92D050"/>
                </a:solidFill>
                <a:latin typeface="+mj-lt"/>
              </a:defRPr>
            </a:lvl1pPr>
          </a:lstStyle>
          <a:p>
            <a:pPr lvl="0"/>
            <a:r>
              <a:rPr lang="en-US" dirty="0"/>
              <a:t>Speaker Name</a:t>
            </a:r>
          </a:p>
        </p:txBody>
      </p:sp>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10056812" cy="2751698"/>
          </a:xfrm>
          <a:noFill/>
        </p:spPr>
        <p:txBody>
          <a:bodyPr tIns="91440" bIns="91440" anchor="b" anchorCtr="0"/>
          <a:lstStyle>
            <a:lvl1pPr>
              <a:defRPr sz="7200" spc="-100" baseline="0">
                <a:gradFill>
                  <a:gsLst>
                    <a:gs pos="100000">
                      <a:schemeClr val="tx1"/>
                    </a:gs>
                    <a:gs pos="0">
                      <a:schemeClr val="tx1"/>
                    </a:gs>
                  </a:gsLst>
                  <a:lin ang="5400000" scaled="0"/>
                </a:gradFill>
              </a:defRPr>
            </a:lvl1pPr>
          </a:lstStyle>
          <a:p>
            <a:r>
              <a:rPr lang="en-US" dirty="0"/>
              <a:t>Demo title</a:t>
            </a:r>
          </a:p>
        </p:txBody>
      </p:sp>
    </p:spTree>
    <p:extLst>
      <p:ext uri="{BB962C8B-B14F-4D97-AF65-F5344CB8AC3E}">
        <p14:creationId xmlns:p14="http://schemas.microsoft.com/office/powerpoint/2010/main" val="39576346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p14:reveal/>
      </p:transition>
    </mc:Choice>
    <mc:Fallback xmlns="">
      <p:transition spd="slow" advClick="0">
        <p:fade/>
      </p:transition>
    </mc:Fallback>
  </mc:AlternateContent>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94161">
                      <a:schemeClr val="bg1"/>
                    </a:gs>
                    <a:gs pos="0">
                      <a:schemeClr val="bg1"/>
                    </a:gs>
                  </a:gsLst>
                  <a:lin ang="5400000" scaled="0"/>
                </a:gradFill>
              </a:defRPr>
            </a:lvl1pPr>
          </a:lstStyle>
          <a:p>
            <a:r>
              <a:rPr lang="en-US" dirty="0"/>
              <a:t>Video title</a:t>
            </a:r>
          </a:p>
        </p:txBody>
      </p:sp>
    </p:spTree>
    <p:extLst>
      <p:ext uri="{BB962C8B-B14F-4D97-AF65-F5344CB8AC3E}">
        <p14:creationId xmlns:p14="http://schemas.microsoft.com/office/powerpoint/2010/main" val="1042288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p14:reveal/>
      </p:transition>
    </mc:Choice>
    <mc:Fallback xmlns="">
      <p:transition spd="slow" advClick="0">
        <p:fade/>
      </p:transition>
    </mc:Fallback>
  </mc:AlternateContent>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3223002"/>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5620">
                      <a:schemeClr val="bg1"/>
                    </a:gs>
                    <a:gs pos="0">
                      <a:schemeClr val="bg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318578750"/>
      </p:ext>
    </p:extLst>
  </p:cSld>
  <p:clrMapOvr>
    <a:overrideClrMapping bg1="lt1" tx1="dk1" bg2="lt2" tx2="dk2" accent1="accent1" accent2="accent2" accent3="accent3" accent4="accent4" accent5="accent5" accent6="accent6" hlink="hlink" folHlink="folHlink"/>
  </p:clrMapOvr>
  <p:transition advClick="0">
    <p:fade/>
  </p:transition>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31296022"/>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Fact Layout_Accent Color 2">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Tree>
    <p:extLst>
      <p:ext uri="{BB962C8B-B14F-4D97-AF65-F5344CB8AC3E}">
        <p14:creationId xmlns:p14="http://schemas.microsoft.com/office/powerpoint/2010/main" val="2050039901"/>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13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2ABC7-129D-47C6-96F3-28B8B36EE71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D97B9E-0A7E-47DD-B730-3AA8235B88EB}"/>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4" name="Footer Placeholder 3">
            <a:extLst>
              <a:ext uri="{FF2B5EF4-FFF2-40B4-BE49-F238E27FC236}">
                <a16:creationId xmlns:a16="http://schemas.microsoft.com/office/drawing/2014/main" id="{9F532B9A-E113-4982-BE6C-60B08CC0C7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DAE4064-82C8-48C6-82A7-7E28ACA25FD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3209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469977806"/>
      </p:ext>
    </p:extLst>
  </p:cSld>
  <p:clrMapOvr>
    <a:masterClrMapping/>
  </p:clrMapOvr>
  <p:transition advClick="0">
    <p:fade/>
  </p:transition>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Quote Layout_Accent Color 1">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658647557"/>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035325801"/>
      </p:ext>
    </p:extLst>
  </p:cSld>
  <p:clrMapOvr>
    <a:masterClrMapping/>
  </p:clrMapOvr>
  <p:transition advClick="0">
    <p:fade/>
  </p:transition>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22574260"/>
      </p:ext>
    </p:extLst>
  </p:cSld>
  <p:clrMapOvr>
    <a:masterClrMapping/>
  </p:clrMapOvr>
  <p:transition advClick="0">
    <p:fade/>
  </p:transition>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9568662"/>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6038543"/>
      </p:ext>
    </p:extLst>
  </p:cSld>
  <p:clrMapOvr>
    <a:overrideClrMapping bg1="lt1" tx1="dk1" bg2="lt2" tx2="dk2" accent1="accent1" accent2="accent2" accent3="accent3" accent4="accent4" accent5="accent5" accent6="accent6" hlink="hlink" folHlink="folHlink"/>
  </p:clrMapOvr>
  <p:transition advClick="0">
    <p:fade/>
  </p:transition>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Blank Accent Color 3">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0728141"/>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79729584"/>
      </p:ext>
    </p:extLst>
  </p:cSld>
  <p:clrMapOvr>
    <a:masterClrMapping/>
  </p:clrMapOvr>
  <p:transition advClick="0">
    <p:fade/>
  </p:transition>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02887047"/>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p:cSld name="Black Layout - Title and Content">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flip="none" rotWithShape="1">
                  <a:gsLst>
                    <a:gs pos="417">
                      <a:srgbClr val="FFFFFF"/>
                    </a:gs>
                    <a:gs pos="100000">
                      <a:srgbClr val="FFFFFF"/>
                    </a:gs>
                  </a:gsLst>
                  <a:lin ang="5400000" scaled="0"/>
                  <a:tileRect/>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29660" y="1476622"/>
            <a:ext cx="11375536" cy="2003405"/>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88551435"/>
      </p:ext>
    </p:extLst>
  </p:cSld>
  <p:clrMapOvr>
    <a:overrideClrMapping bg1="dk1" tx1="lt1" bg2="dk2" tx2="lt2" accent1="accent1" accent2="accent2" accent3="accent3" accent4="accent4" accent5="accent5" accent6="accent6" hlink="hlink" folHlink="folHlink"/>
  </p:clrMapOvr>
  <p:transition advClick="0">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72DB11-85A1-455B-BAB3-77ECEE64F6BD}"/>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3" name="Footer Placeholder 2">
            <a:extLst>
              <a:ext uri="{FF2B5EF4-FFF2-40B4-BE49-F238E27FC236}">
                <a16:creationId xmlns:a16="http://schemas.microsoft.com/office/drawing/2014/main" id="{D7D67037-9E67-4340-8518-8F5F85D8098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00DFA1D4-63EC-4FA0-800B-7B98DF993E75}"/>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742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0.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57205" y="6565391"/>
            <a:ext cx="3936998" cy="137162"/>
          </a:xfrm>
          <a:prstGeom prst="rect">
            <a:avLst/>
          </a:prstGeom>
        </p:spPr>
        <p:txBody>
          <a:bodyPr/>
          <a:lstStyle/>
          <a:p>
            <a:r>
              <a:rPr>
                <a:solidFill>
                  <a:srgbClr val="505050"/>
                </a:solidFill>
              </a:rPr>
              <a:t>Microsoft Confidential</a:t>
            </a:r>
            <a:endParaRPr dirty="0">
              <a:solidFill>
                <a:srgbClr val="505050"/>
              </a:solidFill>
            </a:endParaRPr>
          </a:p>
        </p:txBody>
      </p:sp>
      <p:sp>
        <p:nvSpPr>
          <p:cNvPr id="5" name="Slide Number Placeholder 4"/>
          <p:cNvSpPr>
            <a:spLocks noGrp="1"/>
          </p:cNvSpPr>
          <p:nvPr>
            <p:ph type="sldNum" sz="quarter" idx="11"/>
          </p:nvPr>
        </p:nvSpPr>
        <p:spPr>
          <a:xfrm>
            <a:off x="11595103" y="6565391"/>
            <a:ext cx="566736" cy="137162"/>
          </a:xfrm>
          <a:prstGeom prst="rect">
            <a:avLst/>
          </a:prstGeom>
        </p:spPr>
        <p:txBody>
          <a:bodyPr/>
          <a:lstStyle/>
          <a:p>
            <a:pPr defTabSz="932901"/>
            <a:fld id="{27258FFF-F925-446B-8502-81C933981705}" type="slidenum">
              <a:rPr>
                <a:solidFill>
                  <a:srgbClr val="505050"/>
                </a:solidFill>
              </a:rPr>
              <a:pPr defTabSz="932901"/>
              <a:t>‹#›</a:t>
            </a:fld>
            <a:endParaRPr dirty="0">
              <a:solidFill>
                <a:srgbClr val="505050"/>
              </a:solidFill>
            </a:endParaRPr>
          </a:p>
        </p:txBody>
      </p:sp>
    </p:spTree>
    <p:extLst>
      <p:ext uri="{BB962C8B-B14F-4D97-AF65-F5344CB8AC3E}">
        <p14:creationId xmlns:p14="http://schemas.microsoft.com/office/powerpoint/2010/main" val="74776656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11.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a:xfrm>
            <a:off x="11659203" y="6606832"/>
            <a:ext cx="777279" cy="387693"/>
          </a:xfrm>
          <a:prstGeom prst="rect">
            <a:avLst/>
          </a:prstGeom>
        </p:spPr>
        <p:txBody>
          <a:bodyPr/>
          <a:lstStyle/>
          <a:p>
            <a:pPr>
              <a:lnSpc>
                <a:spcPct val="90000"/>
              </a:lnSpc>
            </a:pPr>
            <a:fld id="{1BC86A1F-E589-44B2-A543-2EC98F5547A7}" type="slidenum">
              <a:rPr lang="en-US" smtClean="0">
                <a:solidFill>
                  <a:srgbClr val="505050"/>
                </a:solidFill>
              </a:rPr>
              <a:pPr>
                <a:lnSpc>
                  <a:spcPct val="90000"/>
                </a:lnSpc>
              </a:pPr>
              <a:t>‹#›</a:t>
            </a:fld>
            <a:endParaRPr lang="en-US" dirty="0">
              <a:solidFill>
                <a:srgbClr val="505050"/>
              </a:solidFill>
            </a:endParaRP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50194511"/>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312.xml><?xml version="1.0" encoding="utf-8"?>
<p:sldLayout xmlns:a="http://schemas.openxmlformats.org/drawingml/2006/main" xmlns:r="http://schemas.openxmlformats.org/officeDocument/2006/relationships" xmlns:p="http://schemas.openxmlformats.org/presentationml/2006/main" userDrawn="1">
  <p:cSld name="Agenda opt 2">
    <p:spTree>
      <p:nvGrpSpPr>
        <p:cNvPr id="1" name=""/>
        <p:cNvGrpSpPr/>
        <p:nvPr/>
      </p:nvGrpSpPr>
      <p:grpSpPr>
        <a:xfrm>
          <a:off x="0" y="0"/>
          <a:ext cx="0" cy="0"/>
          <a:chOff x="0" y="0"/>
          <a:chExt cx="0" cy="0"/>
        </a:xfrm>
      </p:grpSpPr>
      <p:sp>
        <p:nvSpPr>
          <p:cNvPr id="7" name="Title 1"/>
          <p:cNvSpPr>
            <a:spLocks noGrp="1"/>
          </p:cNvSpPr>
          <p:nvPr>
            <p:ph type="ctrTitle"/>
          </p:nvPr>
        </p:nvSpPr>
        <p:spPr>
          <a:xfrm>
            <a:off x="810192" y="1628630"/>
            <a:ext cx="9433478" cy="678032"/>
          </a:xfrm>
          <a:prstGeom prst="rect">
            <a:avLst/>
          </a:prstGeom>
        </p:spPr>
        <p:txBody>
          <a:bodyPr lIns="0" tIns="71428" rIns="142857" bIns="71428" anchor="ctr" anchorCtr="0">
            <a:noAutofit/>
          </a:bodyPr>
          <a:lstStyle>
            <a:lvl1pPr algn="l">
              <a:lnSpc>
                <a:spcPct val="90000"/>
              </a:lnSpc>
              <a:defRPr sz="2753">
                <a:solidFill>
                  <a:schemeClr val="accent3"/>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8" name="Text Placeholder 6"/>
          <p:cNvSpPr>
            <a:spLocks noGrp="1"/>
          </p:cNvSpPr>
          <p:nvPr>
            <p:ph type="body" sz="quarter" idx="10" hasCustomPrompt="1"/>
          </p:nvPr>
        </p:nvSpPr>
        <p:spPr>
          <a:xfrm>
            <a:off x="782280" y="655045"/>
            <a:ext cx="9475345" cy="1406089"/>
          </a:xfrm>
          <a:prstGeom prst="rect">
            <a:avLst/>
          </a:prstGeom>
        </p:spPr>
        <p:txBody>
          <a:bodyPr lIns="0" tIns="71428" rIns="142857" bIns="71428" anchor="t" anchorCtr="0">
            <a:noAutofit/>
            <a:scene3d>
              <a:camera prst="orthographicFront"/>
              <a:lightRig rig="flat" dir="t"/>
            </a:scene3d>
            <a:sp3d>
              <a:contourClr>
                <a:schemeClr val="tx2"/>
              </a:contourClr>
            </a:sp3d>
          </a:bodyPr>
          <a:lstStyle>
            <a:lvl1pPr marL="0" indent="0" algn="l">
              <a:buFont typeface="Arial" pitchFamily="34" charset="0"/>
              <a:buNone/>
              <a:defRPr kumimoji="0" lang="en-US" sz="6831" b="0" i="0" u="none" strike="noStrike" kern="1200" cap="none" spc="-75" normalizeH="0" baseline="0" noProof="0" dirty="0" smtClean="0">
                <a:ln w="11430"/>
                <a:solidFill>
                  <a:schemeClr val="accent3"/>
                </a:solidFill>
                <a:effectLst/>
                <a:uLnTx/>
                <a:uFillTx/>
                <a:latin typeface="Segoe Light" pitchFamily="34" charset="0"/>
                <a:ea typeface="+mn-ea"/>
                <a:cs typeface="+mn-cs"/>
              </a:defRPr>
            </a:lvl1pPr>
          </a:lstStyle>
          <a:p>
            <a:pPr lvl="0"/>
            <a:r>
              <a:rPr lang="en-US" dirty="0"/>
              <a:t>Agenda</a:t>
            </a:r>
          </a:p>
        </p:txBody>
      </p:sp>
      <p:sp>
        <p:nvSpPr>
          <p:cNvPr id="9" name="Text Placeholder 11"/>
          <p:cNvSpPr>
            <a:spLocks noGrp="1"/>
          </p:cNvSpPr>
          <p:nvPr>
            <p:ph type="body" sz="quarter" idx="11"/>
          </p:nvPr>
        </p:nvSpPr>
        <p:spPr>
          <a:xfrm>
            <a:off x="810194" y="2449099"/>
            <a:ext cx="5581074" cy="1002926"/>
          </a:xfrm>
          <a:prstGeom prst="rect">
            <a:avLst/>
          </a:prstGeom>
        </p:spPr>
        <p:txBody>
          <a:bodyPr lIns="0" tIns="71428" rIns="142857" bIns="71428"/>
          <a:lstStyle>
            <a:lvl1pPr marL="327725" indent="-327725">
              <a:spcBef>
                <a:spcPts val="0"/>
              </a:spcBef>
              <a:buClr>
                <a:schemeClr val="accent1"/>
              </a:buClr>
              <a:buFont typeface="Wingdings" pitchFamily="2" charset="2"/>
              <a:buChar char="§"/>
              <a:defRPr lang="en-US" sz="1937" kern="1200" dirty="0" smtClean="0">
                <a:solidFill>
                  <a:schemeClr val="accent4"/>
                </a:solidFill>
                <a:latin typeface="Segoe UI" pitchFamily="34" charset="0"/>
                <a:ea typeface="Segoe UI" pitchFamily="34" charset="0"/>
                <a:cs typeface="Segoe UI" pitchFamily="34" charset="0"/>
              </a:defRPr>
            </a:lvl1pPr>
            <a:lvl2pPr marL="0" indent="0">
              <a:buFontTx/>
              <a:buNone/>
              <a:defRPr>
                <a:solidFill>
                  <a:schemeClr val="bg1"/>
                </a:solidFill>
                <a:latin typeface="Segoe Light" pitchFamily="34" charset="0"/>
              </a:defRPr>
            </a:lvl2pPr>
            <a:lvl3pPr marL="0" indent="0">
              <a:buFontTx/>
              <a:buNone/>
              <a:defRPr>
                <a:solidFill>
                  <a:schemeClr val="bg1"/>
                </a:solidFill>
                <a:latin typeface="Segoe Light" pitchFamily="34" charset="0"/>
              </a:defRPr>
            </a:lvl3pPr>
            <a:lvl4pPr marL="0" indent="0">
              <a:buFontTx/>
              <a:buNone/>
              <a:defRPr>
                <a:solidFill>
                  <a:schemeClr val="bg1"/>
                </a:solidFill>
                <a:latin typeface="Segoe Light" pitchFamily="34" charset="0"/>
              </a:defRPr>
            </a:lvl4pPr>
            <a:lvl5pPr marL="0" indent="0">
              <a:buFontTx/>
              <a:buNone/>
              <a:defRPr>
                <a:solidFill>
                  <a:schemeClr val="bg1"/>
                </a:solidFill>
                <a:latin typeface="Segoe Light" pitchFamily="34" charset="0"/>
              </a:defRPr>
            </a:lvl5pPr>
          </a:lstStyle>
          <a:p>
            <a:pPr lvl="0"/>
            <a:r>
              <a:rPr lang="en-US"/>
              <a:t>Click to edit Master text styles</a:t>
            </a:r>
          </a:p>
          <a:p>
            <a:pPr lvl="1"/>
            <a:r>
              <a:rPr lang="en-US"/>
              <a:t>Second level</a:t>
            </a:r>
          </a:p>
          <a:p>
            <a:pPr lvl="2"/>
            <a:r>
              <a:rPr lang="en-US"/>
              <a:t>Third level</a:t>
            </a:r>
          </a:p>
        </p:txBody>
      </p:sp>
      <p:pic>
        <p:nvPicPr>
          <p:cNvPr id="12" name="Picture 1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9869" y="6520634"/>
            <a:ext cx="1574527" cy="521187"/>
          </a:xfrm>
          <a:prstGeom prst="rect">
            <a:avLst/>
          </a:prstGeom>
        </p:spPr>
      </p:pic>
    </p:spTree>
    <p:extLst>
      <p:ext uri="{BB962C8B-B14F-4D97-AF65-F5344CB8AC3E}">
        <p14:creationId xmlns:p14="http://schemas.microsoft.com/office/powerpoint/2010/main" val="322168276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13.xml><?xml version="1.0" encoding="utf-8"?>
<p:sldLayout xmlns:a="http://schemas.openxmlformats.org/drawingml/2006/main" xmlns:r="http://schemas.openxmlformats.org/officeDocument/2006/relationships" xmlns:p="http://schemas.openxmlformats.org/presentationml/2006/main"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dirty="0"/>
              <a:t>Click to edit Master title style</a:t>
            </a:r>
          </a:p>
        </p:txBody>
      </p:sp>
    </p:spTree>
    <p:extLst>
      <p:ext uri="{BB962C8B-B14F-4D97-AF65-F5344CB8AC3E}">
        <p14:creationId xmlns:p14="http://schemas.microsoft.com/office/powerpoint/2010/main" val="4217392205"/>
      </p:ext>
    </p:extLst>
  </p:cSld>
  <p:clrMapOvr>
    <a:masterClrMapping/>
  </p:clrMapOvr>
  <p:transition advClick="0">
    <p:fade/>
  </p:transition>
</p:sldLayout>
</file>

<file path=ppt/slideLayouts/slideLayout314.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873017"/>
            <a:ext cx="11255709" cy="2435131"/>
          </a:xfrm>
        </p:spPr>
        <p:txBody>
          <a:bodyPr anchor="b">
            <a:noAutofit/>
          </a:bodyPr>
          <a:lstStyle>
            <a:lvl1pPr algn="l">
              <a:defRPr sz="24368">
                <a:solidFill>
                  <a:schemeClr val="bg1"/>
                </a:solidFill>
              </a:defRPr>
            </a:lvl1pPr>
          </a:lstStyle>
          <a:p>
            <a:r>
              <a:rPr lang="en-US" dirty="0"/>
              <a:t>web</a:t>
            </a:r>
          </a:p>
        </p:txBody>
      </p:sp>
    </p:spTree>
    <p:extLst>
      <p:ext uri="{BB962C8B-B14F-4D97-AF65-F5344CB8AC3E}">
        <p14:creationId xmlns:p14="http://schemas.microsoft.com/office/powerpoint/2010/main" val="787875148"/>
      </p:ext>
    </p:extLst>
  </p:cSld>
  <p:clrMapOvr>
    <a:masterClrMapping/>
  </p:clrMapOvr>
</p:sldLayout>
</file>

<file path=ppt/slideLayouts/slideLayout315.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50"/>
            <a:ext cx="11889564" cy="2025170"/>
          </a:xfrm>
        </p:spPr>
        <p:txBody>
          <a:bodyPr/>
          <a:lstStyle>
            <a:lvl1pPr marL="0" indent="0">
              <a:buNone/>
              <a:defRPr>
                <a:gradFill>
                  <a:gsLst>
                    <a:gs pos="2920">
                      <a:schemeClr val="tx2"/>
                    </a:gs>
                    <a:gs pos="39000">
                      <a:schemeClr val="tx2"/>
                    </a:gs>
                  </a:gsLst>
                  <a:lin ang="5400000" scaled="0"/>
                </a:gradFill>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45136074"/>
      </p:ext>
    </p:extLst>
  </p:cSld>
  <p:clrMapOvr>
    <a:masterClrMapping/>
  </p:clrMapOvr>
  <p:transition>
    <p:fade/>
  </p:transition>
</p:sldLayout>
</file>

<file path=ppt/slideLayouts/slideLayout31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9348474"/>
      </p:ext>
    </p:extLst>
  </p:cSld>
  <p:clrMapOvr>
    <a:masterClrMapping/>
  </p:clrMapOvr>
  <p:transition>
    <p:fade/>
  </p:transition>
</p:sldLayout>
</file>

<file path=ppt/slideLayouts/slideLayout317.xml><?xml version="1.0" encoding="utf-8"?>
<p:sldLayout xmlns:a="http://schemas.openxmlformats.org/drawingml/2006/main" xmlns:r="http://schemas.openxmlformats.org/officeDocument/2006/relationships" xmlns:p="http://schemas.openxmlformats.org/presentationml/2006/main" userDrawn="1">
  <p:cSld name="52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42" y="1139825"/>
            <a:ext cx="11033125" cy="574675"/>
          </a:xfrm>
          <a:prstGeom prst="rect">
            <a:avLst/>
          </a:prstGeom>
        </p:spPr>
        <p:txBody>
          <a:bodyPr lIns="192024"/>
          <a:lstStyle>
            <a:lvl1pPr marL="0" indent="0">
              <a:buNone/>
              <a:defRPr lang="en-US" sz="2800" kern="1200" smtClean="0">
                <a:solidFill>
                  <a:schemeClr val="tx2"/>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
        <p:nvSpPr>
          <p:cNvPr id="7" name="Title 2"/>
          <p:cNvSpPr>
            <a:spLocks noGrp="1"/>
          </p:cNvSpPr>
          <p:nvPr>
            <p:ph type="title"/>
          </p:nvPr>
        </p:nvSpPr>
        <p:spPr>
          <a:xfrm>
            <a:off x="274320" y="292082"/>
            <a:ext cx="11887200" cy="946413"/>
          </a:xfrm>
          <a:prstGeom prst="rect">
            <a:avLst/>
          </a:prstGeom>
        </p:spPr>
        <p:txBody>
          <a:bodyPr/>
          <a:lstStyle>
            <a:lvl1pPr algn="l">
              <a:defRPr sz="5196">
                <a:solidFill>
                  <a:schemeClr val="tx2"/>
                </a:solidFill>
              </a:defRPr>
            </a:lvl1pPr>
          </a:lstStyle>
          <a:p>
            <a:r>
              <a:rPr lang="en-US" dirty="0"/>
              <a:t>Click to edit Master title style</a:t>
            </a:r>
          </a:p>
        </p:txBody>
      </p:sp>
      <p:sp>
        <p:nvSpPr>
          <p:cNvPr id="4" name="Footer Placeholder 2"/>
          <p:cNvSpPr>
            <a:spLocks noGrp="1"/>
          </p:cNvSpPr>
          <p:nvPr>
            <p:ph type="ftr" sz="quarter" idx="14"/>
          </p:nvPr>
        </p:nvSpPr>
        <p:spPr>
          <a:xfrm>
            <a:off x="274638" y="6689365"/>
            <a:ext cx="3937000" cy="137160"/>
          </a:xfrm>
          <a:prstGeom prst="rect">
            <a:avLst/>
          </a:prstGeom>
        </p:spPr>
        <p:txBody>
          <a:bodyPr/>
          <a:lstStyle>
            <a:lvl1pPr fontAlgn="base">
              <a:spcBef>
                <a:spcPct val="0"/>
              </a:spcBef>
              <a:spcAft>
                <a:spcPct val="0"/>
              </a:spcAft>
              <a:defRPr dirty="0" smtClean="0">
                <a:solidFill>
                  <a:srgbClr val="505050"/>
                </a:solidFill>
              </a:defRPr>
            </a:lvl1pPr>
          </a:lstStyle>
          <a:p>
            <a:pPr defTabSz="932418">
              <a:defRPr/>
            </a:pPr>
            <a:r>
              <a:rPr lang="en-US"/>
              <a:t>Microsoft Confidential</a:t>
            </a:r>
          </a:p>
        </p:txBody>
      </p:sp>
      <p:sp>
        <p:nvSpPr>
          <p:cNvPr id="5" name="Slide Number Placeholder 3"/>
          <p:cNvSpPr>
            <a:spLocks noGrp="1"/>
          </p:cNvSpPr>
          <p:nvPr>
            <p:ph type="sldNum" sz="quarter" idx="15"/>
          </p:nvPr>
        </p:nvSpPr>
        <p:spPr>
          <a:xfrm>
            <a:off x="11595101" y="6689365"/>
            <a:ext cx="566737" cy="137160"/>
          </a:xfrm>
          <a:prstGeom prst="rect">
            <a:avLst/>
          </a:prstGeom>
        </p:spPr>
        <p:txBody>
          <a:bodyPr/>
          <a:lstStyle>
            <a:lvl1pPr defTabSz="931147" fontAlgn="base">
              <a:spcBef>
                <a:spcPct val="0"/>
              </a:spcBef>
              <a:spcAft>
                <a:spcPct val="0"/>
              </a:spcAft>
              <a:defRPr smtClean="0">
                <a:solidFill>
                  <a:srgbClr val="505050"/>
                </a:solidFill>
              </a:defRPr>
            </a:lvl1pPr>
          </a:lstStyle>
          <a:p>
            <a:pPr>
              <a:defRPr/>
            </a:pPr>
            <a:fld id="{56442AAA-6A77-5942-BCC4-0CCA4B0626F8}" type="slidenum">
              <a:rPr/>
              <a:pPr>
                <a:defRPr/>
              </a:pPr>
              <a:t>‹#›</a:t>
            </a:fld>
            <a:endParaRPr dirty="0"/>
          </a:p>
        </p:txBody>
      </p:sp>
    </p:spTree>
    <p:extLst>
      <p:ext uri="{BB962C8B-B14F-4D97-AF65-F5344CB8AC3E}">
        <p14:creationId xmlns:p14="http://schemas.microsoft.com/office/powerpoint/2010/main" val="238769869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18.xml><?xml version="1.0" encoding="utf-8"?>
<p:sldLayout xmlns:a="http://schemas.openxmlformats.org/drawingml/2006/main" xmlns:r="http://schemas.openxmlformats.org/officeDocument/2006/relationships" xmlns:p="http://schemas.openxmlformats.org/presentationml/2006/main" showMasterSp="0" userDrawn="1">
  <p:cSld name="11_Title Only white backgroun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995998132"/>
      </p:ext>
    </p:extLst>
  </p:cSld>
  <p:clrMapOvr>
    <a:masterClrMapping/>
  </p:clrMapOvr>
  <p:transition>
    <p:fade/>
  </p:transition>
</p:sldLayout>
</file>

<file path=ppt/slideLayouts/slideLayout319.xml><?xml version="1.0" encoding="utf-8"?>
<p:sldLayout xmlns:a="http://schemas.openxmlformats.org/drawingml/2006/main" xmlns:r="http://schemas.openxmlformats.org/officeDocument/2006/relationships" xmlns:p="http://schemas.openxmlformats.org/presentationml/2006/main" userDrawn="1">
  <p:cSld name="Dark Band single">
    <p:bg>
      <p:bgPr>
        <a:gradFill>
          <a:gsLst>
            <a:gs pos="80000">
              <a:srgbClr val="002050"/>
            </a:gs>
            <a:gs pos="80000">
              <a:srgbClr val="02162E"/>
            </a:gs>
          </a:gsLst>
          <a:lin ang="162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25387227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AA68F-DC19-4571-8F32-F517806EC8D9}"/>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1007AD20-CA66-4D70-84DB-577D8995B545}"/>
              </a:ext>
            </a:extLst>
          </p:cNvPr>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4DC98C-5B04-48A1-B973-BD6006C4CDB4}"/>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0B58E65A-C74C-4C3F-926E-474B224C71F2}"/>
              </a:ext>
            </a:extLst>
          </p:cNvPr>
          <p:cNvSpPr>
            <a:spLocks noGrp="1"/>
          </p:cNvSpPr>
          <p:nvPr>
            <p:ph type="dt" sz="half" idx="10"/>
          </p:nvPr>
        </p:nvSpPr>
        <p:spPr/>
        <p:txBody>
          <a:bodyPr/>
          <a:lstStyle/>
          <a:p>
            <a:fld id="{42A54C80-263E-416B-A8E0-580EDEADCBDC}" type="datetimeFigureOut">
              <a:rPr lang="en-US" smtClean="0"/>
              <a:t>10/10/2018</a:t>
            </a:fld>
            <a:endParaRPr lang="en-US" dirty="0"/>
          </a:p>
        </p:txBody>
      </p:sp>
      <p:sp>
        <p:nvSpPr>
          <p:cNvPr id="6" name="Footer Placeholder 5">
            <a:extLst>
              <a:ext uri="{FF2B5EF4-FFF2-40B4-BE49-F238E27FC236}">
                <a16:creationId xmlns:a16="http://schemas.microsoft.com/office/drawing/2014/main" id="{C994D8D4-D124-4D98-BEA1-DA59DBEE526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7F7E29B-9D44-422F-9B75-D373792BBF2B}"/>
              </a:ext>
            </a:extLst>
          </p:cNvPr>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1374146875"/>
      </p:ext>
    </p:extLst>
  </p:cSld>
  <p:clrMapOvr>
    <a:masterClrMapping/>
  </p:clrMapOvr>
</p:sldLayout>
</file>

<file path=ppt/slideLayouts/slideLayout3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a:xfrm>
            <a:off x="855008" y="6482889"/>
            <a:ext cx="2798207" cy="372394"/>
          </a:xfrm>
          <a:prstGeom prst="rect">
            <a:avLst/>
          </a:prstGeom>
        </p:spPr>
        <p:txBody>
          <a:bodyPr/>
          <a:lstStyle/>
          <a:p>
            <a:fld id="{9D5DD2F0-4B2F-48F1-A81A-07B79D1FA267}" type="datetimeFigureOut">
              <a:rPr lang="en-US" smtClean="0">
                <a:solidFill>
                  <a:srgbClr val="FFFFFF"/>
                </a:solidFill>
              </a:rPr>
              <a:pPr/>
              <a:t>10/10/2018</a:t>
            </a:fld>
            <a:endParaRPr lang="en-US">
              <a:solidFill>
                <a:srgbClr val="FFFFFF"/>
              </a:solidFill>
            </a:endParaRPr>
          </a:p>
        </p:txBody>
      </p:sp>
      <p:sp>
        <p:nvSpPr>
          <p:cNvPr id="5" name="Footer Placeholder 4"/>
          <p:cNvSpPr>
            <a:spLocks noGrp="1"/>
          </p:cNvSpPr>
          <p:nvPr>
            <p:ph type="ftr" sz="quarter" idx="11"/>
          </p:nvPr>
        </p:nvSpPr>
        <p:spPr>
          <a:xfrm>
            <a:off x="4119583" y="6482889"/>
            <a:ext cx="4197310" cy="372394"/>
          </a:xfrm>
          <a:prstGeom prst="rect">
            <a:avLst/>
          </a:prstGeom>
        </p:spPr>
        <p:txBody>
          <a:bodyPr/>
          <a:lstStyle/>
          <a:p>
            <a:endParaRPr lang="en-US">
              <a:solidFill>
                <a:srgbClr val="FFFFFF"/>
              </a:solidFill>
            </a:endParaRPr>
          </a:p>
        </p:txBody>
      </p:sp>
      <p:sp>
        <p:nvSpPr>
          <p:cNvPr id="6" name="Slide Number Placeholder 5"/>
          <p:cNvSpPr>
            <a:spLocks noGrp="1"/>
          </p:cNvSpPr>
          <p:nvPr>
            <p:ph type="sldNum" sz="quarter" idx="12"/>
          </p:nvPr>
        </p:nvSpPr>
        <p:spPr>
          <a:xfrm>
            <a:off x="8783260" y="6482889"/>
            <a:ext cx="2798207" cy="372394"/>
          </a:xfrm>
          <a:prstGeom prst="rect">
            <a:avLst/>
          </a:prstGeom>
        </p:spPr>
        <p:txBody>
          <a:bodyPr/>
          <a:lstStyle/>
          <a:p>
            <a:fld id="{5E195DC1-E1A7-49D6-A7D2-8A8305E9C602}" type="slidenum">
              <a:rPr lang="en-US" smtClean="0">
                <a:solidFill>
                  <a:srgbClr val="FFFFFF"/>
                </a:solidFill>
              </a:rPr>
              <a:pPr/>
              <a:t>‹#›</a:t>
            </a:fld>
            <a:endParaRPr lang="en-US">
              <a:solidFill>
                <a:srgbClr val="FFFFFF"/>
              </a:solidFill>
            </a:endParaRPr>
          </a:p>
        </p:txBody>
      </p:sp>
    </p:spTree>
    <p:extLst>
      <p:ext uri="{BB962C8B-B14F-4D97-AF65-F5344CB8AC3E}">
        <p14:creationId xmlns:p14="http://schemas.microsoft.com/office/powerpoint/2010/main" val="324481261"/>
      </p:ext>
    </p:extLst>
  </p:cSld>
  <p:clrMapOvr>
    <a:masterClrMapping/>
  </p:clrMapOvr>
</p:sldLayout>
</file>

<file path=ppt/slideLayouts/slideLayout32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defTabSz="932597" eaLnBrk="1" fontAlgn="auto" latinLnBrk="0" hangingPunct="1">
              <a:lnSpc>
                <a:spcPct val="100000"/>
              </a:lnSpc>
              <a:spcBef>
                <a:spcPts val="0"/>
              </a:spcBef>
              <a:spcAft>
                <a:spcPts val="0"/>
              </a:spcAft>
              <a:buClrTx/>
              <a:buSzTx/>
              <a:buFontTx/>
              <a:buNone/>
              <a:tabLst/>
              <a:defRPr/>
            </a:pPr>
            <a:fld id="{E35FFCD0-55DC-4FA1-A75B-CAC7F2FFA607}" type="datetimeFigureOut">
              <a:rPr kumimoji="0" lang="en-US" sz="1800" b="0" i="0" u="none" strike="noStrike" kern="0" cap="none" spc="0" normalizeH="0" baseline="0" noProof="0" smtClean="0">
                <a:ln>
                  <a:noFill/>
                </a:ln>
                <a:solidFill>
                  <a:prstClr val="black">
                    <a:tint val="75000"/>
                  </a:prstClr>
                </a:solidFill>
                <a:effectLst/>
                <a:uLnTx/>
                <a:uFillTx/>
              </a:rPr>
              <a:pPr marL="0" marR="0" lvl="0" indent="0" defTabSz="932597" eaLnBrk="1" fontAlgn="auto" latinLnBrk="0" hangingPunct="1">
                <a:lnSpc>
                  <a:spcPct val="100000"/>
                </a:lnSpc>
                <a:spcBef>
                  <a:spcPts val="0"/>
                </a:spcBef>
                <a:spcAft>
                  <a:spcPts val="0"/>
                </a:spcAft>
                <a:buClrTx/>
                <a:buSzTx/>
                <a:buFontTx/>
                <a:buNone/>
                <a:tabLst/>
                <a:defRPr/>
              </a:pPr>
              <a:t>10/10/2018</a:t>
            </a:fld>
            <a:endParaRPr kumimoji="0" lang="en-US" sz="1800" b="0" i="0" u="none" strike="noStrike" kern="0" cap="none" spc="0" normalizeH="0" baseline="0" noProof="0">
              <a:ln>
                <a:noFill/>
              </a:ln>
              <a:solidFill>
                <a:prstClr val="black">
                  <a:tint val="75000"/>
                </a:prstClr>
              </a:solidFill>
              <a:effectLst/>
              <a:uLnTx/>
              <a:uFillTx/>
            </a:endParaRPr>
          </a:p>
        </p:txBody>
      </p:sp>
      <p:sp>
        <p:nvSpPr>
          <p:cNvPr id="6" name="Footer Placeholder 5"/>
          <p:cNvSpPr>
            <a:spLocks noGrp="1"/>
          </p:cNvSpPr>
          <p:nvPr>
            <p:ph type="ftr" sz="quarter" idx="11"/>
          </p:nvPr>
        </p:nvSpPr>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tint val="75000"/>
                </a:prstClr>
              </a:solidFill>
              <a:effectLst/>
              <a:uLnTx/>
              <a:uFillTx/>
            </a:endParaRPr>
          </a:p>
        </p:txBody>
      </p:sp>
      <p:sp>
        <p:nvSpPr>
          <p:cNvPr id="7" name="Slide Number Placeholder 6"/>
          <p:cNvSpPr>
            <a:spLocks noGrp="1"/>
          </p:cNvSpPr>
          <p:nvPr>
            <p:ph type="sldNum" sz="quarter" idx="12"/>
          </p:nvPr>
        </p:nvSpPr>
        <p:spPr/>
        <p:txBody>
          <a:bodyPr/>
          <a:lstStyle/>
          <a:p>
            <a:pPr marL="0" marR="0" lvl="0" indent="0" defTabSz="932597" eaLnBrk="1" fontAlgn="auto" latinLnBrk="0" hangingPunct="1">
              <a:lnSpc>
                <a:spcPct val="100000"/>
              </a:lnSpc>
              <a:spcBef>
                <a:spcPts val="0"/>
              </a:spcBef>
              <a:spcAft>
                <a:spcPts val="0"/>
              </a:spcAft>
              <a:buClrTx/>
              <a:buSzTx/>
              <a:buFontTx/>
              <a:buNone/>
              <a:tabLst/>
              <a:defRPr/>
            </a:pPr>
            <a:fld id="{6A59D5AF-717C-4F63-B565-3835D17431FA}" type="slidenum">
              <a:rPr kumimoji="0" lang="en-US" sz="1800" b="0" i="0" u="none" strike="noStrike" kern="0" cap="none" spc="0" normalizeH="0" baseline="0" noProof="0" smtClean="0">
                <a:ln>
                  <a:noFill/>
                </a:ln>
                <a:solidFill>
                  <a:prstClr val="black">
                    <a:tint val="75000"/>
                  </a:prstClr>
                </a:solidFill>
                <a:effectLst/>
                <a:uLnTx/>
                <a:uFillTx/>
              </a:rPr>
              <a:pPr marL="0" marR="0" lvl="0" indent="0" defTabSz="932597" eaLnBrk="1" fontAlgn="auto" latinLnBrk="0" hangingPunct="1">
                <a:lnSpc>
                  <a:spcPct val="100000"/>
                </a:lnSpc>
                <a:spcBef>
                  <a:spcPts val="0"/>
                </a:spcBef>
                <a:spcAft>
                  <a:spcPts val="0"/>
                </a:spcAft>
                <a:buClrTx/>
                <a:buSzTx/>
                <a:buFontTx/>
                <a:buNone/>
                <a:tabLst/>
                <a:defRPr/>
              </a:pPr>
              <a:t>‹#›</a:t>
            </a:fld>
            <a:endParaRPr kumimoji="0" lang="en-US" sz="1800" b="0" i="0" u="none" strike="noStrike" kern="0" cap="none" spc="0" normalizeH="0" baseline="0" noProof="0">
              <a:ln>
                <a:noFill/>
              </a:ln>
              <a:solidFill>
                <a:prstClr val="black">
                  <a:tint val="75000"/>
                </a:prstClr>
              </a:solidFill>
              <a:effectLst/>
              <a:uLnTx/>
              <a:uFillTx/>
            </a:endParaRPr>
          </a:p>
        </p:txBody>
      </p:sp>
    </p:spTree>
    <p:extLst>
      <p:ext uri="{BB962C8B-B14F-4D97-AF65-F5344CB8AC3E}">
        <p14:creationId xmlns:p14="http://schemas.microsoft.com/office/powerpoint/2010/main" val="1682132212"/>
      </p:ext>
    </p:extLst>
  </p:cSld>
  <p:clrMapOvr>
    <a:masterClrMapping/>
  </p:clrMapOvr>
</p:sldLayout>
</file>

<file path=ppt/slideLayouts/slideLayout322.xml><?xml version="1.0" encoding="utf-8"?>
<p:sldLayout xmlns:a="http://schemas.openxmlformats.org/drawingml/2006/main" xmlns:r="http://schemas.openxmlformats.org/officeDocument/2006/relationships" xmlns:p="http://schemas.openxmlformats.org/presentationml/2006/main"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0897939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704B2-E9C6-465A-996B-71CF4978EA0A}"/>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34C66BAC-1BC1-4503-A5E6-EC60712990DC}"/>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F13E5548-FBF4-4AC4-B6E4-18E9E96CF045}"/>
              </a:ext>
            </a:extLst>
          </p:cNvPr>
          <p:cNvSpPr>
            <a:spLocks noGrp="1"/>
          </p:cNvSpPr>
          <p:nvPr>
            <p:ph type="dt" sz="half" idx="10"/>
          </p:nvPr>
        </p:nvSpPr>
        <p:spPr/>
        <p:txBody>
          <a:bodyPr/>
          <a:lstStyle/>
          <a:p>
            <a:fld id="{5923F103-BC34-4FE4-A40E-EDDEECFDA5D0}" type="datetimeFigureOut">
              <a:rPr lang="en-US" smtClean="0"/>
              <a:pPr/>
              <a:t>10/10/2018</a:t>
            </a:fld>
            <a:endParaRPr lang="en-US" dirty="0"/>
          </a:p>
        </p:txBody>
      </p:sp>
      <p:sp>
        <p:nvSpPr>
          <p:cNvPr id="5" name="Footer Placeholder 4">
            <a:extLst>
              <a:ext uri="{FF2B5EF4-FFF2-40B4-BE49-F238E27FC236}">
                <a16:creationId xmlns:a16="http://schemas.microsoft.com/office/drawing/2014/main" id="{9E8DA071-511F-41A7-B72A-AA3AE67A7050}"/>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226ECDB6-B7E5-4841-BC9B-9C9973DBE0D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1337257"/>
      </p:ext>
    </p:extLst>
  </p:cSld>
  <p:clrMapOvr>
    <a:masterClrMapping/>
  </p:clrMapOvr>
</p:sldLayout>
</file>

<file path=ppt/slideLayouts/slideLayout3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9A2FF-559E-4885-B50E-0ED409BD3E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FDAFAA-4419-4614-A3EE-E6ACD7DEA88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5AE8F1-53BB-4F72-A9F8-70C5E835798F}"/>
              </a:ext>
            </a:extLst>
          </p:cNvPr>
          <p:cNvSpPr>
            <a:spLocks noGrp="1"/>
          </p:cNvSpPr>
          <p:nvPr>
            <p:ph type="dt" sz="half" idx="10"/>
          </p:nvPr>
        </p:nvSpPr>
        <p:spPr/>
        <p:txBody>
          <a:bodyPr/>
          <a:lstStyle/>
          <a:p>
            <a:fld id="{19C9CA7B-DFD4-44B5-8C60-D14B8CD1FB59}" type="datetimeFigureOut">
              <a:rPr lang="en-US" smtClean="0"/>
              <a:t>10/10/2018</a:t>
            </a:fld>
            <a:endParaRPr lang="en-US" dirty="0"/>
          </a:p>
        </p:txBody>
      </p:sp>
      <p:sp>
        <p:nvSpPr>
          <p:cNvPr id="5" name="Footer Placeholder 4">
            <a:extLst>
              <a:ext uri="{FF2B5EF4-FFF2-40B4-BE49-F238E27FC236}">
                <a16:creationId xmlns:a16="http://schemas.microsoft.com/office/drawing/2014/main" id="{CE0326C4-DBC3-4691-976A-5025D44F23EF}"/>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0811CCB3-E128-46A8-88F4-C2457740783A}"/>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8865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FD541-616F-4BE9-82C5-B2E100B0B63F}"/>
              </a:ext>
            </a:extLst>
          </p:cNvPr>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a:extLst>
              <a:ext uri="{FF2B5EF4-FFF2-40B4-BE49-F238E27FC236}">
                <a16:creationId xmlns:a16="http://schemas.microsoft.com/office/drawing/2014/main" id="{47352068-CE30-444D-95A4-1E17CD66DD99}"/>
              </a:ext>
            </a:extLst>
          </p:cNvPr>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37CA2DB-94B0-4316-9CB9-436986F3164C}"/>
              </a:ext>
            </a:extLst>
          </p:cNvPr>
          <p:cNvSpPr>
            <a:spLocks noGrp="1"/>
          </p:cNvSpPr>
          <p:nvPr>
            <p:ph type="dt" sz="half" idx="10"/>
          </p:nvPr>
        </p:nvSpPr>
        <p:spPr/>
        <p:txBody>
          <a:bodyPr/>
          <a:lstStyle/>
          <a:p>
            <a:fld id="{F34E6425-0181-43F2-84FC-787E803FD2F8}" type="datetimeFigureOut">
              <a:rPr lang="en-US" smtClean="0"/>
              <a:t>10/10/2018</a:t>
            </a:fld>
            <a:endParaRPr lang="en-US" dirty="0"/>
          </a:p>
        </p:txBody>
      </p:sp>
      <p:sp>
        <p:nvSpPr>
          <p:cNvPr id="5" name="Footer Placeholder 4">
            <a:extLst>
              <a:ext uri="{FF2B5EF4-FFF2-40B4-BE49-F238E27FC236}">
                <a16:creationId xmlns:a16="http://schemas.microsoft.com/office/drawing/2014/main" id="{FDBC0B82-8A6A-435A-8824-953C41388CB0}"/>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32E62CDE-CA92-4C14-BDE1-0A9F13D1032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48997341"/>
      </p:ext>
    </p:extLst>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8D79C-DF66-46AF-9176-D4EF4C89E8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8E6BCB-D75C-4058-A675-BA58F08DCB6E}"/>
              </a:ext>
            </a:extLst>
          </p:cNvPr>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1054E9-71D0-43A0-BCCE-9000D54E573F}"/>
              </a:ext>
            </a:extLst>
          </p:cNvPr>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5A9BDF-105B-4CC2-811D-87D5F4D5A567}"/>
              </a:ext>
            </a:extLst>
          </p:cNvPr>
          <p:cNvSpPr>
            <a:spLocks noGrp="1"/>
          </p:cNvSpPr>
          <p:nvPr>
            <p:ph type="dt" sz="half" idx="10"/>
          </p:nvPr>
        </p:nvSpPr>
        <p:spPr/>
        <p:txBody>
          <a:bodyPr/>
          <a:lstStyle/>
          <a:p>
            <a:fld id="{3BDB8791-F1B0-41E7-B7FD-A781E65C4266}" type="datetimeFigureOut">
              <a:rPr lang="en-US" smtClean="0"/>
              <a:t>10/10/2018</a:t>
            </a:fld>
            <a:endParaRPr lang="en-US" dirty="0"/>
          </a:p>
        </p:txBody>
      </p:sp>
      <p:sp>
        <p:nvSpPr>
          <p:cNvPr id="6" name="Footer Placeholder 5">
            <a:extLst>
              <a:ext uri="{FF2B5EF4-FFF2-40B4-BE49-F238E27FC236}">
                <a16:creationId xmlns:a16="http://schemas.microsoft.com/office/drawing/2014/main" id="{4DA9898B-C2C6-4F39-BBCA-23D7A14C90FA}"/>
              </a:ext>
            </a:extLst>
          </p:cNvPr>
          <p:cNvSpPr>
            <a:spLocks noGrp="1"/>
          </p:cNvSpPr>
          <p:nvPr>
            <p:ph type="ftr" sz="quarter" idx="11"/>
          </p:nvPr>
        </p:nvSpPr>
        <p:spPr/>
        <p:txBody>
          <a:bodyPr/>
          <a:lstStyle/>
          <a:p>
            <a:r>
              <a:rPr lang="en-US"/>
              <a:t>
              </a:t>
            </a:r>
            <a:endParaRPr lang="en-US" dirty="0"/>
          </a:p>
        </p:txBody>
      </p:sp>
      <p:sp>
        <p:nvSpPr>
          <p:cNvPr id="7" name="Slide Number Placeholder 6">
            <a:extLst>
              <a:ext uri="{FF2B5EF4-FFF2-40B4-BE49-F238E27FC236}">
                <a16:creationId xmlns:a16="http://schemas.microsoft.com/office/drawing/2014/main" id="{45DB99EC-2D8A-482E-AF8E-A0F38BBF2482}"/>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7383355"/>
      </p:ext>
    </p:extLst>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B7180-F66E-44A2-AF8E-08FC4716C6AA}"/>
              </a:ext>
            </a:extLst>
          </p:cNvPr>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9CC8CA-F2ED-4F15-8BC4-4851E36C5BC6}"/>
              </a:ext>
            </a:extLst>
          </p:cNvPr>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a:extLst>
              <a:ext uri="{FF2B5EF4-FFF2-40B4-BE49-F238E27FC236}">
                <a16:creationId xmlns:a16="http://schemas.microsoft.com/office/drawing/2014/main" id="{DB08FB16-F790-4D50-8C43-5581D38FE9B3}"/>
              </a:ext>
            </a:extLst>
          </p:cNvPr>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C5A3D4D-11DC-4DC4-AF22-A371593A01EC}"/>
              </a:ext>
            </a:extLst>
          </p:cNvPr>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a:extLst>
              <a:ext uri="{FF2B5EF4-FFF2-40B4-BE49-F238E27FC236}">
                <a16:creationId xmlns:a16="http://schemas.microsoft.com/office/drawing/2014/main" id="{4D81D6CA-362D-4AC6-A112-56D2AA865170}"/>
              </a:ext>
            </a:extLst>
          </p:cNvPr>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87D9F38-461E-43D4-B690-4BD1776C6EC5}"/>
              </a:ext>
            </a:extLst>
          </p:cNvPr>
          <p:cNvSpPr>
            <a:spLocks noGrp="1"/>
          </p:cNvSpPr>
          <p:nvPr>
            <p:ph type="dt" sz="half" idx="10"/>
          </p:nvPr>
        </p:nvSpPr>
        <p:spPr/>
        <p:txBody>
          <a:bodyPr/>
          <a:lstStyle/>
          <a:p>
            <a:fld id="{5FDD63B2-E120-4ED8-B27B-C685F510A5FE}" type="datetimeFigureOut">
              <a:rPr lang="en-US" smtClean="0"/>
              <a:t>10/10/2018</a:t>
            </a:fld>
            <a:endParaRPr lang="en-US" dirty="0"/>
          </a:p>
        </p:txBody>
      </p:sp>
      <p:sp>
        <p:nvSpPr>
          <p:cNvPr id="8" name="Footer Placeholder 7">
            <a:extLst>
              <a:ext uri="{FF2B5EF4-FFF2-40B4-BE49-F238E27FC236}">
                <a16:creationId xmlns:a16="http://schemas.microsoft.com/office/drawing/2014/main" id="{21E0DDCC-1770-4366-84C1-75FF3A2FEEE8}"/>
              </a:ext>
            </a:extLst>
          </p:cNvPr>
          <p:cNvSpPr>
            <a:spLocks noGrp="1"/>
          </p:cNvSpPr>
          <p:nvPr>
            <p:ph type="ftr" sz="quarter" idx="11"/>
          </p:nvPr>
        </p:nvSpPr>
        <p:spPr/>
        <p:txBody>
          <a:bodyPr/>
          <a:lstStyle/>
          <a:p>
            <a:r>
              <a:rPr lang="en-US"/>
              <a:t>
              </a:t>
            </a:r>
            <a:endParaRPr lang="en-US" dirty="0"/>
          </a:p>
        </p:txBody>
      </p:sp>
      <p:sp>
        <p:nvSpPr>
          <p:cNvPr id="9" name="Slide Number Placeholder 8">
            <a:extLst>
              <a:ext uri="{FF2B5EF4-FFF2-40B4-BE49-F238E27FC236}">
                <a16:creationId xmlns:a16="http://schemas.microsoft.com/office/drawing/2014/main" id="{21422EEE-2A51-4F2E-906E-4A4A5989D2B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36452287"/>
      </p:ext>
    </p:extLst>
  </p:cSld>
  <p:clrMapOvr>
    <a:masterClrMapping/>
  </p:clrMapOvr>
</p:sldLayout>
</file>

<file path=ppt/slideLayouts/slideLayout3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7E1F0-7C5B-45BD-BC8B-C04E1D3C31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D7C552B-2D40-455B-B66C-6DDF183267D1}"/>
              </a:ext>
            </a:extLst>
          </p:cNvPr>
          <p:cNvSpPr>
            <a:spLocks noGrp="1"/>
          </p:cNvSpPr>
          <p:nvPr>
            <p:ph type="dt" sz="half" idx="10"/>
          </p:nvPr>
        </p:nvSpPr>
        <p:spPr/>
        <p:txBody>
          <a:bodyPr/>
          <a:lstStyle/>
          <a:p>
            <a:fld id="{7AA18ACC-A947-437B-A130-35BD54FDF1E9}" type="datetimeFigureOut">
              <a:rPr lang="en-US" smtClean="0"/>
              <a:t>10/10/2018</a:t>
            </a:fld>
            <a:endParaRPr lang="en-US" dirty="0"/>
          </a:p>
        </p:txBody>
      </p:sp>
      <p:sp>
        <p:nvSpPr>
          <p:cNvPr id="4" name="Footer Placeholder 3">
            <a:extLst>
              <a:ext uri="{FF2B5EF4-FFF2-40B4-BE49-F238E27FC236}">
                <a16:creationId xmlns:a16="http://schemas.microsoft.com/office/drawing/2014/main" id="{0443F5FB-AC33-4EA9-8B0D-9D9F59A8E8C6}"/>
              </a:ext>
            </a:extLst>
          </p:cNvPr>
          <p:cNvSpPr>
            <a:spLocks noGrp="1"/>
          </p:cNvSpPr>
          <p:nvPr>
            <p:ph type="ftr" sz="quarter" idx="11"/>
          </p:nvPr>
        </p:nvSpPr>
        <p:spPr/>
        <p:txBody>
          <a:bodyPr/>
          <a:lstStyle/>
          <a:p>
            <a:r>
              <a:rPr lang="en-US"/>
              <a:t>
              </a:t>
            </a:r>
            <a:endParaRPr lang="en-US" dirty="0"/>
          </a:p>
        </p:txBody>
      </p:sp>
      <p:sp>
        <p:nvSpPr>
          <p:cNvPr id="5" name="Slide Number Placeholder 4">
            <a:extLst>
              <a:ext uri="{FF2B5EF4-FFF2-40B4-BE49-F238E27FC236}">
                <a16:creationId xmlns:a16="http://schemas.microsoft.com/office/drawing/2014/main" id="{AE54801B-BBA5-4787-8B6F-2E65E441B11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994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229DA6-D504-42E3-A176-F607224A12EF}"/>
              </a:ext>
            </a:extLst>
          </p:cNvPr>
          <p:cNvSpPr>
            <a:spLocks noGrp="1"/>
          </p:cNvSpPr>
          <p:nvPr>
            <p:ph type="dt" sz="half" idx="10"/>
          </p:nvPr>
        </p:nvSpPr>
        <p:spPr/>
        <p:txBody>
          <a:bodyPr/>
          <a:lstStyle/>
          <a:p>
            <a:fld id="{7C8D7E02-BCB8-4D50-A234-369438C08659}" type="datetimeFigureOut">
              <a:rPr lang="en-US" smtClean="0"/>
              <a:t>10/10/2018</a:t>
            </a:fld>
            <a:endParaRPr lang="en-US" dirty="0"/>
          </a:p>
        </p:txBody>
      </p:sp>
      <p:sp>
        <p:nvSpPr>
          <p:cNvPr id="3" name="Footer Placeholder 2">
            <a:extLst>
              <a:ext uri="{FF2B5EF4-FFF2-40B4-BE49-F238E27FC236}">
                <a16:creationId xmlns:a16="http://schemas.microsoft.com/office/drawing/2014/main" id="{95D7A5EE-CC1B-4B3C-9805-B35F520A66F2}"/>
              </a:ext>
            </a:extLst>
          </p:cNvPr>
          <p:cNvSpPr>
            <a:spLocks noGrp="1"/>
          </p:cNvSpPr>
          <p:nvPr>
            <p:ph type="ftr" sz="quarter" idx="11"/>
          </p:nvPr>
        </p:nvSpPr>
        <p:spPr/>
        <p:txBody>
          <a:bodyPr/>
          <a:lstStyle/>
          <a:p>
            <a:r>
              <a:rPr lang="en-US"/>
              <a:t>
              </a:t>
            </a:r>
            <a:endParaRPr lang="en-US" dirty="0"/>
          </a:p>
        </p:txBody>
      </p:sp>
      <p:sp>
        <p:nvSpPr>
          <p:cNvPr id="4" name="Slide Number Placeholder 3">
            <a:extLst>
              <a:ext uri="{FF2B5EF4-FFF2-40B4-BE49-F238E27FC236}">
                <a16:creationId xmlns:a16="http://schemas.microsoft.com/office/drawing/2014/main" id="{5FFF8676-5494-42D4-AA95-586F118B8E0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70521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B4164-1099-4CDE-85BE-45FF6F35D70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13133902-D608-457C-AA23-BEE2F2B519D9}"/>
              </a:ext>
            </a:extLst>
          </p:cNvPr>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A53B6788-DEFE-448B-BF9C-A982FF62F481}"/>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08CBDF4B-29E5-447C-8825-372A96C42157}"/>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6" name="Footer Placeholder 5">
            <a:extLst>
              <a:ext uri="{FF2B5EF4-FFF2-40B4-BE49-F238E27FC236}">
                <a16:creationId xmlns:a16="http://schemas.microsoft.com/office/drawing/2014/main" id="{99424D9E-A93E-448D-9FD2-8365B7AC07C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91C682-3665-4E2F-8B83-35025C18989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1600910"/>
      </p:ext>
    </p:extLst>
  </p:cSld>
  <p:clrMapOvr>
    <a:masterClrMapping/>
  </p:clrMapOvr>
</p:sldLayout>
</file>

<file path=ppt/slideLayouts/slideLayout3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23D8A-7714-4F7D-A224-A81260B55285}"/>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FD5CB10E-28EE-4A3E-AF44-2CC5FEBA01E8}"/>
              </a:ext>
            </a:extLst>
          </p:cNvPr>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420DE2-5537-4A3A-B555-754E54C64EF0}"/>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A9C34140-8468-4B8D-80DC-A84057BC6E3D}"/>
              </a:ext>
            </a:extLst>
          </p:cNvPr>
          <p:cNvSpPr>
            <a:spLocks noGrp="1"/>
          </p:cNvSpPr>
          <p:nvPr>
            <p:ph type="dt" sz="half" idx="10"/>
          </p:nvPr>
        </p:nvSpPr>
        <p:spPr/>
        <p:txBody>
          <a:bodyPr/>
          <a:lstStyle/>
          <a:p>
            <a:fld id="{76E86A4C-8E40-4F87-A4F0-01A0687C5742}" type="datetimeFigureOut">
              <a:rPr lang="en-US" smtClean="0"/>
              <a:t>10/10/2018</a:t>
            </a:fld>
            <a:endParaRPr lang="en-US" dirty="0"/>
          </a:p>
        </p:txBody>
      </p:sp>
      <p:sp>
        <p:nvSpPr>
          <p:cNvPr id="6" name="Footer Placeholder 5">
            <a:extLst>
              <a:ext uri="{FF2B5EF4-FFF2-40B4-BE49-F238E27FC236}">
                <a16:creationId xmlns:a16="http://schemas.microsoft.com/office/drawing/2014/main" id="{145CD81F-6210-4FFC-88D8-2A3B2555923E}"/>
              </a:ext>
            </a:extLst>
          </p:cNvPr>
          <p:cNvSpPr>
            <a:spLocks noGrp="1"/>
          </p:cNvSpPr>
          <p:nvPr>
            <p:ph type="ftr" sz="quarter" idx="11"/>
          </p:nvPr>
        </p:nvSpPr>
        <p:spPr/>
        <p:txBody>
          <a:bodyPr/>
          <a:lstStyle/>
          <a:p>
            <a:r>
              <a:rPr lang="en-US"/>
              <a:t>
              </a:t>
            </a:r>
            <a:endParaRPr lang="en-US" dirty="0"/>
          </a:p>
        </p:txBody>
      </p:sp>
      <p:sp>
        <p:nvSpPr>
          <p:cNvPr id="7" name="Slide Number Placeholder 6">
            <a:extLst>
              <a:ext uri="{FF2B5EF4-FFF2-40B4-BE49-F238E27FC236}">
                <a16:creationId xmlns:a16="http://schemas.microsoft.com/office/drawing/2014/main" id="{410DACAE-6D67-41EA-A913-16D13626645C}"/>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74389447"/>
      </p:ext>
    </p:extLst>
  </p:cSld>
  <p:clrMapOvr>
    <a:masterClrMapping/>
  </p:clrMapOvr>
</p:sldLayout>
</file>

<file path=ppt/slideLayouts/slideLayout3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86ADF-5FF2-482C-8886-CA6D83F5D099}"/>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ACA76B36-6653-4990-95BF-87A179351ABA}"/>
              </a:ext>
            </a:extLst>
          </p:cNvPr>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4F618A24-161D-4313-A85C-F413E35A6A67}"/>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DB69E191-59C6-4337-BD16-1E2D775ED0C3}"/>
              </a:ext>
            </a:extLst>
          </p:cNvPr>
          <p:cNvSpPr>
            <a:spLocks noGrp="1"/>
          </p:cNvSpPr>
          <p:nvPr>
            <p:ph type="dt" sz="half" idx="10"/>
          </p:nvPr>
        </p:nvSpPr>
        <p:spPr/>
        <p:txBody>
          <a:bodyPr/>
          <a:lstStyle/>
          <a:p>
            <a:fld id="{35E72C73-2D91-4E12-BA25-F0AA0C03599B}" type="datetimeFigureOut">
              <a:rPr lang="en-US" smtClean="0"/>
              <a:t>10/10/2018</a:t>
            </a:fld>
            <a:endParaRPr lang="en-US" dirty="0"/>
          </a:p>
        </p:txBody>
      </p:sp>
      <p:sp>
        <p:nvSpPr>
          <p:cNvPr id="6" name="Footer Placeholder 5">
            <a:extLst>
              <a:ext uri="{FF2B5EF4-FFF2-40B4-BE49-F238E27FC236}">
                <a16:creationId xmlns:a16="http://schemas.microsoft.com/office/drawing/2014/main" id="{9D636649-8374-4AC0-90B4-6BB861DDF824}"/>
              </a:ext>
            </a:extLst>
          </p:cNvPr>
          <p:cNvSpPr>
            <a:spLocks noGrp="1"/>
          </p:cNvSpPr>
          <p:nvPr>
            <p:ph type="ftr" sz="quarter" idx="11"/>
          </p:nvPr>
        </p:nvSpPr>
        <p:spPr/>
        <p:txBody>
          <a:bodyPr/>
          <a:lstStyle/>
          <a:p>
            <a:r>
              <a:rPr lang="en-US"/>
              <a:t>
              </a:t>
            </a:r>
            <a:endParaRPr lang="en-US" dirty="0"/>
          </a:p>
        </p:txBody>
      </p:sp>
      <p:sp>
        <p:nvSpPr>
          <p:cNvPr id="7" name="Slide Number Placeholder 6">
            <a:extLst>
              <a:ext uri="{FF2B5EF4-FFF2-40B4-BE49-F238E27FC236}">
                <a16:creationId xmlns:a16="http://schemas.microsoft.com/office/drawing/2014/main" id="{AA6A5F96-8D00-41D3-9525-469AC921CD9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052594"/>
      </p:ext>
    </p:extLst>
  </p:cSld>
  <p:clrMapOvr>
    <a:masterClrMapping/>
  </p:clrMapOvr>
</p:sldLayout>
</file>

<file path=ppt/slideLayouts/slideLayout3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AAA7F-168C-4633-A85B-EED020703E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D493A8E-E61C-451F-8C71-D806FAA9C05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60E64C-B9AD-4234-8551-1EB0F3549479}"/>
              </a:ext>
            </a:extLst>
          </p:cNvPr>
          <p:cNvSpPr>
            <a:spLocks noGrp="1"/>
          </p:cNvSpPr>
          <p:nvPr>
            <p:ph type="dt" sz="half" idx="10"/>
          </p:nvPr>
        </p:nvSpPr>
        <p:spPr/>
        <p:txBody>
          <a:bodyPr/>
          <a:lstStyle/>
          <a:p>
            <a:fld id="{53086D93-FCAC-47E0-A2EE-787E62CA814C}" type="datetimeFigureOut">
              <a:rPr lang="en-US" smtClean="0"/>
              <a:t>10/10/2018</a:t>
            </a:fld>
            <a:endParaRPr lang="en-US" dirty="0"/>
          </a:p>
        </p:txBody>
      </p:sp>
      <p:sp>
        <p:nvSpPr>
          <p:cNvPr id="5" name="Footer Placeholder 4">
            <a:extLst>
              <a:ext uri="{FF2B5EF4-FFF2-40B4-BE49-F238E27FC236}">
                <a16:creationId xmlns:a16="http://schemas.microsoft.com/office/drawing/2014/main" id="{627144B4-3E0D-49FB-BB8E-4CB84DBE4FD1}"/>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281EFA3C-EBB8-49C7-8887-CF30BFC70264}"/>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31080461"/>
      </p:ext>
    </p:extLst>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B8962C-9B92-4E97-A32F-F1FDB02373AB}"/>
              </a:ext>
            </a:extLst>
          </p:cNvPr>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9F44D1-8E35-4CD1-A3F1-0A874F1E72C9}"/>
              </a:ext>
            </a:extLst>
          </p:cNvPr>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FBBF3D-A0EF-4F60-BB40-2CB377958807}"/>
              </a:ext>
            </a:extLst>
          </p:cNvPr>
          <p:cNvSpPr>
            <a:spLocks noGrp="1"/>
          </p:cNvSpPr>
          <p:nvPr>
            <p:ph type="dt" sz="half" idx="10"/>
          </p:nvPr>
        </p:nvSpPr>
        <p:spPr/>
        <p:txBody>
          <a:bodyPr/>
          <a:lstStyle/>
          <a:p>
            <a:fld id="{CDA879A6-0FD0-4734-A311-86BFCA472E6E}" type="datetimeFigureOut">
              <a:rPr lang="en-US" smtClean="0"/>
              <a:t>10/10/2018</a:t>
            </a:fld>
            <a:endParaRPr lang="en-US" dirty="0"/>
          </a:p>
        </p:txBody>
      </p:sp>
      <p:sp>
        <p:nvSpPr>
          <p:cNvPr id="5" name="Footer Placeholder 4">
            <a:extLst>
              <a:ext uri="{FF2B5EF4-FFF2-40B4-BE49-F238E27FC236}">
                <a16:creationId xmlns:a16="http://schemas.microsoft.com/office/drawing/2014/main" id="{6F2BEEB2-8E75-4E04-A1B5-F5AB340C0DC1}"/>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010947A2-3B3A-4173-8ABE-727503C112C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15383283"/>
      </p:ext>
    </p:extLst>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10798205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Datacenter titl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auto">
          <a:xfrm rot="16200000">
            <a:off x="2714520" y="-2727430"/>
            <a:ext cx="6994525" cy="12449385"/>
          </a:xfrm>
          <a:prstGeom prst="rect">
            <a:avLst/>
          </a:prstGeom>
          <a:gradFill>
            <a:gsLst>
              <a:gs pos="0">
                <a:srgbClr val="000000">
                  <a:alpha val="16000"/>
                </a:srgbClr>
              </a:gs>
              <a:gs pos="26000">
                <a:srgbClr val="000000">
                  <a:alpha val="25000"/>
                </a:srgbClr>
              </a:gs>
              <a:gs pos="62000">
                <a:srgbClr val="00000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31" name="Picture 30"/>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873011" y="443334"/>
            <a:ext cx="2133131" cy="458258"/>
          </a:xfrm>
          <a:prstGeom prst="rect">
            <a:avLst/>
          </a:prstGeom>
        </p:spPr>
      </p:pic>
      <p:sp>
        <p:nvSpPr>
          <p:cNvPr id="13" name="Rectangle 12"/>
          <p:cNvSpPr/>
          <p:nvPr userDrawn="1"/>
        </p:nvSpPr>
        <p:spPr bwMode="gray">
          <a:xfrm>
            <a:off x="6538477" y="1436209"/>
            <a:ext cx="5447176" cy="3030961"/>
          </a:xfrm>
          <a:prstGeom prst="rect">
            <a:avLst/>
          </a:prstGeom>
          <a:solidFill>
            <a:schemeClr val="tx2">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6" name="Title 1"/>
          <p:cNvSpPr>
            <a:spLocks noGrp="1"/>
          </p:cNvSpPr>
          <p:nvPr>
            <p:ph type="title" hasCustomPrompt="1"/>
          </p:nvPr>
        </p:nvSpPr>
        <p:spPr bwMode="gray">
          <a:xfrm>
            <a:off x="6538478" y="1441922"/>
            <a:ext cx="5439287" cy="2129073"/>
          </a:xfrm>
          <a:noFill/>
        </p:spPr>
        <p:txBody>
          <a:bodyPr lIns="182880" tIns="182880" rIns="91440" bIns="91440" anchor="t" anchorCtr="0"/>
          <a:lstStyle>
            <a:lvl1pPr>
              <a:defRPr sz="4896" spc="-100" baseline="0">
                <a:gradFill>
                  <a:gsLst>
                    <a:gs pos="57576">
                      <a:srgbClr val="FFFFFF"/>
                    </a:gs>
                    <a:gs pos="35000">
                      <a:srgbClr val="FFFFFF"/>
                    </a:gs>
                  </a:gsLst>
                  <a:lin ang="5400000" scaled="0"/>
                </a:gradFill>
              </a:defRPr>
            </a:lvl1pPr>
          </a:lstStyle>
          <a:p>
            <a:r>
              <a:rPr lang="en-US"/>
              <a:t>Presentation title</a:t>
            </a:r>
          </a:p>
        </p:txBody>
      </p:sp>
      <p:sp>
        <p:nvSpPr>
          <p:cNvPr id="7" name="Text Placeholder 2"/>
          <p:cNvSpPr>
            <a:spLocks noGrp="1"/>
          </p:cNvSpPr>
          <p:nvPr>
            <p:ph type="body" sz="quarter" idx="10" hasCustomPrompt="1"/>
          </p:nvPr>
        </p:nvSpPr>
        <p:spPr>
          <a:xfrm>
            <a:off x="6538477" y="3564385"/>
            <a:ext cx="5447176" cy="894625"/>
          </a:xfrm>
        </p:spPr>
        <p:txBody>
          <a:bodyPr lIns="182880" tIns="91440" bIns="0" anchor="ctr" anchorCtr="0"/>
          <a:lstStyle>
            <a:lvl1pPr marL="0" indent="0">
              <a:lnSpc>
                <a:spcPct val="100000"/>
              </a:lnSpc>
              <a:spcBef>
                <a:spcPts val="0"/>
              </a:spcBef>
              <a:buNone/>
              <a:defRPr sz="2856">
                <a:solidFill>
                  <a:schemeClr val="bg1"/>
                </a:solidFill>
              </a:defRPr>
            </a:lvl1pPr>
          </a:lstStyle>
          <a:p>
            <a:pPr lvl="0"/>
            <a:r>
              <a:rPr lang="en-US"/>
              <a:t>Subtitle</a:t>
            </a:r>
          </a:p>
        </p:txBody>
      </p:sp>
    </p:spTree>
    <p:extLst>
      <p:ext uri="{BB962C8B-B14F-4D97-AF65-F5344CB8AC3E}">
        <p14:creationId xmlns:p14="http://schemas.microsoft.com/office/powerpoint/2010/main" val="2117363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0984175"/>
      </p:ext>
    </p:extLst>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tx2"/>
                </a:solidFill>
                <a:latin typeface="+mj-lt"/>
              </a:defRPr>
            </a:lvl1pPr>
          </a:lstStyle>
          <a:p>
            <a:pPr lvl="0"/>
            <a:r>
              <a:rPr lang="en-US"/>
              <a:t>Title (Optional)</a:t>
            </a:r>
          </a:p>
        </p:txBody>
      </p:sp>
      <p:sp>
        <p:nvSpPr>
          <p:cNvPr id="4"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2466432987"/>
      </p:ext>
    </p:extLst>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1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2"/>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3761745607"/>
      </p:ext>
    </p:extLst>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2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3"/>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50253910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1EAD3-470F-41B2-B374-A8BC0CFB95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2FCD96-A54C-4E5E-A4D7-5BC753DC748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32D06F-1415-41AE-9FB7-567B37697F7C}"/>
              </a:ext>
            </a:extLst>
          </p:cNvPr>
          <p:cNvSpPr>
            <a:spLocks noGrp="1"/>
          </p:cNvSpPr>
          <p:nvPr>
            <p:ph type="dt" sz="half" idx="10"/>
          </p:nvPr>
        </p:nvSpPr>
        <p:spPr/>
        <p:txBody>
          <a:bodyPr/>
          <a:lstStyle/>
          <a:p>
            <a:fld id="{55C6B4A9-1611-4792-9094-5F34BCA07E0B}" type="datetimeFigureOut">
              <a:rPr lang="en-US" smtClean="0"/>
              <a:t>10/10/2018</a:t>
            </a:fld>
            <a:endParaRPr lang="en-US" dirty="0"/>
          </a:p>
        </p:txBody>
      </p:sp>
      <p:sp>
        <p:nvSpPr>
          <p:cNvPr id="5" name="Footer Placeholder 4">
            <a:extLst>
              <a:ext uri="{FF2B5EF4-FFF2-40B4-BE49-F238E27FC236}">
                <a16:creationId xmlns:a16="http://schemas.microsoft.com/office/drawing/2014/main" id="{5053A0B1-0A53-4D8F-B9C7-6CF804E7BA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165026C-306A-4D27-9153-5FAB2D58167E}"/>
              </a:ext>
            </a:extLst>
          </p:cNvPr>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1821938483"/>
      </p:ext>
    </p:extLst>
  </p:cSld>
  <p:clrMapOvr>
    <a:masterClrMapping/>
  </p:clrMapOvr>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3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4"/>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2051873856"/>
      </p:ext>
    </p:extLst>
  </p:cSld>
  <p:clrMapOvr>
    <a:masterClrMapping/>
  </p:clrMapOvr>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4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5"/>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3241391385"/>
      </p:ext>
    </p:extLst>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5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1"/>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379581606"/>
      </p:ext>
    </p:extLst>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6_Table of contents">
    <p:spTree>
      <p:nvGrpSpPr>
        <p:cNvPr id="1" name=""/>
        <p:cNvGrpSpPr/>
        <p:nvPr/>
      </p:nvGrpSpPr>
      <p:grpSpPr>
        <a:xfrm>
          <a:off x="0" y="0"/>
          <a:ext cx="0" cy="0"/>
          <a:chOff x="0" y="0"/>
          <a:chExt cx="0" cy="0"/>
        </a:xfrm>
      </p:grpSpPr>
      <p:sp>
        <p:nvSpPr>
          <p:cNvPr id="2" name="Text Placeholder 5"/>
          <p:cNvSpPr>
            <a:spLocks noGrp="1"/>
          </p:cNvSpPr>
          <p:nvPr>
            <p:ph type="body" sz="quarter" idx="10" hasCustomPrompt="1"/>
          </p:nvPr>
        </p:nvSpPr>
        <p:spPr>
          <a:xfrm>
            <a:off x="2" y="1"/>
            <a:ext cx="5050664" cy="1257442"/>
          </a:xfrm>
        </p:spPr>
        <p:txBody>
          <a:bodyPr lIns="393192" tIns="393192" bIns="91440">
            <a:normAutofit/>
          </a:bodyPr>
          <a:lstStyle>
            <a:lvl1pPr marL="0" indent="0">
              <a:buNone/>
              <a:defRPr sz="4488">
                <a:solidFill>
                  <a:schemeClr val="accent6"/>
                </a:solidFill>
                <a:latin typeface="+mj-lt"/>
              </a:defRPr>
            </a:lvl1pPr>
          </a:lstStyle>
          <a:p>
            <a:pPr lvl="0"/>
            <a:r>
              <a:rPr lang="en-US"/>
              <a:t>Title (Optional)</a:t>
            </a:r>
          </a:p>
        </p:txBody>
      </p:sp>
      <p:sp>
        <p:nvSpPr>
          <p:cNvPr id="5" name="Text Placeholder 3"/>
          <p:cNvSpPr>
            <a:spLocks noGrp="1"/>
          </p:cNvSpPr>
          <p:nvPr>
            <p:ph type="body" sz="quarter" idx="11" hasCustomPrompt="1"/>
          </p:nvPr>
        </p:nvSpPr>
        <p:spPr>
          <a:xfrm>
            <a:off x="5745256" y="396852"/>
            <a:ext cx="6539003" cy="6597673"/>
          </a:xfrm>
        </p:spPr>
        <p:txBody>
          <a:bodyPr/>
          <a:lstStyle>
            <a:lvl1pPr>
              <a:lnSpc>
                <a:spcPct val="100000"/>
              </a:lnSpc>
              <a:spcAft>
                <a:spcPts val="306"/>
              </a:spcAft>
              <a:defRPr/>
            </a:lvl1pPr>
            <a:lvl2pPr marL="0" indent="0">
              <a:buNone/>
              <a:defRPr/>
            </a:lvl2pPr>
          </a:lstStyle>
          <a:p>
            <a:pPr lvl="1"/>
            <a:r>
              <a:rPr lang="en-US"/>
              <a:t>Second level</a:t>
            </a:r>
          </a:p>
        </p:txBody>
      </p:sp>
    </p:spTree>
    <p:extLst>
      <p:ext uri="{BB962C8B-B14F-4D97-AF65-F5344CB8AC3E}">
        <p14:creationId xmlns:p14="http://schemas.microsoft.com/office/powerpoint/2010/main" val="3434661402"/>
      </p:ext>
    </p:extLst>
  </p:cSld>
  <p:clrMapOvr>
    <a:masterClrMapping/>
  </p:clrMapOvr>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2_Title/sub-title only_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3180688502"/>
      </p:ext>
    </p:extLst>
  </p:cSld>
  <p:clrMapOvr>
    <a:masterClrMapping/>
  </p:clrMapOvr>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9_Title/sub-title_Red">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4048202642"/>
      </p:ext>
    </p:extLst>
  </p:cSld>
  <p:clrMapOvr>
    <a:masterClrMapping/>
  </p:clrMapOvr>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3_Title/sub-title_purpl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3"/>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1499016220"/>
      </p:ext>
    </p:extLst>
  </p:cSld>
  <p:clrMapOvr>
    <a:masterClrMapping/>
  </p:clrMapOvr>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4_Title/sub-title_green">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4"/>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1037343257"/>
      </p:ext>
    </p:extLst>
  </p:cSld>
  <p:clrMapOvr>
    <a:masterClrMapping/>
  </p:clrMapOvr>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5_Title/sub-title_light 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5"/>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4132746187"/>
      </p:ext>
    </p:extLst>
  </p:cSld>
  <p:clrMapOvr>
    <a:masterClrMapping/>
  </p:clrMapOvr>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7_Title/sub-title_teal">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1"/>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10487596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5BC28F-1011-42E7-B84E-66769AACB53E}"/>
              </a:ext>
            </a:extLst>
          </p:cNvPr>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0A6D0F-3D07-44A1-8387-BCF113EBD694}"/>
              </a:ext>
            </a:extLst>
          </p:cNvPr>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C1B64F-2B70-4A90-844A-7028AB5FC7FE}"/>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5" name="Footer Placeholder 4">
            <a:extLst>
              <a:ext uri="{FF2B5EF4-FFF2-40B4-BE49-F238E27FC236}">
                <a16:creationId xmlns:a16="http://schemas.microsoft.com/office/drawing/2014/main" id="{333E747D-E703-452C-856C-750AB5675AD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4D912FF-D152-4569-9436-809A08201A6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71850399"/>
      </p:ext>
    </p:extLst>
  </p:cSld>
  <p:clrMapOvr>
    <a:masterClrMapping/>
  </p:clrMapOvr>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6_Title/sub-title_drak 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6"/>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1529322561"/>
      </p:ext>
    </p:extLst>
  </p:cSld>
  <p:clrMapOvr>
    <a:masterClrMapping/>
  </p:clrMapOvr>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1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 (Optional)</a:t>
            </a:r>
          </a:p>
        </p:txBody>
      </p:sp>
      <p:sp>
        <p:nvSpPr>
          <p:cNvPr id="3" name="Picture Placeholder 2"/>
          <p:cNvSpPr>
            <a:spLocks noGrp="1"/>
          </p:cNvSpPr>
          <p:nvPr>
            <p:ph type="pic" sz="quarter" idx="11" hasCustomPrompt="1"/>
          </p:nvPr>
        </p:nvSpPr>
        <p:spPr>
          <a:xfrm>
            <a:off x="1964753" y="2291376"/>
            <a:ext cx="1408819" cy="1408620"/>
          </a:xfrm>
        </p:spPr>
        <p:txBody>
          <a:bodyPr/>
          <a:lstStyle>
            <a:lvl1pPr marL="0" indent="0">
              <a:buNone/>
              <a:defRPr/>
            </a:lvl1pPr>
          </a:lstStyle>
          <a:p>
            <a:r>
              <a:rPr lang="en-US" dirty="0"/>
              <a:t>icon</a:t>
            </a:r>
          </a:p>
        </p:txBody>
      </p:sp>
      <p:cxnSp>
        <p:nvCxnSpPr>
          <p:cNvPr id="5" name="Straight Connector 4"/>
          <p:cNvCxnSpPr/>
          <p:nvPr userDrawn="1"/>
        </p:nvCxnSpPr>
        <p:spPr>
          <a:xfrm>
            <a:off x="1200427" y="3958604"/>
            <a:ext cx="2937125"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Text Placeholder 8"/>
          <p:cNvSpPr>
            <a:spLocks noGrp="1"/>
          </p:cNvSpPr>
          <p:nvPr>
            <p:ph type="body" sz="quarter" idx="12"/>
          </p:nvPr>
        </p:nvSpPr>
        <p:spPr>
          <a:xfrm>
            <a:off x="1200428" y="4187000"/>
            <a:ext cx="2937469" cy="2300746"/>
          </a:xfrm>
        </p:spPr>
        <p:txBody>
          <a:bodyPr/>
          <a:lstStyle>
            <a:lvl1pPr marL="0" indent="0">
              <a:buNone/>
              <a:defRPr/>
            </a:lvl1pPr>
          </a:lstStyle>
          <a:p>
            <a:pPr lvl="0"/>
            <a:r>
              <a:rPr lang="en-US"/>
              <a:t>Click to edit Master text styles</a:t>
            </a:r>
          </a:p>
        </p:txBody>
      </p:sp>
      <p:sp>
        <p:nvSpPr>
          <p:cNvPr id="11" name="Picture Placeholder 2"/>
          <p:cNvSpPr>
            <a:spLocks noGrp="1"/>
          </p:cNvSpPr>
          <p:nvPr>
            <p:ph type="pic" sz="quarter" idx="13" hasCustomPrompt="1"/>
          </p:nvPr>
        </p:nvSpPr>
        <p:spPr>
          <a:xfrm>
            <a:off x="5568181" y="2291376"/>
            <a:ext cx="1408819" cy="1408620"/>
          </a:xfrm>
        </p:spPr>
        <p:txBody>
          <a:bodyPr/>
          <a:lstStyle>
            <a:lvl1pPr marL="0" indent="0">
              <a:buNone/>
              <a:defRPr/>
            </a:lvl1pPr>
          </a:lstStyle>
          <a:p>
            <a:r>
              <a:rPr lang="en-US" dirty="0"/>
              <a:t>icon</a:t>
            </a:r>
          </a:p>
        </p:txBody>
      </p:sp>
      <p:cxnSp>
        <p:nvCxnSpPr>
          <p:cNvPr id="12" name="Straight Connector 11"/>
          <p:cNvCxnSpPr/>
          <p:nvPr userDrawn="1"/>
        </p:nvCxnSpPr>
        <p:spPr>
          <a:xfrm>
            <a:off x="4804028" y="3958604"/>
            <a:ext cx="2937125"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8"/>
          <p:cNvSpPr>
            <a:spLocks noGrp="1"/>
          </p:cNvSpPr>
          <p:nvPr>
            <p:ph type="body" sz="quarter" idx="14"/>
          </p:nvPr>
        </p:nvSpPr>
        <p:spPr>
          <a:xfrm>
            <a:off x="4803856" y="4187000"/>
            <a:ext cx="2937469" cy="2300746"/>
          </a:xfrm>
        </p:spPr>
        <p:txBody>
          <a:bodyPr/>
          <a:lstStyle>
            <a:lvl1pPr marL="0" indent="0">
              <a:buNone/>
              <a:defRPr/>
            </a:lvl1pPr>
          </a:lstStyle>
          <a:p>
            <a:pPr lvl="0"/>
            <a:r>
              <a:rPr lang="en-US"/>
              <a:t>Click to edit Master text styles</a:t>
            </a:r>
          </a:p>
        </p:txBody>
      </p:sp>
      <p:sp>
        <p:nvSpPr>
          <p:cNvPr id="14" name="Picture Placeholder 2"/>
          <p:cNvSpPr>
            <a:spLocks noGrp="1"/>
          </p:cNvSpPr>
          <p:nvPr>
            <p:ph type="pic" sz="quarter" idx="15" hasCustomPrompt="1"/>
          </p:nvPr>
        </p:nvSpPr>
        <p:spPr>
          <a:xfrm>
            <a:off x="9171610" y="2291376"/>
            <a:ext cx="1408819" cy="1408620"/>
          </a:xfrm>
        </p:spPr>
        <p:txBody>
          <a:bodyPr/>
          <a:lstStyle>
            <a:lvl1pPr marL="0" indent="0">
              <a:buNone/>
              <a:defRPr/>
            </a:lvl1pPr>
          </a:lstStyle>
          <a:p>
            <a:r>
              <a:rPr lang="en-US" dirty="0"/>
              <a:t>icon</a:t>
            </a:r>
          </a:p>
        </p:txBody>
      </p:sp>
      <p:cxnSp>
        <p:nvCxnSpPr>
          <p:cNvPr id="15" name="Straight Connector 14"/>
          <p:cNvCxnSpPr/>
          <p:nvPr userDrawn="1"/>
        </p:nvCxnSpPr>
        <p:spPr>
          <a:xfrm>
            <a:off x="8407630" y="3958604"/>
            <a:ext cx="2937125"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8"/>
          <p:cNvSpPr>
            <a:spLocks noGrp="1"/>
          </p:cNvSpPr>
          <p:nvPr>
            <p:ph type="body" sz="quarter" idx="16"/>
          </p:nvPr>
        </p:nvSpPr>
        <p:spPr>
          <a:xfrm>
            <a:off x="8407285" y="4187000"/>
            <a:ext cx="2937469" cy="2300746"/>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216940469"/>
      </p:ext>
    </p:extLst>
  </p:cSld>
  <p:clrMapOvr>
    <a:masterClrMapping/>
  </p:clrMapOvr>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9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 (Optional)</a:t>
            </a:r>
          </a:p>
        </p:txBody>
      </p:sp>
      <p:sp>
        <p:nvSpPr>
          <p:cNvPr id="17" name="Text Placeholder 7"/>
          <p:cNvSpPr>
            <a:spLocks noGrp="1"/>
          </p:cNvSpPr>
          <p:nvPr>
            <p:ph type="body" sz="quarter" idx="11" hasCustomPrompt="1"/>
          </p:nvPr>
        </p:nvSpPr>
        <p:spPr>
          <a:xfrm>
            <a:off x="0" y="1267760"/>
            <a:ext cx="12436475" cy="1688792"/>
          </a:xfrm>
        </p:spPr>
        <p:txBody>
          <a:bodyPr lIns="393192" rIns="182880" bIns="91440">
            <a:normAutofit/>
          </a:bodyPr>
          <a:lstStyle>
            <a:lvl1pPr marL="0" indent="0">
              <a:buNone/>
              <a:defRPr sz="2040">
                <a:solidFill>
                  <a:schemeClr val="tx1"/>
                </a:solidFill>
                <a:latin typeface="+mj-lt"/>
              </a:defRPr>
            </a:lvl1pPr>
            <a:lvl2pPr marL="466209" indent="0">
              <a:buNone/>
              <a:defRPr/>
            </a:lvl2pPr>
          </a:lstStyle>
          <a:p>
            <a:pPr lvl="0"/>
            <a:r>
              <a:rPr lang="en-US"/>
              <a:t>Body text</a:t>
            </a:r>
          </a:p>
        </p:txBody>
      </p:sp>
      <p:sp>
        <p:nvSpPr>
          <p:cNvPr id="4" name="Table Placeholder 3"/>
          <p:cNvSpPr>
            <a:spLocks noGrp="1"/>
          </p:cNvSpPr>
          <p:nvPr>
            <p:ph type="tbl" sz="quarter" idx="12"/>
          </p:nvPr>
        </p:nvSpPr>
        <p:spPr>
          <a:xfrm>
            <a:off x="426677" y="2956484"/>
            <a:ext cx="11559970" cy="4038043"/>
          </a:xfrm>
        </p:spPr>
        <p:txBody>
          <a:bodyPr>
            <a:normAutofit/>
          </a:bodyPr>
          <a:lstStyle>
            <a:lvl1pPr marL="0" indent="0">
              <a:buNone/>
              <a:defRPr sz="1632"/>
            </a:lvl1pPr>
          </a:lstStyle>
          <a:p>
            <a:endParaRPr lang="en-US" dirty="0"/>
          </a:p>
        </p:txBody>
      </p:sp>
    </p:spTree>
    <p:extLst>
      <p:ext uri="{BB962C8B-B14F-4D97-AF65-F5344CB8AC3E}">
        <p14:creationId xmlns:p14="http://schemas.microsoft.com/office/powerpoint/2010/main" val="248901696"/>
      </p:ext>
    </p:extLst>
  </p:cSld>
  <p:clrMapOvr>
    <a:masterClrMapping/>
  </p:clrMapOvr>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8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3403935102"/>
      </p:ext>
    </p:extLst>
  </p:cSld>
  <p:clrMapOvr>
    <a:masterClrMapping/>
  </p:clrMapOvr>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2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2"/>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2116702637"/>
      </p:ext>
    </p:extLst>
  </p:cSld>
  <p:clrMapOvr>
    <a:masterClrMapping/>
  </p:clrMapOvr>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3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3"/>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1362484526"/>
      </p:ext>
    </p:extLst>
  </p:cSld>
  <p:clrMapOvr>
    <a:masterClrMapping/>
  </p:clrMapOvr>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4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4"/>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2625945702"/>
      </p:ext>
    </p:extLst>
  </p:cSld>
  <p:clrMapOvr>
    <a:masterClrMapping/>
  </p:clrMapOvr>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5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5"/>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813316146"/>
      </p:ext>
    </p:extLst>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7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1"/>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4263906852"/>
      </p:ext>
    </p:extLst>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6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6"/>
                </a:solidFill>
                <a:latin typeface="+mj-lt"/>
              </a:defRPr>
            </a:lvl1pPr>
          </a:lstStyle>
          <a:p>
            <a:pPr lvl="0"/>
            <a:r>
              <a:rPr lang="en-US"/>
              <a:t>Title (Optional)</a:t>
            </a:r>
          </a:p>
        </p:txBody>
      </p:sp>
      <p:sp>
        <p:nvSpPr>
          <p:cNvPr id="8" name="Text Placeholder 7"/>
          <p:cNvSpPr>
            <a:spLocks noGrp="1"/>
          </p:cNvSpPr>
          <p:nvPr>
            <p:ph type="body" sz="quarter" idx="11" hasCustomPrompt="1"/>
          </p:nvPr>
        </p:nvSpPr>
        <p:spPr>
          <a:xfrm>
            <a:off x="0" y="1267759"/>
            <a:ext cx="12436475"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 (Optional)</a:t>
            </a:r>
          </a:p>
        </p:txBody>
      </p:sp>
      <p:sp>
        <p:nvSpPr>
          <p:cNvPr id="10" name="Text Placeholder 9"/>
          <p:cNvSpPr>
            <a:spLocks noGrp="1"/>
          </p:cNvSpPr>
          <p:nvPr>
            <p:ph type="body" sz="quarter" idx="12" hasCustomPrompt="1"/>
          </p:nvPr>
        </p:nvSpPr>
        <p:spPr>
          <a:xfrm>
            <a:off x="0" y="2200363"/>
            <a:ext cx="12436475" cy="4794164"/>
          </a:xfrm>
        </p:spPr>
        <p:txBody>
          <a:bodyPr lIns="393192" tIns="91440" bIns="91440">
            <a:normAutofit/>
          </a:bodyPr>
          <a:lstStyle>
            <a:lvl1pPr marL="0" indent="0">
              <a:buNone/>
              <a:defRPr sz="2040">
                <a:solidFill>
                  <a:schemeClr val="tx1"/>
                </a:solidFill>
              </a:defRPr>
            </a:lvl1pPr>
          </a:lstStyle>
          <a:p>
            <a:pPr lvl="0"/>
            <a:r>
              <a:rPr lang="en-US"/>
              <a:t>Body copy</a:t>
            </a:r>
          </a:p>
        </p:txBody>
      </p:sp>
    </p:spTree>
    <p:extLst>
      <p:ext uri="{BB962C8B-B14F-4D97-AF65-F5344CB8AC3E}">
        <p14:creationId xmlns:p14="http://schemas.microsoft.com/office/powerpoint/2010/main" val="35713145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3"/>
          <p:cNvSpPr txBox="1"/>
          <p:nvPr userDrawn="1"/>
        </p:nvSpPr>
        <p:spPr>
          <a:xfrm>
            <a:off x="7884061" y="6483235"/>
            <a:ext cx="4104009" cy="261610"/>
          </a:xfrm>
          <a:prstGeom prst="rect">
            <a:avLst/>
          </a:prstGeom>
          <a:noFill/>
        </p:spPr>
        <p:txBody>
          <a:bodyPr wrap="none" lIns="0" tIns="0" rIns="0" bIns="0" rtlCol="0">
            <a:spAutoFit/>
          </a:bodyPr>
          <a:lstStyle/>
          <a:p>
            <a:pPr algn="r"/>
            <a:r>
              <a:rPr lang="en-CA" sz="1700" dirty="0">
                <a:solidFill>
                  <a:srgbClr val="000000">
                    <a:alpha val="60000"/>
                  </a:srgbClr>
                </a:solidFill>
                <a:latin typeface="Segoe UI" panose="020B0502040204020203" pitchFamily="34" charset="0"/>
                <a:ea typeface="Segoe UI" panose="020B0502040204020203" pitchFamily="34" charset="0"/>
                <a:cs typeface="Segoe UI" panose="020B0502040204020203" pitchFamily="34" charset="0"/>
              </a:rPr>
              <a:t>2017 Microsoft Cloud and Hosting Summit</a:t>
            </a:r>
          </a:p>
        </p:txBody>
      </p:sp>
    </p:spTree>
    <p:extLst>
      <p:ext uri="{BB962C8B-B14F-4D97-AF65-F5344CB8AC3E}">
        <p14:creationId xmlns:p14="http://schemas.microsoft.com/office/powerpoint/2010/main" val="2323210891"/>
      </p:ext>
    </p:extLst>
  </p:cSld>
  <p:clrMapOvr>
    <a:masterClrMapping/>
  </p:clrMapOvr>
  <p:transition>
    <p:fade/>
  </p:transition>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userDrawn="1">
  <p:cSld name="1_Title/sub-title/boxes_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6">
              <a:lumMod val="50000"/>
            </a:schemeClr>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1051159598"/>
      </p:ext>
    </p:extLst>
  </p:cSld>
  <p:clrMapOvr>
    <a:masterClrMapping/>
  </p:clrMapOvr>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2_Title/sub-title/boxes_Red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3699744278"/>
      </p:ext>
    </p:extLst>
  </p:cSld>
  <p:clrMapOvr>
    <a:masterClrMapping/>
  </p:clrMapOvr>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3_Title/sub-title/boxes_Purpl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3"/>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3"/>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1495891067"/>
      </p:ext>
    </p:extLst>
  </p:cSld>
  <p:clrMapOvr>
    <a:masterClrMapping/>
  </p:clrMapOvr>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4_Title/sub-title/boxes_green">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4"/>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4"/>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2984106209"/>
      </p:ext>
    </p:extLst>
  </p:cSld>
  <p:clrMapOvr>
    <a:masterClrMapping/>
  </p:clrMapOvr>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5_Title/sub-title/light blu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5"/>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6">
              <a:lumMod val="50000"/>
            </a:schemeClr>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1946031904"/>
      </p:ext>
    </p:extLst>
  </p:cSld>
  <p:clrMapOvr>
    <a:masterClrMapping/>
  </p:clrMapOvr>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6_Title/sub-title/teal">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1"/>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accent1"/>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1375019529"/>
      </p:ext>
    </p:extLst>
  </p:cSld>
  <p:clrMapOvr>
    <a:masterClrMapping/>
  </p:clrMapOvr>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7_Title/sub-title/Purpl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6"/>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12436475" cy="607369"/>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3" name="Picture Placeholder 2"/>
          <p:cNvSpPr>
            <a:spLocks noGrp="1"/>
          </p:cNvSpPr>
          <p:nvPr>
            <p:ph type="pic" sz="quarter" idx="12"/>
          </p:nvPr>
        </p:nvSpPr>
        <p:spPr>
          <a:xfrm>
            <a:off x="437220" y="1994874"/>
            <a:ext cx="2867046" cy="1149563"/>
          </a:xfrm>
        </p:spPr>
        <p:txBody>
          <a:bodyPr>
            <a:normAutofit/>
          </a:bodyPr>
          <a:lstStyle>
            <a:lvl1pPr marL="0" indent="0" algn="l">
              <a:buNone/>
              <a:defRPr sz="1632"/>
            </a:lvl1pPr>
          </a:lstStyle>
          <a:p>
            <a:endParaRPr lang="en-US" dirty="0"/>
          </a:p>
        </p:txBody>
      </p:sp>
      <p:sp>
        <p:nvSpPr>
          <p:cNvPr id="5" name="Text Placeholder 4"/>
          <p:cNvSpPr>
            <a:spLocks noGrp="1"/>
          </p:cNvSpPr>
          <p:nvPr>
            <p:ph type="body" sz="quarter" idx="13"/>
          </p:nvPr>
        </p:nvSpPr>
        <p:spPr>
          <a:xfrm>
            <a:off x="437220" y="3144435"/>
            <a:ext cx="2867046" cy="3165518"/>
          </a:xfrm>
          <a:solidFill>
            <a:schemeClr val="accent5"/>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1" name="Picture Placeholder 2"/>
          <p:cNvSpPr>
            <a:spLocks noGrp="1"/>
          </p:cNvSpPr>
          <p:nvPr>
            <p:ph type="pic" sz="quarter" idx="14"/>
          </p:nvPr>
        </p:nvSpPr>
        <p:spPr>
          <a:xfrm>
            <a:off x="3420652" y="1994873"/>
            <a:ext cx="2867046" cy="1149563"/>
          </a:xfrm>
        </p:spPr>
        <p:txBody>
          <a:bodyPr>
            <a:normAutofit/>
          </a:bodyPr>
          <a:lstStyle>
            <a:lvl1pPr marL="0" indent="0" algn="l">
              <a:buNone/>
              <a:defRPr sz="1632"/>
            </a:lvl1pPr>
          </a:lstStyle>
          <a:p>
            <a:endParaRPr lang="en-US" dirty="0"/>
          </a:p>
        </p:txBody>
      </p:sp>
      <p:sp>
        <p:nvSpPr>
          <p:cNvPr id="22" name="Text Placeholder 4"/>
          <p:cNvSpPr>
            <a:spLocks noGrp="1"/>
          </p:cNvSpPr>
          <p:nvPr>
            <p:ph type="body" sz="quarter" idx="15"/>
          </p:nvPr>
        </p:nvSpPr>
        <p:spPr>
          <a:xfrm>
            <a:off x="3420652" y="3144434"/>
            <a:ext cx="2867046" cy="3165518"/>
          </a:xfrm>
          <a:solidFill>
            <a:schemeClr val="tx2"/>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3" name="Picture Placeholder 2"/>
          <p:cNvSpPr>
            <a:spLocks noGrp="1"/>
          </p:cNvSpPr>
          <p:nvPr>
            <p:ph type="pic" sz="quarter" idx="16"/>
          </p:nvPr>
        </p:nvSpPr>
        <p:spPr>
          <a:xfrm>
            <a:off x="6404084" y="1994874"/>
            <a:ext cx="2867046" cy="1149563"/>
          </a:xfrm>
        </p:spPr>
        <p:txBody>
          <a:bodyPr>
            <a:normAutofit/>
          </a:bodyPr>
          <a:lstStyle>
            <a:lvl1pPr marL="0" indent="0" algn="l">
              <a:buNone/>
              <a:defRPr sz="1632"/>
            </a:lvl1pPr>
          </a:lstStyle>
          <a:p>
            <a:endParaRPr lang="en-US" dirty="0"/>
          </a:p>
        </p:txBody>
      </p:sp>
      <p:sp>
        <p:nvSpPr>
          <p:cNvPr id="24" name="Text Placeholder 4"/>
          <p:cNvSpPr>
            <a:spLocks noGrp="1"/>
          </p:cNvSpPr>
          <p:nvPr>
            <p:ph type="body" sz="quarter" idx="17"/>
          </p:nvPr>
        </p:nvSpPr>
        <p:spPr>
          <a:xfrm>
            <a:off x="6404084" y="3144435"/>
            <a:ext cx="2867046" cy="3165518"/>
          </a:xfrm>
          <a:solidFill>
            <a:schemeClr val="accent6"/>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
        <p:nvSpPr>
          <p:cNvPr id="25" name="Picture Placeholder 2"/>
          <p:cNvSpPr>
            <a:spLocks noGrp="1"/>
          </p:cNvSpPr>
          <p:nvPr>
            <p:ph type="pic" sz="quarter" idx="18"/>
          </p:nvPr>
        </p:nvSpPr>
        <p:spPr>
          <a:xfrm>
            <a:off x="9387516" y="1994873"/>
            <a:ext cx="2867046" cy="1149563"/>
          </a:xfrm>
        </p:spPr>
        <p:txBody>
          <a:bodyPr>
            <a:normAutofit/>
          </a:bodyPr>
          <a:lstStyle>
            <a:lvl1pPr marL="0" indent="0" algn="l">
              <a:buNone/>
              <a:defRPr sz="1632"/>
            </a:lvl1pPr>
          </a:lstStyle>
          <a:p>
            <a:endParaRPr lang="en-US" dirty="0"/>
          </a:p>
        </p:txBody>
      </p:sp>
      <p:sp>
        <p:nvSpPr>
          <p:cNvPr id="26" name="Text Placeholder 4"/>
          <p:cNvSpPr>
            <a:spLocks noGrp="1"/>
          </p:cNvSpPr>
          <p:nvPr>
            <p:ph type="body" sz="quarter" idx="19"/>
          </p:nvPr>
        </p:nvSpPr>
        <p:spPr>
          <a:xfrm>
            <a:off x="9387516" y="3144434"/>
            <a:ext cx="2867046" cy="3165518"/>
          </a:xfrm>
          <a:solidFill>
            <a:schemeClr val="tx1">
              <a:lumMod val="75000"/>
            </a:schemeClr>
          </a:solidFill>
        </p:spPr>
        <p:txBody>
          <a:bodyPr>
            <a:normAutofit/>
          </a:bodyPr>
          <a:lstStyle>
            <a:lvl1pPr marL="233104" indent="-233104">
              <a:buFont typeface="Arial" panose="020B0604020202020204" pitchFamily="34" charset="0"/>
              <a:buChar char="•"/>
              <a:defRPr sz="2040">
                <a:solidFill>
                  <a:schemeClr val="bg1"/>
                </a:solidFill>
              </a:defRPr>
            </a:lvl1pPr>
            <a:lvl2pPr marL="815865" indent="-349656">
              <a:buFont typeface="Arial" panose="020B0604020202020204" pitchFamily="34" charset="0"/>
              <a:buChar char="•"/>
              <a:defRPr/>
            </a:lvl2pPr>
            <a:lvl3pPr marL="1282073" indent="-349656">
              <a:buFont typeface="Arial" panose="020B0604020202020204" pitchFamily="34" charset="0"/>
              <a:buChar char="•"/>
              <a:defRPr/>
            </a:lvl3pPr>
            <a:lvl4pPr marL="1690006" indent="-291380">
              <a:buFont typeface="Arial" panose="020B0604020202020204" pitchFamily="34" charset="0"/>
              <a:buChar char="•"/>
              <a:defRPr/>
            </a:lvl4pPr>
            <a:lvl5pPr marL="2156215" indent="-291380">
              <a:buFont typeface="Arial" panose="020B0604020202020204" pitchFamily="34" charset="0"/>
              <a:buChar char="•"/>
              <a:defRPr/>
            </a:lvl5pPr>
          </a:lstStyle>
          <a:p>
            <a:pPr lvl="0"/>
            <a:r>
              <a:rPr lang="en-US"/>
              <a:t>Click to edit Master text styles</a:t>
            </a:r>
          </a:p>
        </p:txBody>
      </p:sp>
    </p:spTree>
    <p:extLst>
      <p:ext uri="{BB962C8B-B14F-4D97-AF65-F5344CB8AC3E}">
        <p14:creationId xmlns:p14="http://schemas.microsoft.com/office/powerpoint/2010/main" val="3372774360"/>
      </p:ext>
    </p:extLst>
  </p:cSld>
  <p:clrMapOvr>
    <a:masterClrMapping/>
  </p:clrMapOvr>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11_blue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1938726"/>
      </p:ext>
    </p:extLst>
  </p:cSld>
  <p:clrMapOvr>
    <a:masterClrMapping/>
  </p:clrMapOvr>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14_Red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2071742"/>
      </p:ext>
    </p:extLst>
  </p:cSld>
  <p:clrMapOvr>
    <a:masterClrMapping/>
  </p:clrMapOvr>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16_Purple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255072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41073737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17_green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2255384"/>
      </p:ext>
    </p:extLst>
  </p:cSld>
  <p:clrMapOvr>
    <a:masterClrMapping/>
  </p:clrMapOvr>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18_Sky blue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34473539"/>
      </p:ext>
    </p:extLst>
  </p:cSld>
  <p:clrMapOvr>
    <a:masterClrMapping/>
  </p:clrMapOvr>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20_teal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8319202"/>
      </p:ext>
    </p:extLst>
  </p:cSld>
  <p:clrMapOvr>
    <a:masterClrMapping/>
  </p:clrMapOvr>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19_dark blue bar">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680170"/>
      </p:ext>
    </p:extLst>
  </p:cSld>
  <p:clrMapOvr>
    <a:masterClrMapping/>
  </p:clrMapOvr>
</p:sldLayout>
</file>

<file path=ppt/slideLayouts/slideLayout374.xml><?xml version="1.0" encoding="utf-8"?>
<p:sldLayout xmlns:a="http://schemas.openxmlformats.org/drawingml/2006/main" xmlns:r="http://schemas.openxmlformats.org/officeDocument/2006/relationships" xmlns:p="http://schemas.openxmlformats.org/presentationml/2006/main" preserve="1" userDrawn="1">
  <p:cSld name="Side bar_2 Tile lines &amp; Content">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sz="quarter" idx="12" hasCustomPrompt="1"/>
          </p:nvPr>
        </p:nvSpPr>
        <p:spPr>
          <a:xfrm>
            <a:off x="2" y="3574979"/>
            <a:ext cx="4169782" cy="3419546"/>
          </a:xfrm>
        </p:spPr>
        <p:txBody>
          <a:bodyPr lIns="393192" tIns="91440" bIns="91440">
            <a:normAutofit/>
          </a:bodyPr>
          <a:lstStyle>
            <a:lvl1pPr marL="0" indent="0">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6" name="Text Placeholder 5"/>
          <p:cNvSpPr>
            <a:spLocks noGrp="1"/>
          </p:cNvSpPr>
          <p:nvPr>
            <p:ph type="body" sz="quarter" idx="13"/>
          </p:nvPr>
        </p:nvSpPr>
        <p:spPr>
          <a:xfrm>
            <a:off x="4182737" y="0"/>
            <a:ext cx="8253738" cy="6994525"/>
          </a:xfrm>
        </p:spPr>
        <p:txBody>
          <a:bodyPr lIns="393192" tIns="393192"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p:cNvSpPr>
            <a:spLocks noGrp="1"/>
          </p:cNvSpPr>
          <p:nvPr>
            <p:ph type="body" sz="quarter" idx="10" hasCustomPrompt="1"/>
          </p:nvPr>
        </p:nvSpPr>
        <p:spPr>
          <a:xfrm>
            <a:off x="2" y="2"/>
            <a:ext cx="4183177" cy="2014026"/>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9" name="Text Placeholder 7"/>
          <p:cNvSpPr>
            <a:spLocks noGrp="1"/>
          </p:cNvSpPr>
          <p:nvPr>
            <p:ph type="body" sz="quarter" idx="11" hasCustomPrompt="1"/>
          </p:nvPr>
        </p:nvSpPr>
        <p:spPr>
          <a:xfrm>
            <a:off x="2" y="2014027"/>
            <a:ext cx="4183177" cy="1560952"/>
          </a:xfrm>
        </p:spPr>
        <p:txBody>
          <a:bodyPr lIns="393192" rIns="393192" bIns="91440"/>
          <a:lstStyle>
            <a:lvl1pPr marL="0" indent="0">
              <a:buNone/>
              <a:defRPr>
                <a:solidFill>
                  <a:schemeClr val="bg1"/>
                </a:solidFill>
                <a:latin typeface="+mj-lt"/>
              </a:defRPr>
            </a:lvl1pPr>
            <a:lvl2pPr marL="466209" indent="0">
              <a:buNone/>
              <a:defRPr/>
            </a:lvl2pPr>
          </a:lstStyle>
          <a:p>
            <a:pPr lvl="0"/>
            <a:r>
              <a:rPr lang="en-US"/>
              <a:t>Subtitle</a:t>
            </a:r>
          </a:p>
        </p:txBody>
      </p:sp>
    </p:spTree>
    <p:extLst>
      <p:ext uri="{BB962C8B-B14F-4D97-AF65-F5344CB8AC3E}">
        <p14:creationId xmlns:p14="http://schemas.microsoft.com/office/powerpoint/2010/main" val="3866442618"/>
      </p:ext>
    </p:extLst>
  </p:cSld>
  <p:clrMapOvr>
    <a:masterClrMapping/>
  </p:clrMapOvr>
</p:sldLayout>
</file>

<file path=ppt/slideLayouts/slideLayout375.xml><?xml version="1.0" encoding="utf-8"?>
<p:sldLayout xmlns:a="http://schemas.openxmlformats.org/drawingml/2006/main" xmlns:r="http://schemas.openxmlformats.org/officeDocument/2006/relationships" xmlns:p="http://schemas.openxmlformats.org/presentationml/2006/main" preserve="1" userDrawn="1">
  <p:cSld name="13_Split layout ">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13" name="Picture Placeholder 7"/>
          <p:cNvSpPr>
            <a:spLocks noGrp="1"/>
          </p:cNvSpPr>
          <p:nvPr>
            <p:ph type="pic" sz="quarter" idx="15"/>
          </p:nvPr>
        </p:nvSpPr>
        <p:spPr>
          <a:xfrm>
            <a:off x="4182737" y="0"/>
            <a:ext cx="8253738" cy="4137187"/>
          </a:xfrm>
        </p:spPr>
        <p:txBody>
          <a:bodyPr>
            <a:normAutofit/>
          </a:bodyPr>
          <a:lstStyle>
            <a:lvl1pPr marL="0" indent="0">
              <a:buNone/>
              <a:defRPr sz="2040">
                <a:latin typeface="Segoe UI" panose="020B0502040204020203" pitchFamily="34" charset="0"/>
                <a:cs typeface="Segoe UI" panose="020B0502040204020203" pitchFamily="34" charset="0"/>
              </a:defRPr>
            </a:lvl1pPr>
          </a:lstStyle>
          <a:p>
            <a:endParaRPr lang="en-US" dirty="0"/>
          </a:p>
        </p:txBody>
      </p:sp>
      <p:sp>
        <p:nvSpPr>
          <p:cNvPr id="14" name="Text Placeholder 5"/>
          <p:cNvSpPr>
            <a:spLocks noGrp="1"/>
          </p:cNvSpPr>
          <p:nvPr>
            <p:ph type="body" sz="quarter" idx="13"/>
          </p:nvPr>
        </p:nvSpPr>
        <p:spPr>
          <a:xfrm>
            <a:off x="4182737" y="4434827"/>
            <a:ext cx="4062958" cy="2559697"/>
          </a:xfrm>
        </p:spPr>
        <p:txBody>
          <a:bodyPr lIns="393192" tIns="182880"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sz="1632"/>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p:txBody>
      </p:sp>
      <p:sp>
        <p:nvSpPr>
          <p:cNvPr id="15" name="Text Placeholder 5"/>
          <p:cNvSpPr>
            <a:spLocks noGrp="1"/>
          </p:cNvSpPr>
          <p:nvPr>
            <p:ph type="body" sz="quarter" idx="16"/>
          </p:nvPr>
        </p:nvSpPr>
        <p:spPr>
          <a:xfrm>
            <a:off x="8269915" y="4434827"/>
            <a:ext cx="4065284" cy="2559697"/>
          </a:xfrm>
        </p:spPr>
        <p:txBody>
          <a:bodyPr lIns="393192" tIns="182880"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sz="1632"/>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p:txBody>
      </p:sp>
      <p:sp>
        <p:nvSpPr>
          <p:cNvPr id="9" name="Rectangle 8"/>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12" name="Text Placeholder 2"/>
          <p:cNvSpPr>
            <a:spLocks noGrp="1"/>
          </p:cNvSpPr>
          <p:nvPr>
            <p:ph type="body" sz="quarter" idx="12" hasCustomPrompt="1"/>
          </p:nvPr>
        </p:nvSpPr>
        <p:spPr>
          <a:xfrm>
            <a:off x="2" y="3574979"/>
            <a:ext cx="4169782" cy="3419546"/>
          </a:xfrm>
        </p:spPr>
        <p:txBody>
          <a:bodyPr lIns="393192" tIns="91440" bIns="91440">
            <a:normAutofit/>
          </a:bodyPr>
          <a:lstStyle>
            <a:lvl1pPr marL="0" indent="0">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16" name="Text Placeholder 7"/>
          <p:cNvSpPr>
            <a:spLocks noGrp="1"/>
          </p:cNvSpPr>
          <p:nvPr>
            <p:ph type="body" sz="quarter" idx="11" hasCustomPrompt="1"/>
          </p:nvPr>
        </p:nvSpPr>
        <p:spPr>
          <a:xfrm>
            <a:off x="2" y="2014027"/>
            <a:ext cx="4183177" cy="1560952"/>
          </a:xfrm>
        </p:spPr>
        <p:txBody>
          <a:bodyPr lIns="393192" rIns="393192" bIns="91440"/>
          <a:lstStyle>
            <a:lvl1pPr marL="0" indent="0">
              <a:buNone/>
              <a:defRPr>
                <a:solidFill>
                  <a:schemeClr val="bg1"/>
                </a:solidFill>
                <a:latin typeface="+mj-lt"/>
              </a:defRPr>
            </a:lvl1pPr>
            <a:lvl2pPr marL="466209" indent="0">
              <a:buNone/>
              <a:defRPr/>
            </a:lvl2pPr>
          </a:lstStyle>
          <a:p>
            <a:pPr lvl="0"/>
            <a:r>
              <a:rPr lang="en-US"/>
              <a:t>Subtitle</a:t>
            </a:r>
          </a:p>
        </p:txBody>
      </p:sp>
      <p:sp>
        <p:nvSpPr>
          <p:cNvPr id="18" name="Text Placeholder 5"/>
          <p:cNvSpPr>
            <a:spLocks noGrp="1"/>
          </p:cNvSpPr>
          <p:nvPr>
            <p:ph type="body" sz="quarter" idx="10" hasCustomPrompt="1"/>
          </p:nvPr>
        </p:nvSpPr>
        <p:spPr>
          <a:xfrm>
            <a:off x="2" y="2"/>
            <a:ext cx="4183177" cy="2014026"/>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Tree>
    <p:extLst>
      <p:ext uri="{BB962C8B-B14F-4D97-AF65-F5344CB8AC3E}">
        <p14:creationId xmlns:p14="http://schemas.microsoft.com/office/powerpoint/2010/main" val="4204216947"/>
      </p:ext>
    </p:extLst>
  </p:cSld>
  <p:clrMapOvr>
    <a:masterClrMapping/>
  </p:clrMapOvr>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1_Split layout ">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2557594"/>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7" name="Text Placeholder 7"/>
          <p:cNvSpPr>
            <a:spLocks noGrp="1"/>
          </p:cNvSpPr>
          <p:nvPr>
            <p:ph type="body" sz="quarter" idx="11" hasCustomPrompt="1"/>
          </p:nvPr>
        </p:nvSpPr>
        <p:spPr>
          <a:xfrm>
            <a:off x="2" y="2581883"/>
            <a:ext cx="4183177" cy="1833101"/>
          </a:xfrm>
        </p:spPr>
        <p:txBody>
          <a:bodyPr lIns="393192" rIns="393192" bIns="91440"/>
          <a:lstStyle>
            <a:lvl1pPr marL="0" indent="0">
              <a:buNone/>
              <a:defRPr>
                <a:solidFill>
                  <a:schemeClr val="bg1"/>
                </a:solidFill>
                <a:latin typeface="+mj-lt"/>
              </a:defRPr>
            </a:lvl1pPr>
            <a:lvl2pPr marL="466209" indent="0">
              <a:buNone/>
              <a:defRPr/>
            </a:lvl2pPr>
          </a:lstStyle>
          <a:p>
            <a:pPr lvl="0"/>
            <a:r>
              <a:rPr lang="en-US"/>
              <a:t>Subtitle</a:t>
            </a:r>
          </a:p>
        </p:txBody>
      </p:sp>
      <p:sp>
        <p:nvSpPr>
          <p:cNvPr id="3" name="Text Placeholder 2"/>
          <p:cNvSpPr>
            <a:spLocks noGrp="1"/>
          </p:cNvSpPr>
          <p:nvPr>
            <p:ph type="body" sz="quarter" idx="12" hasCustomPrompt="1"/>
          </p:nvPr>
        </p:nvSpPr>
        <p:spPr>
          <a:xfrm>
            <a:off x="2" y="4414985"/>
            <a:ext cx="4169782" cy="2579541"/>
          </a:xfrm>
        </p:spPr>
        <p:txBody>
          <a:bodyPr lIns="393192" tIns="91440" bIns="91440">
            <a:normAutofit/>
          </a:bodyPr>
          <a:lstStyle>
            <a:lvl1pPr marL="0" indent="0">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10" name="Picture Placeholder 9"/>
          <p:cNvSpPr>
            <a:spLocks noGrp="1"/>
          </p:cNvSpPr>
          <p:nvPr>
            <p:ph type="pic" sz="quarter" idx="13"/>
          </p:nvPr>
        </p:nvSpPr>
        <p:spPr>
          <a:xfrm>
            <a:off x="4182737" y="0"/>
            <a:ext cx="8253738" cy="6994525"/>
          </a:xfrm>
        </p:spPr>
        <p:txBody>
          <a:bodyPr>
            <a:normAutofit/>
          </a:bodyPr>
          <a:lstStyle>
            <a:lvl1pPr marL="0" indent="0">
              <a:buNone/>
              <a:defRPr sz="1632"/>
            </a:lvl1pPr>
          </a:lstStyle>
          <a:p>
            <a:endParaRPr lang="en-US" dirty="0"/>
          </a:p>
        </p:txBody>
      </p:sp>
    </p:spTree>
    <p:extLst>
      <p:ext uri="{BB962C8B-B14F-4D97-AF65-F5344CB8AC3E}">
        <p14:creationId xmlns:p14="http://schemas.microsoft.com/office/powerpoint/2010/main" val="1371900201"/>
      </p:ext>
    </p:extLst>
  </p:cSld>
  <p:clrMapOvr>
    <a:masterClrMapping/>
  </p:clrMapOvr>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userDrawn="1">
  <p:cSld name="9_Split layout ">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83177" cy="1349299"/>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1349301"/>
            <a:ext cx="4169782" cy="5645225"/>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6" name="Text Placeholder 5"/>
          <p:cNvSpPr>
            <a:spLocks noGrp="1"/>
          </p:cNvSpPr>
          <p:nvPr>
            <p:ph type="body" sz="quarter" idx="13"/>
          </p:nvPr>
        </p:nvSpPr>
        <p:spPr>
          <a:xfrm>
            <a:off x="4182737" y="4434828"/>
            <a:ext cx="8253738" cy="2559697"/>
          </a:xfrm>
        </p:spPr>
        <p:txBody>
          <a:bodyPr lIns="393192" tIns="182880" rIns="182880"/>
          <a:lstStyle>
            <a:lvl1pPr marL="0" indent="0">
              <a:spcAft>
                <a:spcPts val="612"/>
              </a:spcAft>
              <a:buNone/>
              <a:defRPr>
                <a:latin typeface="+mj-lt"/>
              </a:defRPr>
            </a:lvl1pPr>
            <a:lvl2pPr marL="0" indent="0">
              <a:spcAft>
                <a:spcPts val="612"/>
              </a:spcAft>
              <a:buNone/>
              <a:defRPr>
                <a:latin typeface="+mj-lt"/>
              </a:defRPr>
            </a:lvl2pPr>
            <a:lvl3pPr marL="0" indent="0">
              <a:spcAft>
                <a:spcPts val="612"/>
              </a:spcAft>
              <a:buNone/>
              <a:defRPr/>
            </a:lvl3pPr>
            <a:lvl4pPr marL="0" indent="0">
              <a:spcAft>
                <a:spcPts val="612"/>
              </a:spcAft>
              <a:buNone/>
              <a:defRPr/>
            </a:lvl4pPr>
            <a:lvl5pPr marL="0" indent="0">
              <a:spcAft>
                <a:spcPts val="612"/>
              </a:spcAft>
              <a:buNone/>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7"/>
          <p:cNvSpPr>
            <a:spLocks noGrp="1"/>
          </p:cNvSpPr>
          <p:nvPr>
            <p:ph type="pic" sz="quarter" idx="14"/>
          </p:nvPr>
        </p:nvSpPr>
        <p:spPr>
          <a:xfrm>
            <a:off x="4182737" y="0"/>
            <a:ext cx="8253738" cy="4137187"/>
          </a:xfrm>
        </p:spPr>
        <p:txBody>
          <a:bodyPr>
            <a:normAutofit/>
          </a:bodyPr>
          <a:lstStyle>
            <a:lvl1pPr marL="0" indent="0">
              <a:buNone/>
              <a:defRPr sz="2040">
                <a:latin typeface="Segoe UI" panose="020B0502040204020203" pitchFamily="34" charset="0"/>
                <a:cs typeface="Segoe UI" panose="020B0502040204020203" pitchFamily="34" charset="0"/>
              </a:defRPr>
            </a:lvl1pPr>
          </a:lstStyle>
          <a:p>
            <a:endParaRPr lang="en-US" dirty="0"/>
          </a:p>
        </p:txBody>
      </p:sp>
    </p:spTree>
    <p:extLst>
      <p:ext uri="{BB962C8B-B14F-4D97-AF65-F5344CB8AC3E}">
        <p14:creationId xmlns:p14="http://schemas.microsoft.com/office/powerpoint/2010/main" val="3893218204"/>
      </p:ext>
    </p:extLst>
  </p:cSld>
  <p:clrMapOvr>
    <a:masterClrMapping/>
  </p:clrMapOvr>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userDrawn="1">
  <p:cSld name="10_Split layout ">
    <p:spTree>
      <p:nvGrpSpPr>
        <p:cNvPr id="1" name=""/>
        <p:cNvGrpSpPr/>
        <p:nvPr/>
      </p:nvGrpSpPr>
      <p:grpSpPr>
        <a:xfrm>
          <a:off x="0" y="0"/>
          <a:ext cx="0" cy="0"/>
          <a:chOff x="0" y="0"/>
          <a:chExt cx="0" cy="0"/>
        </a:xfrm>
      </p:grpSpPr>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1"/>
            <a:ext cx="4183177" cy="2143003"/>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2143003"/>
            <a:ext cx="4169782" cy="4851522"/>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
        <p:nvSpPr>
          <p:cNvPr id="7" name="Picture Placeholder 6"/>
          <p:cNvSpPr>
            <a:spLocks noGrp="1"/>
          </p:cNvSpPr>
          <p:nvPr>
            <p:ph type="pic" sz="quarter" idx="13" hasCustomPrompt="1"/>
          </p:nvPr>
        </p:nvSpPr>
        <p:spPr>
          <a:xfrm>
            <a:off x="5307967" y="476913"/>
            <a:ext cx="1399103" cy="1398905"/>
          </a:xfrm>
        </p:spPr>
        <p:txBody>
          <a:bodyPr>
            <a:normAutofit/>
          </a:bodyPr>
          <a:lstStyle>
            <a:lvl1pPr marL="0" indent="0">
              <a:buNone/>
              <a:defRPr sz="1632"/>
            </a:lvl1pPr>
          </a:lstStyle>
          <a:p>
            <a:r>
              <a:rPr lang="en-US" dirty="0"/>
              <a:t>icon</a:t>
            </a:r>
          </a:p>
        </p:txBody>
      </p:sp>
      <p:sp>
        <p:nvSpPr>
          <p:cNvPr id="10" name="Text Placeholder 9"/>
          <p:cNvSpPr>
            <a:spLocks noGrp="1"/>
          </p:cNvSpPr>
          <p:nvPr>
            <p:ph type="body" sz="quarter" idx="14" hasCustomPrompt="1"/>
          </p:nvPr>
        </p:nvSpPr>
        <p:spPr>
          <a:xfrm>
            <a:off x="7154005" y="688257"/>
            <a:ext cx="4872331" cy="976217"/>
          </a:xfrm>
        </p:spPr>
        <p:txBody>
          <a:bodyPr/>
          <a:lstStyle>
            <a:lvl1pPr marL="0" indent="0">
              <a:spcAft>
                <a:spcPts val="0"/>
              </a:spcAft>
              <a:buNone/>
              <a:defRPr>
                <a:solidFill>
                  <a:schemeClr val="tx2"/>
                </a:solidFill>
                <a:latin typeface="+mj-lt"/>
              </a:defRPr>
            </a:lvl1pPr>
            <a:lvl2pPr marL="0" indent="0">
              <a:buNone/>
              <a:defRPr sz="2040">
                <a:latin typeface="Segoe UI" panose="020B0502040204020203" pitchFamily="34" charset="0"/>
                <a:cs typeface="Segoe UI" panose="020B0502040204020203" pitchFamily="34" charset="0"/>
              </a:defRPr>
            </a:lvl2pPr>
            <a:lvl3pPr marL="932418" indent="0">
              <a:buNone/>
              <a:defRPr/>
            </a:lvl3pPr>
            <a:lvl4pPr marL="1398627" indent="0">
              <a:buNone/>
              <a:defRPr/>
            </a:lvl4pPr>
            <a:lvl5pPr marL="1864835" indent="0">
              <a:buNone/>
              <a:defRPr/>
            </a:lvl5pPr>
          </a:lstStyle>
          <a:p>
            <a:pPr lvl="0"/>
            <a:r>
              <a:rPr lang="en-US"/>
              <a:t>Text</a:t>
            </a:r>
          </a:p>
          <a:p>
            <a:pPr lvl="1"/>
            <a:r>
              <a:rPr lang="en-US"/>
              <a:t>Text</a:t>
            </a:r>
          </a:p>
        </p:txBody>
      </p:sp>
      <p:sp>
        <p:nvSpPr>
          <p:cNvPr id="17" name="Picture Placeholder 6"/>
          <p:cNvSpPr>
            <a:spLocks noGrp="1"/>
          </p:cNvSpPr>
          <p:nvPr>
            <p:ph type="pic" sz="quarter" idx="15" hasCustomPrompt="1"/>
          </p:nvPr>
        </p:nvSpPr>
        <p:spPr>
          <a:xfrm>
            <a:off x="5307967" y="2051095"/>
            <a:ext cx="1399103" cy="1398905"/>
          </a:xfrm>
        </p:spPr>
        <p:txBody>
          <a:bodyPr>
            <a:normAutofit/>
          </a:bodyPr>
          <a:lstStyle>
            <a:lvl1pPr marL="0" indent="0">
              <a:buNone/>
              <a:defRPr sz="1632"/>
            </a:lvl1pPr>
          </a:lstStyle>
          <a:p>
            <a:r>
              <a:rPr lang="en-US" dirty="0"/>
              <a:t>icon</a:t>
            </a:r>
          </a:p>
        </p:txBody>
      </p:sp>
      <p:sp>
        <p:nvSpPr>
          <p:cNvPr id="18" name="Text Placeholder 9"/>
          <p:cNvSpPr>
            <a:spLocks noGrp="1"/>
          </p:cNvSpPr>
          <p:nvPr>
            <p:ph type="body" sz="quarter" idx="16" hasCustomPrompt="1"/>
          </p:nvPr>
        </p:nvSpPr>
        <p:spPr>
          <a:xfrm>
            <a:off x="7154005" y="2262439"/>
            <a:ext cx="4872331" cy="976217"/>
          </a:xfrm>
        </p:spPr>
        <p:txBody>
          <a:bodyPr/>
          <a:lstStyle>
            <a:lvl1pPr marL="0" indent="0">
              <a:spcAft>
                <a:spcPts val="0"/>
              </a:spcAft>
              <a:buNone/>
              <a:defRPr>
                <a:solidFill>
                  <a:schemeClr val="accent6">
                    <a:lumMod val="50000"/>
                  </a:schemeClr>
                </a:solidFill>
                <a:latin typeface="+mj-lt"/>
              </a:defRPr>
            </a:lvl1pPr>
            <a:lvl2pPr marL="0" indent="0">
              <a:buNone/>
              <a:defRPr sz="2040">
                <a:latin typeface="Segoe UI" panose="020B0502040204020203" pitchFamily="34" charset="0"/>
                <a:cs typeface="Segoe UI" panose="020B0502040204020203" pitchFamily="34" charset="0"/>
              </a:defRPr>
            </a:lvl2pPr>
            <a:lvl3pPr marL="932418" indent="0">
              <a:buNone/>
              <a:defRPr/>
            </a:lvl3pPr>
            <a:lvl4pPr marL="1398627" indent="0">
              <a:buNone/>
              <a:defRPr/>
            </a:lvl4pPr>
            <a:lvl5pPr marL="1864835" indent="0">
              <a:buNone/>
              <a:defRPr/>
            </a:lvl5pPr>
          </a:lstStyle>
          <a:p>
            <a:pPr lvl="0"/>
            <a:r>
              <a:rPr lang="en-US"/>
              <a:t>Text</a:t>
            </a:r>
          </a:p>
          <a:p>
            <a:pPr lvl="1"/>
            <a:r>
              <a:rPr lang="en-US"/>
              <a:t>Text</a:t>
            </a:r>
          </a:p>
        </p:txBody>
      </p:sp>
      <p:sp>
        <p:nvSpPr>
          <p:cNvPr id="19" name="Picture Placeholder 6"/>
          <p:cNvSpPr>
            <a:spLocks noGrp="1"/>
          </p:cNvSpPr>
          <p:nvPr>
            <p:ph type="pic" sz="quarter" idx="17" hasCustomPrompt="1"/>
          </p:nvPr>
        </p:nvSpPr>
        <p:spPr>
          <a:xfrm>
            <a:off x="5307967" y="3625276"/>
            <a:ext cx="1399103" cy="1398905"/>
          </a:xfrm>
        </p:spPr>
        <p:txBody>
          <a:bodyPr>
            <a:normAutofit/>
          </a:bodyPr>
          <a:lstStyle>
            <a:lvl1pPr marL="0" indent="0">
              <a:buNone/>
              <a:defRPr sz="1632"/>
            </a:lvl1pPr>
          </a:lstStyle>
          <a:p>
            <a:r>
              <a:rPr lang="en-US" dirty="0"/>
              <a:t>icon</a:t>
            </a:r>
          </a:p>
        </p:txBody>
      </p:sp>
      <p:sp>
        <p:nvSpPr>
          <p:cNvPr id="20" name="Text Placeholder 9"/>
          <p:cNvSpPr>
            <a:spLocks noGrp="1"/>
          </p:cNvSpPr>
          <p:nvPr>
            <p:ph type="body" sz="quarter" idx="18" hasCustomPrompt="1"/>
          </p:nvPr>
        </p:nvSpPr>
        <p:spPr>
          <a:xfrm>
            <a:off x="7154005" y="3836620"/>
            <a:ext cx="4872331" cy="976217"/>
          </a:xfrm>
        </p:spPr>
        <p:txBody>
          <a:bodyPr/>
          <a:lstStyle>
            <a:lvl1pPr marL="0" indent="0">
              <a:spcAft>
                <a:spcPts val="0"/>
              </a:spcAft>
              <a:buNone/>
              <a:defRPr>
                <a:solidFill>
                  <a:schemeClr val="accent5"/>
                </a:solidFill>
                <a:latin typeface="+mj-lt"/>
              </a:defRPr>
            </a:lvl1pPr>
            <a:lvl2pPr marL="0" indent="0">
              <a:buNone/>
              <a:defRPr sz="2040">
                <a:latin typeface="Segoe UI" panose="020B0502040204020203" pitchFamily="34" charset="0"/>
                <a:cs typeface="Segoe UI" panose="020B0502040204020203" pitchFamily="34" charset="0"/>
              </a:defRPr>
            </a:lvl2pPr>
            <a:lvl3pPr marL="932418" indent="0">
              <a:buNone/>
              <a:defRPr/>
            </a:lvl3pPr>
            <a:lvl4pPr marL="1398627" indent="0">
              <a:buNone/>
              <a:defRPr/>
            </a:lvl4pPr>
            <a:lvl5pPr marL="1864835" indent="0">
              <a:buNone/>
              <a:defRPr/>
            </a:lvl5pPr>
          </a:lstStyle>
          <a:p>
            <a:pPr lvl="0"/>
            <a:r>
              <a:rPr lang="en-US"/>
              <a:t>Text</a:t>
            </a:r>
          </a:p>
          <a:p>
            <a:pPr lvl="1"/>
            <a:r>
              <a:rPr lang="en-US"/>
              <a:t>Text</a:t>
            </a:r>
          </a:p>
        </p:txBody>
      </p:sp>
      <p:sp>
        <p:nvSpPr>
          <p:cNvPr id="21" name="Picture Placeholder 6"/>
          <p:cNvSpPr>
            <a:spLocks noGrp="1"/>
          </p:cNvSpPr>
          <p:nvPr>
            <p:ph type="pic" sz="quarter" idx="19" hasCustomPrompt="1"/>
          </p:nvPr>
        </p:nvSpPr>
        <p:spPr>
          <a:xfrm>
            <a:off x="5307967" y="5199458"/>
            <a:ext cx="1399103" cy="1398905"/>
          </a:xfrm>
        </p:spPr>
        <p:txBody>
          <a:bodyPr>
            <a:normAutofit/>
          </a:bodyPr>
          <a:lstStyle>
            <a:lvl1pPr marL="0" indent="0">
              <a:buNone/>
              <a:defRPr sz="1632"/>
            </a:lvl1pPr>
          </a:lstStyle>
          <a:p>
            <a:r>
              <a:rPr lang="en-US" dirty="0"/>
              <a:t>icon</a:t>
            </a:r>
          </a:p>
        </p:txBody>
      </p:sp>
      <p:sp>
        <p:nvSpPr>
          <p:cNvPr id="22" name="Text Placeholder 9"/>
          <p:cNvSpPr>
            <a:spLocks noGrp="1"/>
          </p:cNvSpPr>
          <p:nvPr>
            <p:ph type="body" sz="quarter" idx="20" hasCustomPrompt="1"/>
          </p:nvPr>
        </p:nvSpPr>
        <p:spPr>
          <a:xfrm>
            <a:off x="7154005" y="5410802"/>
            <a:ext cx="4872331" cy="976217"/>
          </a:xfrm>
        </p:spPr>
        <p:txBody>
          <a:bodyPr/>
          <a:lstStyle>
            <a:lvl1pPr marL="0" indent="0">
              <a:spcAft>
                <a:spcPts val="0"/>
              </a:spcAft>
              <a:buNone/>
              <a:defRPr>
                <a:solidFill>
                  <a:schemeClr val="accent6"/>
                </a:solidFill>
                <a:latin typeface="+mj-lt"/>
              </a:defRPr>
            </a:lvl1pPr>
            <a:lvl2pPr marL="0" indent="0">
              <a:buNone/>
              <a:defRPr sz="2040">
                <a:latin typeface="Segoe UI" panose="020B0502040204020203" pitchFamily="34" charset="0"/>
                <a:cs typeface="Segoe UI" panose="020B0502040204020203" pitchFamily="34" charset="0"/>
              </a:defRPr>
            </a:lvl2pPr>
            <a:lvl3pPr marL="932418" indent="0">
              <a:buNone/>
              <a:defRPr/>
            </a:lvl3pPr>
            <a:lvl4pPr marL="1398627" indent="0">
              <a:buNone/>
              <a:defRPr/>
            </a:lvl4pPr>
            <a:lvl5pPr marL="1864835" indent="0">
              <a:buNone/>
              <a:defRPr/>
            </a:lvl5pPr>
          </a:lstStyle>
          <a:p>
            <a:pPr lvl="0"/>
            <a:r>
              <a:rPr lang="en-US"/>
              <a:t>Text</a:t>
            </a:r>
          </a:p>
          <a:p>
            <a:pPr lvl="1"/>
            <a:r>
              <a:rPr lang="en-US"/>
              <a:t>Text</a:t>
            </a:r>
          </a:p>
        </p:txBody>
      </p:sp>
    </p:spTree>
    <p:extLst>
      <p:ext uri="{BB962C8B-B14F-4D97-AF65-F5344CB8AC3E}">
        <p14:creationId xmlns:p14="http://schemas.microsoft.com/office/powerpoint/2010/main" val="3555786066"/>
      </p:ext>
    </p:extLst>
  </p:cSld>
  <p:clrMapOvr>
    <a:masterClrMapping/>
  </p:clrMapOvr>
</p:sldLayout>
</file>

<file path=ppt/slideLayouts/slideLayout379.xml><?xml version="1.0" encoding="utf-8"?>
<p:sldLayout xmlns:a="http://schemas.openxmlformats.org/drawingml/2006/main" xmlns:r="http://schemas.openxmlformats.org/officeDocument/2006/relationships" xmlns:p="http://schemas.openxmlformats.org/presentationml/2006/main" preserve="1" userDrawn="1">
  <p:cSld name="12_Split layout ">
    <p:spTree>
      <p:nvGrpSpPr>
        <p:cNvPr id="1" name=""/>
        <p:cNvGrpSpPr/>
        <p:nvPr/>
      </p:nvGrpSpPr>
      <p:grpSpPr>
        <a:xfrm>
          <a:off x="0" y="0"/>
          <a:ext cx="0" cy="0"/>
          <a:chOff x="0" y="0"/>
          <a:chExt cx="0" cy="0"/>
        </a:xfrm>
      </p:grpSpPr>
      <p:sp>
        <p:nvSpPr>
          <p:cNvPr id="7" name="Content Placeholder 6"/>
          <p:cNvSpPr>
            <a:spLocks noGrp="1"/>
          </p:cNvSpPr>
          <p:nvPr>
            <p:ph sz="quarter" idx="15"/>
          </p:nvPr>
        </p:nvSpPr>
        <p:spPr>
          <a:xfrm>
            <a:off x="4346289" y="1468527"/>
            <a:ext cx="7819758" cy="48411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1"/>
            <a:ext cx="4183177" cy="2143003"/>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3" name="Text Placeholder 2"/>
          <p:cNvSpPr>
            <a:spLocks noGrp="1"/>
          </p:cNvSpPr>
          <p:nvPr>
            <p:ph type="body" sz="quarter" idx="12" hasCustomPrompt="1"/>
          </p:nvPr>
        </p:nvSpPr>
        <p:spPr>
          <a:xfrm>
            <a:off x="2" y="2143003"/>
            <a:ext cx="4169782" cy="4851522"/>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Tree>
    <p:extLst>
      <p:ext uri="{BB962C8B-B14F-4D97-AF65-F5344CB8AC3E}">
        <p14:creationId xmlns:p14="http://schemas.microsoft.com/office/powerpoint/2010/main" val="138617065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5894674"/>
      </p:ext>
    </p:extLst>
  </p:cSld>
  <p:clrMapOvr>
    <a:masterClrMapping/>
  </p:clrMapOvr>
  <p:transition>
    <p:fade/>
  </p:transition>
</p:sldLayout>
</file>

<file path=ppt/slideLayouts/slideLayout380.xml><?xml version="1.0" encoding="utf-8"?>
<p:sldLayout xmlns:a="http://schemas.openxmlformats.org/drawingml/2006/main" xmlns:r="http://schemas.openxmlformats.org/officeDocument/2006/relationships" xmlns:p="http://schemas.openxmlformats.org/presentationml/2006/main" preserve="1" userDrawn="1">
  <p:cSld name="15_Split layout ">
    <p:spTree>
      <p:nvGrpSpPr>
        <p:cNvPr id="1" name=""/>
        <p:cNvGrpSpPr/>
        <p:nvPr/>
      </p:nvGrpSpPr>
      <p:grpSpPr>
        <a:xfrm>
          <a:off x="0" y="0"/>
          <a:ext cx="0" cy="0"/>
          <a:chOff x="0" y="0"/>
          <a:chExt cx="0" cy="0"/>
        </a:xfrm>
      </p:grpSpPr>
      <p:sp>
        <p:nvSpPr>
          <p:cNvPr id="7" name="Content Placeholder 6"/>
          <p:cNvSpPr>
            <a:spLocks noGrp="1"/>
          </p:cNvSpPr>
          <p:nvPr>
            <p:ph sz="quarter" idx="15"/>
          </p:nvPr>
        </p:nvSpPr>
        <p:spPr>
          <a:xfrm>
            <a:off x="4346289" y="1468527"/>
            <a:ext cx="7819758" cy="48411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0" y="0"/>
            <a:ext cx="4197310"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2" y="2"/>
            <a:ext cx="4183177" cy="3502222"/>
          </a:xfrm>
        </p:spPr>
        <p:txBody>
          <a:bodyPr lIns="393192" tIns="393192" rIns="393192" bIns="91440">
            <a:normAutofit/>
          </a:bodyPr>
          <a:lstStyle>
            <a:lvl1pPr marL="0" indent="0">
              <a:buNone/>
              <a:defRPr sz="4488">
                <a:solidFill>
                  <a:schemeClr val="bg1"/>
                </a:solidFill>
                <a:latin typeface="+mj-lt"/>
              </a:defRPr>
            </a:lvl1pPr>
          </a:lstStyle>
          <a:p>
            <a:pPr lvl="0"/>
            <a:r>
              <a:rPr lang="en-US"/>
              <a:t>Title</a:t>
            </a:r>
          </a:p>
        </p:txBody>
      </p:sp>
      <p:sp>
        <p:nvSpPr>
          <p:cNvPr id="8" name="Text Placeholder 2"/>
          <p:cNvSpPr>
            <a:spLocks noGrp="1"/>
          </p:cNvSpPr>
          <p:nvPr>
            <p:ph type="body" sz="quarter" idx="12" hasCustomPrompt="1"/>
          </p:nvPr>
        </p:nvSpPr>
        <p:spPr>
          <a:xfrm>
            <a:off x="2" y="3502223"/>
            <a:ext cx="4169782" cy="3492302"/>
          </a:xfrm>
        </p:spPr>
        <p:txBody>
          <a:bodyPr lIns="393192" tIns="91440" bIns="91440">
            <a:normAutofit/>
          </a:bodyPr>
          <a:lstStyle>
            <a:lvl1pPr marL="0" indent="0">
              <a:lnSpc>
                <a:spcPct val="100000"/>
              </a:lnSpc>
              <a:buNone/>
              <a:defRPr sz="1836">
                <a:solidFill>
                  <a:schemeClr val="bg1"/>
                </a:solidFill>
                <a:latin typeface="Segoe UI" panose="020B0502040204020203" pitchFamily="34" charset="0"/>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Body text</a:t>
            </a:r>
          </a:p>
        </p:txBody>
      </p:sp>
    </p:spTree>
    <p:extLst>
      <p:ext uri="{BB962C8B-B14F-4D97-AF65-F5344CB8AC3E}">
        <p14:creationId xmlns:p14="http://schemas.microsoft.com/office/powerpoint/2010/main" val="2932265493"/>
      </p:ext>
    </p:extLst>
  </p:cSld>
  <p:clrMapOvr>
    <a:masterClrMapping/>
  </p:clrMapOvr>
</p:sldLayout>
</file>

<file path=ppt/slideLayouts/slideLayout381.xml><?xml version="1.0" encoding="utf-8"?>
<p:sldLayout xmlns:a="http://schemas.openxmlformats.org/drawingml/2006/main" xmlns:r="http://schemas.openxmlformats.org/officeDocument/2006/relationships" xmlns:p="http://schemas.openxmlformats.org/presentationml/2006/main" userDrawn="1">
  <p:cSld name="8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3911584985"/>
      </p:ext>
    </p:extLst>
  </p:cSld>
  <p:clrMapOvr>
    <a:masterClrMapping/>
  </p:clrMapOvr>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userDrawn="1">
  <p:cSld name="10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2"/>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bg1"/>
              </a:solidFill>
            </a:endParaRPr>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4252668500"/>
      </p:ext>
    </p:extLst>
  </p:cSld>
  <p:clrMapOvr>
    <a:masterClrMapping/>
  </p:clrMapOvr>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11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3"/>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922693784"/>
      </p:ext>
    </p:extLst>
  </p:cSld>
  <p:clrMapOvr>
    <a:masterClrMapping/>
  </p:clrMapOvr>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12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4"/>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bg1"/>
              </a:solidFill>
            </a:endParaRPr>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1636343095"/>
      </p:ext>
    </p:extLst>
  </p:cSld>
  <p:clrMapOvr>
    <a:masterClrMapping/>
  </p:clrMapOvr>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13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1"/>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2939070300"/>
      </p:ext>
    </p:extLst>
  </p:cSld>
  <p:clrMapOvr>
    <a:masterClrMapping/>
  </p:clrMapOvr>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14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5"/>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bg1"/>
              </a:solidFill>
            </a:endParaRPr>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4260252740"/>
      </p:ext>
    </p:extLst>
  </p:cSld>
  <p:clrMapOvr>
    <a:masterClrMapping/>
  </p:clrMapOvr>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15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8930448" cy="1257442"/>
          </a:xfrm>
        </p:spPr>
        <p:txBody>
          <a:bodyPr lIns="393192" tIns="393192" bIns="91440">
            <a:normAutofit/>
          </a:bodyPr>
          <a:lstStyle>
            <a:lvl1pPr marL="0" indent="0">
              <a:buNone/>
              <a:defRPr sz="4488">
                <a:solidFill>
                  <a:schemeClr val="accent6"/>
                </a:solidFill>
                <a:latin typeface="+mj-lt"/>
              </a:defRPr>
            </a:lvl1pPr>
          </a:lstStyle>
          <a:p>
            <a:pPr lvl="0"/>
            <a:r>
              <a:rPr lang="en-US"/>
              <a:t>Title</a:t>
            </a:r>
          </a:p>
        </p:txBody>
      </p:sp>
      <p:sp>
        <p:nvSpPr>
          <p:cNvPr id="8" name="Text Placeholder 7"/>
          <p:cNvSpPr>
            <a:spLocks noGrp="1"/>
          </p:cNvSpPr>
          <p:nvPr>
            <p:ph type="body" sz="quarter" idx="11" hasCustomPrompt="1"/>
          </p:nvPr>
        </p:nvSpPr>
        <p:spPr>
          <a:xfrm>
            <a:off x="0" y="1267759"/>
            <a:ext cx="8930448" cy="922288"/>
          </a:xfrm>
        </p:spPr>
        <p:txBody>
          <a:bodyPr lIns="393192" bIns="91440"/>
          <a:lstStyle>
            <a:lvl1pPr marL="0" indent="0">
              <a:buNone/>
              <a:defRPr>
                <a:solidFill>
                  <a:schemeClr val="tx1"/>
                </a:solidFill>
                <a:latin typeface="+mj-lt"/>
              </a:defRPr>
            </a:lvl1pPr>
            <a:lvl2pPr marL="466209" indent="0">
              <a:buNone/>
              <a:defRPr/>
            </a:lvl2pPr>
          </a:lstStyle>
          <a:p>
            <a:pPr lvl="0"/>
            <a:r>
              <a:rPr lang="en-US"/>
              <a:t>Subtitle</a:t>
            </a:r>
          </a:p>
        </p:txBody>
      </p:sp>
      <p:sp>
        <p:nvSpPr>
          <p:cNvPr id="2" name="Rectangle 1"/>
          <p:cNvSpPr/>
          <p:nvPr userDrawn="1"/>
        </p:nvSpPr>
        <p:spPr>
          <a:xfrm>
            <a:off x="9019754" y="0"/>
            <a:ext cx="3416723" cy="69945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bg1"/>
              </a:solidFill>
            </a:endParaRPr>
          </a:p>
        </p:txBody>
      </p:sp>
      <p:sp>
        <p:nvSpPr>
          <p:cNvPr id="5" name="Freeform 82"/>
          <p:cNvSpPr>
            <a:spLocks noEditPoints="1"/>
          </p:cNvSpPr>
          <p:nvPr userDrawn="1"/>
        </p:nvSpPr>
        <p:spPr bwMode="auto">
          <a:xfrm>
            <a:off x="9616460" y="834115"/>
            <a:ext cx="2432348" cy="2416932"/>
          </a:xfrm>
          <a:custGeom>
            <a:avLst/>
            <a:gdLst>
              <a:gd name="T0" fmla="*/ 129 w 258"/>
              <a:gd name="T1" fmla="*/ 220 h 258"/>
              <a:gd name="T2" fmla="*/ 38 w 258"/>
              <a:gd name="T3" fmla="*/ 129 h 258"/>
              <a:gd name="T4" fmla="*/ 129 w 258"/>
              <a:gd name="T5" fmla="*/ 38 h 258"/>
              <a:gd name="T6" fmla="*/ 221 w 258"/>
              <a:gd name="T7" fmla="*/ 129 h 258"/>
              <a:gd name="T8" fmla="*/ 129 w 258"/>
              <a:gd name="T9" fmla="*/ 220 h 258"/>
              <a:gd name="T10" fmla="*/ 129 w 258"/>
              <a:gd name="T11" fmla="*/ 0 h 258"/>
              <a:gd name="T12" fmla="*/ 0 w 258"/>
              <a:gd name="T13" fmla="*/ 129 h 258"/>
              <a:gd name="T14" fmla="*/ 129 w 258"/>
              <a:gd name="T15" fmla="*/ 258 h 258"/>
              <a:gd name="T16" fmla="*/ 258 w 258"/>
              <a:gd name="T17" fmla="*/ 129 h 258"/>
              <a:gd name="T18" fmla="*/ 129 w 258"/>
              <a:gd name="T1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20"/>
                </a:moveTo>
                <a:cubicBezTo>
                  <a:pt x="79" y="220"/>
                  <a:pt x="38" y="180"/>
                  <a:pt x="38" y="129"/>
                </a:cubicBezTo>
                <a:cubicBezTo>
                  <a:pt x="38" y="79"/>
                  <a:pt x="79" y="38"/>
                  <a:pt x="129" y="38"/>
                </a:cubicBezTo>
                <a:cubicBezTo>
                  <a:pt x="180" y="38"/>
                  <a:pt x="221" y="79"/>
                  <a:pt x="221" y="129"/>
                </a:cubicBezTo>
                <a:cubicBezTo>
                  <a:pt x="221" y="180"/>
                  <a:pt x="180" y="220"/>
                  <a:pt x="129" y="220"/>
                </a:cubicBezTo>
                <a:moveTo>
                  <a:pt x="129" y="0"/>
                </a:moveTo>
                <a:cubicBezTo>
                  <a:pt x="58" y="0"/>
                  <a:pt x="0" y="58"/>
                  <a:pt x="0" y="129"/>
                </a:cubicBezTo>
                <a:cubicBezTo>
                  <a:pt x="0" y="200"/>
                  <a:pt x="58" y="258"/>
                  <a:pt x="129" y="258"/>
                </a:cubicBezTo>
                <a:cubicBezTo>
                  <a:pt x="201" y="258"/>
                  <a:pt x="258" y="200"/>
                  <a:pt x="258" y="129"/>
                </a:cubicBezTo>
                <a:cubicBezTo>
                  <a:pt x="258" y="58"/>
                  <a:pt x="201" y="0"/>
                  <a:pt x="129" y="0"/>
                </a:cubicBezTo>
              </a:path>
            </a:pathLst>
          </a:custGeom>
          <a:solidFill>
            <a:srgbClr val="9272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7" name="Oval 83"/>
          <p:cNvSpPr>
            <a:spLocks noChangeArrowheads="1"/>
          </p:cNvSpPr>
          <p:nvPr userDrawn="1"/>
        </p:nvSpPr>
        <p:spPr bwMode="auto">
          <a:xfrm>
            <a:off x="9978296" y="1190881"/>
            <a:ext cx="1718725" cy="1703412"/>
          </a:xfrm>
          <a:prstGeom prst="ellipse">
            <a:avLst/>
          </a:prstGeom>
          <a:solidFill>
            <a:srgbClr val="DACF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9" name="Freeform 84"/>
          <p:cNvSpPr>
            <a:spLocks/>
          </p:cNvSpPr>
          <p:nvPr userDrawn="1"/>
        </p:nvSpPr>
        <p:spPr bwMode="auto">
          <a:xfrm>
            <a:off x="10294902" y="1487344"/>
            <a:ext cx="1085510" cy="1376796"/>
          </a:xfrm>
          <a:custGeom>
            <a:avLst/>
            <a:gdLst>
              <a:gd name="T0" fmla="*/ 115 w 115"/>
              <a:gd name="T1" fmla="*/ 58 h 147"/>
              <a:gd name="T2" fmla="*/ 57 w 115"/>
              <a:gd name="T3" fmla="*/ 0 h 147"/>
              <a:gd name="T4" fmla="*/ 0 w 115"/>
              <a:gd name="T5" fmla="*/ 58 h 147"/>
              <a:gd name="T6" fmla="*/ 17 w 115"/>
              <a:gd name="T7" fmla="*/ 99 h 147"/>
              <a:gd name="T8" fmla="*/ 35 w 115"/>
              <a:gd name="T9" fmla="*/ 136 h 147"/>
              <a:gd name="T10" fmla="*/ 56 w 115"/>
              <a:gd name="T11" fmla="*/ 145 h 147"/>
              <a:gd name="T12" fmla="*/ 56 w 115"/>
              <a:gd name="T13" fmla="*/ 147 h 147"/>
              <a:gd name="T14" fmla="*/ 57 w 115"/>
              <a:gd name="T15" fmla="*/ 146 h 147"/>
              <a:gd name="T16" fmla="*/ 58 w 115"/>
              <a:gd name="T17" fmla="*/ 147 h 147"/>
              <a:gd name="T18" fmla="*/ 59 w 115"/>
              <a:gd name="T19" fmla="*/ 145 h 147"/>
              <a:gd name="T20" fmla="*/ 80 w 115"/>
              <a:gd name="T21" fmla="*/ 136 h 147"/>
              <a:gd name="T22" fmla="*/ 97 w 115"/>
              <a:gd name="T23" fmla="*/ 100 h 147"/>
              <a:gd name="T24" fmla="*/ 115 w 115"/>
              <a:gd name="T25" fmla="*/ 5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47">
                <a:moveTo>
                  <a:pt x="115" y="58"/>
                </a:moveTo>
                <a:cubicBezTo>
                  <a:pt x="115" y="26"/>
                  <a:pt x="89" y="0"/>
                  <a:pt x="57" y="0"/>
                </a:cubicBezTo>
                <a:cubicBezTo>
                  <a:pt x="25" y="0"/>
                  <a:pt x="0" y="26"/>
                  <a:pt x="0" y="58"/>
                </a:cubicBezTo>
                <a:cubicBezTo>
                  <a:pt x="0" y="74"/>
                  <a:pt x="6" y="89"/>
                  <a:pt x="17" y="99"/>
                </a:cubicBezTo>
                <a:cubicBezTo>
                  <a:pt x="34" y="117"/>
                  <a:pt x="35" y="136"/>
                  <a:pt x="35" y="136"/>
                </a:cubicBezTo>
                <a:cubicBezTo>
                  <a:pt x="56" y="145"/>
                  <a:pt x="56" y="145"/>
                  <a:pt x="56" y="145"/>
                </a:cubicBezTo>
                <a:cubicBezTo>
                  <a:pt x="56" y="147"/>
                  <a:pt x="56" y="147"/>
                  <a:pt x="56" y="147"/>
                </a:cubicBezTo>
                <a:cubicBezTo>
                  <a:pt x="57" y="146"/>
                  <a:pt x="57" y="146"/>
                  <a:pt x="57" y="146"/>
                </a:cubicBezTo>
                <a:cubicBezTo>
                  <a:pt x="58" y="147"/>
                  <a:pt x="58" y="147"/>
                  <a:pt x="58" y="147"/>
                </a:cubicBezTo>
                <a:cubicBezTo>
                  <a:pt x="59" y="145"/>
                  <a:pt x="59" y="145"/>
                  <a:pt x="59" y="145"/>
                </a:cubicBezTo>
                <a:cubicBezTo>
                  <a:pt x="80" y="136"/>
                  <a:pt x="80" y="136"/>
                  <a:pt x="80" y="136"/>
                </a:cubicBezTo>
                <a:cubicBezTo>
                  <a:pt x="80" y="136"/>
                  <a:pt x="80" y="117"/>
                  <a:pt x="97" y="100"/>
                </a:cubicBezTo>
                <a:cubicBezTo>
                  <a:pt x="108" y="89"/>
                  <a:pt x="115" y="75"/>
                  <a:pt x="115"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0" name="Rectangle 85"/>
          <p:cNvSpPr>
            <a:spLocks noChangeArrowheads="1"/>
          </p:cNvSpPr>
          <p:nvPr userDrawn="1"/>
        </p:nvSpPr>
        <p:spPr bwMode="auto">
          <a:xfrm>
            <a:off x="10832633" y="2828964"/>
            <a:ext cx="10052" cy="3884174"/>
          </a:xfrm>
          <a:prstGeom prst="rect">
            <a:avLst/>
          </a:prstGeom>
          <a:solidFill>
            <a:srgbClr val="220C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1" name="Rectangle 86"/>
          <p:cNvSpPr>
            <a:spLocks noChangeArrowheads="1"/>
          </p:cNvSpPr>
          <p:nvPr userDrawn="1"/>
        </p:nvSpPr>
        <p:spPr bwMode="auto">
          <a:xfrm>
            <a:off x="11003500" y="1808929"/>
            <a:ext cx="150767" cy="467307"/>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2" name="Rectangle 87"/>
          <p:cNvSpPr>
            <a:spLocks noChangeArrowheads="1"/>
          </p:cNvSpPr>
          <p:nvPr userDrawn="1"/>
        </p:nvSpPr>
        <p:spPr bwMode="auto">
          <a:xfrm>
            <a:off x="10832634" y="2095345"/>
            <a:ext cx="140715" cy="180892"/>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3" name="Rectangle 88"/>
          <p:cNvSpPr>
            <a:spLocks noChangeArrowheads="1"/>
          </p:cNvSpPr>
          <p:nvPr userDrawn="1"/>
        </p:nvSpPr>
        <p:spPr bwMode="auto">
          <a:xfrm>
            <a:off x="10651717" y="2145592"/>
            <a:ext cx="140715" cy="130645"/>
          </a:xfrm>
          <a:prstGeom prst="rect">
            <a:avLst/>
          </a:prstGeom>
          <a:solidFill>
            <a:srgbClr val="A57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4" name="Rectangle 89"/>
          <p:cNvSpPr>
            <a:spLocks noChangeArrowheads="1"/>
          </p:cNvSpPr>
          <p:nvPr userDrawn="1"/>
        </p:nvSpPr>
        <p:spPr bwMode="auto">
          <a:xfrm>
            <a:off x="10475822" y="2190814"/>
            <a:ext cx="150767" cy="85424"/>
          </a:xfrm>
          <a:prstGeom prst="rect">
            <a:avLst/>
          </a:prstGeom>
          <a:solidFill>
            <a:srgbClr val="4014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5" name="Freeform 90"/>
          <p:cNvSpPr>
            <a:spLocks/>
          </p:cNvSpPr>
          <p:nvPr userDrawn="1"/>
        </p:nvSpPr>
        <p:spPr bwMode="auto">
          <a:xfrm>
            <a:off x="10425565" y="5205696"/>
            <a:ext cx="1030231" cy="1170780"/>
          </a:xfrm>
          <a:custGeom>
            <a:avLst/>
            <a:gdLst>
              <a:gd name="T0" fmla="*/ 2 w 109"/>
              <a:gd name="T1" fmla="*/ 39 h 125"/>
              <a:gd name="T2" fmla="*/ 4 w 109"/>
              <a:gd name="T3" fmla="*/ 49 h 125"/>
              <a:gd name="T4" fmla="*/ 21 w 109"/>
              <a:gd name="T5" fmla="*/ 68 h 125"/>
              <a:gd name="T6" fmla="*/ 13 w 109"/>
              <a:gd name="T7" fmla="*/ 60 h 125"/>
              <a:gd name="T8" fmla="*/ 6 w 109"/>
              <a:gd name="T9" fmla="*/ 61 h 125"/>
              <a:gd name="T10" fmla="*/ 10 w 109"/>
              <a:gd name="T11" fmla="*/ 71 h 125"/>
              <a:gd name="T12" fmla="*/ 25 w 109"/>
              <a:gd name="T13" fmla="*/ 83 h 125"/>
              <a:gd name="T14" fmla="*/ 78 w 109"/>
              <a:gd name="T15" fmla="*/ 121 h 125"/>
              <a:gd name="T16" fmla="*/ 81 w 109"/>
              <a:gd name="T17" fmla="*/ 125 h 125"/>
              <a:gd name="T18" fmla="*/ 109 w 109"/>
              <a:gd name="T19" fmla="*/ 106 h 125"/>
              <a:gd name="T20" fmla="*/ 88 w 109"/>
              <a:gd name="T21" fmla="*/ 46 h 125"/>
              <a:gd name="T22" fmla="*/ 77 w 109"/>
              <a:gd name="T23" fmla="*/ 32 h 125"/>
              <a:gd name="T24" fmla="*/ 51 w 109"/>
              <a:gd name="T25" fmla="*/ 9 h 125"/>
              <a:gd name="T26" fmla="*/ 48 w 109"/>
              <a:gd name="T27" fmla="*/ 9 h 125"/>
              <a:gd name="T28" fmla="*/ 51 w 109"/>
              <a:gd name="T29" fmla="*/ 26 h 125"/>
              <a:gd name="T30" fmla="*/ 61 w 109"/>
              <a:gd name="T31" fmla="*/ 32 h 125"/>
              <a:gd name="T32" fmla="*/ 66 w 109"/>
              <a:gd name="T33" fmla="*/ 56 h 125"/>
              <a:gd name="T34" fmla="*/ 40 w 109"/>
              <a:gd name="T35" fmla="*/ 43 h 125"/>
              <a:gd name="T36" fmla="*/ 28 w 109"/>
              <a:gd name="T37" fmla="*/ 25 h 125"/>
              <a:gd name="T38" fmla="*/ 34 w 109"/>
              <a:gd name="T39" fmla="*/ 14 h 125"/>
              <a:gd name="T40" fmla="*/ 39 w 109"/>
              <a:gd name="T41" fmla="*/ 3 h 125"/>
              <a:gd name="T42" fmla="*/ 34 w 109"/>
              <a:gd name="T43" fmla="*/ 1 h 125"/>
              <a:gd name="T44" fmla="*/ 18 w 109"/>
              <a:gd name="T45" fmla="*/ 14 h 125"/>
              <a:gd name="T46" fmla="*/ 17 w 109"/>
              <a:gd name="T47" fmla="*/ 29 h 125"/>
              <a:gd name="T48" fmla="*/ 31 w 109"/>
              <a:gd name="T49" fmla="*/ 52 h 125"/>
              <a:gd name="T50" fmla="*/ 18 w 109"/>
              <a:gd name="T51" fmla="*/ 32 h 125"/>
              <a:gd name="T52" fmla="*/ 10 w 109"/>
              <a:gd name="T53" fmla="*/ 30 h 125"/>
              <a:gd name="T54" fmla="*/ 11 w 109"/>
              <a:gd name="T55" fmla="*/ 38 h 125"/>
              <a:gd name="T56" fmla="*/ 25 w 109"/>
              <a:gd name="T57" fmla="*/ 59 h 125"/>
              <a:gd name="T58" fmla="*/ 10 w 109"/>
              <a:gd name="T59" fmla="*/ 40 h 125"/>
              <a:gd name="T60" fmla="*/ 2 w 109"/>
              <a:gd name="T61"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25">
                <a:moveTo>
                  <a:pt x="2" y="39"/>
                </a:moveTo>
                <a:cubicBezTo>
                  <a:pt x="0" y="42"/>
                  <a:pt x="1" y="46"/>
                  <a:pt x="4" y="49"/>
                </a:cubicBezTo>
                <a:cubicBezTo>
                  <a:pt x="21" y="68"/>
                  <a:pt x="21" y="68"/>
                  <a:pt x="21" y="68"/>
                </a:cubicBezTo>
                <a:cubicBezTo>
                  <a:pt x="13" y="60"/>
                  <a:pt x="13" y="60"/>
                  <a:pt x="13" y="60"/>
                </a:cubicBezTo>
                <a:cubicBezTo>
                  <a:pt x="10" y="58"/>
                  <a:pt x="8" y="58"/>
                  <a:pt x="6" y="61"/>
                </a:cubicBezTo>
                <a:cubicBezTo>
                  <a:pt x="5" y="64"/>
                  <a:pt x="7" y="69"/>
                  <a:pt x="10" y="71"/>
                </a:cubicBezTo>
                <a:cubicBezTo>
                  <a:pt x="25" y="83"/>
                  <a:pt x="25" y="83"/>
                  <a:pt x="25" y="83"/>
                </a:cubicBezTo>
                <a:cubicBezTo>
                  <a:pt x="44" y="100"/>
                  <a:pt x="66" y="105"/>
                  <a:pt x="78" y="121"/>
                </a:cubicBezTo>
                <a:cubicBezTo>
                  <a:pt x="81" y="125"/>
                  <a:pt x="81" y="125"/>
                  <a:pt x="81" y="125"/>
                </a:cubicBezTo>
                <a:cubicBezTo>
                  <a:pt x="109" y="106"/>
                  <a:pt x="109" y="106"/>
                  <a:pt x="109" y="106"/>
                </a:cubicBezTo>
                <a:cubicBezTo>
                  <a:pt x="94" y="64"/>
                  <a:pt x="89" y="50"/>
                  <a:pt x="88" y="46"/>
                </a:cubicBezTo>
                <a:cubicBezTo>
                  <a:pt x="86" y="42"/>
                  <a:pt x="80" y="35"/>
                  <a:pt x="77" y="32"/>
                </a:cubicBezTo>
                <a:cubicBezTo>
                  <a:pt x="51" y="9"/>
                  <a:pt x="51" y="9"/>
                  <a:pt x="51" y="9"/>
                </a:cubicBezTo>
                <a:cubicBezTo>
                  <a:pt x="50" y="8"/>
                  <a:pt x="49" y="8"/>
                  <a:pt x="48" y="9"/>
                </a:cubicBezTo>
                <a:cubicBezTo>
                  <a:pt x="45" y="15"/>
                  <a:pt x="47" y="20"/>
                  <a:pt x="51" y="26"/>
                </a:cubicBezTo>
                <a:cubicBezTo>
                  <a:pt x="56" y="33"/>
                  <a:pt x="61" y="32"/>
                  <a:pt x="61" y="32"/>
                </a:cubicBezTo>
                <a:cubicBezTo>
                  <a:pt x="67" y="41"/>
                  <a:pt x="70" y="51"/>
                  <a:pt x="66" y="56"/>
                </a:cubicBezTo>
                <a:cubicBezTo>
                  <a:pt x="55" y="66"/>
                  <a:pt x="40" y="43"/>
                  <a:pt x="40" y="43"/>
                </a:cubicBezTo>
                <a:cubicBezTo>
                  <a:pt x="28" y="25"/>
                  <a:pt x="28" y="25"/>
                  <a:pt x="28" y="25"/>
                </a:cubicBezTo>
                <a:cubicBezTo>
                  <a:pt x="26" y="21"/>
                  <a:pt x="34" y="14"/>
                  <a:pt x="34" y="14"/>
                </a:cubicBezTo>
                <a:cubicBezTo>
                  <a:pt x="38" y="11"/>
                  <a:pt x="41" y="9"/>
                  <a:pt x="39" y="3"/>
                </a:cubicBezTo>
                <a:cubicBezTo>
                  <a:pt x="38" y="1"/>
                  <a:pt x="36" y="0"/>
                  <a:pt x="34" y="1"/>
                </a:cubicBezTo>
                <a:cubicBezTo>
                  <a:pt x="18" y="14"/>
                  <a:pt x="18" y="14"/>
                  <a:pt x="18" y="14"/>
                </a:cubicBezTo>
                <a:cubicBezTo>
                  <a:pt x="14" y="17"/>
                  <a:pt x="14" y="23"/>
                  <a:pt x="17" y="29"/>
                </a:cubicBezTo>
                <a:cubicBezTo>
                  <a:pt x="31" y="52"/>
                  <a:pt x="31" y="52"/>
                  <a:pt x="31" y="52"/>
                </a:cubicBezTo>
                <a:cubicBezTo>
                  <a:pt x="18" y="32"/>
                  <a:pt x="18" y="32"/>
                  <a:pt x="18" y="32"/>
                </a:cubicBezTo>
                <a:cubicBezTo>
                  <a:pt x="16" y="28"/>
                  <a:pt x="12" y="27"/>
                  <a:pt x="10" y="30"/>
                </a:cubicBezTo>
                <a:cubicBezTo>
                  <a:pt x="8" y="32"/>
                  <a:pt x="8" y="35"/>
                  <a:pt x="11" y="38"/>
                </a:cubicBezTo>
                <a:cubicBezTo>
                  <a:pt x="25" y="59"/>
                  <a:pt x="25" y="59"/>
                  <a:pt x="25" y="59"/>
                </a:cubicBezTo>
                <a:cubicBezTo>
                  <a:pt x="10" y="40"/>
                  <a:pt x="10" y="40"/>
                  <a:pt x="10" y="40"/>
                </a:cubicBezTo>
                <a:cubicBezTo>
                  <a:pt x="7" y="37"/>
                  <a:pt x="4" y="37"/>
                  <a:pt x="2" y="39"/>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6" name="Freeform 91"/>
          <p:cNvSpPr>
            <a:spLocks/>
          </p:cNvSpPr>
          <p:nvPr userDrawn="1"/>
        </p:nvSpPr>
        <p:spPr bwMode="auto">
          <a:xfrm>
            <a:off x="11164317" y="6291054"/>
            <a:ext cx="723673" cy="668301"/>
          </a:xfrm>
          <a:custGeom>
            <a:avLst/>
            <a:gdLst>
              <a:gd name="T0" fmla="*/ 24 w 144"/>
              <a:gd name="T1" fmla="*/ 133 h 133"/>
              <a:gd name="T2" fmla="*/ 144 w 144"/>
              <a:gd name="T3" fmla="*/ 133 h 133"/>
              <a:gd name="T4" fmla="*/ 76 w 144"/>
              <a:gd name="T5" fmla="*/ 0 h 133"/>
              <a:gd name="T6" fmla="*/ 0 w 144"/>
              <a:gd name="T7" fmla="*/ 54 h 133"/>
              <a:gd name="T8" fmla="*/ 24 w 144"/>
              <a:gd name="T9" fmla="*/ 133 h 133"/>
            </a:gdLst>
            <a:ahLst/>
            <a:cxnLst>
              <a:cxn ang="0">
                <a:pos x="T0" y="T1"/>
              </a:cxn>
              <a:cxn ang="0">
                <a:pos x="T2" y="T3"/>
              </a:cxn>
              <a:cxn ang="0">
                <a:pos x="T4" y="T5"/>
              </a:cxn>
              <a:cxn ang="0">
                <a:pos x="T6" y="T7"/>
              </a:cxn>
              <a:cxn ang="0">
                <a:pos x="T8" y="T9"/>
              </a:cxn>
            </a:cxnLst>
            <a:rect l="0" t="0" r="r" b="b"/>
            <a:pathLst>
              <a:path w="144" h="133">
                <a:moveTo>
                  <a:pt x="24" y="133"/>
                </a:moveTo>
                <a:lnTo>
                  <a:pt x="144" y="133"/>
                </a:lnTo>
                <a:lnTo>
                  <a:pt x="76" y="0"/>
                </a:lnTo>
                <a:lnTo>
                  <a:pt x="0" y="54"/>
                </a:lnTo>
                <a:lnTo>
                  <a:pt x="24" y="133"/>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7" name="Freeform 92"/>
          <p:cNvSpPr>
            <a:spLocks/>
          </p:cNvSpPr>
          <p:nvPr userDrawn="1"/>
        </p:nvSpPr>
        <p:spPr bwMode="auto">
          <a:xfrm>
            <a:off x="11114060" y="6170456"/>
            <a:ext cx="422142" cy="381886"/>
          </a:xfrm>
          <a:custGeom>
            <a:avLst/>
            <a:gdLst>
              <a:gd name="T0" fmla="*/ 0 w 84"/>
              <a:gd name="T1" fmla="*/ 50 h 76"/>
              <a:gd name="T2" fmla="*/ 13 w 84"/>
              <a:gd name="T3" fmla="*/ 76 h 76"/>
              <a:gd name="T4" fmla="*/ 84 w 84"/>
              <a:gd name="T5" fmla="*/ 26 h 76"/>
              <a:gd name="T6" fmla="*/ 71 w 84"/>
              <a:gd name="T7" fmla="*/ 0 h 76"/>
              <a:gd name="T8" fmla="*/ 0 w 84"/>
              <a:gd name="T9" fmla="*/ 50 h 76"/>
            </a:gdLst>
            <a:ahLst/>
            <a:cxnLst>
              <a:cxn ang="0">
                <a:pos x="T0" y="T1"/>
              </a:cxn>
              <a:cxn ang="0">
                <a:pos x="T2" y="T3"/>
              </a:cxn>
              <a:cxn ang="0">
                <a:pos x="T4" y="T5"/>
              </a:cxn>
              <a:cxn ang="0">
                <a:pos x="T6" y="T7"/>
              </a:cxn>
              <a:cxn ang="0">
                <a:pos x="T8" y="T9"/>
              </a:cxn>
            </a:cxnLst>
            <a:rect l="0" t="0" r="r" b="b"/>
            <a:pathLst>
              <a:path w="84" h="76">
                <a:moveTo>
                  <a:pt x="0" y="50"/>
                </a:moveTo>
                <a:lnTo>
                  <a:pt x="13" y="76"/>
                </a:lnTo>
                <a:lnTo>
                  <a:pt x="84" y="26"/>
                </a:lnTo>
                <a:lnTo>
                  <a:pt x="71" y="0"/>
                </a:lnTo>
                <a:lnTo>
                  <a:pt x="0" y="5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8" name="Freeform 93"/>
          <p:cNvSpPr>
            <a:spLocks/>
          </p:cNvSpPr>
          <p:nvPr userDrawn="1"/>
        </p:nvSpPr>
        <p:spPr bwMode="auto">
          <a:xfrm>
            <a:off x="10671816" y="5205698"/>
            <a:ext cx="85437" cy="75374"/>
          </a:xfrm>
          <a:custGeom>
            <a:avLst/>
            <a:gdLst>
              <a:gd name="T0" fmla="*/ 9 w 9"/>
              <a:gd name="T1" fmla="*/ 1 h 8"/>
              <a:gd name="T2" fmla="*/ 2 w 9"/>
              <a:gd name="T3" fmla="*/ 8 h 8"/>
              <a:gd name="T4" fmla="*/ 0 w 9"/>
              <a:gd name="T5" fmla="*/ 7 h 8"/>
              <a:gd name="T6" fmla="*/ 9 w 9"/>
              <a:gd name="T7" fmla="*/ 0 h 8"/>
              <a:gd name="T8" fmla="*/ 9 w 9"/>
              <a:gd name="T9" fmla="*/ 1 h 8"/>
            </a:gdLst>
            <a:ahLst/>
            <a:cxnLst>
              <a:cxn ang="0">
                <a:pos x="T0" y="T1"/>
              </a:cxn>
              <a:cxn ang="0">
                <a:pos x="T2" y="T3"/>
              </a:cxn>
              <a:cxn ang="0">
                <a:pos x="T4" y="T5"/>
              </a:cxn>
              <a:cxn ang="0">
                <a:pos x="T6" y="T7"/>
              </a:cxn>
              <a:cxn ang="0">
                <a:pos x="T8" y="T9"/>
              </a:cxn>
            </a:cxnLst>
            <a:rect l="0" t="0" r="r" b="b"/>
            <a:pathLst>
              <a:path w="9" h="8">
                <a:moveTo>
                  <a:pt x="9" y="1"/>
                </a:moveTo>
                <a:cubicBezTo>
                  <a:pt x="2" y="8"/>
                  <a:pt x="2" y="8"/>
                  <a:pt x="2" y="8"/>
                </a:cubicBezTo>
                <a:cubicBezTo>
                  <a:pt x="1" y="8"/>
                  <a:pt x="0" y="8"/>
                  <a:pt x="0" y="7"/>
                </a:cubicBezTo>
                <a:cubicBezTo>
                  <a:pt x="9" y="0"/>
                  <a:pt x="9" y="0"/>
                  <a:pt x="9" y="0"/>
                </a:cubicBezTo>
                <a:lnTo>
                  <a:pt x="9" y="1"/>
                </a:ln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19" name="Freeform 94"/>
          <p:cNvSpPr>
            <a:spLocks/>
          </p:cNvSpPr>
          <p:nvPr userDrawn="1"/>
        </p:nvSpPr>
        <p:spPr bwMode="auto">
          <a:xfrm>
            <a:off x="10887911" y="5271020"/>
            <a:ext cx="105539" cy="105524"/>
          </a:xfrm>
          <a:custGeom>
            <a:avLst/>
            <a:gdLst>
              <a:gd name="T0" fmla="*/ 1 w 11"/>
              <a:gd name="T1" fmla="*/ 1 h 11"/>
              <a:gd name="T2" fmla="*/ 8 w 11"/>
              <a:gd name="T3" fmla="*/ 10 h 11"/>
              <a:gd name="T4" fmla="*/ 11 w 11"/>
              <a:gd name="T5" fmla="*/ 9 h 11"/>
              <a:gd name="T6" fmla="*/ 1 w 11"/>
              <a:gd name="T7" fmla="*/ 0 h 11"/>
              <a:gd name="T8" fmla="*/ 1 w 11"/>
              <a:gd name="T9" fmla="*/ 1 h 11"/>
            </a:gdLst>
            <a:ahLst/>
            <a:cxnLst>
              <a:cxn ang="0">
                <a:pos x="T0" y="T1"/>
              </a:cxn>
              <a:cxn ang="0">
                <a:pos x="T2" y="T3"/>
              </a:cxn>
              <a:cxn ang="0">
                <a:pos x="T4" y="T5"/>
              </a:cxn>
              <a:cxn ang="0">
                <a:pos x="T6" y="T7"/>
              </a:cxn>
              <a:cxn ang="0">
                <a:pos x="T8" y="T9"/>
              </a:cxn>
            </a:cxnLst>
            <a:rect l="0" t="0" r="r" b="b"/>
            <a:pathLst>
              <a:path w="11" h="11">
                <a:moveTo>
                  <a:pt x="1" y="1"/>
                </a:moveTo>
                <a:cubicBezTo>
                  <a:pt x="8" y="10"/>
                  <a:pt x="8" y="10"/>
                  <a:pt x="8" y="10"/>
                </a:cubicBezTo>
                <a:cubicBezTo>
                  <a:pt x="9" y="11"/>
                  <a:pt x="10" y="10"/>
                  <a:pt x="11" y="9"/>
                </a:cubicBezTo>
                <a:cubicBezTo>
                  <a:pt x="1" y="0"/>
                  <a:pt x="1" y="0"/>
                  <a:pt x="1" y="0"/>
                </a:cubicBezTo>
                <a:cubicBezTo>
                  <a:pt x="0" y="1"/>
                  <a:pt x="0" y="1"/>
                  <a:pt x="1" y="1"/>
                </a:cubicBezTo>
                <a:close/>
              </a:path>
            </a:pathLst>
          </a:custGeom>
          <a:solidFill>
            <a:srgbClr val="CBE2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0" name="Freeform 95"/>
          <p:cNvSpPr>
            <a:spLocks/>
          </p:cNvSpPr>
          <p:nvPr userDrawn="1"/>
        </p:nvSpPr>
        <p:spPr bwMode="auto">
          <a:xfrm>
            <a:off x="11114062" y="6085039"/>
            <a:ext cx="341735" cy="271340"/>
          </a:xfrm>
          <a:custGeom>
            <a:avLst/>
            <a:gdLst>
              <a:gd name="T0" fmla="*/ 68 w 68"/>
              <a:gd name="T1" fmla="*/ 15 h 54"/>
              <a:gd name="T2" fmla="*/ 10 w 68"/>
              <a:gd name="T3" fmla="*/ 54 h 54"/>
              <a:gd name="T4" fmla="*/ 0 w 68"/>
              <a:gd name="T5" fmla="*/ 43 h 54"/>
              <a:gd name="T6" fmla="*/ 62 w 68"/>
              <a:gd name="T7" fmla="*/ 0 h 54"/>
              <a:gd name="T8" fmla="*/ 68 w 68"/>
              <a:gd name="T9" fmla="*/ 15 h 54"/>
            </a:gdLst>
            <a:ahLst/>
            <a:cxnLst>
              <a:cxn ang="0">
                <a:pos x="T0" y="T1"/>
              </a:cxn>
              <a:cxn ang="0">
                <a:pos x="T2" y="T3"/>
              </a:cxn>
              <a:cxn ang="0">
                <a:pos x="T4" y="T5"/>
              </a:cxn>
              <a:cxn ang="0">
                <a:pos x="T6" y="T7"/>
              </a:cxn>
              <a:cxn ang="0">
                <a:pos x="T8" y="T9"/>
              </a:cxn>
            </a:cxnLst>
            <a:rect l="0" t="0" r="r" b="b"/>
            <a:pathLst>
              <a:path w="68" h="54">
                <a:moveTo>
                  <a:pt x="68" y="15"/>
                </a:moveTo>
                <a:lnTo>
                  <a:pt x="10" y="54"/>
                </a:lnTo>
                <a:lnTo>
                  <a:pt x="0" y="43"/>
                </a:lnTo>
                <a:lnTo>
                  <a:pt x="62" y="0"/>
                </a:lnTo>
                <a:lnTo>
                  <a:pt x="68" y="15"/>
                </a:lnTo>
                <a:close/>
              </a:path>
            </a:pathLst>
          </a:custGeom>
          <a:solidFill>
            <a:srgbClr val="4F3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1" name="Freeform 96"/>
          <p:cNvSpPr>
            <a:spLocks/>
          </p:cNvSpPr>
          <p:nvPr userDrawn="1"/>
        </p:nvSpPr>
        <p:spPr bwMode="auto">
          <a:xfrm>
            <a:off x="11134164" y="6200606"/>
            <a:ext cx="140715" cy="155770"/>
          </a:xfrm>
          <a:custGeom>
            <a:avLst/>
            <a:gdLst>
              <a:gd name="T0" fmla="*/ 13 w 15"/>
              <a:gd name="T1" fmla="*/ 5 h 17"/>
              <a:gd name="T2" fmla="*/ 11 w 15"/>
              <a:gd name="T3" fmla="*/ 15 h 17"/>
              <a:gd name="T4" fmla="*/ 2 w 15"/>
              <a:gd name="T5" fmla="*/ 11 h 17"/>
              <a:gd name="T6" fmla="*/ 4 w 15"/>
              <a:gd name="T7" fmla="*/ 2 h 17"/>
              <a:gd name="T8" fmla="*/ 13 w 15"/>
              <a:gd name="T9" fmla="*/ 5 h 17"/>
            </a:gdLst>
            <a:ahLst/>
            <a:cxnLst>
              <a:cxn ang="0">
                <a:pos x="T0" y="T1"/>
              </a:cxn>
              <a:cxn ang="0">
                <a:pos x="T2" y="T3"/>
              </a:cxn>
              <a:cxn ang="0">
                <a:pos x="T4" y="T5"/>
              </a:cxn>
              <a:cxn ang="0">
                <a:pos x="T6" y="T7"/>
              </a:cxn>
              <a:cxn ang="0">
                <a:pos x="T8" y="T9"/>
              </a:cxn>
            </a:cxnLst>
            <a:rect l="0" t="0" r="r" b="b"/>
            <a:pathLst>
              <a:path w="15" h="17">
                <a:moveTo>
                  <a:pt x="13" y="5"/>
                </a:moveTo>
                <a:cubicBezTo>
                  <a:pt x="15" y="9"/>
                  <a:pt x="14" y="13"/>
                  <a:pt x="11" y="15"/>
                </a:cubicBezTo>
                <a:cubicBezTo>
                  <a:pt x="8" y="17"/>
                  <a:pt x="4" y="15"/>
                  <a:pt x="2" y="11"/>
                </a:cubicBezTo>
                <a:cubicBezTo>
                  <a:pt x="0" y="8"/>
                  <a:pt x="1" y="4"/>
                  <a:pt x="4" y="2"/>
                </a:cubicBezTo>
                <a:cubicBezTo>
                  <a:pt x="7" y="0"/>
                  <a:pt x="11" y="2"/>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2" name="Freeform 97"/>
          <p:cNvSpPr>
            <a:spLocks/>
          </p:cNvSpPr>
          <p:nvPr userDrawn="1"/>
        </p:nvSpPr>
        <p:spPr bwMode="auto">
          <a:xfrm>
            <a:off x="11144215" y="6210656"/>
            <a:ext cx="120613" cy="135670"/>
          </a:xfrm>
          <a:custGeom>
            <a:avLst/>
            <a:gdLst>
              <a:gd name="T0" fmla="*/ 12 w 13"/>
              <a:gd name="T1" fmla="*/ 4 h 15"/>
              <a:gd name="T2" fmla="*/ 11 w 13"/>
              <a:gd name="T3" fmla="*/ 5 h 15"/>
              <a:gd name="T4" fmla="*/ 13 w 13"/>
              <a:gd name="T5" fmla="*/ 9 h 15"/>
              <a:gd name="T6" fmla="*/ 10 w 13"/>
              <a:gd name="T7" fmla="*/ 14 h 15"/>
              <a:gd name="T8" fmla="*/ 8 w 13"/>
              <a:gd name="T9" fmla="*/ 14 h 15"/>
              <a:gd name="T10" fmla="*/ 1 w 13"/>
              <a:gd name="T11" fmla="*/ 10 h 15"/>
              <a:gd name="T12" fmla="*/ 0 w 13"/>
              <a:gd name="T13" fmla="*/ 6 h 15"/>
              <a:gd name="T14" fmla="*/ 3 w 13"/>
              <a:gd name="T15" fmla="*/ 1 h 15"/>
              <a:gd name="T16" fmla="*/ 5 w 13"/>
              <a:gd name="T17" fmla="*/ 1 h 15"/>
              <a:gd name="T18" fmla="*/ 11 w 13"/>
              <a:gd name="T19" fmla="*/ 5 h 15"/>
              <a:gd name="T20" fmla="*/ 12 w 13"/>
              <a:gd name="T21" fmla="*/ 4 h 15"/>
              <a:gd name="T22" fmla="*/ 12 w 13"/>
              <a:gd name="T23" fmla="*/ 4 h 15"/>
              <a:gd name="T24" fmla="*/ 5 w 13"/>
              <a:gd name="T25" fmla="*/ 0 h 15"/>
              <a:gd name="T26" fmla="*/ 3 w 13"/>
              <a:gd name="T27" fmla="*/ 1 h 15"/>
              <a:gd name="T28" fmla="*/ 0 w 13"/>
              <a:gd name="T29" fmla="*/ 6 h 15"/>
              <a:gd name="T30" fmla="*/ 1 w 13"/>
              <a:gd name="T31" fmla="*/ 11 h 15"/>
              <a:gd name="T32" fmla="*/ 8 w 13"/>
              <a:gd name="T33" fmla="*/ 15 h 15"/>
              <a:gd name="T34" fmla="*/ 10 w 13"/>
              <a:gd name="T35" fmla="*/ 14 h 15"/>
              <a:gd name="T36" fmla="*/ 13 w 13"/>
              <a:gd name="T37" fmla="*/ 9 h 15"/>
              <a:gd name="T38" fmla="*/ 12 w 13"/>
              <a:gd name="T3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5">
                <a:moveTo>
                  <a:pt x="12" y="4"/>
                </a:moveTo>
                <a:cubicBezTo>
                  <a:pt x="11" y="5"/>
                  <a:pt x="11" y="5"/>
                  <a:pt x="11" y="5"/>
                </a:cubicBezTo>
                <a:cubicBezTo>
                  <a:pt x="12" y="6"/>
                  <a:pt x="13" y="7"/>
                  <a:pt x="13" y="9"/>
                </a:cubicBezTo>
                <a:cubicBezTo>
                  <a:pt x="13" y="11"/>
                  <a:pt x="12" y="13"/>
                  <a:pt x="10" y="14"/>
                </a:cubicBezTo>
                <a:cubicBezTo>
                  <a:pt x="9" y="14"/>
                  <a:pt x="8" y="14"/>
                  <a:pt x="8" y="14"/>
                </a:cubicBezTo>
                <a:cubicBezTo>
                  <a:pt x="5" y="14"/>
                  <a:pt x="3" y="13"/>
                  <a:pt x="1" y="10"/>
                </a:cubicBezTo>
                <a:cubicBezTo>
                  <a:pt x="1" y="9"/>
                  <a:pt x="0" y="8"/>
                  <a:pt x="0" y="6"/>
                </a:cubicBezTo>
                <a:cubicBezTo>
                  <a:pt x="0" y="4"/>
                  <a:pt x="1" y="2"/>
                  <a:pt x="3" y="1"/>
                </a:cubicBezTo>
                <a:cubicBezTo>
                  <a:pt x="4" y="1"/>
                  <a:pt x="5" y="1"/>
                  <a:pt x="5" y="1"/>
                </a:cubicBezTo>
                <a:cubicBezTo>
                  <a:pt x="8" y="1"/>
                  <a:pt x="10" y="2"/>
                  <a:pt x="11" y="5"/>
                </a:cubicBezTo>
                <a:cubicBezTo>
                  <a:pt x="12" y="4"/>
                  <a:pt x="12" y="4"/>
                  <a:pt x="12" y="4"/>
                </a:cubicBezTo>
                <a:cubicBezTo>
                  <a:pt x="12" y="4"/>
                  <a:pt x="12" y="4"/>
                  <a:pt x="12" y="4"/>
                </a:cubicBezTo>
                <a:cubicBezTo>
                  <a:pt x="11" y="2"/>
                  <a:pt x="8" y="0"/>
                  <a:pt x="5" y="0"/>
                </a:cubicBezTo>
                <a:cubicBezTo>
                  <a:pt x="4" y="0"/>
                  <a:pt x="3" y="0"/>
                  <a:pt x="3" y="1"/>
                </a:cubicBezTo>
                <a:cubicBezTo>
                  <a:pt x="1" y="2"/>
                  <a:pt x="0" y="4"/>
                  <a:pt x="0" y="6"/>
                </a:cubicBezTo>
                <a:cubicBezTo>
                  <a:pt x="0" y="8"/>
                  <a:pt x="0" y="9"/>
                  <a:pt x="1" y="11"/>
                </a:cubicBezTo>
                <a:cubicBezTo>
                  <a:pt x="2" y="13"/>
                  <a:pt x="5" y="15"/>
                  <a:pt x="8" y="15"/>
                </a:cubicBezTo>
                <a:cubicBezTo>
                  <a:pt x="8" y="15"/>
                  <a:pt x="9" y="15"/>
                  <a:pt x="10" y="14"/>
                </a:cubicBezTo>
                <a:cubicBezTo>
                  <a:pt x="12" y="13"/>
                  <a:pt x="13" y="11"/>
                  <a:pt x="13" y="9"/>
                </a:cubicBezTo>
                <a:cubicBezTo>
                  <a:pt x="13" y="7"/>
                  <a:pt x="13" y="6"/>
                  <a:pt x="12" y="4"/>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3" name="Freeform 98"/>
          <p:cNvSpPr>
            <a:spLocks/>
          </p:cNvSpPr>
          <p:nvPr userDrawn="1"/>
        </p:nvSpPr>
        <p:spPr bwMode="auto">
          <a:xfrm>
            <a:off x="11199493" y="6275980"/>
            <a:ext cx="20102" cy="55274"/>
          </a:xfrm>
          <a:custGeom>
            <a:avLst/>
            <a:gdLst>
              <a:gd name="T0" fmla="*/ 4 w 4"/>
              <a:gd name="T1" fmla="*/ 11 h 11"/>
              <a:gd name="T2" fmla="*/ 0 w 4"/>
              <a:gd name="T3" fmla="*/ 0 h 11"/>
              <a:gd name="T4" fmla="*/ 2 w 4"/>
              <a:gd name="T5" fmla="*/ 0 h 11"/>
              <a:gd name="T6" fmla="*/ 4 w 4"/>
              <a:gd name="T7" fmla="*/ 11 h 11"/>
            </a:gdLst>
            <a:ahLst/>
            <a:cxnLst>
              <a:cxn ang="0">
                <a:pos x="T0" y="T1"/>
              </a:cxn>
              <a:cxn ang="0">
                <a:pos x="T2" y="T3"/>
              </a:cxn>
              <a:cxn ang="0">
                <a:pos x="T4" y="T5"/>
              </a:cxn>
              <a:cxn ang="0">
                <a:pos x="T6" y="T7"/>
              </a:cxn>
            </a:cxnLst>
            <a:rect l="0" t="0" r="r" b="b"/>
            <a:pathLst>
              <a:path w="4" h="11">
                <a:moveTo>
                  <a:pt x="4" y="11"/>
                </a:moveTo>
                <a:lnTo>
                  <a:pt x="0" y="0"/>
                </a:lnTo>
                <a:lnTo>
                  <a:pt x="2" y="0"/>
                </a:lnTo>
                <a:lnTo>
                  <a:pt x="4" y="11"/>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4" name="Freeform 99"/>
          <p:cNvSpPr>
            <a:spLocks/>
          </p:cNvSpPr>
          <p:nvPr userDrawn="1"/>
        </p:nvSpPr>
        <p:spPr bwMode="auto">
          <a:xfrm>
            <a:off x="11199492" y="6265932"/>
            <a:ext cx="35180" cy="15075"/>
          </a:xfrm>
          <a:custGeom>
            <a:avLst/>
            <a:gdLst>
              <a:gd name="T0" fmla="*/ 7 w 7"/>
              <a:gd name="T1" fmla="*/ 0 h 3"/>
              <a:gd name="T2" fmla="*/ 2 w 7"/>
              <a:gd name="T3" fmla="*/ 3 h 3"/>
              <a:gd name="T4" fmla="*/ 0 w 7"/>
              <a:gd name="T5" fmla="*/ 2 h 3"/>
              <a:gd name="T6" fmla="*/ 7 w 7"/>
              <a:gd name="T7" fmla="*/ 0 h 3"/>
            </a:gdLst>
            <a:ahLst/>
            <a:cxnLst>
              <a:cxn ang="0">
                <a:pos x="T0" y="T1"/>
              </a:cxn>
              <a:cxn ang="0">
                <a:pos x="T2" y="T3"/>
              </a:cxn>
              <a:cxn ang="0">
                <a:pos x="T4" y="T5"/>
              </a:cxn>
              <a:cxn ang="0">
                <a:pos x="T6" y="T7"/>
              </a:cxn>
            </a:cxnLst>
            <a:rect l="0" t="0" r="r" b="b"/>
            <a:pathLst>
              <a:path w="7" h="3">
                <a:moveTo>
                  <a:pt x="7" y="0"/>
                </a:moveTo>
                <a:lnTo>
                  <a:pt x="2" y="3"/>
                </a:lnTo>
                <a:lnTo>
                  <a:pt x="0" y="2"/>
                </a:lnTo>
                <a:lnTo>
                  <a:pt x="7"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5" name="Freeform 100"/>
          <p:cNvSpPr>
            <a:spLocks/>
          </p:cNvSpPr>
          <p:nvPr userDrawn="1"/>
        </p:nvSpPr>
        <p:spPr bwMode="auto">
          <a:xfrm>
            <a:off x="11189444" y="6215681"/>
            <a:ext cx="20102" cy="60296"/>
          </a:xfrm>
          <a:custGeom>
            <a:avLst/>
            <a:gdLst>
              <a:gd name="T0" fmla="*/ 0 w 4"/>
              <a:gd name="T1" fmla="*/ 0 h 12"/>
              <a:gd name="T2" fmla="*/ 4 w 4"/>
              <a:gd name="T3" fmla="*/ 12 h 12"/>
              <a:gd name="T4" fmla="*/ 2 w 4"/>
              <a:gd name="T5" fmla="*/ 12 h 12"/>
              <a:gd name="T6" fmla="*/ 0 w 4"/>
              <a:gd name="T7" fmla="*/ 0 h 12"/>
            </a:gdLst>
            <a:ahLst/>
            <a:cxnLst>
              <a:cxn ang="0">
                <a:pos x="T0" y="T1"/>
              </a:cxn>
              <a:cxn ang="0">
                <a:pos x="T2" y="T3"/>
              </a:cxn>
              <a:cxn ang="0">
                <a:pos x="T4" y="T5"/>
              </a:cxn>
              <a:cxn ang="0">
                <a:pos x="T6" y="T7"/>
              </a:cxn>
            </a:cxnLst>
            <a:rect l="0" t="0" r="r" b="b"/>
            <a:pathLst>
              <a:path w="4" h="12">
                <a:moveTo>
                  <a:pt x="0" y="0"/>
                </a:moveTo>
                <a:lnTo>
                  <a:pt x="4" y="12"/>
                </a:lnTo>
                <a:lnTo>
                  <a:pt x="2" y="12"/>
                </a:lnTo>
                <a:lnTo>
                  <a:pt x="0" y="0"/>
                </a:ln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6" name="Rectangle 101"/>
          <p:cNvSpPr>
            <a:spLocks noChangeArrowheads="1"/>
          </p:cNvSpPr>
          <p:nvPr userDrawn="1"/>
        </p:nvSpPr>
        <p:spPr bwMode="auto">
          <a:xfrm>
            <a:off x="11169339" y="6225731"/>
            <a:ext cx="10052"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7" name="Freeform 102"/>
          <p:cNvSpPr>
            <a:spLocks/>
          </p:cNvSpPr>
          <p:nvPr userDrawn="1"/>
        </p:nvSpPr>
        <p:spPr bwMode="auto">
          <a:xfrm>
            <a:off x="11154267" y="6245830"/>
            <a:ext cx="15077" cy="10050"/>
          </a:xfrm>
          <a:custGeom>
            <a:avLst/>
            <a:gdLst>
              <a:gd name="T0" fmla="*/ 3 w 3"/>
              <a:gd name="T1" fmla="*/ 2 h 2"/>
              <a:gd name="T2" fmla="*/ 2 w 3"/>
              <a:gd name="T3" fmla="*/ 2 h 2"/>
              <a:gd name="T4" fmla="*/ 0 w 3"/>
              <a:gd name="T5" fmla="*/ 0 h 2"/>
              <a:gd name="T6" fmla="*/ 2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2" y="2"/>
                </a:lnTo>
                <a:lnTo>
                  <a:pt x="0" y="0"/>
                </a:lnTo>
                <a:lnTo>
                  <a:pt x="2" y="0"/>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8" name="Freeform 103"/>
          <p:cNvSpPr>
            <a:spLocks/>
          </p:cNvSpPr>
          <p:nvPr userDrawn="1"/>
        </p:nvSpPr>
        <p:spPr bwMode="auto">
          <a:xfrm>
            <a:off x="11154265" y="6275980"/>
            <a:ext cx="10052"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29" name="Rectangle 104"/>
          <p:cNvSpPr>
            <a:spLocks noChangeArrowheads="1"/>
          </p:cNvSpPr>
          <p:nvPr userDrawn="1"/>
        </p:nvSpPr>
        <p:spPr bwMode="auto">
          <a:xfrm>
            <a:off x="11164316" y="629105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0" name="Freeform 105"/>
          <p:cNvSpPr>
            <a:spLocks/>
          </p:cNvSpPr>
          <p:nvPr userDrawn="1"/>
        </p:nvSpPr>
        <p:spPr bwMode="auto">
          <a:xfrm>
            <a:off x="11179390" y="6311153"/>
            <a:ext cx="10052" cy="20099"/>
          </a:xfrm>
          <a:custGeom>
            <a:avLst/>
            <a:gdLst>
              <a:gd name="T0" fmla="*/ 2 w 2"/>
              <a:gd name="T1" fmla="*/ 0 h 4"/>
              <a:gd name="T2" fmla="*/ 2 w 2"/>
              <a:gd name="T3" fmla="*/ 2 h 4"/>
              <a:gd name="T4" fmla="*/ 0 w 2"/>
              <a:gd name="T5" fmla="*/ 4 h 4"/>
              <a:gd name="T6" fmla="*/ 0 w 2"/>
              <a:gd name="T7" fmla="*/ 2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lnTo>
                  <a:pt x="2" y="2"/>
                </a:lnTo>
                <a:lnTo>
                  <a:pt x="0" y="4"/>
                </a:lnTo>
                <a:lnTo>
                  <a:pt x="0" y="2"/>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1" name="Freeform 106"/>
          <p:cNvSpPr>
            <a:spLocks/>
          </p:cNvSpPr>
          <p:nvPr userDrawn="1"/>
        </p:nvSpPr>
        <p:spPr bwMode="auto">
          <a:xfrm>
            <a:off x="11209544" y="6321203"/>
            <a:ext cx="0" cy="20099"/>
          </a:xfrm>
          <a:custGeom>
            <a:avLst/>
            <a:gdLst>
              <a:gd name="T0" fmla="*/ 0 h 4"/>
              <a:gd name="T1" fmla="*/ 2 h 4"/>
              <a:gd name="T2" fmla="*/ 4 h 4"/>
              <a:gd name="T3" fmla="*/ 2 h 4"/>
              <a:gd name="T4" fmla="*/ 0 h 4"/>
            </a:gdLst>
            <a:ahLst/>
            <a:cxnLst>
              <a:cxn ang="0">
                <a:pos x="0" y="T0"/>
              </a:cxn>
              <a:cxn ang="0">
                <a:pos x="0" y="T1"/>
              </a:cxn>
              <a:cxn ang="0">
                <a:pos x="0" y="T2"/>
              </a:cxn>
              <a:cxn ang="0">
                <a:pos x="0" y="T3"/>
              </a:cxn>
              <a:cxn ang="0">
                <a:pos x="0" y="T4"/>
              </a:cxn>
            </a:cxnLst>
            <a:rect l="0" t="0" r="r" b="b"/>
            <a:pathLst>
              <a:path h="4">
                <a:moveTo>
                  <a:pt x="0" y="0"/>
                </a:moveTo>
                <a:lnTo>
                  <a:pt x="0" y="2"/>
                </a:lnTo>
                <a:lnTo>
                  <a:pt x="0" y="4"/>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2" name="Rectangle 107"/>
          <p:cNvSpPr>
            <a:spLocks noChangeArrowheads="1"/>
          </p:cNvSpPr>
          <p:nvPr userDrawn="1"/>
        </p:nvSpPr>
        <p:spPr bwMode="auto">
          <a:xfrm>
            <a:off x="11229648" y="6321202"/>
            <a:ext cx="5026" cy="100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3" name="Freeform 108"/>
          <p:cNvSpPr>
            <a:spLocks/>
          </p:cNvSpPr>
          <p:nvPr userDrawn="1"/>
        </p:nvSpPr>
        <p:spPr bwMode="auto">
          <a:xfrm>
            <a:off x="11234674" y="6301102"/>
            <a:ext cx="20102" cy="10050"/>
          </a:xfrm>
          <a:custGeom>
            <a:avLst/>
            <a:gdLst>
              <a:gd name="T0" fmla="*/ 0 w 4"/>
              <a:gd name="T1" fmla="*/ 0 h 2"/>
              <a:gd name="T2" fmla="*/ 2 w 4"/>
              <a:gd name="T3" fmla="*/ 0 h 2"/>
              <a:gd name="T4" fmla="*/ 4 w 4"/>
              <a:gd name="T5" fmla="*/ 2 h 2"/>
              <a:gd name="T6" fmla="*/ 2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2" y="0"/>
                </a:lnTo>
                <a:lnTo>
                  <a:pt x="4" y="2"/>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4" name="Freeform 109"/>
          <p:cNvSpPr>
            <a:spLocks/>
          </p:cNvSpPr>
          <p:nvPr userDrawn="1"/>
        </p:nvSpPr>
        <p:spPr bwMode="auto">
          <a:xfrm>
            <a:off x="11244723" y="6281002"/>
            <a:ext cx="1005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5" name="Freeform 110"/>
          <p:cNvSpPr>
            <a:spLocks/>
          </p:cNvSpPr>
          <p:nvPr userDrawn="1"/>
        </p:nvSpPr>
        <p:spPr bwMode="auto">
          <a:xfrm>
            <a:off x="11234672" y="6255881"/>
            <a:ext cx="10052" cy="10050"/>
          </a:xfrm>
          <a:custGeom>
            <a:avLst/>
            <a:gdLst>
              <a:gd name="T0" fmla="*/ 0 w 2"/>
              <a:gd name="T1" fmla="*/ 2 h 2"/>
              <a:gd name="T2" fmla="*/ 0 w 2"/>
              <a:gd name="T3" fmla="*/ 0 h 2"/>
              <a:gd name="T4" fmla="*/ 2 w 2"/>
              <a:gd name="T5" fmla="*/ 0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0"/>
                </a:lnTo>
                <a:lnTo>
                  <a:pt x="2" y="0"/>
                </a:lnTo>
                <a:lnTo>
                  <a:pt x="2" y="0"/>
                </a:lnTo>
                <a:lnTo>
                  <a:pt x="0"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6" name="Freeform 111"/>
          <p:cNvSpPr>
            <a:spLocks/>
          </p:cNvSpPr>
          <p:nvPr userDrawn="1"/>
        </p:nvSpPr>
        <p:spPr bwMode="auto">
          <a:xfrm>
            <a:off x="11219596" y="6225733"/>
            <a:ext cx="10052" cy="20099"/>
          </a:xfrm>
          <a:custGeom>
            <a:avLst/>
            <a:gdLst>
              <a:gd name="T0" fmla="*/ 0 w 2"/>
              <a:gd name="T1" fmla="*/ 4 h 4"/>
              <a:gd name="T2" fmla="*/ 0 w 2"/>
              <a:gd name="T3" fmla="*/ 2 h 4"/>
              <a:gd name="T4" fmla="*/ 2 w 2"/>
              <a:gd name="T5" fmla="*/ 0 h 4"/>
              <a:gd name="T6" fmla="*/ 2 w 2"/>
              <a:gd name="T7" fmla="*/ 2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lnTo>
                  <a:pt x="0" y="2"/>
                </a:lnTo>
                <a:lnTo>
                  <a:pt x="2" y="0"/>
                </a:lnTo>
                <a:lnTo>
                  <a:pt x="2"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7" name="Freeform 112"/>
          <p:cNvSpPr>
            <a:spLocks/>
          </p:cNvSpPr>
          <p:nvPr userDrawn="1"/>
        </p:nvSpPr>
        <p:spPr bwMode="auto">
          <a:xfrm>
            <a:off x="11199493" y="6215683"/>
            <a:ext cx="0" cy="20099"/>
          </a:xfrm>
          <a:custGeom>
            <a:avLst/>
            <a:gdLst>
              <a:gd name="T0" fmla="*/ 4 h 4"/>
              <a:gd name="T1" fmla="*/ 2 h 4"/>
              <a:gd name="T2" fmla="*/ 0 h 4"/>
              <a:gd name="T3" fmla="*/ 2 h 4"/>
              <a:gd name="T4" fmla="*/ 4 h 4"/>
            </a:gdLst>
            <a:ahLst/>
            <a:cxnLst>
              <a:cxn ang="0">
                <a:pos x="0" y="T0"/>
              </a:cxn>
              <a:cxn ang="0">
                <a:pos x="0" y="T1"/>
              </a:cxn>
              <a:cxn ang="0">
                <a:pos x="0" y="T2"/>
              </a:cxn>
              <a:cxn ang="0">
                <a:pos x="0" y="T3"/>
              </a:cxn>
              <a:cxn ang="0">
                <a:pos x="0" y="T4"/>
              </a:cxn>
            </a:cxnLst>
            <a:rect l="0" t="0" r="r" b="b"/>
            <a:pathLst>
              <a:path h="4">
                <a:moveTo>
                  <a:pt x="0" y="4"/>
                </a:moveTo>
                <a:lnTo>
                  <a:pt x="0" y="2"/>
                </a:lnTo>
                <a:lnTo>
                  <a:pt x="0" y="0"/>
                </a:lnTo>
                <a:lnTo>
                  <a:pt x="0" y="2"/>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8" name="Freeform 113"/>
          <p:cNvSpPr>
            <a:spLocks/>
          </p:cNvSpPr>
          <p:nvPr userDrawn="1"/>
        </p:nvSpPr>
        <p:spPr bwMode="auto">
          <a:xfrm>
            <a:off x="11199492" y="6275981"/>
            <a:ext cx="10052" cy="5025"/>
          </a:xfrm>
          <a:custGeom>
            <a:avLst/>
            <a:gdLst>
              <a:gd name="T0" fmla="*/ 1 w 1"/>
              <a:gd name="T1" fmla="*/ 0 h 1"/>
              <a:gd name="T2" fmla="*/ 1 w 1"/>
              <a:gd name="T3" fmla="*/ 1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1" y="1"/>
                </a:cubicBezTo>
                <a:cubicBezTo>
                  <a:pt x="1" y="1"/>
                  <a:pt x="0" y="1"/>
                  <a:pt x="0" y="1"/>
                </a:cubicBezTo>
                <a:cubicBezTo>
                  <a:pt x="0" y="0"/>
                  <a:pt x="0" y="0"/>
                  <a:pt x="0" y="0"/>
                </a:cubicBezTo>
                <a:cubicBezTo>
                  <a:pt x="0" y="0"/>
                  <a:pt x="1" y="0"/>
                  <a:pt x="1" y="0"/>
                </a:cubicBezTo>
                <a:close/>
              </a:path>
            </a:pathLst>
          </a:custGeom>
          <a:solidFill>
            <a:srgbClr val="A889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39" name="Freeform 114"/>
          <p:cNvSpPr>
            <a:spLocks/>
          </p:cNvSpPr>
          <p:nvPr userDrawn="1"/>
        </p:nvSpPr>
        <p:spPr bwMode="auto">
          <a:xfrm>
            <a:off x="11254775" y="6235782"/>
            <a:ext cx="10052" cy="20099"/>
          </a:xfrm>
          <a:custGeom>
            <a:avLst/>
            <a:gdLst>
              <a:gd name="T0" fmla="*/ 1 w 1"/>
              <a:gd name="T1" fmla="*/ 1 h 2"/>
              <a:gd name="T2" fmla="*/ 1 w 1"/>
              <a:gd name="T3" fmla="*/ 2 h 2"/>
              <a:gd name="T4" fmla="*/ 1 w 1"/>
              <a:gd name="T5" fmla="*/ 2 h 2"/>
              <a:gd name="T6" fmla="*/ 1 w 1"/>
              <a:gd name="T7" fmla="*/ 2 h 2"/>
              <a:gd name="T8" fmla="*/ 0 w 1"/>
              <a:gd name="T9" fmla="*/ 1 h 2"/>
              <a:gd name="T10" fmla="*/ 0 w 1"/>
              <a:gd name="T11" fmla="*/ 0 h 2"/>
              <a:gd name="T12" fmla="*/ 0 w 1"/>
              <a:gd name="T13" fmla="*/ 0 h 2"/>
              <a:gd name="T14" fmla="*/ 0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1" y="2"/>
                  <a:pt x="1" y="2"/>
                </a:cubicBezTo>
                <a:cubicBezTo>
                  <a:pt x="1" y="2"/>
                  <a:pt x="1" y="2"/>
                  <a:pt x="1" y="2"/>
                </a:cubicBezTo>
                <a:cubicBezTo>
                  <a:pt x="1" y="2"/>
                  <a:pt x="1" y="2"/>
                  <a:pt x="1" y="2"/>
                </a:cubicBezTo>
                <a:cubicBezTo>
                  <a:pt x="1" y="2"/>
                  <a:pt x="0" y="2"/>
                  <a:pt x="0" y="1"/>
                </a:cubicBezTo>
                <a:cubicBezTo>
                  <a:pt x="0" y="1"/>
                  <a:pt x="0" y="0"/>
                  <a:pt x="0" y="0"/>
                </a:cubicBezTo>
                <a:cubicBezTo>
                  <a:pt x="0" y="0"/>
                  <a:pt x="0" y="0"/>
                  <a:pt x="0" y="0"/>
                </a:cubicBezTo>
                <a:cubicBezTo>
                  <a:pt x="0" y="0"/>
                  <a:pt x="0" y="0"/>
                  <a:pt x="0" y="0"/>
                </a:cubicBezTo>
                <a:cubicBezTo>
                  <a:pt x="1" y="0"/>
                  <a:pt x="1" y="0"/>
                  <a:pt x="1" y="1"/>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
        <p:nvSpPr>
          <p:cNvPr id="40" name="Rectangle 213"/>
          <p:cNvSpPr>
            <a:spLocks noChangeArrowheads="1"/>
          </p:cNvSpPr>
          <p:nvPr userDrawn="1"/>
        </p:nvSpPr>
        <p:spPr bwMode="auto">
          <a:xfrm>
            <a:off x="10626585" y="2763641"/>
            <a:ext cx="422142" cy="241191"/>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endParaRPr lang="en-US" sz="1836" dirty="0"/>
          </a:p>
        </p:txBody>
      </p:sp>
    </p:spTree>
    <p:extLst>
      <p:ext uri="{BB962C8B-B14F-4D97-AF65-F5344CB8AC3E}">
        <p14:creationId xmlns:p14="http://schemas.microsoft.com/office/powerpoint/2010/main" val="3716731973"/>
      </p:ext>
    </p:extLst>
  </p:cSld>
  <p:clrMapOvr>
    <a:masterClrMapping/>
  </p:clrMapOvr>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tx2"/>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3704160432"/>
      </p:ext>
    </p:extLst>
  </p:cSld>
  <p:clrMapOvr>
    <a:masterClrMapping/>
  </p:clrMapOvr>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1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2"/>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84870686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355250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2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3"/>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3653843609"/>
      </p:ext>
    </p:extLst>
  </p:cSld>
  <p:clrMapOvr>
    <a:masterClrMapping/>
  </p:clrMapOvr>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3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4"/>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3840462855"/>
      </p:ext>
    </p:extLst>
  </p:cSld>
  <p:clrMapOvr>
    <a:masterClrMapping/>
  </p:clrMapOvr>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4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5"/>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2180980267"/>
      </p:ext>
    </p:extLst>
  </p:cSld>
  <p:clrMapOvr>
    <a:masterClrMapping/>
  </p:clrMapOvr>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5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1"/>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1541149321"/>
      </p:ext>
    </p:extLst>
  </p:cSld>
  <p:clrMapOvr>
    <a:masterClrMapping/>
  </p:clrMapOvr>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6_Q&amp;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436475" cy="1257442"/>
          </a:xfrm>
        </p:spPr>
        <p:txBody>
          <a:bodyPr lIns="393192" tIns="393192" bIns="91440">
            <a:normAutofit/>
          </a:bodyPr>
          <a:lstStyle>
            <a:lvl1pPr marL="0" indent="0">
              <a:buNone/>
              <a:defRPr sz="4488">
                <a:solidFill>
                  <a:schemeClr val="accent6"/>
                </a:solidFill>
                <a:latin typeface="+mj-lt"/>
              </a:defRPr>
            </a:lvl1pPr>
          </a:lstStyle>
          <a:p>
            <a:pPr lvl="0"/>
            <a:r>
              <a:rPr lang="en-US"/>
              <a:t>Title</a:t>
            </a:r>
          </a:p>
        </p:txBody>
      </p:sp>
      <p:sp>
        <p:nvSpPr>
          <p:cNvPr id="3" name="Text Placeholder 2"/>
          <p:cNvSpPr>
            <a:spLocks noGrp="1"/>
          </p:cNvSpPr>
          <p:nvPr>
            <p:ph type="body" sz="quarter" idx="11" hasCustomPrompt="1"/>
          </p:nvPr>
        </p:nvSpPr>
        <p:spPr>
          <a:xfrm>
            <a:off x="425885" y="1258045"/>
            <a:ext cx="373094" cy="373041"/>
          </a:xfrm>
          <a:solidFill>
            <a:schemeClr val="tx2"/>
          </a:solidFill>
        </p:spPr>
        <p:txBody>
          <a:bodyPr anchor="ctr">
            <a:noAutofit/>
          </a:bodyPr>
          <a:lstStyle>
            <a:lvl1pPr marL="0" indent="0" algn="ctr">
              <a:buNone/>
              <a:defRPr sz="1836">
                <a:solidFill>
                  <a:schemeClr val="bg1"/>
                </a:solidFill>
              </a:defRPr>
            </a:lvl1pPr>
          </a:lstStyle>
          <a:p>
            <a:pPr lvl="0"/>
            <a:r>
              <a:rPr lang="en-US"/>
              <a:t>Q</a:t>
            </a:r>
          </a:p>
        </p:txBody>
      </p:sp>
      <p:sp>
        <p:nvSpPr>
          <p:cNvPr id="9" name="Text Placeholder 8"/>
          <p:cNvSpPr>
            <a:spLocks noGrp="1"/>
          </p:cNvSpPr>
          <p:nvPr>
            <p:ph type="body" sz="quarter" idx="12"/>
          </p:nvPr>
        </p:nvSpPr>
        <p:spPr>
          <a:xfrm>
            <a:off x="798332" y="1258045"/>
            <a:ext cx="11009842" cy="372394"/>
          </a:xfrm>
          <a:solidFill>
            <a:schemeClr val="bg2">
              <a:lumMod val="95000"/>
            </a:schemeClr>
          </a:solidFill>
        </p:spPr>
        <p:txBody>
          <a:bodyPr>
            <a:noAutofit/>
          </a:bodyPr>
          <a:lstStyle>
            <a:lvl1pPr marL="0" indent="0">
              <a:buNone/>
              <a:defRPr sz="1428">
                <a:solidFill>
                  <a:schemeClr val="tx1"/>
                </a:solidFill>
                <a:latin typeface="+mn-lt"/>
              </a:defRPr>
            </a:lvl1pPr>
            <a:lvl2pPr marL="466209" indent="0">
              <a:buNone/>
              <a:defRPr sz="1428">
                <a:latin typeface="+mn-lt"/>
              </a:defRPr>
            </a:lvl2pPr>
            <a:lvl3pPr marL="932418" indent="0">
              <a:buNone/>
              <a:defRPr sz="1428">
                <a:latin typeface="+mn-lt"/>
              </a:defRPr>
            </a:lvl3pPr>
            <a:lvl4pPr marL="1398627" indent="0">
              <a:buNone/>
              <a:defRPr sz="1428">
                <a:latin typeface="+mn-lt"/>
              </a:defRPr>
            </a:lvl4pPr>
            <a:lvl5pPr marL="1864835" indent="0">
              <a:buNone/>
              <a:defRPr sz="1428">
                <a:latin typeface="+mn-lt"/>
              </a:defRPr>
            </a:lvl5pPr>
          </a:lstStyle>
          <a:p>
            <a:pPr lvl="0"/>
            <a:r>
              <a:rPr lang="en-US"/>
              <a:t>Click to edit Master text styles</a:t>
            </a:r>
          </a:p>
        </p:txBody>
      </p:sp>
      <p:sp>
        <p:nvSpPr>
          <p:cNvPr id="12" name="Text Placeholder 11"/>
          <p:cNvSpPr>
            <a:spLocks noGrp="1"/>
          </p:cNvSpPr>
          <p:nvPr>
            <p:ph type="body" sz="quarter" idx="13" hasCustomPrompt="1"/>
          </p:nvPr>
        </p:nvSpPr>
        <p:spPr>
          <a:xfrm>
            <a:off x="798332" y="1630437"/>
            <a:ext cx="11009842" cy="1287186"/>
          </a:xfrm>
        </p:spPr>
        <p:txBody>
          <a:bodyPr>
            <a:normAutofit/>
          </a:bodyPr>
          <a:lstStyle>
            <a:lvl1pPr marL="0" indent="0">
              <a:buNone/>
              <a:defRPr sz="1122">
                <a:solidFill>
                  <a:schemeClr val="tx1"/>
                </a:solidFill>
              </a:defRPr>
            </a:lvl1pPr>
          </a:lstStyle>
          <a:p>
            <a:pPr lvl="0"/>
            <a:r>
              <a:rPr lang="en-US" sz="1224"/>
              <a:t>Text</a:t>
            </a:r>
            <a:endParaRPr lang="en-US"/>
          </a:p>
        </p:txBody>
      </p:sp>
      <p:sp>
        <p:nvSpPr>
          <p:cNvPr id="13" name="Text Placeholder 2"/>
          <p:cNvSpPr>
            <a:spLocks noGrp="1"/>
          </p:cNvSpPr>
          <p:nvPr>
            <p:ph type="body" sz="quarter" idx="14" hasCustomPrompt="1"/>
          </p:nvPr>
        </p:nvSpPr>
        <p:spPr>
          <a:xfrm>
            <a:off x="425562" y="1629838"/>
            <a:ext cx="373094" cy="373041"/>
          </a:xfrm>
          <a:solidFill>
            <a:schemeClr val="tx1"/>
          </a:solidFill>
        </p:spPr>
        <p:txBody>
          <a:bodyPr anchor="ctr">
            <a:noAutofit/>
          </a:bodyPr>
          <a:lstStyle>
            <a:lvl1pPr marL="0" indent="0" algn="ctr">
              <a:buNone/>
              <a:defRPr sz="1836">
                <a:solidFill>
                  <a:schemeClr val="bg1"/>
                </a:solidFill>
              </a:defRPr>
            </a:lvl1pPr>
          </a:lstStyle>
          <a:p>
            <a:pPr lvl="0"/>
            <a:r>
              <a:rPr lang="en-US"/>
              <a:t>A</a:t>
            </a:r>
          </a:p>
        </p:txBody>
      </p:sp>
    </p:spTree>
    <p:extLst>
      <p:ext uri="{BB962C8B-B14F-4D97-AF65-F5344CB8AC3E}">
        <p14:creationId xmlns:p14="http://schemas.microsoft.com/office/powerpoint/2010/main" val="3191556441"/>
      </p:ext>
    </p:extLst>
  </p:cSld>
  <p:clrMapOvr>
    <a:masterClrMapping/>
  </p:clrMapOvr>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1_Section">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3683931353"/>
      </p:ext>
    </p:extLst>
  </p:cSld>
  <p:clrMapOvr>
    <a:masterClrMapping/>
  </p:clrMapOvr>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9_Section">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2533101444"/>
      </p:ext>
    </p:extLst>
  </p:cSld>
  <p:clrMapOvr>
    <a:masterClrMapping/>
  </p:clrMapOvr>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2_Sectio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3479670345"/>
      </p:ext>
    </p:extLst>
  </p:cSld>
  <p:clrMapOvr>
    <a:masterClrMapping/>
  </p:clrMapOvr>
</p:sldLayout>
</file>

<file path=ppt/slideLayouts/slideLayout398.xml><?xml version="1.0" encoding="utf-8"?>
<p:sldLayout xmlns:a="http://schemas.openxmlformats.org/drawingml/2006/main" xmlns:r="http://schemas.openxmlformats.org/officeDocument/2006/relationships" xmlns:p="http://schemas.openxmlformats.org/presentationml/2006/main" preserve="1" userDrawn="1">
  <p:cSld name="3_Section">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3827102334"/>
      </p:ext>
    </p:extLst>
  </p:cSld>
  <p:clrMapOvr>
    <a:masterClrMapping/>
  </p:clrMapOvr>
</p:sldLayout>
</file>

<file path=ppt/slideLayouts/slideLayout399.xml><?xml version="1.0" encoding="utf-8"?>
<p:sldLayout xmlns:a="http://schemas.openxmlformats.org/drawingml/2006/main" xmlns:r="http://schemas.openxmlformats.org/officeDocument/2006/relationships" xmlns:p="http://schemas.openxmlformats.org/presentationml/2006/main" preserve="1" userDrawn="1">
  <p:cSld name="4_Section">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1319103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5784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9_Title Master: Light">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8161438" y="270454"/>
            <a:ext cx="4010763" cy="1206168"/>
          </a:xfrm>
        </p:spPr>
        <p:txBody>
          <a:bodyPr>
            <a:noAutofit/>
          </a:bodyPr>
          <a:lstStyle>
            <a:lvl1pPr marL="0" indent="1620">
              <a:lnSpc>
                <a:spcPct val="70000"/>
              </a:lnSpc>
              <a:defRPr sz="4080" b="0" baseline="0">
                <a:solidFill>
                  <a:schemeClr val="accent1"/>
                </a:solidFill>
                <a:latin typeface="Arial Black" panose="020B0A04020102020204" pitchFamily="34" charset="0"/>
              </a:defRPr>
            </a:lvl1pPr>
            <a:lvl2pPr marL="56656" indent="0">
              <a:lnSpc>
                <a:spcPct val="80000"/>
              </a:lnSpc>
              <a:spcAft>
                <a:spcPts val="0"/>
              </a:spcAft>
              <a:defRPr sz="2448" b="0" cap="all" baseline="0">
                <a:solidFill>
                  <a:schemeClr val="accent1"/>
                </a:solidFill>
                <a:latin typeface="Arial Black" panose="020B0A04020102020204" pitchFamily="34" charset="0"/>
              </a:defRPr>
            </a:lvl2pPr>
            <a:lvl3pPr marL="56656" indent="0">
              <a:lnSpc>
                <a:spcPct val="80000"/>
              </a:lnSpc>
              <a:spcAft>
                <a:spcPts val="0"/>
              </a:spcAft>
              <a:defRPr sz="1836" b="0" cap="all" baseline="0">
                <a:solidFill>
                  <a:schemeClr val="accent1"/>
                </a:solidFill>
                <a:latin typeface="Arial Black" panose="020B0A04020102020204" pitchFamily="34" charset="0"/>
              </a:defRPr>
            </a:lvl3pPr>
            <a:lvl4pPr marL="56656" indent="0">
              <a:lnSpc>
                <a:spcPct val="80000"/>
              </a:lnSpc>
              <a:buNone/>
              <a:defRPr sz="1836" b="0" cap="all" baseline="0">
                <a:solidFill>
                  <a:schemeClr val="accent1"/>
                </a:solidFill>
                <a:latin typeface="Arial Black" panose="020B0A04020102020204" pitchFamily="34" charset="0"/>
              </a:defRPr>
            </a:lvl4pPr>
            <a:lvl5pPr marL="56656" indent="0">
              <a:lnSpc>
                <a:spcPct val="80000"/>
              </a:lnSpc>
              <a:buNone/>
              <a:defRPr sz="1836" b="0" cap="all" baseline="0">
                <a:solidFill>
                  <a:schemeClr val="accent1"/>
                </a:solidFill>
                <a:latin typeface="Arial Black" panose="020B0A04020102020204" pitchFamily="34" charset="0"/>
              </a:defRPr>
            </a:lvl5pPr>
            <a:lvl6pPr marL="346410" indent="0">
              <a:buNone/>
              <a:defRPr/>
            </a:lvl6pPr>
            <a:lvl7pPr>
              <a:defRPr/>
            </a:lvl7pPr>
            <a:lvl8pPr>
              <a:defRPr/>
            </a:lvl8pPr>
          </a:lstStyle>
          <a:p>
            <a:pPr lvl="0"/>
            <a:r>
              <a:rPr lang="en-US"/>
              <a:t>First level</a:t>
            </a:r>
          </a:p>
        </p:txBody>
      </p:sp>
      <p:sp>
        <p:nvSpPr>
          <p:cNvPr id="7" name="Text Placeholder 6"/>
          <p:cNvSpPr>
            <a:spLocks noGrp="1"/>
          </p:cNvSpPr>
          <p:nvPr>
            <p:ph type="body" sz="quarter" idx="14" hasCustomPrompt="1"/>
          </p:nvPr>
        </p:nvSpPr>
        <p:spPr>
          <a:xfrm>
            <a:off x="8161437" y="1554339"/>
            <a:ext cx="4041854" cy="1476622"/>
          </a:xfrm>
        </p:spPr>
        <p:txBody>
          <a:bodyPr>
            <a:normAutofit/>
          </a:bodyPr>
          <a:lstStyle>
            <a:lvl1pPr marL="0" indent="0">
              <a:defRPr sz="1632" b="0">
                <a:solidFill>
                  <a:schemeClr val="bg1"/>
                </a:solidFill>
                <a:latin typeface="Arial Black" panose="020B0A04020102020204" pitchFamily="34" charset="0"/>
              </a:defRPr>
            </a:lvl1pPr>
            <a:lvl2pPr marL="0" indent="0">
              <a:spcAft>
                <a:spcPts val="0"/>
              </a:spcAft>
              <a:defRPr sz="1632">
                <a:solidFill>
                  <a:schemeClr val="bg1"/>
                </a:solidFill>
                <a:latin typeface="Arial" panose="020B0604020202020204" pitchFamily="34" charset="0"/>
                <a:cs typeface="Arial" panose="020B0604020202020204" pitchFamily="34" charset="0"/>
              </a:defRPr>
            </a:lvl2pPr>
            <a:lvl3pPr marL="0" indent="0">
              <a:lnSpc>
                <a:spcPct val="110000"/>
              </a:lnSpc>
              <a:spcAft>
                <a:spcPts val="612"/>
              </a:spcAft>
              <a:buFont typeface="Arial" panose="020B0604020202020204" pitchFamily="34" charset="0"/>
              <a:buNone/>
              <a:defRPr sz="1632">
                <a:solidFill>
                  <a:schemeClr val="bg1"/>
                </a:solidFill>
                <a:latin typeface="Arial" panose="020B0604020202020204" pitchFamily="34" charset="0"/>
                <a:cs typeface="Arial" panose="020B0604020202020204" pitchFamily="34" charset="0"/>
              </a:defRPr>
            </a:lvl3pPr>
            <a:lvl4pPr marL="0" indent="0">
              <a:lnSpc>
                <a:spcPct val="110000"/>
              </a:lnSpc>
              <a:spcBef>
                <a:spcPts val="0"/>
              </a:spcBef>
              <a:buNone/>
              <a:defRPr sz="1632">
                <a:solidFill>
                  <a:schemeClr val="bg1"/>
                </a:solidFill>
                <a:latin typeface="Arial" panose="020B0604020202020204" pitchFamily="34" charset="0"/>
                <a:cs typeface="Arial" panose="020B0604020202020204" pitchFamily="34" charset="0"/>
              </a:defRPr>
            </a:lvl4pPr>
            <a:lvl5pPr marL="0" indent="0">
              <a:buFont typeface="Arial" panose="020B0604020202020204" pitchFamily="34" charset="0"/>
              <a:buNone/>
              <a:defRPr sz="2040">
                <a:solidFill>
                  <a:schemeClr val="tx1"/>
                </a:solidFill>
              </a:defRPr>
            </a:lvl5pPr>
            <a:lvl6pPr marL="351267" indent="-176443">
              <a:buFont typeface="Graphik" panose="020B0503030202060203" pitchFamily="34" charset="0"/>
              <a:buChar char="–"/>
              <a:defRPr sz="1632">
                <a:solidFill>
                  <a:schemeClr val="tx1"/>
                </a:solidFill>
              </a:defRPr>
            </a:lvl6pPr>
            <a:lvl7pPr marL="0" indent="0">
              <a:defRPr sz="1428" b="1">
                <a:solidFill>
                  <a:schemeClr val="tx1"/>
                </a:solidFill>
                <a:latin typeface="+mj-lt"/>
              </a:defRPr>
            </a:lvl7pPr>
            <a:lvl8pPr marL="0" indent="0">
              <a:defRPr sz="1428" baseline="0">
                <a:solidFill>
                  <a:schemeClr val="tx1"/>
                </a:solidFill>
                <a:latin typeface="+mn-lt"/>
              </a:defRPr>
            </a:lvl8pPr>
            <a:lvl9pPr marL="0" indent="0">
              <a:lnSpc>
                <a:spcPct val="100000"/>
              </a:lnSpc>
              <a:spcAft>
                <a:spcPts val="816"/>
              </a:spcAft>
              <a:defRPr sz="1428">
                <a:solidFill>
                  <a:schemeClr val="tx1"/>
                </a:solidFill>
                <a:latin typeface="+mn-lt"/>
              </a:defRPr>
            </a:lvl9pPr>
          </a:lstStyle>
          <a:p>
            <a:pPr lvl="0"/>
            <a:r>
              <a:rPr lang="en-US"/>
              <a:t>Edit Master text styles</a:t>
            </a:r>
          </a:p>
          <a:p>
            <a:pPr lvl="1"/>
            <a:r>
              <a:rPr lang="en-US"/>
              <a:t>Second level</a:t>
            </a:r>
          </a:p>
          <a:p>
            <a:pPr lvl="2"/>
            <a:r>
              <a:rPr lang="en-US"/>
              <a:t>Third level</a:t>
            </a:r>
          </a:p>
          <a:p>
            <a:pPr lvl="3"/>
            <a:r>
              <a:rPr lang="en-US"/>
              <a:t>Fourth level</a:t>
            </a:r>
          </a:p>
        </p:txBody>
      </p:sp>
      <p:sp>
        <p:nvSpPr>
          <p:cNvPr id="6" name="Footer Placeholder 5"/>
          <p:cNvSpPr>
            <a:spLocks noGrp="1"/>
          </p:cNvSpPr>
          <p:nvPr>
            <p:ph type="ftr" sz="quarter" idx="11"/>
          </p:nvPr>
        </p:nvSpPr>
        <p:spPr>
          <a:xfrm>
            <a:off x="388643" y="6648787"/>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9" name="Slide Number Placeholder 6"/>
          <p:cNvSpPr>
            <a:spLocks noGrp="1"/>
          </p:cNvSpPr>
          <p:nvPr>
            <p:ph type="sldNum" sz="quarter" idx="12"/>
          </p:nvPr>
        </p:nvSpPr>
        <p:spPr>
          <a:xfrm>
            <a:off x="11736927" y="6648787"/>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613696944"/>
      </p:ext>
    </p:extLst>
  </p:cSld>
  <p:clrMapOvr>
    <a:masterClrMapping/>
  </p:clrMapOvr>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13_Sec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4050814419"/>
      </p:ext>
    </p:extLst>
  </p:cSld>
  <p:clrMapOvr>
    <a:masterClrMapping/>
  </p:clrMapOvr>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11_Section">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227123"/>
            <a:ext cx="11581467" cy="3127489"/>
          </a:xfrm>
        </p:spPr>
        <p:txBody>
          <a:bodyPr lIns="393192" anchor="t" anchorCtr="0">
            <a:normAutofit/>
          </a:bodyPr>
          <a:lstStyle>
            <a:lvl1pPr>
              <a:defRPr sz="6729">
                <a:solidFill>
                  <a:schemeClr val="bg1"/>
                </a:solidFill>
              </a:defRPr>
            </a:lvl1pPr>
          </a:lstStyle>
          <a:p>
            <a:r>
              <a:rPr lang="en-US"/>
              <a:t>Click to edit Master title style</a:t>
            </a:r>
          </a:p>
        </p:txBody>
      </p:sp>
    </p:spTree>
    <p:extLst>
      <p:ext uri="{BB962C8B-B14F-4D97-AF65-F5344CB8AC3E}">
        <p14:creationId xmlns:p14="http://schemas.microsoft.com/office/powerpoint/2010/main" val="2434842091"/>
      </p:ext>
    </p:extLst>
  </p:cSld>
  <p:clrMapOvr>
    <a:masterClrMapping/>
  </p:clrMapOvr>
</p:sldLayout>
</file>

<file path=ppt/slideLayouts/slideLayout402.xml><?xml version="1.0" encoding="utf-8"?>
<p:sldLayout xmlns:a="http://schemas.openxmlformats.org/drawingml/2006/main" xmlns:r="http://schemas.openxmlformats.org/officeDocument/2006/relationships" xmlns:p="http://schemas.openxmlformats.org/presentationml/2006/main" preserve="1" userDrawn="1">
  <p:cSld name="5_Section">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1994096875"/>
      </p:ext>
    </p:extLst>
  </p:cSld>
  <p:clrMapOvr>
    <a:masterClrMapping/>
  </p:clrMapOvr>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10_Section">
    <p:bg>
      <p:bgPr>
        <a:solidFill>
          <a:schemeClr val="accent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2646578923"/>
      </p:ext>
    </p:extLst>
  </p:cSld>
  <p:clrMapOvr>
    <a:masterClrMapping/>
  </p:clrMapOvr>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6_Section">
    <p:bg>
      <p:bgPr>
        <a:solidFill>
          <a:schemeClr val="accent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2683828268"/>
      </p:ext>
    </p:extLst>
  </p:cSld>
  <p:clrMapOvr>
    <a:masterClrMapping/>
  </p:clrMapOvr>
</p:sldLayout>
</file>

<file path=ppt/slideLayouts/slideLayout405.xml><?xml version="1.0" encoding="utf-8"?>
<p:sldLayout xmlns:a="http://schemas.openxmlformats.org/drawingml/2006/main" xmlns:r="http://schemas.openxmlformats.org/officeDocument/2006/relationships" xmlns:p="http://schemas.openxmlformats.org/presentationml/2006/main" preserve="1" userDrawn="1">
  <p:cSld name="7_Section">
    <p:bg>
      <p:bgPr>
        <a:solidFill>
          <a:schemeClr val="accent4"/>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1901050652"/>
      </p:ext>
    </p:extLst>
  </p:cSld>
  <p:clrMapOvr>
    <a:masterClrMapping/>
  </p:clrMapOvr>
</p:sldLayout>
</file>

<file path=ppt/slideLayouts/slideLayout406.xml><?xml version="1.0" encoding="utf-8"?>
<p:sldLayout xmlns:a="http://schemas.openxmlformats.org/drawingml/2006/main" xmlns:r="http://schemas.openxmlformats.org/officeDocument/2006/relationships" xmlns:p="http://schemas.openxmlformats.org/presentationml/2006/main" preserve="1" userDrawn="1">
  <p:cSld name="8_Section">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1117697047"/>
      </p:ext>
    </p:extLst>
  </p:cSld>
  <p:clrMapOvr>
    <a:masterClrMapping/>
  </p:clrMapOvr>
</p:sldLayout>
</file>

<file path=ppt/slideLayouts/slideLayout407.xml><?xml version="1.0" encoding="utf-8"?>
<p:sldLayout xmlns:a="http://schemas.openxmlformats.org/drawingml/2006/main" xmlns:r="http://schemas.openxmlformats.org/officeDocument/2006/relationships" xmlns:p="http://schemas.openxmlformats.org/presentationml/2006/main" preserve="1" userDrawn="1">
  <p:cSld name="14_Section">
    <p:bg>
      <p:bgPr>
        <a:solidFill>
          <a:schemeClr val="accent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2330744466"/>
      </p:ext>
    </p:extLst>
  </p:cSld>
  <p:clrMapOvr>
    <a:masterClrMapping/>
  </p:clrMapOvr>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12_Section">
    <p:bg>
      <p:bgPr>
        <a:solidFill>
          <a:schemeClr val="accent6"/>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8440" y="3207651"/>
            <a:ext cx="3354447" cy="718469"/>
          </a:xfrm>
          <a:prstGeom prst="rect">
            <a:avLst/>
          </a:prstGeom>
        </p:spPr>
      </p:pic>
      <p:sp>
        <p:nvSpPr>
          <p:cNvPr id="4" name="TextBox 3"/>
          <p:cNvSpPr txBox="1">
            <a:spLocks noChangeArrowheads="1"/>
          </p:cNvSpPr>
          <p:nvPr userDrawn="1"/>
        </p:nvSpPr>
        <p:spPr bwMode="auto">
          <a:xfrm>
            <a:off x="271464" y="5935319"/>
            <a:ext cx="11893550" cy="9063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2828" tIns="146264" rIns="182828" bIns="146264"/>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505" fontAlgn="base">
              <a:lnSpc>
                <a:spcPts val="1198"/>
              </a:lnSpc>
              <a:spcBef>
                <a:spcPct val="0"/>
              </a:spcBef>
              <a:spcAft>
                <a:spcPct val="0"/>
              </a:spcAft>
            </a:pPr>
            <a:r>
              <a:rPr lang="en-US" sz="1000" dirty="0">
                <a:solidFill>
                  <a:srgbClr val="FFFFFF"/>
                </a:solidFill>
              </a:rPr>
              <a:t>© 2017 Microsoft Corporation. All rights reserved. Microsoft, Windows, and other product names are or may be registered trademarks and/or trademarks in the U.S. and/or other countries.</a:t>
            </a:r>
          </a:p>
          <a:p>
            <a:pPr defTabSz="931505" fontAlgn="base">
              <a:lnSpc>
                <a:spcPts val="1198"/>
              </a:lnSpc>
              <a:spcBef>
                <a:spcPct val="0"/>
              </a:spcBef>
              <a:spcAft>
                <a:spcPct val="0"/>
              </a:spcAft>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1505" fontAlgn="base">
              <a:lnSpc>
                <a:spcPts val="1198"/>
              </a:lnSpc>
              <a:spcBef>
                <a:spcPct val="0"/>
              </a:spcBef>
              <a:spcAft>
                <a:spcPct val="0"/>
              </a:spcAft>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1505" fontAlgn="base">
              <a:lnSpc>
                <a:spcPts val="1198"/>
              </a:lnSpc>
              <a:spcBef>
                <a:spcPct val="0"/>
              </a:spcBef>
              <a:spcAft>
                <a:spcPct val="0"/>
              </a:spcAft>
            </a:pPr>
            <a:r>
              <a:rPr lang="en-US" sz="1000" dirty="0">
                <a:solidFill>
                  <a:srgbClr val="FFFFFF"/>
                </a:solidFill>
              </a:rPr>
              <a:t>MICROSOFT MAKES NO WARRANTIES, EXPRESS, IMPLIED OR STATUTORY, AS TO THE INFORMATION IN THIS PRESENTATION.</a:t>
            </a:r>
          </a:p>
        </p:txBody>
      </p:sp>
    </p:spTree>
    <p:extLst>
      <p:ext uri="{BB962C8B-B14F-4D97-AF65-F5344CB8AC3E}">
        <p14:creationId xmlns:p14="http://schemas.microsoft.com/office/powerpoint/2010/main" val="2585832211"/>
      </p:ext>
    </p:extLst>
  </p:cSld>
  <p:clrMapOvr>
    <a:masterClrMapping/>
  </p:clrMapOvr>
</p:sldLayout>
</file>

<file path=ppt/slideLayouts/slideLayout409.xml><?xml version="1.0" encoding="utf-8"?>
<p:sldLayout xmlns:a="http://schemas.openxmlformats.org/drawingml/2006/main" xmlns:r="http://schemas.openxmlformats.org/officeDocument/2006/relationships" xmlns:p="http://schemas.openxmlformats.org/presentationml/2006/main"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4" name="Text Placeholder 6"/>
          <p:cNvSpPr>
            <a:spLocks noGrp="1"/>
          </p:cNvSpPr>
          <p:nvPr>
            <p:ph type="body" sz="quarter" idx="11" hasCustomPrompt="1"/>
          </p:nvPr>
        </p:nvSpPr>
        <p:spPr>
          <a:xfrm>
            <a:off x="4" y="6363076"/>
            <a:ext cx="12436476" cy="631450"/>
          </a:xfrm>
          <a:prstGeom prst="rect">
            <a:avLst/>
          </a:prstGeom>
          <a:solidFill>
            <a:srgbClr val="FFFF99"/>
          </a:solidFill>
        </p:spPr>
        <p:txBody>
          <a:bodyPr wrap="square" lIns="128019" tIns="64010" rIns="128019" bIns="64010" anchor="b" anchorCtr="0">
            <a:noAutofit/>
          </a:bodyPr>
          <a:lstStyle>
            <a:lvl1pPr algn="r">
              <a:buFont typeface="Arial" pitchFamily="34" charset="0"/>
              <a:buNone/>
              <a:defRPr sz="3000" spc="-4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5" name="Text Placeholder 5"/>
          <p:cNvSpPr>
            <a:spLocks noGrp="1"/>
          </p:cNvSpPr>
          <p:nvPr>
            <p:ph type="body" sz="quarter" idx="12" hasCustomPrompt="1"/>
          </p:nvPr>
        </p:nvSpPr>
        <p:spPr>
          <a:xfrm>
            <a:off x="0" y="1"/>
            <a:ext cx="12436475" cy="1257442"/>
          </a:xfrm>
        </p:spPr>
        <p:txBody>
          <a:bodyPr lIns="393192" tIns="393192" bIns="91440">
            <a:normAutofit/>
          </a:bodyPr>
          <a:lstStyle>
            <a:lvl1pPr marL="0" indent="0">
              <a:buNone/>
              <a:defRPr sz="4488">
                <a:solidFill>
                  <a:schemeClr val="tx1"/>
                </a:solidFill>
                <a:latin typeface="+mj-lt"/>
              </a:defRPr>
            </a:lvl1pPr>
          </a:lstStyle>
          <a:p>
            <a:pPr lvl="0"/>
            <a:r>
              <a:rPr lang="en-US"/>
              <a:t>Click to edit Master title style</a:t>
            </a:r>
          </a:p>
        </p:txBody>
      </p:sp>
      <p:sp>
        <p:nvSpPr>
          <p:cNvPr id="7" name="Text Placeholder 6"/>
          <p:cNvSpPr>
            <a:spLocks noGrp="1"/>
          </p:cNvSpPr>
          <p:nvPr>
            <p:ph type="body" sz="quarter" idx="13"/>
          </p:nvPr>
        </p:nvSpPr>
        <p:spPr>
          <a:xfrm>
            <a:off x="396908" y="1258045"/>
            <a:ext cx="12039567" cy="4789307"/>
          </a:xfrm>
        </p:spPr>
        <p:txBody>
          <a:bodyPr/>
          <a:lstStyle>
            <a:lvl1pPr marL="0" indent="0">
              <a:buNone/>
              <a:defRPr/>
            </a:lvl1pPr>
            <a:lvl2pPr marL="466209" indent="0">
              <a:buNone/>
              <a:defRPr/>
            </a:lvl2pPr>
            <a:lvl3pPr marL="932418" indent="0">
              <a:buNone/>
              <a:defRPr/>
            </a:lvl3pPr>
            <a:lvl4pPr marL="1398627" indent="0">
              <a:buNone/>
              <a:defRPr/>
            </a:lvl4pPr>
            <a:lvl5pPr marL="186483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71593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_2 Titles and Content">
    <p:spTree>
      <p:nvGrpSpPr>
        <p:cNvPr id="1" name=""/>
        <p:cNvGrpSpPr/>
        <p:nvPr/>
      </p:nvGrpSpPr>
      <p:grpSpPr>
        <a:xfrm>
          <a:off x="0" y="0"/>
          <a:ext cx="0" cy="0"/>
          <a:chOff x="0" y="0"/>
          <a:chExt cx="0" cy="0"/>
        </a:xfrm>
      </p:grpSpPr>
      <p:sp>
        <p:nvSpPr>
          <p:cNvPr id="9" name="Text Placeholder 7"/>
          <p:cNvSpPr>
            <a:spLocks noGrp="1"/>
          </p:cNvSpPr>
          <p:nvPr>
            <p:ph type="body" sz="quarter" idx="14" hasCustomPrompt="1"/>
          </p:nvPr>
        </p:nvSpPr>
        <p:spPr>
          <a:xfrm>
            <a:off x="6218238" y="290393"/>
            <a:ext cx="5829598" cy="708271"/>
          </a:xfrm>
        </p:spPr>
        <p:txBody>
          <a:bodyPr/>
          <a:lstStyle>
            <a:lvl1pPr marL="0" indent="0">
              <a:lnSpc>
                <a:spcPct val="85000"/>
              </a:lnSpc>
              <a:spcBef>
                <a:spcPts val="0"/>
              </a:spcBef>
              <a:spcAft>
                <a:spcPts val="0"/>
              </a:spcAft>
              <a:defRPr sz="1632" b="1" cap="all" baseline="0"/>
            </a:lvl1pPr>
            <a:lvl2pPr marL="0" indent="0">
              <a:lnSpc>
                <a:spcPct val="76000"/>
              </a:lnSpc>
              <a:spcBef>
                <a:spcPts val="0"/>
              </a:spcBef>
              <a:spcAft>
                <a:spcPts val="0"/>
              </a:spcAft>
              <a:buNone/>
              <a:defRPr sz="2652" b="0" cap="all" baseline="0">
                <a:latin typeface="Arial Black" panose="020B0A04020102020204" pitchFamily="34" charset="0"/>
              </a:defRPr>
            </a:lvl2pPr>
            <a:lvl3pPr>
              <a:lnSpc>
                <a:spcPct val="75000"/>
              </a:lnSpc>
              <a:spcAft>
                <a:spcPts val="0"/>
              </a:spcAft>
              <a:defRPr sz="2448" cap="all" baseline="0">
                <a:latin typeface="+mj-lt"/>
              </a:defRPr>
            </a:lvl3pPr>
          </a:lstStyle>
          <a:p>
            <a:pPr lvl="0"/>
            <a:r>
              <a:rPr lang="en-US"/>
              <a:t>First subtitle</a:t>
            </a:r>
          </a:p>
          <a:p>
            <a:pPr lvl="1"/>
            <a:r>
              <a:rPr lang="en-US"/>
              <a:t>Second SUBTITLE</a:t>
            </a:r>
          </a:p>
        </p:txBody>
      </p:sp>
      <p:sp>
        <p:nvSpPr>
          <p:cNvPr id="4" name="Title 3"/>
          <p:cNvSpPr>
            <a:spLocks noGrp="1"/>
          </p:cNvSpPr>
          <p:nvPr>
            <p:ph type="title"/>
          </p:nvPr>
        </p:nvSpPr>
        <p:spPr>
          <a:xfrm>
            <a:off x="388642" y="388585"/>
            <a:ext cx="5829599" cy="1010321"/>
          </a:xfrm>
        </p:spPr>
        <p:txBody>
          <a:bodyPr/>
          <a:lstStyle/>
          <a:p>
            <a:r>
              <a:rPr lang="en-US"/>
              <a:t>Click to edit Master title style</a:t>
            </a:r>
          </a:p>
        </p:txBody>
      </p:sp>
      <p:sp>
        <p:nvSpPr>
          <p:cNvPr id="12" name="Content Placeholder 11"/>
          <p:cNvSpPr>
            <a:spLocks noGrp="1"/>
          </p:cNvSpPr>
          <p:nvPr>
            <p:ph sz="quarter" idx="18"/>
          </p:nvPr>
        </p:nvSpPr>
        <p:spPr>
          <a:xfrm>
            <a:off x="388641" y="1865210"/>
            <a:ext cx="8744396" cy="1563505"/>
          </a:xfrm>
        </p:spPr>
        <p:txBody>
          <a:bodyPr/>
          <a:lstStyle>
            <a:lvl3pPr marL="524472" indent="-234718">
              <a:buFont typeface="Graphik" panose="020B0503030202060203" pitchFamily="34" charset="0"/>
              <a:buChar char="–"/>
              <a:defRPr/>
            </a:lvl3pPr>
            <a:lvl5pPr marL="874121" indent="-181299">
              <a:buFont typeface="Graphik" panose="020B0503030202060203" pitchFamily="34" charset="0"/>
              <a:buChar char="–"/>
              <a:defRPr/>
            </a:lvl5pPr>
          </a:lstStyle>
          <a:p>
            <a:pPr lvl="0"/>
            <a:r>
              <a:rPr lang="en-US"/>
              <a:t>Edit Master text styles</a:t>
            </a:r>
          </a:p>
          <a:p>
            <a:pPr lvl="1"/>
            <a:r>
              <a:rPr lang="en-US"/>
              <a:t>Second level</a:t>
            </a:r>
          </a:p>
          <a:p>
            <a:pPr lvl="2"/>
            <a:r>
              <a:rPr lang="en-US"/>
              <a:t>Third level</a:t>
            </a:r>
          </a:p>
        </p:txBody>
      </p:sp>
      <p:sp>
        <p:nvSpPr>
          <p:cNvPr id="8" name="Footer Placeholder 5"/>
          <p:cNvSpPr>
            <a:spLocks noGrp="1"/>
          </p:cNvSpPr>
          <p:nvPr>
            <p:ph type="ftr" sz="quarter" idx="11"/>
          </p:nvPr>
        </p:nvSpPr>
        <p:spPr>
          <a:xfrm>
            <a:off x="388643" y="6648787"/>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11" name="Slide Number Placeholder 6"/>
          <p:cNvSpPr>
            <a:spLocks noGrp="1"/>
          </p:cNvSpPr>
          <p:nvPr>
            <p:ph type="sldNum" sz="quarter" idx="12"/>
          </p:nvPr>
        </p:nvSpPr>
        <p:spPr>
          <a:xfrm>
            <a:off x="11736927" y="6648787"/>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2914812930"/>
      </p:ext>
    </p:extLst>
  </p:cSld>
  <p:clrMapOvr>
    <a:masterClrMapping/>
  </p:clrMapOvr>
</p:sldLayout>
</file>

<file path=ppt/slideLayouts/slideLayout41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extBox 5"/>
          <p:cNvSpPr txBox="1"/>
          <p:nvPr userDrawn="1"/>
        </p:nvSpPr>
        <p:spPr>
          <a:xfrm>
            <a:off x="310912" y="3480368"/>
            <a:ext cx="11918289" cy="3125571"/>
          </a:xfrm>
          <a:prstGeom prst="rect">
            <a:avLst/>
          </a:prstGeom>
          <a:noFill/>
          <a:ln>
            <a:noFill/>
          </a:ln>
        </p:spPr>
        <p:txBody>
          <a:bodyPr vert="horz" wrap="square" lIns="248694" tIns="186521" rIns="124347" bIns="62174" rtlCol="0" anchor="t" anchorCtr="0">
            <a:noAutofit/>
          </a:bodyPr>
          <a:lstStyle/>
          <a:p>
            <a:pPr defTabSz="621716" eaLnBrk="1" fontAlgn="auto" hangingPunct="1">
              <a:lnSpc>
                <a:spcPct val="90000"/>
              </a:lnSpc>
              <a:spcBef>
                <a:spcPts val="0"/>
              </a:spcBef>
              <a:spcAft>
                <a:spcPts val="816"/>
              </a:spcAft>
              <a:defRPr/>
            </a:pPr>
            <a:r>
              <a:rPr lang="en-US" sz="1224" dirty="0">
                <a:solidFill>
                  <a:srgbClr val="000000">
                    <a:alpha val="87000"/>
                  </a:srgbClr>
                </a:solidFill>
                <a:cs typeface="Segoe UI" panose="020B0502040204020203" pitchFamily="34" charset="0"/>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pPr defTabSz="621716" eaLnBrk="1" fontAlgn="auto" hangingPunct="1">
              <a:lnSpc>
                <a:spcPct val="90000"/>
              </a:lnSpc>
              <a:spcBef>
                <a:spcPts val="0"/>
              </a:spcBef>
              <a:spcAft>
                <a:spcPts val="816"/>
              </a:spcAft>
              <a:defRPr/>
            </a:pPr>
            <a:r>
              <a:rPr lang="en-US" sz="1224" dirty="0">
                <a:solidFill>
                  <a:srgbClr val="000000">
                    <a:alpha val="87000"/>
                  </a:srgbClr>
                </a:solidFill>
                <a:cs typeface="Segoe UI" panose="020B0502040204020203" pitchFamily="34" charset="0"/>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defTabSz="621716" eaLnBrk="1" fontAlgn="auto" hangingPunct="1">
              <a:lnSpc>
                <a:spcPct val="90000"/>
              </a:lnSpc>
              <a:spcBef>
                <a:spcPts val="0"/>
              </a:spcBef>
              <a:spcAft>
                <a:spcPts val="408"/>
              </a:spcAft>
              <a:defRPr/>
            </a:pPr>
            <a:r>
              <a:rPr lang="en-US" sz="1224" dirty="0">
                <a:solidFill>
                  <a:srgbClr val="000000">
                    <a:alpha val="87000"/>
                  </a:srgbClr>
                </a:solidFill>
                <a:cs typeface="Segoe UI" panose="020B0502040204020203" pitchFamily="34" charset="0"/>
              </a:rPr>
              <a:t>For more information, see Use of Microsoft Copyrighted Content at</a:t>
            </a:r>
          </a:p>
          <a:p>
            <a:pPr algn="ctr" defTabSz="621716" eaLnBrk="1" fontAlgn="auto" hangingPunct="1">
              <a:lnSpc>
                <a:spcPct val="90000"/>
              </a:lnSpc>
              <a:spcBef>
                <a:spcPts val="0"/>
              </a:spcBef>
              <a:spcAft>
                <a:spcPts val="816"/>
              </a:spcAft>
              <a:defRPr/>
            </a:pPr>
            <a:r>
              <a:rPr lang="en-US" sz="1224" u="sng" dirty="0">
                <a:solidFill>
                  <a:prstClr val="black"/>
                </a:solidFill>
                <a:cs typeface="Segoe UI" panose="020B0502040204020203" pitchFamily="34" charset="0"/>
                <a:hlinkClick r:id="rId2" tooltip="http://www.microsoft.com/en-us/legal/intellectualproperty/Permissions/default.aspx"/>
              </a:rPr>
              <a:t>http://www.microsoft.com/en-us/legal/intellectualproperty/Permissions/default.aspx</a:t>
            </a:r>
            <a:endParaRPr lang="en-US" sz="1224" dirty="0">
              <a:solidFill>
                <a:prstClr val="black"/>
              </a:solidFill>
              <a:cs typeface="Segoe UI" panose="020B0502040204020203" pitchFamily="34" charset="0"/>
            </a:endParaRPr>
          </a:p>
          <a:p>
            <a:pPr defTabSz="621716" eaLnBrk="1" fontAlgn="auto" hangingPunct="1">
              <a:lnSpc>
                <a:spcPct val="90000"/>
              </a:lnSpc>
              <a:spcBef>
                <a:spcPts val="0"/>
              </a:spcBef>
              <a:spcAft>
                <a:spcPts val="816"/>
              </a:spcAft>
              <a:defRPr/>
            </a:pPr>
            <a:r>
              <a:rPr lang="en-IN" sz="1224" dirty="0">
                <a:solidFill>
                  <a:srgbClr val="000000">
                    <a:alpha val="87000"/>
                  </a:srgbClr>
                </a:solidFill>
                <a:cs typeface="Segoe UI" panose="020B0502040204020203" pitchFamily="34" charset="0"/>
              </a:rPr>
              <a:t>Azure, Hyper-V, Microsoft, Microsoft Corporate Logo, Windows PowerShell,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a:p>
            <a:pPr defTabSz="621716" eaLnBrk="1" fontAlgn="auto" hangingPunct="1">
              <a:lnSpc>
                <a:spcPct val="90000"/>
              </a:lnSpc>
              <a:spcBef>
                <a:spcPts val="0"/>
              </a:spcBef>
              <a:spcAft>
                <a:spcPts val="816"/>
              </a:spcAft>
              <a:defRPr/>
            </a:pPr>
            <a:endParaRPr lang="en-US" sz="1360" dirty="0">
              <a:solidFill>
                <a:srgbClr val="000000">
                  <a:alpha val="87000"/>
                </a:srgbClr>
              </a:solidFill>
              <a:cs typeface="Segoe UI" panose="020B0502040204020203" pitchFamily="34" charset="0"/>
            </a:endParaRPr>
          </a:p>
        </p:txBody>
      </p:sp>
      <p:sp>
        <p:nvSpPr>
          <p:cNvPr id="7" name="TextBox 6"/>
          <p:cNvSpPr txBox="1"/>
          <p:nvPr userDrawn="1"/>
        </p:nvSpPr>
        <p:spPr>
          <a:xfrm>
            <a:off x="317009" y="106055"/>
            <a:ext cx="3212756" cy="414490"/>
          </a:xfrm>
          <a:prstGeom prst="rect">
            <a:avLst/>
          </a:prstGeom>
          <a:noFill/>
          <a:ln>
            <a:noFill/>
          </a:ln>
        </p:spPr>
        <p:txBody>
          <a:bodyPr vert="horz" wrap="none" lIns="248694" tIns="186521" rIns="124347" bIns="62174" rtlCol="0" anchor="ctr" anchorCtr="0">
            <a:noAutofit/>
          </a:bodyPr>
          <a:lstStyle/>
          <a:p>
            <a:pPr defTabSz="621716" eaLnBrk="1" fontAlgn="auto" hangingPunct="1">
              <a:spcBef>
                <a:spcPts val="0"/>
              </a:spcBef>
              <a:spcAft>
                <a:spcPts val="0"/>
              </a:spcAft>
              <a:defRPr/>
            </a:pPr>
            <a:r>
              <a:rPr lang="en-US" sz="1496" b="1" dirty="0">
                <a:solidFill>
                  <a:srgbClr val="000000"/>
                </a:solidFill>
                <a:cs typeface="Segoe UI" panose="020B0502040204020203" pitchFamily="34" charset="0"/>
              </a:rPr>
              <a:t>Conditions and Terms of Use</a:t>
            </a:r>
            <a:endParaRPr lang="en-US" sz="1496" dirty="0">
              <a:solidFill>
                <a:srgbClr val="000000"/>
              </a:solidFill>
              <a:cs typeface="Segoe UI" panose="020B0502040204020203" pitchFamily="34" charset="0"/>
            </a:endParaRPr>
          </a:p>
        </p:txBody>
      </p:sp>
      <p:sp>
        <p:nvSpPr>
          <p:cNvPr id="8" name="TextBox 7"/>
          <p:cNvSpPr txBox="1"/>
          <p:nvPr userDrawn="1"/>
        </p:nvSpPr>
        <p:spPr>
          <a:xfrm>
            <a:off x="313961" y="2926075"/>
            <a:ext cx="3212756" cy="377922"/>
          </a:xfrm>
          <a:prstGeom prst="rect">
            <a:avLst/>
          </a:prstGeom>
          <a:noFill/>
          <a:ln>
            <a:noFill/>
          </a:ln>
        </p:spPr>
        <p:txBody>
          <a:bodyPr vert="horz" wrap="none" lIns="248694" tIns="186521" rIns="124347" bIns="62174" rtlCol="0" anchor="ctr" anchorCtr="0">
            <a:noAutofit/>
          </a:bodyPr>
          <a:lstStyle/>
          <a:p>
            <a:pPr defTabSz="621716" eaLnBrk="1" fontAlgn="auto" hangingPunct="1">
              <a:spcBef>
                <a:spcPts val="0"/>
              </a:spcBef>
              <a:spcAft>
                <a:spcPts val="0"/>
              </a:spcAft>
              <a:defRPr/>
            </a:pPr>
            <a:r>
              <a:rPr lang="en-US" sz="1496" b="1" dirty="0">
                <a:solidFill>
                  <a:srgbClr val="000000"/>
                </a:solidFill>
                <a:cs typeface="Segoe UI" panose="020B0502040204020203" pitchFamily="34" charset="0"/>
              </a:rPr>
              <a:t>Copyright and Trademarks</a:t>
            </a:r>
          </a:p>
        </p:txBody>
      </p:sp>
      <p:sp>
        <p:nvSpPr>
          <p:cNvPr id="9" name="TextBox 8"/>
          <p:cNvSpPr txBox="1"/>
          <p:nvPr userDrawn="1"/>
        </p:nvSpPr>
        <p:spPr>
          <a:xfrm>
            <a:off x="310912" y="386063"/>
            <a:ext cx="3212756" cy="414490"/>
          </a:xfrm>
          <a:prstGeom prst="rect">
            <a:avLst/>
          </a:prstGeom>
          <a:noFill/>
          <a:ln>
            <a:noFill/>
          </a:ln>
        </p:spPr>
        <p:txBody>
          <a:bodyPr vert="horz" wrap="none" lIns="248694" tIns="186521" rIns="124347" bIns="62174" rtlCol="0" anchor="ctr" anchorCtr="0">
            <a:noAutofit/>
          </a:bodyPr>
          <a:lstStyle/>
          <a:p>
            <a:pPr defTabSz="621716" eaLnBrk="1" fontAlgn="auto" hangingPunct="1">
              <a:spcBef>
                <a:spcPts val="0"/>
              </a:spcBef>
              <a:spcAft>
                <a:spcPts val="0"/>
              </a:spcAft>
              <a:defRPr/>
            </a:pPr>
            <a:r>
              <a:rPr lang="en-US" sz="1088" dirty="0">
                <a:solidFill>
                  <a:srgbClr val="277EB5"/>
                </a:solidFill>
                <a:cs typeface="Segoe UI" panose="020B0502040204020203" pitchFamily="34" charset="0"/>
              </a:rPr>
              <a:t>Microsoft Confidential</a:t>
            </a:r>
          </a:p>
        </p:txBody>
      </p:sp>
      <p:sp>
        <p:nvSpPr>
          <p:cNvPr id="10" name="TextBox 9"/>
          <p:cNvSpPr txBox="1"/>
          <p:nvPr userDrawn="1"/>
        </p:nvSpPr>
        <p:spPr>
          <a:xfrm>
            <a:off x="310912" y="3176286"/>
            <a:ext cx="3212756" cy="414490"/>
          </a:xfrm>
          <a:prstGeom prst="rect">
            <a:avLst/>
          </a:prstGeom>
          <a:noFill/>
          <a:ln>
            <a:noFill/>
          </a:ln>
        </p:spPr>
        <p:txBody>
          <a:bodyPr vert="horz" wrap="none" lIns="248694" tIns="186521" rIns="124347" bIns="62174" rtlCol="0" anchor="ctr" anchorCtr="0">
            <a:noAutofit/>
          </a:bodyPr>
          <a:lstStyle/>
          <a:p>
            <a:pPr defTabSz="621716" eaLnBrk="1" fontAlgn="auto" hangingPunct="1">
              <a:spcBef>
                <a:spcPts val="0"/>
              </a:spcBef>
              <a:spcAft>
                <a:spcPts val="0"/>
              </a:spcAft>
              <a:defRPr/>
            </a:pPr>
            <a:r>
              <a:rPr lang="en-US" sz="1088" dirty="0">
                <a:solidFill>
                  <a:srgbClr val="277EB5"/>
                </a:solidFill>
                <a:cs typeface="Segoe UI" panose="020B0502040204020203" pitchFamily="34" charset="0"/>
              </a:rPr>
              <a:t>© 2016 Microsoft Corporation. All rights reserved.</a:t>
            </a:r>
          </a:p>
        </p:txBody>
      </p:sp>
      <p:sp>
        <p:nvSpPr>
          <p:cNvPr id="11" name="TextBox 10"/>
          <p:cNvSpPr txBox="1"/>
          <p:nvPr userDrawn="1"/>
        </p:nvSpPr>
        <p:spPr>
          <a:xfrm>
            <a:off x="310912" y="626158"/>
            <a:ext cx="11918289" cy="2486942"/>
          </a:xfrm>
          <a:prstGeom prst="rect">
            <a:avLst/>
          </a:prstGeom>
          <a:noFill/>
          <a:ln>
            <a:noFill/>
          </a:ln>
        </p:spPr>
        <p:txBody>
          <a:bodyPr vert="horz" wrap="square" lIns="248694" tIns="186521" rIns="124347" bIns="62174" rtlCol="0" anchor="t" anchorCtr="0">
            <a:normAutofit/>
          </a:bodyPr>
          <a:lstStyle/>
          <a:p>
            <a:pPr defTabSz="621716" eaLnBrk="1" fontAlgn="auto" hangingPunct="1">
              <a:spcBef>
                <a:spcPts val="0"/>
              </a:spcBef>
              <a:spcAft>
                <a:spcPts val="816"/>
              </a:spcAft>
              <a:defRPr/>
            </a:pPr>
            <a:r>
              <a:rPr lang="en-US" sz="1224" dirty="0">
                <a:solidFill>
                  <a:srgbClr val="000000">
                    <a:alpha val="87000"/>
                  </a:srgbClr>
                </a:solidFill>
                <a:cs typeface="Segoe UI" panose="020B0502040204020203" pitchFamily="34" charset="0"/>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pPr defTabSz="621716" eaLnBrk="1" fontAlgn="auto" hangingPunct="1">
              <a:spcBef>
                <a:spcPts val="0"/>
              </a:spcBef>
              <a:spcAft>
                <a:spcPts val="816"/>
              </a:spcAft>
              <a:defRPr/>
            </a:pPr>
            <a:r>
              <a:rPr lang="en-US" sz="1224" dirty="0">
                <a:solidFill>
                  <a:srgbClr val="000000">
                    <a:alpha val="87000"/>
                  </a:srgbClr>
                </a:solidFill>
                <a:cs typeface="Segoe UI" panose="020B0502040204020203" pitchFamily="34" charset="0"/>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pPr defTabSz="621716" eaLnBrk="1" fontAlgn="auto" hangingPunct="1">
              <a:spcBef>
                <a:spcPts val="0"/>
              </a:spcBef>
              <a:spcAft>
                <a:spcPts val="816"/>
              </a:spcAft>
              <a:defRPr/>
            </a:pPr>
            <a:r>
              <a:rPr lang="en-US" sz="1224" dirty="0">
                <a:solidFill>
                  <a:srgbClr val="000000">
                    <a:alpha val="87000"/>
                  </a:srgbClr>
                </a:solidFill>
                <a:cs typeface="Segoe UI" panose="020B0502040204020203" pitchFamily="34" charset="0"/>
              </a:rPr>
              <a:t>Training package content, including URLs and other Internet Web 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a:t>
            </a:r>
          </a:p>
          <a:p>
            <a:pPr defTabSz="621716" eaLnBrk="1" fontAlgn="auto" hangingPunct="1">
              <a:spcBef>
                <a:spcPts val="0"/>
              </a:spcBef>
              <a:spcAft>
                <a:spcPts val="816"/>
              </a:spcAft>
              <a:defRPr/>
            </a:pPr>
            <a:endParaRPr lang="en-US" sz="1360" dirty="0">
              <a:solidFill>
                <a:srgbClr val="000000">
                  <a:alpha val="87000"/>
                </a:srgbClr>
              </a:solidFill>
              <a:cs typeface="Segoe UI" panose="020B0502040204020203" pitchFamily="34" charset="0"/>
            </a:endParaRPr>
          </a:p>
        </p:txBody>
      </p:sp>
    </p:spTree>
    <p:extLst>
      <p:ext uri="{BB962C8B-B14F-4D97-AF65-F5344CB8AC3E}">
        <p14:creationId xmlns:p14="http://schemas.microsoft.com/office/powerpoint/2010/main" val="2223774410"/>
      </p:ext>
    </p:extLst>
  </p:cSld>
  <p:clrMapOvr>
    <a:masterClrMapping/>
  </p:clrMapOvr>
</p:sldLayout>
</file>

<file path=ppt/slideLayouts/slideLayout411.xml><?xml version="1.0" encoding="utf-8"?>
<p:sldLayout xmlns:a="http://schemas.openxmlformats.org/drawingml/2006/main" xmlns:r="http://schemas.openxmlformats.org/officeDocument/2006/relationships" xmlns:p="http://schemas.openxmlformats.org/presentationml/2006/main" showMasterSp="0" preserve="1" userDrawn="1">
  <p:cSld name="Walk-in 1">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38F91980-4640-4420-B101-C9BEC37A1070}"/>
              </a:ext>
            </a:extLst>
          </p:cNvPr>
          <p:cNvPicPr>
            <a:picLocks noChangeAspect="1"/>
          </p:cNvPicPr>
          <p:nvPr userDrawn="1"/>
        </p:nvPicPr>
        <p:blipFill>
          <a:blip r:embed="rId2"/>
          <a:stretch>
            <a:fillRect/>
          </a:stretch>
        </p:blipFill>
        <p:spPr bwMode="black">
          <a:xfrm>
            <a:off x="595915" y="597450"/>
            <a:ext cx="1393641" cy="298433"/>
          </a:xfrm>
          <a:prstGeom prst="rect">
            <a:avLst/>
          </a:prstGeom>
        </p:spPr>
      </p:pic>
      <p:sp>
        <p:nvSpPr>
          <p:cNvPr id="8" name="TextBox 7">
            <a:extLst>
              <a:ext uri="{FF2B5EF4-FFF2-40B4-BE49-F238E27FC236}">
                <a16:creationId xmlns:a16="http://schemas.microsoft.com/office/drawing/2014/main" id="{29E379F3-BC61-44ED-8F9B-54F8B85025ED}"/>
              </a:ext>
            </a:extLst>
          </p:cNvPr>
          <p:cNvSpPr txBox="1"/>
          <p:nvPr userDrawn="1"/>
        </p:nvSpPr>
        <p:spPr>
          <a:xfrm>
            <a:off x="598344" y="4302474"/>
            <a:ext cx="1929472" cy="640363"/>
          </a:xfrm>
          <a:prstGeom prst="rect">
            <a:avLst/>
          </a:prstGeom>
          <a:noFill/>
        </p:spPr>
        <p:txBody>
          <a:bodyPr wrap="none" lIns="0" tIns="0" rIns="0" bIns="0" rtlCol="0">
            <a:spAutoFit/>
          </a:bodyPr>
          <a:lstStyle/>
          <a:p>
            <a:pPr algn="l"/>
            <a:r>
              <a:rPr lang="en-US" sz="2040" dirty="0">
                <a:gradFill>
                  <a:gsLst>
                    <a:gs pos="80176">
                      <a:schemeClr val="tx1"/>
                    </a:gs>
                    <a:gs pos="68282">
                      <a:schemeClr val="tx1"/>
                    </a:gs>
                  </a:gsLst>
                  <a:lin ang="5400000" scaled="0"/>
                </a:gradFill>
              </a:rPr>
              <a:t>July 18–20, 2018</a:t>
            </a:r>
          </a:p>
          <a:p>
            <a:pPr algn="l"/>
            <a:r>
              <a:rPr lang="en-US" sz="2040" dirty="0">
                <a:gradFill>
                  <a:gsLst>
                    <a:gs pos="80176">
                      <a:schemeClr val="tx1"/>
                    </a:gs>
                    <a:gs pos="68282">
                      <a:schemeClr val="tx1"/>
                    </a:gs>
                  </a:gsLst>
                  <a:lin ang="5400000" scaled="0"/>
                </a:gradFill>
              </a:rPr>
              <a:t>Las Vegas, NV</a:t>
            </a:r>
          </a:p>
        </p:txBody>
      </p:sp>
      <p:pic>
        <p:nvPicPr>
          <p:cNvPr id="11" name="Picture 10">
            <a:extLst>
              <a:ext uri="{FF2B5EF4-FFF2-40B4-BE49-F238E27FC236}">
                <a16:creationId xmlns:a16="http://schemas.microsoft.com/office/drawing/2014/main" id="{D7ADB113-B00E-4752-81DB-AE332342DDD1}"/>
              </a:ext>
            </a:extLst>
          </p:cNvPr>
          <p:cNvPicPr>
            <a:picLocks noChangeAspect="1"/>
          </p:cNvPicPr>
          <p:nvPr userDrawn="1"/>
        </p:nvPicPr>
        <p:blipFill rotWithShape="1">
          <a:blip r:embed="rId3"/>
          <a:srcRect l="487" t="16931" r="33333" b="24211"/>
          <a:stretch/>
        </p:blipFill>
        <p:spPr bwMode="black">
          <a:xfrm>
            <a:off x="5200347" y="597450"/>
            <a:ext cx="7236127" cy="6397074"/>
          </a:xfrm>
          <a:prstGeom prst="rect">
            <a:avLst/>
          </a:prstGeom>
        </p:spPr>
      </p:pic>
      <p:pic>
        <p:nvPicPr>
          <p:cNvPr id="13" name="Picture 12">
            <a:extLst>
              <a:ext uri="{FF2B5EF4-FFF2-40B4-BE49-F238E27FC236}">
                <a16:creationId xmlns:a16="http://schemas.microsoft.com/office/drawing/2014/main" id="{BEAA312A-DD58-46FD-BCDC-F49B62DD9C5A}"/>
              </a:ext>
            </a:extLst>
          </p:cNvPr>
          <p:cNvPicPr>
            <a:picLocks noChangeAspect="1"/>
          </p:cNvPicPr>
          <p:nvPr userDrawn="1"/>
        </p:nvPicPr>
        <p:blipFill>
          <a:blip r:embed="rId4"/>
          <a:stretch>
            <a:fillRect/>
          </a:stretch>
        </p:blipFill>
        <p:spPr bwMode="black">
          <a:xfrm>
            <a:off x="595915" y="2368773"/>
            <a:ext cx="3072588" cy="1554947"/>
          </a:xfrm>
          <a:prstGeom prst="rect">
            <a:avLst/>
          </a:prstGeom>
        </p:spPr>
      </p:pic>
    </p:spTree>
    <p:extLst>
      <p:ext uri="{BB962C8B-B14F-4D97-AF65-F5344CB8AC3E}">
        <p14:creationId xmlns:p14="http://schemas.microsoft.com/office/powerpoint/2010/main" val="12009277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12.xml><?xml version="1.0" encoding="utf-8"?>
<p:sldLayout xmlns:a="http://schemas.openxmlformats.org/drawingml/2006/main" xmlns:r="http://schemas.openxmlformats.org/officeDocument/2006/relationships" xmlns:p="http://schemas.openxmlformats.org/presentationml/2006/main" showMasterSp="0" preserve="1" userDrawn="1">
  <p:cSld name="Walk-in 2">
    <p:spTree>
      <p:nvGrpSpPr>
        <p:cNvPr id="1" name=""/>
        <p:cNvGrpSpPr/>
        <p:nvPr/>
      </p:nvGrpSpPr>
      <p:grpSpPr>
        <a:xfrm>
          <a:off x="0" y="0"/>
          <a:ext cx="0" cy="0"/>
          <a:chOff x="0" y="0"/>
          <a:chExt cx="0" cy="0"/>
        </a:xfrm>
      </p:grpSpPr>
      <p:pic>
        <p:nvPicPr>
          <p:cNvPr id="3" name="Picture 2" descr="A group of people sitting in front of a crowd&#10;&#10;Description generated with very high confidence">
            <a:extLst>
              <a:ext uri="{FF2B5EF4-FFF2-40B4-BE49-F238E27FC236}">
                <a16:creationId xmlns:a16="http://schemas.microsoft.com/office/drawing/2014/main" id="{ADC57F9E-658E-424C-9EF1-3587089C95FB}"/>
              </a:ext>
            </a:extLst>
          </p:cNvPr>
          <p:cNvPicPr>
            <a:picLocks noChangeAspect="1"/>
          </p:cNvPicPr>
          <p:nvPr userDrawn="1"/>
        </p:nvPicPr>
        <p:blipFill rotWithShape="1">
          <a:blip r:embed="rId2"/>
          <a:srcRect l="14583" t="10804" r="39161" b="19692"/>
          <a:stretch/>
        </p:blipFill>
        <p:spPr>
          <a:xfrm>
            <a:off x="5440956" y="0"/>
            <a:ext cx="6995518" cy="6994525"/>
          </a:xfrm>
          <a:prstGeom prst="rect">
            <a:avLst/>
          </a:prstGeom>
        </p:spPr>
      </p:pic>
      <p:pic>
        <p:nvPicPr>
          <p:cNvPr id="10" name="MS logo gray - EMF" descr="Microsoft logo, gray text version">
            <a:extLst>
              <a:ext uri="{FF2B5EF4-FFF2-40B4-BE49-F238E27FC236}">
                <a16:creationId xmlns:a16="http://schemas.microsoft.com/office/drawing/2014/main" id="{B802B7FF-9FAE-427A-B679-4364FE2DB5F7}"/>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
        <p:nvSpPr>
          <p:cNvPr id="12" name="TextBox 11">
            <a:extLst>
              <a:ext uri="{FF2B5EF4-FFF2-40B4-BE49-F238E27FC236}">
                <a16:creationId xmlns:a16="http://schemas.microsoft.com/office/drawing/2014/main" id="{4731E8BB-BB76-41F9-856D-368DE9900663}"/>
              </a:ext>
            </a:extLst>
          </p:cNvPr>
          <p:cNvSpPr txBox="1"/>
          <p:nvPr userDrawn="1"/>
        </p:nvSpPr>
        <p:spPr>
          <a:xfrm>
            <a:off x="598344" y="4303055"/>
            <a:ext cx="1929472" cy="640363"/>
          </a:xfrm>
          <a:prstGeom prst="rect">
            <a:avLst/>
          </a:prstGeom>
          <a:noFill/>
        </p:spPr>
        <p:txBody>
          <a:bodyPr wrap="none" lIns="0" tIns="0" rIns="0" bIns="0" rtlCol="0">
            <a:spAutoFit/>
          </a:bodyPr>
          <a:lstStyle/>
          <a:p>
            <a:pPr algn="l"/>
            <a:r>
              <a:rPr lang="en-US" sz="2040" dirty="0">
                <a:gradFill>
                  <a:gsLst>
                    <a:gs pos="82234">
                      <a:schemeClr val="accent2"/>
                    </a:gs>
                    <a:gs pos="68282">
                      <a:schemeClr val="accent2"/>
                    </a:gs>
                  </a:gsLst>
                  <a:lin ang="5400000" scaled="0"/>
                </a:gradFill>
              </a:rPr>
              <a:t>July 18–20, 2018</a:t>
            </a:r>
          </a:p>
          <a:p>
            <a:pPr algn="l"/>
            <a:r>
              <a:rPr lang="en-US" sz="2040" dirty="0">
                <a:gradFill>
                  <a:gsLst>
                    <a:gs pos="82234">
                      <a:schemeClr val="accent2"/>
                    </a:gs>
                    <a:gs pos="68282">
                      <a:schemeClr val="accent2"/>
                    </a:gs>
                  </a:gsLst>
                  <a:lin ang="5400000" scaled="0"/>
                </a:gradFill>
              </a:rPr>
              <a:t>Las Vegas, NV</a:t>
            </a:r>
          </a:p>
        </p:txBody>
      </p:sp>
      <p:pic>
        <p:nvPicPr>
          <p:cNvPr id="13" name="Picture 12" descr="A close up of a sign&#10;&#10;Description generated with very high confidence">
            <a:extLst>
              <a:ext uri="{FF2B5EF4-FFF2-40B4-BE49-F238E27FC236}">
                <a16:creationId xmlns:a16="http://schemas.microsoft.com/office/drawing/2014/main" id="{29E6D70F-8056-4653-91E4-BE7FAAFEBA52}"/>
              </a:ext>
            </a:extLst>
          </p:cNvPr>
          <p:cNvPicPr>
            <a:picLocks noChangeAspect="1"/>
          </p:cNvPicPr>
          <p:nvPr userDrawn="1"/>
        </p:nvPicPr>
        <p:blipFill>
          <a:blip r:embed="rId4"/>
          <a:stretch>
            <a:fillRect/>
          </a:stretch>
        </p:blipFill>
        <p:spPr>
          <a:xfrm>
            <a:off x="595914" y="2368773"/>
            <a:ext cx="3072589" cy="1554947"/>
          </a:xfrm>
          <a:prstGeom prst="rect">
            <a:avLst/>
          </a:prstGeom>
        </p:spPr>
      </p:pic>
    </p:spTree>
    <p:extLst>
      <p:ext uri="{BB962C8B-B14F-4D97-AF65-F5344CB8AC3E}">
        <p14:creationId xmlns:p14="http://schemas.microsoft.com/office/powerpoint/2010/main" val="4793203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16">
            <a:extLst>
              <a:ext uri="{FF2B5EF4-FFF2-40B4-BE49-F238E27FC236}">
                <a16:creationId xmlns:a16="http://schemas.microsoft.com/office/drawing/2014/main" id="{76BBF407-647E-4A0E-932C-4B9EBA6AC96A}"/>
              </a:ext>
            </a:extLst>
          </p:cNvPr>
          <p:cNvSpPr>
            <a:spLocks noGrp="1"/>
          </p:cNvSpPr>
          <p:nvPr>
            <p:ph type="body" sz="quarter" idx="13" hasCustomPrompt="1"/>
          </p:nvPr>
        </p:nvSpPr>
        <p:spPr>
          <a:xfrm>
            <a:off x="8577606" y="601344"/>
            <a:ext cx="3264575" cy="313932"/>
          </a:xfrm>
        </p:spPr>
        <p:txBody>
          <a:bodyPr lIns="0" tIns="0" rIns="0" bIns="0"/>
          <a:lstStyle>
            <a:lvl1pPr marL="0" indent="0" algn="r">
              <a:buNone/>
              <a:defRPr sz="2040">
                <a:latin typeface="+mn-lt"/>
              </a:defRPr>
            </a:lvl1pPr>
            <a:lvl2pPr marL="349724" indent="0">
              <a:buNone/>
              <a:defRPr sz="2040"/>
            </a:lvl2pPr>
            <a:lvl3pPr marL="582873" indent="0">
              <a:buNone/>
              <a:defRPr sz="2040"/>
            </a:lvl3pPr>
            <a:lvl4pPr marL="816022" indent="0">
              <a:buNone/>
              <a:defRPr sz="2040"/>
            </a:lvl4pPr>
            <a:lvl5pPr marL="1049171" indent="0">
              <a:buNone/>
              <a:defRPr sz="2040"/>
            </a:lvl5pPr>
          </a:lstStyle>
          <a:p>
            <a:pPr lvl="0"/>
            <a:r>
              <a:rPr lang="en-US" dirty="0"/>
              <a:t>Session code</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95915" y="597450"/>
            <a:ext cx="1393641" cy="298433"/>
          </a:xfrm>
          <a:prstGeom prst="rect">
            <a:avLst/>
          </a:prstGeom>
        </p:spPr>
      </p:pic>
      <p:sp>
        <p:nvSpPr>
          <p:cNvPr id="10" name="TextBox 7">
            <a:extLst>
              <a:ext uri="{FF2B5EF4-FFF2-40B4-BE49-F238E27FC236}">
                <a16:creationId xmlns:a16="http://schemas.microsoft.com/office/drawing/2014/main" id="{159B70CA-162C-4108-ACA6-CEEA047F6AE6}"/>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224759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14.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a:extLst>
              <a:ext uri="{FF2B5EF4-FFF2-40B4-BE49-F238E27FC236}">
                <a16:creationId xmlns:a16="http://schemas.microsoft.com/office/drawing/2014/main" id="{4F9C77CE-6642-4EB3-964C-4757236312BC}"/>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943960520"/>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1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16448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a:extLst>
              <a:ext uri="{FF2B5EF4-FFF2-40B4-BE49-F238E27FC236}">
                <a16:creationId xmlns:a16="http://schemas.microsoft.com/office/drawing/2014/main" id="{F799E92C-66C0-42AC-B537-87624873AE0F}"/>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61619421"/>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6.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a:extLst>
              <a:ext uri="{FF2B5EF4-FFF2-40B4-BE49-F238E27FC236}">
                <a16:creationId xmlns:a16="http://schemas.microsoft.com/office/drawing/2014/main" id="{443FF8C8-7F5A-4421-9447-1B05BF103B20}"/>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921165488"/>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7.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6097"/>
            <a:ext cx="5316593" cy="1682523"/>
          </a:xfrm>
        </p:spPr>
        <p:txBody>
          <a:bodyPr wrap="square">
            <a:spAutoFit/>
          </a:bodyPr>
          <a:lstStyle>
            <a:lvl1pPr marL="236387" indent="-236387">
              <a:spcBef>
                <a:spcPts val="1248"/>
              </a:spcBef>
              <a:buClr>
                <a:schemeClr val="tx1"/>
              </a:buClr>
              <a:buFont typeface="Wingdings" panose="05000000000000000000" pitchFamily="2" charset="2"/>
              <a:buChar char=""/>
              <a:defRPr sz="2856" b="0">
                <a:latin typeface="Segoe UI Semilight" panose="020B0402040204020203" pitchFamily="34" charset="0"/>
                <a:cs typeface="Segoe UI Semilight" panose="020B0402040204020203" pitchFamily="34" charset="0"/>
              </a:defRPr>
            </a:lvl1pPr>
            <a:lvl2pPr marL="435536" indent="-174862">
              <a:buFont typeface="Wingdings" panose="05000000000000000000" pitchFamily="2" charset="2"/>
              <a:buChar char=""/>
              <a:defRPr sz="2040" b="0"/>
            </a:lvl2pPr>
            <a:lvl3pPr marL="652494" indent="-192672">
              <a:buFont typeface="Wingdings" panose="05000000000000000000" pitchFamily="2" charset="2"/>
              <a:buChar char=""/>
              <a:tabLst/>
              <a:defRPr sz="1632" b="0"/>
            </a:lvl3pPr>
            <a:lvl4pPr marL="845166" indent="-179720">
              <a:buFont typeface="Wingdings" panose="05000000000000000000" pitchFamily="2" charset="2"/>
              <a:buChar char=""/>
              <a:defRPr sz="1428" b="0"/>
            </a:lvl4pPr>
            <a:lvl5pPr marL="1044314" indent="-173243">
              <a:buFont typeface="Wingdings" panose="05000000000000000000" pitchFamily="2" charset="2"/>
              <a:buChar char=""/>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82523"/>
          </a:xfrm>
        </p:spPr>
        <p:txBody>
          <a:bodyPr wrap="square">
            <a:spAutoFit/>
          </a:bodyPr>
          <a:lstStyle>
            <a:lvl1pPr marL="236387" indent="-236387">
              <a:spcBef>
                <a:spcPts val="1248"/>
              </a:spcBef>
              <a:buClr>
                <a:schemeClr val="tx1"/>
              </a:buClr>
              <a:buFont typeface="Wingdings" panose="05000000000000000000" pitchFamily="2" charset="2"/>
              <a:buChar char=""/>
              <a:defRPr sz="2856" b="0">
                <a:latin typeface="Segoe UI Semilight" panose="020B0402040204020203" pitchFamily="34" charset="0"/>
                <a:cs typeface="Segoe UI Semilight" panose="020B0402040204020203" pitchFamily="34" charset="0"/>
              </a:defRPr>
            </a:lvl1pPr>
            <a:lvl2pPr marL="435536" indent="-174862">
              <a:buFont typeface="Wingdings" panose="05000000000000000000" pitchFamily="2" charset="2"/>
              <a:buChar char=""/>
              <a:defRPr sz="2040" b="0"/>
            </a:lvl2pPr>
            <a:lvl3pPr marL="652494" indent="-192672">
              <a:buFont typeface="Wingdings" panose="05000000000000000000" pitchFamily="2" charset="2"/>
              <a:buChar char=""/>
              <a:tabLst/>
              <a:defRPr sz="1632" b="0"/>
            </a:lvl3pPr>
            <a:lvl4pPr marL="845166" indent="-179720">
              <a:buFont typeface="Wingdings" panose="05000000000000000000" pitchFamily="2" charset="2"/>
              <a:buChar char=""/>
              <a:defRPr sz="1428" b="0"/>
            </a:lvl4pPr>
            <a:lvl5pPr marL="1044314" indent="-173243">
              <a:buFont typeface="Wingdings" panose="05000000000000000000" pitchFamily="2" charset="2"/>
              <a:buChar char=""/>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a:extLst>
              <a:ext uri="{FF2B5EF4-FFF2-40B4-BE49-F238E27FC236}">
                <a16:creationId xmlns:a16="http://schemas.microsoft.com/office/drawing/2014/main" id="{C7A7BB0F-782C-4D9F-9090-0EA61980C6A3}"/>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482943710"/>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18.xml><?xml version="1.0" encoding="utf-8"?>
<p:sldLayout xmlns:a="http://schemas.openxmlformats.org/drawingml/2006/main" xmlns:r="http://schemas.openxmlformats.org/officeDocument/2006/relationships" xmlns:p="http://schemas.openxmlformats.org/presentationml/2006/main" showMasterSp="0" preserve="1"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7">
            <a:extLst>
              <a:ext uri="{FF2B5EF4-FFF2-40B4-BE49-F238E27FC236}">
                <a16:creationId xmlns:a16="http://schemas.microsoft.com/office/drawing/2014/main" id="{19AF4754-F11E-4E8F-BBFA-9E489F861B0D}"/>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24338426"/>
      </p:ext>
    </p:extLst>
  </p:cSld>
  <p:clrMapOvr>
    <a:masterClrMapping/>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19.xml><?xml version="1.0" encoding="utf-8"?>
<p:sldLayout xmlns:a="http://schemas.openxmlformats.org/drawingml/2006/main" xmlns:r="http://schemas.openxmlformats.org/officeDocument/2006/relationships" xmlns:p="http://schemas.openxmlformats.org/presentationml/2006/main" showMasterSp="0" preserve="1" userDrawn="1">
  <p:cSld name="Title Only 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endParaRPr lang="en-US" dirty="0"/>
          </a:p>
        </p:txBody>
      </p:sp>
      <p:sp>
        <p:nvSpPr>
          <p:cNvPr id="3" name="TextBox 7">
            <a:extLst>
              <a:ext uri="{FF2B5EF4-FFF2-40B4-BE49-F238E27FC236}">
                <a16:creationId xmlns:a16="http://schemas.microsoft.com/office/drawing/2014/main" id="{A4A6C387-0A1F-4F01-A189-777EA61C60EC}"/>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02013054"/>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7">
            <a:extLst>
              <a:ext uri="{FF2B5EF4-FFF2-40B4-BE49-F238E27FC236}">
                <a16:creationId xmlns:a16="http://schemas.microsoft.com/office/drawing/2014/main" id="{19AF4754-F11E-4E8F-BBFA-9E489F861B0D}"/>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45316368"/>
      </p:ext>
    </p:extLst>
  </p:cSld>
  <p:clrMapOvr>
    <a:masterClrMapping/>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20.xml><?xml version="1.0" encoding="utf-8"?>
<p:sldLayout xmlns:a="http://schemas.openxmlformats.org/drawingml/2006/main" xmlns:r="http://schemas.openxmlformats.org/officeDocument/2006/relationships" xmlns:p="http://schemas.openxmlformats.org/presentationml/2006/main" showMasterSp="0"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endParaRPr lang="en-US" dirty="0"/>
          </a:p>
        </p:txBody>
      </p:sp>
      <p:sp>
        <p:nvSpPr>
          <p:cNvPr id="4" name="TextBox 7">
            <a:extLst>
              <a:ext uri="{FF2B5EF4-FFF2-40B4-BE49-F238E27FC236}">
                <a16:creationId xmlns:a16="http://schemas.microsoft.com/office/drawing/2014/main" id="{2616517D-D5CD-4ABF-BB07-27B705B1ED45}"/>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175345597"/>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1.xml><?xml version="1.0" encoding="utf-8"?>
<p:sldLayout xmlns:a="http://schemas.openxmlformats.org/drawingml/2006/main" xmlns:r="http://schemas.openxmlformats.org/officeDocument/2006/relationships" xmlns:p="http://schemas.openxmlformats.org/presentationml/2006/main" showMasterSp="0"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endParaRPr lang="en-US" dirty="0"/>
          </a:p>
        </p:txBody>
      </p:sp>
      <p:sp>
        <p:nvSpPr>
          <p:cNvPr id="3" name="TextBox 7">
            <a:extLst>
              <a:ext uri="{FF2B5EF4-FFF2-40B4-BE49-F238E27FC236}">
                <a16:creationId xmlns:a16="http://schemas.microsoft.com/office/drawing/2014/main" id="{0FA53395-9C25-4CB2-B341-C4A926CEFC07}"/>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38132180"/>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2.xml><?xml version="1.0" encoding="utf-8"?>
<p:sldLayout xmlns:a="http://schemas.openxmlformats.org/drawingml/2006/main" xmlns:r="http://schemas.openxmlformats.org/officeDocument/2006/relationships" xmlns:p="http://schemas.openxmlformats.org/presentationml/2006/main" showMasterSp="0"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72" b="0" spc="-5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4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7">
            <a:extLst>
              <a:ext uri="{FF2B5EF4-FFF2-40B4-BE49-F238E27FC236}">
                <a16:creationId xmlns:a16="http://schemas.microsoft.com/office/drawing/2014/main" id="{E89C1FB2-6B75-46E5-9AA1-5BE3945FCA2E}"/>
              </a:ext>
            </a:extLst>
          </p:cNvPr>
          <p:cNvSpPr txBox="1"/>
          <p:nvPr userDrawn="1"/>
        </p:nvSpPr>
        <p:spPr bwMode="black">
          <a:xfrm>
            <a:off x="949307"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96308021"/>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23.xml><?xml version="1.0" encoding="utf-8"?>
<p:sldLayout xmlns:a="http://schemas.openxmlformats.org/drawingml/2006/main" xmlns:r="http://schemas.openxmlformats.org/officeDocument/2006/relationships" xmlns:p="http://schemas.openxmlformats.org/presentationml/2006/main" showMasterSp="0"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72" b="0" spc="-5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7">
            <a:extLst>
              <a:ext uri="{FF2B5EF4-FFF2-40B4-BE49-F238E27FC236}">
                <a16:creationId xmlns:a16="http://schemas.microsoft.com/office/drawing/2014/main" id="{FE5F5BCB-2E29-4CD6-911A-DE5C1CED1D5F}"/>
              </a:ext>
            </a:extLst>
          </p:cNvPr>
          <p:cNvSpPr txBox="1"/>
          <p:nvPr userDrawn="1"/>
        </p:nvSpPr>
        <p:spPr bwMode="black">
          <a:xfrm>
            <a:off x="949307"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486681385"/>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24.xml><?xml version="1.0" encoding="utf-8"?>
<p:sldLayout xmlns:a="http://schemas.openxmlformats.org/drawingml/2006/main" xmlns:r="http://schemas.openxmlformats.org/officeDocument/2006/relationships" xmlns:p="http://schemas.openxmlformats.org/presentationml/2006/main" showMasterSp="0"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56"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7">
            <a:extLst>
              <a:ext uri="{FF2B5EF4-FFF2-40B4-BE49-F238E27FC236}">
                <a16:creationId xmlns:a16="http://schemas.microsoft.com/office/drawing/2014/main" id="{CE4895D9-8662-4A4F-98D4-0B8BC8B959B8}"/>
              </a:ext>
            </a:extLst>
          </p:cNvPr>
          <p:cNvSpPr txBox="1"/>
          <p:nvPr userDrawn="1"/>
        </p:nvSpPr>
        <p:spPr bwMode="black">
          <a:xfrm>
            <a:off x="949307"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013917288"/>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25.xml><?xml version="1.0" encoding="utf-8"?>
<p:sldLayout xmlns:a="http://schemas.openxmlformats.org/drawingml/2006/main" xmlns:r="http://schemas.openxmlformats.org/officeDocument/2006/relationships" xmlns:p="http://schemas.openxmlformats.org/presentationml/2006/main" showMasterSp="0"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6249329"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6249329" cy="313904"/>
          </a:xfrm>
          <a:noFill/>
        </p:spPr>
        <p:txBody>
          <a:bodyPr wrap="square" lIns="0" tIns="0" rIns="0" bIns="0">
            <a:spAutoFit/>
          </a:bodyPr>
          <a:lstStyle>
            <a:lvl1pPr marL="0" indent="0">
              <a:spcBef>
                <a:spcPts val="0"/>
              </a:spcBef>
              <a:spcAft>
                <a:spcPts val="0"/>
              </a:spcAft>
              <a:buFont typeface="Arial" panose="020B0604020202020204" pitchFamily="34" charset="0"/>
              <a:buNone/>
              <a:defRPr sz="204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4" name="Picture 3">
            <a:extLst>
              <a:ext uri="{FF2B5EF4-FFF2-40B4-BE49-F238E27FC236}">
                <a16:creationId xmlns:a16="http://schemas.microsoft.com/office/drawing/2014/main" id="{6557066C-5133-4E22-AE58-F2101DA24DED}"/>
              </a:ext>
            </a:extLst>
          </p:cNvPr>
          <p:cNvPicPr>
            <a:picLocks noChangeAspect="1"/>
          </p:cNvPicPr>
          <p:nvPr userDrawn="1"/>
        </p:nvPicPr>
        <p:blipFill rotWithShape="1">
          <a:blip r:embed="rId2"/>
          <a:srcRect l="487" t="16931" r="33333" b="24211"/>
          <a:stretch/>
        </p:blipFill>
        <p:spPr bwMode="invGray">
          <a:xfrm>
            <a:off x="5200347" y="597450"/>
            <a:ext cx="7236127" cy="6397074"/>
          </a:xfrm>
          <a:prstGeom prst="rect">
            <a:avLst/>
          </a:prstGeom>
        </p:spPr>
      </p:pic>
      <p:sp>
        <p:nvSpPr>
          <p:cNvPr id="6" name="TextBox 7">
            <a:extLst>
              <a:ext uri="{FF2B5EF4-FFF2-40B4-BE49-F238E27FC236}">
                <a16:creationId xmlns:a16="http://schemas.microsoft.com/office/drawing/2014/main" id="{64E1D9FA-9E2F-48CB-9D5D-F452A17FA04F}"/>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52641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26.xml><?xml version="1.0" encoding="utf-8"?>
<p:sldLayout xmlns:a="http://schemas.openxmlformats.org/drawingml/2006/main" xmlns:r="http://schemas.openxmlformats.org/officeDocument/2006/relationships" xmlns:p="http://schemas.openxmlformats.org/presentationml/2006/main" showMasterSp="0"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6249329" cy="508524"/>
          </a:xfrm>
          <a:noFill/>
        </p:spPr>
        <p:txBody>
          <a:bodyPr lIns="0" tIns="0" rIns="0" bIns="0" anchor="t"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3" name="Picture 2">
            <a:extLst>
              <a:ext uri="{FF2B5EF4-FFF2-40B4-BE49-F238E27FC236}">
                <a16:creationId xmlns:a16="http://schemas.microsoft.com/office/drawing/2014/main" id="{6AC853EF-249B-4DEC-B679-038CCEA0B936}"/>
              </a:ext>
            </a:extLst>
          </p:cNvPr>
          <p:cNvPicPr>
            <a:picLocks noChangeAspect="1"/>
          </p:cNvPicPr>
          <p:nvPr userDrawn="1"/>
        </p:nvPicPr>
        <p:blipFill rotWithShape="1">
          <a:blip r:embed="rId2"/>
          <a:srcRect l="487" t="16931" r="33333" b="24211"/>
          <a:stretch/>
        </p:blipFill>
        <p:spPr bwMode="invGray">
          <a:xfrm>
            <a:off x="5200347" y="597450"/>
            <a:ext cx="7236127" cy="6397074"/>
          </a:xfrm>
          <a:prstGeom prst="rect">
            <a:avLst/>
          </a:prstGeom>
        </p:spPr>
      </p:pic>
      <p:sp>
        <p:nvSpPr>
          <p:cNvPr id="4" name="TextBox 7">
            <a:extLst>
              <a:ext uri="{FF2B5EF4-FFF2-40B4-BE49-F238E27FC236}">
                <a16:creationId xmlns:a16="http://schemas.microsoft.com/office/drawing/2014/main" id="{E2C2C8D7-61A8-4984-AFD4-35DE8D9F804B}"/>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720687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27.xml><?xml version="1.0" encoding="utf-8"?>
<p:sldLayout xmlns:a="http://schemas.openxmlformats.org/drawingml/2006/main" xmlns:r="http://schemas.openxmlformats.org/officeDocument/2006/relationships" xmlns:p="http://schemas.openxmlformats.org/presentationml/2006/main" showMasterSp="0"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4701" cy="508524"/>
          </a:xfrm>
          <a:noFill/>
        </p:spPr>
        <p:txBody>
          <a:bodyPr wrap="square" lIns="0" tIns="0" rIns="0" bIns="0" anchor="t"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a:extLst>
              <a:ext uri="{FF2B5EF4-FFF2-40B4-BE49-F238E27FC236}">
                <a16:creationId xmlns:a16="http://schemas.microsoft.com/office/drawing/2014/main" id="{06A51A04-EF84-4B1B-9E21-8F15035DF979}"/>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74947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428.xml><?xml version="1.0" encoding="utf-8"?>
<p:sldLayout xmlns:a="http://schemas.openxmlformats.org/drawingml/2006/main" xmlns:r="http://schemas.openxmlformats.org/officeDocument/2006/relationships" xmlns:p="http://schemas.openxmlformats.org/presentationml/2006/main" showMasterSp="0" preserve="1" userDrawn="1">
  <p:cSld name="Section Title 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37656" cy="508524"/>
          </a:xfrm>
          <a:noFill/>
        </p:spPr>
        <p:txBody>
          <a:bodyPr wrap="square" lIns="0" tIns="0" rIns="0" bIns="0" anchor="t"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a:extLst>
              <a:ext uri="{FF2B5EF4-FFF2-40B4-BE49-F238E27FC236}">
                <a16:creationId xmlns:a16="http://schemas.microsoft.com/office/drawing/2014/main" id="{5951E567-86DB-49D9-87EB-08DE2B1BC6D1}"/>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287082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29.xml><?xml version="1.0" encoding="utf-8"?>
<p:sldLayout xmlns:a="http://schemas.openxmlformats.org/drawingml/2006/main" xmlns:r="http://schemas.openxmlformats.org/officeDocument/2006/relationships" xmlns:p="http://schemas.openxmlformats.org/presentationml/2006/main" showMasterSp="0" preserve="1" userDrawn="1">
  <p:cSld name="Blank light">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2EF3E351-722F-45A0-BD85-698E055B98F1}"/>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218417202"/>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3"/>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041371"/>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
        <p:nvSpPr>
          <p:cNvPr id="3" name="Text Placeholder 2">
            <a:extLst>
              <a:ext uri="{FF2B5EF4-FFF2-40B4-BE49-F238E27FC236}">
                <a16:creationId xmlns:a16="http://schemas.microsoft.com/office/drawing/2014/main" id="{47D21F7F-CA5F-4609-9E53-094261A2A868}"/>
              </a:ext>
            </a:extLst>
          </p:cNvPr>
          <p:cNvSpPr>
            <a:spLocks noGrp="1"/>
          </p:cNvSpPr>
          <p:nvPr>
            <p:ph type="body" sz="quarter" idx="13" hasCustomPrompt="1"/>
          </p:nvPr>
        </p:nvSpPr>
        <p:spPr>
          <a:xfrm>
            <a:off x="8047017" y="291533"/>
            <a:ext cx="4023345" cy="553998"/>
          </a:xfrm>
          <a:noFill/>
        </p:spPr>
        <p:txBody>
          <a:bodyPr vert="horz" wrap="square" lIns="164592" tIns="109728" rIns="164592" bIns="109728" rtlCol="0">
            <a:spAutoFit/>
          </a:bodyPr>
          <a:lstStyle>
            <a:lvl1pPr marL="0" indent="0" algn="r">
              <a:buNone/>
              <a:defRPr lang="en-US" sz="2400" dirty="0">
                <a:gradFill>
                  <a:gsLst>
                    <a:gs pos="91000">
                      <a:schemeClr val="tx1"/>
                    </a:gs>
                    <a:gs pos="0">
                      <a:schemeClr val="tx1"/>
                    </a:gs>
                  </a:gsLst>
                  <a:lin ang="5400000" scaled="0"/>
                </a:gradFill>
                <a:latin typeface="+mn-lt"/>
              </a:defRPr>
            </a:lvl1pPr>
          </a:lstStyle>
          <a:p>
            <a:pPr marL="228600" lvl="0" indent="-228600">
              <a:spcBef>
                <a:spcPts val="0"/>
              </a:spcBef>
            </a:pPr>
            <a:r>
              <a:rPr lang="en-US" dirty="0"/>
              <a:t>Session Code</a:t>
            </a:r>
          </a:p>
        </p:txBody>
      </p:sp>
    </p:spTree>
    <p:extLst>
      <p:ext uri="{BB962C8B-B14F-4D97-AF65-F5344CB8AC3E}">
        <p14:creationId xmlns:p14="http://schemas.microsoft.com/office/powerpoint/2010/main" val="18830421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0.xml><?xml version="1.0" encoding="utf-8"?>
<p:sldLayout xmlns:a="http://schemas.openxmlformats.org/drawingml/2006/main" xmlns:r="http://schemas.openxmlformats.org/officeDocument/2006/relationships" xmlns:p="http://schemas.openxmlformats.org/presentationml/2006/main" showMasterSp="0" preserve="1" userDrawn="1">
  <p:cSld name="Blank dark">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2C852AFA-BC02-44DE-94C3-845604AD057E}"/>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2802116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431.xml><?xml version="1.0" encoding="utf-8"?>
<p:sldLayout xmlns:a="http://schemas.openxmlformats.org/drawingml/2006/main" xmlns:r="http://schemas.openxmlformats.org/officeDocument/2006/relationships" xmlns:p="http://schemas.openxmlformats.org/presentationml/2006/main" showMasterSp="0" preserve="1" userDrawn="1">
  <p:cSld name="Confidentiality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hasCustomPrompt="1"/>
          </p:nvPr>
        </p:nvSpPr>
        <p:spPr/>
        <p:txBody>
          <a:bodyPr/>
          <a:lstStyle>
            <a:lvl1pPr>
              <a:defRPr/>
            </a:lvl1pPr>
          </a:lstStyle>
          <a:p>
            <a:r>
              <a:rPr lang="en-US" dirty="0"/>
              <a:t>Confidentiality slide</a:t>
            </a:r>
          </a:p>
        </p:txBody>
      </p:sp>
      <p:sp>
        <p:nvSpPr>
          <p:cNvPr id="3" name="TextBox 2">
            <a:extLst>
              <a:ext uri="{FF2B5EF4-FFF2-40B4-BE49-F238E27FC236}">
                <a16:creationId xmlns:a16="http://schemas.microsoft.com/office/drawing/2014/main" id="{DBD07666-5C5E-4C40-8C68-86D1F3CAB0C5}"/>
              </a:ext>
            </a:extLst>
          </p:cNvPr>
          <p:cNvSpPr txBox="1"/>
          <p:nvPr userDrawn="1"/>
        </p:nvSpPr>
        <p:spPr>
          <a:xfrm>
            <a:off x="595914" y="4244907"/>
            <a:ext cx="11243610" cy="2160180"/>
          </a:xfrm>
          <a:prstGeom prst="rect">
            <a:avLst/>
          </a:prstGeom>
          <a:noFill/>
        </p:spPr>
        <p:txBody>
          <a:bodyPr wrap="square" lIns="186521" tIns="149217" rIns="186521" bIns="149217" rtlCol="0" anchor="ctr">
            <a:spAutoFit/>
          </a:bodyPr>
          <a:lstStyle/>
          <a:p>
            <a:pPr algn="ctr">
              <a:lnSpc>
                <a:spcPct val="90000"/>
              </a:lnSpc>
              <a:spcBef>
                <a:spcPts val="1224"/>
              </a:spcBef>
              <a:spcAft>
                <a:spcPts val="612"/>
              </a:spcAft>
            </a:pPr>
            <a:r>
              <a:rPr lang="en-US" sz="2040" dirty="0">
                <a:gradFill>
                  <a:gsLst>
                    <a:gs pos="2917">
                      <a:schemeClr val="tx1"/>
                    </a:gs>
                    <a:gs pos="30000">
                      <a:schemeClr val="tx1"/>
                    </a:gs>
                  </a:gsLst>
                  <a:lin ang="5400000" scaled="0"/>
                </a:gradFill>
              </a:rPr>
              <a:t>Microsoft Ready content is </a:t>
            </a:r>
            <a:r>
              <a:rPr lang="en-US" sz="2040"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224"/>
              </a:spcBef>
              <a:spcAft>
                <a:spcPts val="612"/>
              </a:spcAft>
            </a:pPr>
            <a:r>
              <a:rPr lang="en-US" sz="2040"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40"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224"/>
              </a:spcBef>
              <a:spcAft>
                <a:spcPts val="612"/>
              </a:spcAft>
            </a:pPr>
            <a:r>
              <a:rPr lang="en-US" sz="2040"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40"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224"/>
              </a:spcBef>
              <a:spcAft>
                <a:spcPts val="612"/>
              </a:spcAft>
            </a:pPr>
            <a:r>
              <a:rPr lang="en-US" sz="2040" dirty="0">
                <a:gradFill>
                  <a:gsLst>
                    <a:gs pos="2917">
                      <a:schemeClr val="tx1"/>
                    </a:gs>
                    <a:gs pos="30000">
                      <a:schemeClr val="tx1"/>
                    </a:gs>
                  </a:gsLst>
                  <a:lin ang="5400000" scaled="0"/>
                </a:gradFill>
              </a:rPr>
              <a:t>Content will be available to internal audiences on-demand post-event</a:t>
            </a:r>
          </a:p>
        </p:txBody>
      </p:sp>
      <p:sp>
        <p:nvSpPr>
          <p:cNvPr id="61" name="Oval 60">
            <a:extLst>
              <a:ext uri="{FF2B5EF4-FFF2-40B4-BE49-F238E27FC236}">
                <a16:creationId xmlns:a16="http://schemas.microsoft.com/office/drawing/2014/main" id="{A6B1A30E-72AA-4A8F-A97F-FD4B4989FC97}"/>
              </a:ext>
            </a:extLst>
          </p:cNvPr>
          <p:cNvSpPr/>
          <p:nvPr userDrawn="1"/>
        </p:nvSpPr>
        <p:spPr bwMode="gray">
          <a:xfrm>
            <a:off x="2751185" y="1826348"/>
            <a:ext cx="1635020" cy="1634787"/>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7551" rIns="0" bIns="47551" numCol="1" rtlCol="0" anchor="ctr" anchorCtr="0" compatLnSpc="1">
            <a:prstTxWarp prst="textNoShape">
              <a:avLst/>
            </a:prstTxWarp>
          </a:bodyPr>
          <a:lstStyle/>
          <a:p>
            <a:pPr marL="0" marR="0" lvl="0" indent="0" algn="ctr" defTabSz="950663" rtl="0"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4" name="Oval 123">
            <a:extLst>
              <a:ext uri="{FF2B5EF4-FFF2-40B4-BE49-F238E27FC236}">
                <a16:creationId xmlns:a16="http://schemas.microsoft.com/office/drawing/2014/main" id="{86F400F5-9FA0-4CE6-B207-5F2FF50C7927}"/>
              </a:ext>
            </a:extLst>
          </p:cNvPr>
          <p:cNvSpPr/>
          <p:nvPr userDrawn="1"/>
        </p:nvSpPr>
        <p:spPr bwMode="gray">
          <a:xfrm>
            <a:off x="5424708" y="1826348"/>
            <a:ext cx="1635020" cy="1634787"/>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7551" rIns="0" bIns="47551" numCol="1" rtlCol="0" anchor="ctr" anchorCtr="0" compatLnSpc="1">
            <a:prstTxWarp prst="textNoShape">
              <a:avLst/>
            </a:prstTxWarp>
          </a:bodyPr>
          <a:lstStyle/>
          <a:p>
            <a:pPr marR="0" lvl="0" indent="0" algn="ctr" defTabSz="950663" fontAlgn="base">
              <a:lnSpc>
                <a:spcPct val="100000"/>
              </a:lnSpc>
              <a:spcBef>
                <a:spcPct val="0"/>
              </a:spcBef>
              <a:spcAft>
                <a:spcPct val="0"/>
              </a:spcAft>
              <a:buClrTx/>
              <a:buSzTx/>
              <a:buFontTx/>
              <a:buNone/>
              <a:tabLst/>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ndParaRPr>
          </a:p>
        </p:txBody>
      </p:sp>
      <p:grpSp>
        <p:nvGrpSpPr>
          <p:cNvPr id="123" name="Group 122">
            <a:extLst>
              <a:ext uri="{FF2B5EF4-FFF2-40B4-BE49-F238E27FC236}">
                <a16:creationId xmlns:a16="http://schemas.microsoft.com/office/drawing/2014/main" id="{BA797159-0B2F-4995-81D8-EBFFD05AB617}"/>
              </a:ext>
            </a:extLst>
          </p:cNvPr>
          <p:cNvGrpSpPr/>
          <p:nvPr userDrawn="1"/>
        </p:nvGrpSpPr>
        <p:grpSpPr bwMode="gray">
          <a:xfrm flipH="1">
            <a:off x="6019823" y="2221804"/>
            <a:ext cx="444788" cy="843875"/>
            <a:chOff x="5200650" y="1722438"/>
            <a:chExt cx="1797050" cy="3409950"/>
          </a:xfrm>
        </p:grpSpPr>
        <p:sp>
          <p:nvSpPr>
            <p:cNvPr id="105" name="Freeform 26">
              <a:extLst>
                <a:ext uri="{FF2B5EF4-FFF2-40B4-BE49-F238E27FC236}">
                  <a16:creationId xmlns:a16="http://schemas.microsoft.com/office/drawing/2014/main" id="{D5EE552A-CFE9-4D35-BDE3-A939AA559C23}"/>
                </a:ext>
              </a:extLst>
            </p:cNvPr>
            <p:cNvSpPr>
              <a:spLocks/>
            </p:cNvSpPr>
            <p:nvPr userDrawn="1"/>
          </p:nvSpPr>
          <p:spPr bwMode="gray">
            <a:xfrm>
              <a:off x="5200650" y="1722438"/>
              <a:ext cx="1797050" cy="3409950"/>
            </a:xfrm>
            <a:custGeom>
              <a:avLst/>
              <a:gdLst>
                <a:gd name="T0" fmla="*/ 497 w 543"/>
                <a:gd name="T1" fmla="*/ 0 h 1030"/>
                <a:gd name="T2" fmla="*/ 46 w 543"/>
                <a:gd name="T3" fmla="*/ 0 h 1030"/>
                <a:gd name="T4" fmla="*/ 0 w 543"/>
                <a:gd name="T5" fmla="*/ 46 h 1030"/>
                <a:gd name="T6" fmla="*/ 0 w 543"/>
                <a:gd name="T7" fmla="*/ 983 h 1030"/>
                <a:gd name="T8" fmla="*/ 46 w 543"/>
                <a:gd name="T9" fmla="*/ 1030 h 1030"/>
                <a:gd name="T10" fmla="*/ 497 w 543"/>
                <a:gd name="T11" fmla="*/ 1030 h 1030"/>
                <a:gd name="T12" fmla="*/ 543 w 543"/>
                <a:gd name="T13" fmla="*/ 983 h 1030"/>
                <a:gd name="T14" fmla="*/ 543 w 543"/>
                <a:gd name="T15" fmla="*/ 46 h 1030"/>
                <a:gd name="T16" fmla="*/ 497 w 543"/>
                <a:gd name="T17" fmla="*/ 0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3" h="1030">
                  <a:moveTo>
                    <a:pt x="497" y="0"/>
                  </a:moveTo>
                  <a:cubicBezTo>
                    <a:pt x="46" y="0"/>
                    <a:pt x="46" y="0"/>
                    <a:pt x="46" y="0"/>
                  </a:cubicBezTo>
                  <a:cubicBezTo>
                    <a:pt x="21" y="0"/>
                    <a:pt x="0" y="21"/>
                    <a:pt x="0" y="46"/>
                  </a:cubicBezTo>
                  <a:cubicBezTo>
                    <a:pt x="0" y="983"/>
                    <a:pt x="0" y="983"/>
                    <a:pt x="0" y="983"/>
                  </a:cubicBezTo>
                  <a:cubicBezTo>
                    <a:pt x="0" y="1009"/>
                    <a:pt x="21" y="1030"/>
                    <a:pt x="46" y="1030"/>
                  </a:cubicBezTo>
                  <a:cubicBezTo>
                    <a:pt x="497" y="1030"/>
                    <a:pt x="497" y="1030"/>
                    <a:pt x="497" y="1030"/>
                  </a:cubicBezTo>
                  <a:cubicBezTo>
                    <a:pt x="522" y="1030"/>
                    <a:pt x="543" y="1009"/>
                    <a:pt x="543" y="983"/>
                  </a:cubicBezTo>
                  <a:cubicBezTo>
                    <a:pt x="543" y="46"/>
                    <a:pt x="543" y="46"/>
                    <a:pt x="543" y="46"/>
                  </a:cubicBezTo>
                  <a:cubicBezTo>
                    <a:pt x="543" y="21"/>
                    <a:pt x="522" y="0"/>
                    <a:pt x="497" y="0"/>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06" name="Freeform 27">
              <a:extLst>
                <a:ext uri="{FF2B5EF4-FFF2-40B4-BE49-F238E27FC236}">
                  <a16:creationId xmlns:a16="http://schemas.microsoft.com/office/drawing/2014/main" id="{62561F91-9D8C-4635-B806-AE2D11196147}"/>
                </a:ext>
              </a:extLst>
            </p:cNvPr>
            <p:cNvSpPr>
              <a:spLocks/>
            </p:cNvSpPr>
            <p:nvPr userDrawn="1"/>
          </p:nvSpPr>
          <p:spPr bwMode="gray">
            <a:xfrm>
              <a:off x="5310188" y="2262188"/>
              <a:ext cx="1577975" cy="2433638"/>
            </a:xfrm>
            <a:custGeom>
              <a:avLst/>
              <a:gdLst>
                <a:gd name="T0" fmla="*/ 0 w 994"/>
                <a:gd name="T1" fmla="*/ 1533 h 1533"/>
                <a:gd name="T2" fmla="*/ 994 w 994"/>
                <a:gd name="T3" fmla="*/ 1533 h 1533"/>
                <a:gd name="T4" fmla="*/ 994 w 994"/>
                <a:gd name="T5" fmla="*/ 62 h 1533"/>
                <a:gd name="T6" fmla="*/ 498 w 994"/>
                <a:gd name="T7" fmla="*/ 0 h 1533"/>
                <a:gd name="T8" fmla="*/ 0 w 994"/>
                <a:gd name="T9" fmla="*/ 62 h 1533"/>
                <a:gd name="T10" fmla="*/ 0 w 994"/>
                <a:gd name="T11" fmla="*/ 1533 h 1533"/>
              </a:gdLst>
              <a:ahLst/>
              <a:cxnLst>
                <a:cxn ang="0">
                  <a:pos x="T0" y="T1"/>
                </a:cxn>
                <a:cxn ang="0">
                  <a:pos x="T2" y="T3"/>
                </a:cxn>
                <a:cxn ang="0">
                  <a:pos x="T4" y="T5"/>
                </a:cxn>
                <a:cxn ang="0">
                  <a:pos x="T6" y="T7"/>
                </a:cxn>
                <a:cxn ang="0">
                  <a:pos x="T8" y="T9"/>
                </a:cxn>
                <a:cxn ang="0">
                  <a:pos x="T10" y="T11"/>
                </a:cxn>
              </a:cxnLst>
              <a:rect l="0" t="0" r="r" b="b"/>
              <a:pathLst>
                <a:path w="994" h="1533">
                  <a:moveTo>
                    <a:pt x="0" y="1533"/>
                  </a:moveTo>
                  <a:lnTo>
                    <a:pt x="994" y="1533"/>
                  </a:lnTo>
                  <a:lnTo>
                    <a:pt x="994" y="62"/>
                  </a:lnTo>
                  <a:lnTo>
                    <a:pt x="498" y="0"/>
                  </a:lnTo>
                  <a:lnTo>
                    <a:pt x="0" y="62"/>
                  </a:lnTo>
                  <a:lnTo>
                    <a:pt x="0" y="1533"/>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07" name="Rectangle 28">
              <a:extLst>
                <a:ext uri="{FF2B5EF4-FFF2-40B4-BE49-F238E27FC236}">
                  <a16:creationId xmlns:a16="http://schemas.microsoft.com/office/drawing/2014/main" id="{71C38A4E-A7CA-4FC4-B76A-394814BBAD30}"/>
                </a:ext>
              </a:extLst>
            </p:cNvPr>
            <p:cNvSpPr>
              <a:spLocks noChangeArrowheads="1"/>
            </p:cNvSpPr>
            <p:nvPr userDrawn="1"/>
          </p:nvSpPr>
          <p:spPr bwMode="gray">
            <a:xfrm>
              <a:off x="5310188" y="2006601"/>
              <a:ext cx="1577975" cy="3540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08" name="Rectangle 29">
              <a:extLst>
                <a:ext uri="{FF2B5EF4-FFF2-40B4-BE49-F238E27FC236}">
                  <a16:creationId xmlns:a16="http://schemas.microsoft.com/office/drawing/2014/main" id="{0EB3CFB9-1B4F-40C4-8527-07696A24C42D}"/>
                </a:ext>
              </a:extLst>
            </p:cNvPr>
            <p:cNvSpPr>
              <a:spLocks noChangeArrowheads="1"/>
            </p:cNvSpPr>
            <p:nvPr userDrawn="1"/>
          </p:nvSpPr>
          <p:spPr bwMode="gray">
            <a:xfrm>
              <a:off x="5942013" y="3522663"/>
              <a:ext cx="804863"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09" name="Rectangle 30">
              <a:extLst>
                <a:ext uri="{FF2B5EF4-FFF2-40B4-BE49-F238E27FC236}">
                  <a16:creationId xmlns:a16="http://schemas.microsoft.com/office/drawing/2014/main" id="{A6E51830-661E-42FF-A82A-D30745B76D13}"/>
                </a:ext>
              </a:extLst>
            </p:cNvPr>
            <p:cNvSpPr>
              <a:spLocks noChangeArrowheads="1"/>
            </p:cNvSpPr>
            <p:nvPr userDrawn="1"/>
          </p:nvSpPr>
          <p:spPr bwMode="gray">
            <a:xfrm>
              <a:off x="5419725" y="3689351"/>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10" name="Rectangle 31">
              <a:extLst>
                <a:ext uri="{FF2B5EF4-FFF2-40B4-BE49-F238E27FC236}">
                  <a16:creationId xmlns:a16="http://schemas.microsoft.com/office/drawing/2014/main" id="{95201EB4-D463-4472-9390-C70DD9F565CA}"/>
                </a:ext>
              </a:extLst>
            </p:cNvPr>
            <p:cNvSpPr>
              <a:spLocks noChangeArrowheads="1"/>
            </p:cNvSpPr>
            <p:nvPr userDrawn="1"/>
          </p:nvSpPr>
          <p:spPr bwMode="gray">
            <a:xfrm>
              <a:off x="5419725" y="3851276"/>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11" name="Rectangle 32">
              <a:extLst>
                <a:ext uri="{FF2B5EF4-FFF2-40B4-BE49-F238E27FC236}">
                  <a16:creationId xmlns:a16="http://schemas.microsoft.com/office/drawing/2014/main" id="{B130CDDD-D0C4-4E72-B76C-DB9845238263}"/>
                </a:ext>
              </a:extLst>
            </p:cNvPr>
            <p:cNvSpPr>
              <a:spLocks noChangeArrowheads="1"/>
            </p:cNvSpPr>
            <p:nvPr userDrawn="1"/>
          </p:nvSpPr>
          <p:spPr bwMode="gray">
            <a:xfrm>
              <a:off x="5419725" y="4013201"/>
              <a:ext cx="730250" cy="428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12" name="Rectangle 33">
              <a:extLst>
                <a:ext uri="{FF2B5EF4-FFF2-40B4-BE49-F238E27FC236}">
                  <a16:creationId xmlns:a16="http://schemas.microsoft.com/office/drawing/2014/main" id="{65FB6058-8B32-4371-95BE-A2B310C6B8FB}"/>
                </a:ext>
              </a:extLst>
            </p:cNvPr>
            <p:cNvSpPr>
              <a:spLocks noChangeArrowheads="1"/>
            </p:cNvSpPr>
            <p:nvPr userDrawn="1"/>
          </p:nvSpPr>
          <p:spPr bwMode="gray">
            <a:xfrm>
              <a:off x="5419725" y="4178301"/>
              <a:ext cx="132715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13" name="Rectangle 34">
              <a:extLst>
                <a:ext uri="{FF2B5EF4-FFF2-40B4-BE49-F238E27FC236}">
                  <a16:creationId xmlns:a16="http://schemas.microsoft.com/office/drawing/2014/main" id="{FB2303C7-0661-4CF0-B491-D2E9D47EE15A}"/>
                </a:ext>
              </a:extLst>
            </p:cNvPr>
            <p:cNvSpPr>
              <a:spLocks noChangeArrowheads="1"/>
            </p:cNvSpPr>
            <p:nvPr userDrawn="1"/>
          </p:nvSpPr>
          <p:spPr bwMode="gray">
            <a:xfrm>
              <a:off x="6149975" y="4341813"/>
              <a:ext cx="59690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14" name="Rectangle 35">
              <a:extLst>
                <a:ext uri="{FF2B5EF4-FFF2-40B4-BE49-F238E27FC236}">
                  <a16:creationId xmlns:a16="http://schemas.microsoft.com/office/drawing/2014/main" id="{C3FA6748-9371-4617-9A5E-AEF6112AB5DA}"/>
                </a:ext>
              </a:extLst>
            </p:cNvPr>
            <p:cNvSpPr>
              <a:spLocks noChangeArrowheads="1"/>
            </p:cNvSpPr>
            <p:nvPr userDrawn="1"/>
          </p:nvSpPr>
          <p:spPr bwMode="gray">
            <a:xfrm>
              <a:off x="5932488" y="2509838"/>
              <a:ext cx="836613"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15" name="Rectangle 36">
              <a:extLst>
                <a:ext uri="{FF2B5EF4-FFF2-40B4-BE49-F238E27FC236}">
                  <a16:creationId xmlns:a16="http://schemas.microsoft.com/office/drawing/2014/main" id="{22819134-DC28-4E40-9A2C-B052D6FE6E78}"/>
                </a:ext>
              </a:extLst>
            </p:cNvPr>
            <p:cNvSpPr>
              <a:spLocks noChangeArrowheads="1"/>
            </p:cNvSpPr>
            <p:nvPr userDrawn="1"/>
          </p:nvSpPr>
          <p:spPr bwMode="gray">
            <a:xfrm>
              <a:off x="5429250" y="2509838"/>
              <a:ext cx="171450"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16" name="Rectangle 37">
              <a:extLst>
                <a:ext uri="{FF2B5EF4-FFF2-40B4-BE49-F238E27FC236}">
                  <a16:creationId xmlns:a16="http://schemas.microsoft.com/office/drawing/2014/main" id="{A8AB1BAE-A549-4C2D-90AE-29E7A84F30C2}"/>
                </a:ext>
              </a:extLst>
            </p:cNvPr>
            <p:cNvSpPr>
              <a:spLocks noChangeArrowheads="1"/>
            </p:cNvSpPr>
            <p:nvPr userDrawn="1"/>
          </p:nvSpPr>
          <p:spPr bwMode="gray">
            <a:xfrm>
              <a:off x="5680075" y="2509838"/>
              <a:ext cx="173038"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17" name="Rectangle 38">
              <a:extLst>
                <a:ext uri="{FF2B5EF4-FFF2-40B4-BE49-F238E27FC236}">
                  <a16:creationId xmlns:a16="http://schemas.microsoft.com/office/drawing/2014/main" id="{6BB21AAD-BEBD-464D-9425-DFCE1A810212}"/>
                </a:ext>
              </a:extLst>
            </p:cNvPr>
            <p:cNvSpPr>
              <a:spLocks noChangeArrowheads="1"/>
            </p:cNvSpPr>
            <p:nvPr userDrawn="1"/>
          </p:nvSpPr>
          <p:spPr bwMode="gray">
            <a:xfrm>
              <a:off x="6650038" y="2125663"/>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36"/>
            </a:p>
          </p:txBody>
        </p:sp>
        <p:sp>
          <p:nvSpPr>
            <p:cNvPr id="118" name="Rectangle 39">
              <a:extLst>
                <a:ext uri="{FF2B5EF4-FFF2-40B4-BE49-F238E27FC236}">
                  <a16:creationId xmlns:a16="http://schemas.microsoft.com/office/drawing/2014/main" id="{82C133A5-90DA-4452-B1C2-96A28D1B3B2D}"/>
                </a:ext>
              </a:extLst>
            </p:cNvPr>
            <p:cNvSpPr>
              <a:spLocks noChangeArrowheads="1"/>
            </p:cNvSpPr>
            <p:nvPr userDrawn="1"/>
          </p:nvSpPr>
          <p:spPr bwMode="gray">
            <a:xfrm>
              <a:off x="6650038" y="2168526"/>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36"/>
            </a:p>
          </p:txBody>
        </p:sp>
        <p:sp>
          <p:nvSpPr>
            <p:cNvPr id="119" name="Rectangle 40">
              <a:extLst>
                <a:ext uri="{FF2B5EF4-FFF2-40B4-BE49-F238E27FC236}">
                  <a16:creationId xmlns:a16="http://schemas.microsoft.com/office/drawing/2014/main" id="{9EC959C0-2ED1-429D-9343-6B03D72EC2DB}"/>
                </a:ext>
              </a:extLst>
            </p:cNvPr>
            <p:cNvSpPr>
              <a:spLocks noChangeArrowheads="1"/>
            </p:cNvSpPr>
            <p:nvPr userDrawn="1"/>
          </p:nvSpPr>
          <p:spPr bwMode="gray">
            <a:xfrm>
              <a:off x="6650038" y="2216151"/>
              <a:ext cx="152400"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36"/>
            </a:p>
          </p:txBody>
        </p:sp>
        <p:sp>
          <p:nvSpPr>
            <p:cNvPr id="120" name="Rectangle 41">
              <a:extLst>
                <a:ext uri="{FF2B5EF4-FFF2-40B4-BE49-F238E27FC236}">
                  <a16:creationId xmlns:a16="http://schemas.microsoft.com/office/drawing/2014/main" id="{27EB350B-78EC-4CE4-9803-6981B8ABF253}"/>
                </a:ext>
              </a:extLst>
            </p:cNvPr>
            <p:cNvSpPr>
              <a:spLocks noChangeArrowheads="1"/>
            </p:cNvSpPr>
            <p:nvPr userDrawn="1"/>
          </p:nvSpPr>
          <p:spPr bwMode="gray">
            <a:xfrm>
              <a:off x="6027738" y="4837113"/>
              <a:ext cx="142875" cy="1460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21" name="Freeform 42">
              <a:extLst>
                <a:ext uri="{FF2B5EF4-FFF2-40B4-BE49-F238E27FC236}">
                  <a16:creationId xmlns:a16="http://schemas.microsoft.com/office/drawing/2014/main" id="{E19CD1BB-BAEF-4D84-8870-955840A2D735}"/>
                </a:ext>
              </a:extLst>
            </p:cNvPr>
            <p:cNvSpPr>
              <a:spLocks/>
            </p:cNvSpPr>
            <p:nvPr userDrawn="1"/>
          </p:nvSpPr>
          <p:spPr bwMode="gray">
            <a:xfrm>
              <a:off x="5783263" y="1841501"/>
              <a:ext cx="631825" cy="36513"/>
            </a:xfrm>
            <a:custGeom>
              <a:avLst/>
              <a:gdLst>
                <a:gd name="T0" fmla="*/ 185 w 191"/>
                <a:gd name="T1" fmla="*/ 11 h 11"/>
                <a:gd name="T2" fmla="*/ 6 w 191"/>
                <a:gd name="T3" fmla="*/ 11 h 11"/>
                <a:gd name="T4" fmla="*/ 0 w 191"/>
                <a:gd name="T5" fmla="*/ 6 h 11"/>
                <a:gd name="T6" fmla="*/ 6 w 191"/>
                <a:gd name="T7" fmla="*/ 0 h 11"/>
                <a:gd name="T8" fmla="*/ 185 w 191"/>
                <a:gd name="T9" fmla="*/ 0 h 11"/>
                <a:gd name="T10" fmla="*/ 191 w 191"/>
                <a:gd name="T11" fmla="*/ 6 h 11"/>
                <a:gd name="T12" fmla="*/ 185 w 19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91" h="11">
                  <a:moveTo>
                    <a:pt x="185" y="11"/>
                  </a:moveTo>
                  <a:cubicBezTo>
                    <a:pt x="6" y="11"/>
                    <a:pt x="6" y="11"/>
                    <a:pt x="6" y="11"/>
                  </a:cubicBezTo>
                  <a:cubicBezTo>
                    <a:pt x="2" y="11"/>
                    <a:pt x="0" y="9"/>
                    <a:pt x="0" y="6"/>
                  </a:cubicBezTo>
                  <a:cubicBezTo>
                    <a:pt x="0" y="2"/>
                    <a:pt x="2" y="0"/>
                    <a:pt x="6" y="0"/>
                  </a:cubicBezTo>
                  <a:cubicBezTo>
                    <a:pt x="185" y="0"/>
                    <a:pt x="185" y="0"/>
                    <a:pt x="185" y="0"/>
                  </a:cubicBezTo>
                  <a:cubicBezTo>
                    <a:pt x="189" y="0"/>
                    <a:pt x="191" y="2"/>
                    <a:pt x="191" y="6"/>
                  </a:cubicBezTo>
                  <a:cubicBezTo>
                    <a:pt x="191" y="9"/>
                    <a:pt x="189" y="11"/>
                    <a:pt x="185" y="11"/>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22" name="Rectangle 43">
              <a:extLst>
                <a:ext uri="{FF2B5EF4-FFF2-40B4-BE49-F238E27FC236}">
                  <a16:creationId xmlns:a16="http://schemas.microsoft.com/office/drawing/2014/main" id="{AB3A5491-F398-47CB-BBBC-35E96F4E414D}"/>
                </a:ext>
              </a:extLst>
            </p:cNvPr>
            <p:cNvSpPr>
              <a:spLocks noChangeArrowheads="1"/>
            </p:cNvSpPr>
            <p:nvPr userDrawn="1"/>
          </p:nvSpPr>
          <p:spPr bwMode="gray">
            <a:xfrm>
              <a:off x="5429250" y="2722563"/>
              <a:ext cx="1339850" cy="6286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grpSp>
      <p:sp>
        <p:nvSpPr>
          <p:cNvPr id="149" name="Oval 148">
            <a:extLst>
              <a:ext uri="{FF2B5EF4-FFF2-40B4-BE49-F238E27FC236}">
                <a16:creationId xmlns:a16="http://schemas.microsoft.com/office/drawing/2014/main" id="{88B05F2C-2F66-43AA-A9E2-803B1F843606}"/>
              </a:ext>
            </a:extLst>
          </p:cNvPr>
          <p:cNvSpPr/>
          <p:nvPr userDrawn="1"/>
        </p:nvSpPr>
        <p:spPr bwMode="gray">
          <a:xfrm>
            <a:off x="8050273" y="1826348"/>
            <a:ext cx="1635020" cy="1634787"/>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7551" rIns="0" bIns="47551" numCol="1" rtlCol="0" anchor="ctr" anchorCtr="0" compatLnSpc="1">
            <a:prstTxWarp prst="textNoShape">
              <a:avLst/>
            </a:prstTxWarp>
          </a:bodyPr>
          <a:lstStyle/>
          <a:p>
            <a:pPr marR="0" lvl="0" indent="0" algn="ctr" defTabSz="950663" fontAlgn="base">
              <a:lnSpc>
                <a:spcPct val="100000"/>
              </a:lnSpc>
              <a:spcBef>
                <a:spcPct val="0"/>
              </a:spcBef>
              <a:spcAft>
                <a:spcPct val="0"/>
              </a:spcAft>
              <a:buClrTx/>
              <a:buSzTx/>
              <a:buFontTx/>
              <a:buNone/>
              <a:tabLst/>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ndParaRPr>
          </a:p>
        </p:txBody>
      </p:sp>
      <p:grpSp>
        <p:nvGrpSpPr>
          <p:cNvPr id="148" name="Group 147">
            <a:extLst>
              <a:ext uri="{FF2B5EF4-FFF2-40B4-BE49-F238E27FC236}">
                <a16:creationId xmlns:a16="http://schemas.microsoft.com/office/drawing/2014/main" id="{E88D9ECD-A4C6-4CFD-BE83-83D944C0F97B}"/>
              </a:ext>
            </a:extLst>
          </p:cNvPr>
          <p:cNvGrpSpPr/>
          <p:nvPr userDrawn="1"/>
        </p:nvGrpSpPr>
        <p:grpSpPr bwMode="gray">
          <a:xfrm>
            <a:off x="8281096" y="2332367"/>
            <a:ext cx="1173375" cy="622749"/>
            <a:chOff x="6151563" y="1584325"/>
            <a:chExt cx="4276725" cy="2270126"/>
          </a:xfrm>
        </p:grpSpPr>
        <p:sp>
          <p:nvSpPr>
            <p:cNvPr id="129" name="Rectangle 47">
              <a:extLst>
                <a:ext uri="{FF2B5EF4-FFF2-40B4-BE49-F238E27FC236}">
                  <a16:creationId xmlns:a16="http://schemas.microsoft.com/office/drawing/2014/main" id="{26C055B8-93FF-46DA-B415-D8D54497176C}"/>
                </a:ext>
              </a:extLst>
            </p:cNvPr>
            <p:cNvSpPr>
              <a:spLocks noChangeArrowheads="1"/>
            </p:cNvSpPr>
            <p:nvPr userDrawn="1"/>
          </p:nvSpPr>
          <p:spPr bwMode="gray">
            <a:xfrm>
              <a:off x="6630988" y="1584325"/>
              <a:ext cx="3317875" cy="208438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30" name="Rectangle 48">
              <a:extLst>
                <a:ext uri="{FF2B5EF4-FFF2-40B4-BE49-F238E27FC236}">
                  <a16:creationId xmlns:a16="http://schemas.microsoft.com/office/drawing/2014/main" id="{CFE4BDC0-DE0F-4728-875B-177D4395AAE0}"/>
                </a:ext>
              </a:extLst>
            </p:cNvPr>
            <p:cNvSpPr>
              <a:spLocks noChangeArrowheads="1"/>
            </p:cNvSpPr>
            <p:nvPr userDrawn="1"/>
          </p:nvSpPr>
          <p:spPr bwMode="gray">
            <a:xfrm>
              <a:off x="6848476" y="1785938"/>
              <a:ext cx="2879725" cy="17637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36"/>
            </a:p>
          </p:txBody>
        </p:sp>
        <p:sp>
          <p:nvSpPr>
            <p:cNvPr id="131" name="Freeform 49">
              <a:extLst>
                <a:ext uri="{FF2B5EF4-FFF2-40B4-BE49-F238E27FC236}">
                  <a16:creationId xmlns:a16="http://schemas.microsoft.com/office/drawing/2014/main" id="{DF9925D4-DE10-40F0-8BA3-16B00AE6C44D}"/>
                </a:ext>
              </a:extLst>
            </p:cNvPr>
            <p:cNvSpPr>
              <a:spLocks/>
            </p:cNvSpPr>
            <p:nvPr userDrawn="1"/>
          </p:nvSpPr>
          <p:spPr bwMode="gray">
            <a:xfrm>
              <a:off x="6151563" y="3668713"/>
              <a:ext cx="4276725" cy="185738"/>
            </a:xfrm>
            <a:custGeom>
              <a:avLst/>
              <a:gdLst>
                <a:gd name="T0" fmla="*/ 1265 w 1295"/>
                <a:gd name="T1" fmla="*/ 56 h 56"/>
                <a:gd name="T2" fmla="*/ 29 w 1295"/>
                <a:gd name="T3" fmla="*/ 56 h 56"/>
                <a:gd name="T4" fmla="*/ 0 w 1295"/>
                <a:gd name="T5" fmla="*/ 26 h 56"/>
                <a:gd name="T6" fmla="*/ 0 w 1295"/>
                <a:gd name="T7" fmla="*/ 0 h 56"/>
                <a:gd name="T8" fmla="*/ 1295 w 1295"/>
                <a:gd name="T9" fmla="*/ 0 h 56"/>
                <a:gd name="T10" fmla="*/ 1295 w 1295"/>
                <a:gd name="T11" fmla="*/ 26 h 56"/>
                <a:gd name="T12" fmla="*/ 1265 w 1295"/>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1295" h="56">
                  <a:moveTo>
                    <a:pt x="1265" y="56"/>
                  </a:moveTo>
                  <a:cubicBezTo>
                    <a:pt x="29" y="56"/>
                    <a:pt x="29" y="56"/>
                    <a:pt x="29" y="56"/>
                  </a:cubicBezTo>
                  <a:cubicBezTo>
                    <a:pt x="13" y="56"/>
                    <a:pt x="0" y="43"/>
                    <a:pt x="0" y="26"/>
                  </a:cubicBezTo>
                  <a:cubicBezTo>
                    <a:pt x="0" y="0"/>
                    <a:pt x="0" y="0"/>
                    <a:pt x="0" y="0"/>
                  </a:cubicBezTo>
                  <a:cubicBezTo>
                    <a:pt x="1295" y="0"/>
                    <a:pt x="1295" y="0"/>
                    <a:pt x="1295" y="0"/>
                  </a:cubicBezTo>
                  <a:cubicBezTo>
                    <a:pt x="1295" y="26"/>
                    <a:pt x="1295" y="26"/>
                    <a:pt x="1295" y="26"/>
                  </a:cubicBezTo>
                  <a:cubicBezTo>
                    <a:pt x="1295" y="43"/>
                    <a:pt x="1282" y="56"/>
                    <a:pt x="1265" y="5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round/>
                  <a:headEnd/>
                  <a:tailEnd/>
                </a14:hiddenLine>
              </a:ext>
            </a:extLst>
          </p:spPr>
          <p:txBody>
            <a:bodyPr/>
            <a:lstStyle/>
            <a:p>
              <a:pPr lvl="0"/>
              <a:endParaRPr lang="en-US" sz="1836"/>
            </a:p>
          </p:txBody>
        </p:sp>
        <p:sp>
          <p:nvSpPr>
            <p:cNvPr id="132" name="Rectangle 50">
              <a:extLst>
                <a:ext uri="{FF2B5EF4-FFF2-40B4-BE49-F238E27FC236}">
                  <a16:creationId xmlns:a16="http://schemas.microsoft.com/office/drawing/2014/main" id="{E95E9909-20A7-4A13-8FBC-BB76A4AAD529}"/>
                </a:ext>
              </a:extLst>
            </p:cNvPr>
            <p:cNvSpPr>
              <a:spLocks noChangeArrowheads="1"/>
            </p:cNvSpPr>
            <p:nvPr userDrawn="1"/>
          </p:nvSpPr>
          <p:spPr bwMode="gray">
            <a:xfrm>
              <a:off x="7353301" y="2098675"/>
              <a:ext cx="865188" cy="3302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33" name="Rectangle 51">
              <a:extLst>
                <a:ext uri="{FF2B5EF4-FFF2-40B4-BE49-F238E27FC236}">
                  <a16:creationId xmlns:a16="http://schemas.microsoft.com/office/drawing/2014/main" id="{2FD4C439-4658-45FA-AB12-5252FC20915B}"/>
                </a:ext>
              </a:extLst>
            </p:cNvPr>
            <p:cNvSpPr>
              <a:spLocks noChangeArrowheads="1"/>
            </p:cNvSpPr>
            <p:nvPr userDrawn="1"/>
          </p:nvSpPr>
          <p:spPr bwMode="gray">
            <a:xfrm>
              <a:off x="7086601" y="2098675"/>
              <a:ext cx="266700" cy="330200"/>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34" name="Rectangle 52">
              <a:extLst>
                <a:ext uri="{FF2B5EF4-FFF2-40B4-BE49-F238E27FC236}">
                  <a16:creationId xmlns:a16="http://schemas.microsoft.com/office/drawing/2014/main" id="{D9CFF0E1-0AE6-43B7-BC45-CB587EB544AE}"/>
                </a:ext>
              </a:extLst>
            </p:cNvPr>
            <p:cNvSpPr>
              <a:spLocks noChangeArrowheads="1"/>
            </p:cNvSpPr>
            <p:nvPr userDrawn="1"/>
          </p:nvSpPr>
          <p:spPr bwMode="gray">
            <a:xfrm>
              <a:off x="7086601" y="2559050"/>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35" name="Rectangle 53">
              <a:extLst>
                <a:ext uri="{FF2B5EF4-FFF2-40B4-BE49-F238E27FC236}">
                  <a16:creationId xmlns:a16="http://schemas.microsoft.com/office/drawing/2014/main" id="{E57A2468-B3CA-4D73-B693-76A85B0F761F}"/>
                </a:ext>
              </a:extLst>
            </p:cNvPr>
            <p:cNvSpPr>
              <a:spLocks noChangeArrowheads="1"/>
            </p:cNvSpPr>
            <p:nvPr userDrawn="1"/>
          </p:nvSpPr>
          <p:spPr bwMode="gray">
            <a:xfrm>
              <a:off x="7086601" y="2744788"/>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36" name="Rectangle 54">
              <a:extLst>
                <a:ext uri="{FF2B5EF4-FFF2-40B4-BE49-F238E27FC236}">
                  <a16:creationId xmlns:a16="http://schemas.microsoft.com/office/drawing/2014/main" id="{590B34AA-176F-4A9B-8492-C9062CEEB0A2}"/>
                </a:ext>
              </a:extLst>
            </p:cNvPr>
            <p:cNvSpPr>
              <a:spLocks noChangeArrowheads="1"/>
            </p:cNvSpPr>
            <p:nvPr userDrawn="1"/>
          </p:nvSpPr>
          <p:spPr bwMode="gray">
            <a:xfrm>
              <a:off x="7086601" y="2925763"/>
              <a:ext cx="1131888" cy="1063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37" name="Rectangle 55">
              <a:extLst>
                <a:ext uri="{FF2B5EF4-FFF2-40B4-BE49-F238E27FC236}">
                  <a16:creationId xmlns:a16="http://schemas.microsoft.com/office/drawing/2014/main" id="{B478D54E-B6DE-4ACF-B271-59436F9D78D0}"/>
                </a:ext>
              </a:extLst>
            </p:cNvPr>
            <p:cNvSpPr>
              <a:spLocks noChangeArrowheads="1"/>
            </p:cNvSpPr>
            <p:nvPr userDrawn="1"/>
          </p:nvSpPr>
          <p:spPr bwMode="gray">
            <a:xfrm>
              <a:off x="7086601" y="3111500"/>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38" name="Rectangle 56">
              <a:extLst>
                <a:ext uri="{FF2B5EF4-FFF2-40B4-BE49-F238E27FC236}">
                  <a16:creationId xmlns:a16="http://schemas.microsoft.com/office/drawing/2014/main" id="{10E94144-47B6-4CC4-8ACA-8555C206329A}"/>
                </a:ext>
              </a:extLst>
            </p:cNvPr>
            <p:cNvSpPr>
              <a:spLocks noChangeArrowheads="1"/>
            </p:cNvSpPr>
            <p:nvPr userDrawn="1"/>
          </p:nvSpPr>
          <p:spPr bwMode="gray">
            <a:xfrm>
              <a:off x="7086601" y="3297238"/>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sz="1836"/>
            </a:p>
          </p:txBody>
        </p:sp>
        <p:sp>
          <p:nvSpPr>
            <p:cNvPr id="139" name="Rectangle 57">
              <a:extLst>
                <a:ext uri="{FF2B5EF4-FFF2-40B4-BE49-F238E27FC236}">
                  <a16:creationId xmlns:a16="http://schemas.microsoft.com/office/drawing/2014/main" id="{884B7082-B3DA-41C6-888E-340C61D061D8}"/>
                </a:ext>
              </a:extLst>
            </p:cNvPr>
            <p:cNvSpPr>
              <a:spLocks noChangeArrowheads="1"/>
            </p:cNvSpPr>
            <p:nvPr userDrawn="1"/>
          </p:nvSpPr>
          <p:spPr bwMode="gray">
            <a:xfrm>
              <a:off x="8337551"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40" name="Rectangle 58">
              <a:extLst>
                <a:ext uri="{FF2B5EF4-FFF2-40B4-BE49-F238E27FC236}">
                  <a16:creationId xmlns:a16="http://schemas.microsoft.com/office/drawing/2014/main" id="{EAB98FDB-F070-4FD8-8674-449941060C9E}"/>
                </a:ext>
              </a:extLst>
            </p:cNvPr>
            <p:cNvSpPr>
              <a:spLocks noChangeArrowheads="1"/>
            </p:cNvSpPr>
            <p:nvPr userDrawn="1"/>
          </p:nvSpPr>
          <p:spPr bwMode="gray">
            <a:xfrm>
              <a:off x="8764588" y="2098675"/>
              <a:ext cx="312738"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41" name="Rectangle 59">
              <a:extLst>
                <a:ext uri="{FF2B5EF4-FFF2-40B4-BE49-F238E27FC236}">
                  <a16:creationId xmlns:a16="http://schemas.microsoft.com/office/drawing/2014/main" id="{B045539F-5CE5-47A9-A17E-1643D4CD9B2A}"/>
                </a:ext>
              </a:extLst>
            </p:cNvPr>
            <p:cNvSpPr>
              <a:spLocks noChangeArrowheads="1"/>
            </p:cNvSpPr>
            <p:nvPr userDrawn="1"/>
          </p:nvSpPr>
          <p:spPr bwMode="gray">
            <a:xfrm>
              <a:off x="9193213"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42" name="Rectangle 60">
              <a:extLst>
                <a:ext uri="{FF2B5EF4-FFF2-40B4-BE49-F238E27FC236}">
                  <a16:creationId xmlns:a16="http://schemas.microsoft.com/office/drawing/2014/main" id="{C0C7BB4D-3B48-4D4F-B494-4C1EE0FD7C1C}"/>
                </a:ext>
              </a:extLst>
            </p:cNvPr>
            <p:cNvSpPr>
              <a:spLocks noChangeArrowheads="1"/>
            </p:cNvSpPr>
            <p:nvPr userDrawn="1"/>
          </p:nvSpPr>
          <p:spPr bwMode="gray">
            <a:xfrm>
              <a:off x="8337551"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43" name="Rectangle 61">
              <a:extLst>
                <a:ext uri="{FF2B5EF4-FFF2-40B4-BE49-F238E27FC236}">
                  <a16:creationId xmlns:a16="http://schemas.microsoft.com/office/drawing/2014/main" id="{0BFA0E04-B61F-491E-8CEE-282132478766}"/>
                </a:ext>
              </a:extLst>
            </p:cNvPr>
            <p:cNvSpPr>
              <a:spLocks noChangeArrowheads="1"/>
            </p:cNvSpPr>
            <p:nvPr userDrawn="1"/>
          </p:nvSpPr>
          <p:spPr bwMode="gray">
            <a:xfrm>
              <a:off x="8764588" y="2581275"/>
              <a:ext cx="312738"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44" name="Rectangle 62">
              <a:extLst>
                <a:ext uri="{FF2B5EF4-FFF2-40B4-BE49-F238E27FC236}">
                  <a16:creationId xmlns:a16="http://schemas.microsoft.com/office/drawing/2014/main" id="{AFB42A0A-BD91-43E7-988D-573EEC534564}"/>
                </a:ext>
              </a:extLst>
            </p:cNvPr>
            <p:cNvSpPr>
              <a:spLocks noChangeArrowheads="1"/>
            </p:cNvSpPr>
            <p:nvPr userDrawn="1"/>
          </p:nvSpPr>
          <p:spPr bwMode="gray">
            <a:xfrm>
              <a:off x="9193213"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45" name="Rectangle 63">
              <a:extLst>
                <a:ext uri="{FF2B5EF4-FFF2-40B4-BE49-F238E27FC236}">
                  <a16:creationId xmlns:a16="http://schemas.microsoft.com/office/drawing/2014/main" id="{BA15039E-DBE6-4F6E-80B1-70B510D54B0F}"/>
                </a:ext>
              </a:extLst>
            </p:cNvPr>
            <p:cNvSpPr>
              <a:spLocks noChangeArrowheads="1"/>
            </p:cNvSpPr>
            <p:nvPr userDrawn="1"/>
          </p:nvSpPr>
          <p:spPr bwMode="gray">
            <a:xfrm>
              <a:off x="8337551"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46" name="Rectangle 64">
              <a:extLst>
                <a:ext uri="{FF2B5EF4-FFF2-40B4-BE49-F238E27FC236}">
                  <a16:creationId xmlns:a16="http://schemas.microsoft.com/office/drawing/2014/main" id="{265A4B65-72CE-4B68-9D58-5199411F4C96}"/>
                </a:ext>
              </a:extLst>
            </p:cNvPr>
            <p:cNvSpPr>
              <a:spLocks noChangeArrowheads="1"/>
            </p:cNvSpPr>
            <p:nvPr userDrawn="1"/>
          </p:nvSpPr>
          <p:spPr bwMode="gray">
            <a:xfrm>
              <a:off x="8764588" y="3062288"/>
              <a:ext cx="312738"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sp>
          <p:nvSpPr>
            <p:cNvPr id="147" name="Rectangle 65">
              <a:extLst>
                <a:ext uri="{FF2B5EF4-FFF2-40B4-BE49-F238E27FC236}">
                  <a16:creationId xmlns:a16="http://schemas.microsoft.com/office/drawing/2014/main" id="{9602881A-C071-4CA3-9947-55E1E8A8C5B1}"/>
                </a:ext>
              </a:extLst>
            </p:cNvPr>
            <p:cNvSpPr>
              <a:spLocks noChangeArrowheads="1"/>
            </p:cNvSpPr>
            <p:nvPr userDrawn="1"/>
          </p:nvSpPr>
          <p:spPr bwMode="gray">
            <a:xfrm>
              <a:off x="9193213"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32597" fontAlgn="auto">
                <a:lnSpc>
                  <a:spcPct val="100000"/>
                </a:lnSpc>
                <a:spcBef>
                  <a:spcPts val="0"/>
                </a:spcBef>
                <a:spcAft>
                  <a:spcPts val="0"/>
                </a:spcAft>
                <a:buClrTx/>
                <a:buSzTx/>
                <a:buFontTx/>
                <a:buNone/>
                <a:tabLst/>
              </a:pPr>
              <a:endParaRPr kumimoji="0" lang="en-US" sz="1836" b="0" i="0" u="none" strike="noStrike" kern="0" cap="none" spc="0" normalizeH="0" baseline="0">
                <a:ln>
                  <a:noFill/>
                </a:ln>
                <a:solidFill>
                  <a:srgbClr val="1A1A1A"/>
                </a:solidFill>
                <a:effectLst/>
                <a:uLnTx/>
                <a:uFillTx/>
              </a:endParaRPr>
            </a:p>
          </p:txBody>
        </p:sp>
      </p:grpSp>
      <p:sp>
        <p:nvSpPr>
          <p:cNvPr id="205" name="Multiplication Sign 204">
            <a:extLst>
              <a:ext uri="{FF2B5EF4-FFF2-40B4-BE49-F238E27FC236}">
                <a16:creationId xmlns:a16="http://schemas.microsoft.com/office/drawing/2014/main" id="{464A0F58-5D65-499E-8280-34A9DFF27F4A}"/>
              </a:ext>
            </a:extLst>
          </p:cNvPr>
          <p:cNvSpPr/>
          <p:nvPr userDrawn="1"/>
        </p:nvSpPr>
        <p:spPr bwMode="ltGray">
          <a:xfrm>
            <a:off x="3716299" y="2887412"/>
            <a:ext cx="729576" cy="729468"/>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11" name="Multiplication Sign 210">
            <a:extLst>
              <a:ext uri="{FF2B5EF4-FFF2-40B4-BE49-F238E27FC236}">
                <a16:creationId xmlns:a16="http://schemas.microsoft.com/office/drawing/2014/main" id="{69338860-60E4-44A3-B6C1-0BC1315BA942}"/>
              </a:ext>
            </a:extLst>
          </p:cNvPr>
          <p:cNvSpPr/>
          <p:nvPr userDrawn="1"/>
        </p:nvSpPr>
        <p:spPr bwMode="ltGray">
          <a:xfrm>
            <a:off x="6397656" y="2887412"/>
            <a:ext cx="729576" cy="729468"/>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14" name="Multiplication Sign 213">
            <a:extLst>
              <a:ext uri="{FF2B5EF4-FFF2-40B4-BE49-F238E27FC236}">
                <a16:creationId xmlns:a16="http://schemas.microsoft.com/office/drawing/2014/main" id="{DFD379AB-2220-4E7F-85FE-EBBE910DB5C2}"/>
              </a:ext>
            </a:extLst>
          </p:cNvPr>
          <p:cNvSpPr/>
          <p:nvPr userDrawn="1"/>
        </p:nvSpPr>
        <p:spPr bwMode="ltGray">
          <a:xfrm>
            <a:off x="9003621" y="2887412"/>
            <a:ext cx="729576" cy="729468"/>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8971C9C6-D4A9-4DFA-9E2D-9E501DB092DC}"/>
              </a:ext>
            </a:extLst>
          </p:cNvPr>
          <p:cNvGrpSpPr/>
          <p:nvPr userDrawn="1"/>
        </p:nvGrpSpPr>
        <p:grpSpPr bwMode="gray">
          <a:xfrm>
            <a:off x="3195087" y="2343998"/>
            <a:ext cx="732605" cy="555390"/>
            <a:chOff x="3132278" y="2298246"/>
            <a:chExt cx="718204" cy="544549"/>
          </a:xfrm>
        </p:grpSpPr>
        <p:sp>
          <p:nvSpPr>
            <p:cNvPr id="79" name="Freeform: Shape 78">
              <a:extLst>
                <a:ext uri="{FF2B5EF4-FFF2-40B4-BE49-F238E27FC236}">
                  <a16:creationId xmlns:a16="http://schemas.microsoft.com/office/drawing/2014/main" id="{19123BC5-D4FA-46FE-A2AC-4D6533EA9AB2}"/>
                </a:ext>
              </a:extLst>
            </p:cNvPr>
            <p:cNvSpPr/>
            <p:nvPr/>
          </p:nvSpPr>
          <p:spPr bwMode="gray">
            <a:xfrm>
              <a:off x="3194451" y="2298246"/>
              <a:ext cx="107195" cy="171511"/>
            </a:xfrm>
            <a:custGeom>
              <a:avLst/>
              <a:gdLst/>
              <a:ahLst/>
              <a:cxnLst/>
              <a:rect l="0" t="0" r="0" b="0"/>
              <a:pathLst>
                <a:path w="95250" h="152400">
                  <a:moveTo>
                    <a:pt x="81439" y="147161"/>
                  </a:moveTo>
                  <a:lnTo>
                    <a:pt x="20479" y="147161"/>
                  </a:lnTo>
                  <a:cubicBezTo>
                    <a:pt x="13811" y="147161"/>
                    <a:pt x="7144" y="141446"/>
                    <a:pt x="7144" y="133826"/>
                  </a:cubicBezTo>
                  <a:lnTo>
                    <a:pt x="7144" y="19526"/>
                  </a:lnTo>
                  <a:cubicBezTo>
                    <a:pt x="7144" y="12859"/>
                    <a:pt x="12859" y="7144"/>
                    <a:pt x="20479" y="7144"/>
                  </a:cubicBezTo>
                  <a:lnTo>
                    <a:pt x="81439" y="7144"/>
                  </a:lnTo>
                  <a:cubicBezTo>
                    <a:pt x="88106" y="7144"/>
                    <a:pt x="94774" y="12859"/>
                    <a:pt x="94774" y="20479"/>
                  </a:cubicBezTo>
                  <a:lnTo>
                    <a:pt x="94774" y="134779"/>
                  </a:lnTo>
                  <a:cubicBezTo>
                    <a:pt x="94774" y="141446"/>
                    <a:pt x="88106" y="147161"/>
                    <a:pt x="81439" y="1471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1A1A1A"/>
                </a:solidFill>
                <a:effectLst/>
                <a:uLnTx/>
                <a:uFillTx/>
              </a:endParaRPr>
            </a:p>
          </p:txBody>
        </p:sp>
        <p:sp>
          <p:nvSpPr>
            <p:cNvPr id="80" name="Freeform: Shape 79">
              <a:extLst>
                <a:ext uri="{FF2B5EF4-FFF2-40B4-BE49-F238E27FC236}">
                  <a16:creationId xmlns:a16="http://schemas.microsoft.com/office/drawing/2014/main" id="{5711D87E-2859-4301-A153-9C62DB528E0B}"/>
                </a:ext>
              </a:extLst>
            </p:cNvPr>
            <p:cNvSpPr/>
            <p:nvPr/>
          </p:nvSpPr>
          <p:spPr bwMode="gray">
            <a:xfrm>
              <a:off x="3293070" y="2417233"/>
              <a:ext cx="557412" cy="407339"/>
            </a:xfrm>
            <a:custGeom>
              <a:avLst/>
              <a:gdLst/>
              <a:ahLst/>
              <a:cxnLst/>
              <a:rect l="0" t="0" r="0" b="0"/>
              <a:pathLst>
                <a:path w="495300" h="361950">
                  <a:moveTo>
                    <a:pt x="488156" y="31909"/>
                  </a:moveTo>
                  <a:lnTo>
                    <a:pt x="439579" y="7144"/>
                  </a:lnTo>
                  <a:lnTo>
                    <a:pt x="7144" y="7144"/>
                  </a:lnTo>
                  <a:lnTo>
                    <a:pt x="7144" y="356711"/>
                  </a:lnTo>
                  <a:lnTo>
                    <a:pt x="433864" y="356711"/>
                  </a:lnTo>
                  <a:lnTo>
                    <a:pt x="488156" y="32813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1A1A1A"/>
                </a:solidFill>
                <a:effectLst/>
                <a:uLnTx/>
                <a:uFillTx/>
              </a:endParaRPr>
            </a:p>
          </p:txBody>
        </p:sp>
        <p:sp>
          <p:nvSpPr>
            <p:cNvPr id="81" name="Freeform: Shape 80">
              <a:extLst>
                <a:ext uri="{FF2B5EF4-FFF2-40B4-BE49-F238E27FC236}">
                  <a16:creationId xmlns:a16="http://schemas.microsoft.com/office/drawing/2014/main" id="{A4F64010-C37F-4B0B-8C4B-E5CD5398E636}"/>
                </a:ext>
              </a:extLst>
            </p:cNvPr>
            <p:cNvSpPr/>
            <p:nvPr/>
          </p:nvSpPr>
          <p:spPr bwMode="gray">
            <a:xfrm>
              <a:off x="3293070" y="2392577"/>
              <a:ext cx="557412" cy="64317"/>
            </a:xfrm>
            <a:custGeom>
              <a:avLst/>
              <a:gdLst/>
              <a:ahLst/>
              <a:cxnLst/>
              <a:rect l="0" t="0" r="0" b="0"/>
              <a:pathLst>
                <a:path w="495300" h="57150">
                  <a:moveTo>
                    <a:pt x="488156" y="53816"/>
                  </a:moveTo>
                  <a:lnTo>
                    <a:pt x="488156" y="49054"/>
                  </a:lnTo>
                  <a:cubicBezTo>
                    <a:pt x="488156" y="26194"/>
                    <a:pt x="469106" y="7144"/>
                    <a:pt x="446246" y="7144"/>
                  </a:cubicBezTo>
                  <a:lnTo>
                    <a:pt x="7144" y="7144"/>
                  </a:lnTo>
                  <a:lnTo>
                    <a:pt x="7144" y="53816"/>
                  </a:lnTo>
                  <a:lnTo>
                    <a:pt x="488156" y="5381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1A1A1A"/>
                </a:solidFill>
                <a:effectLst/>
                <a:uLnTx/>
                <a:uFillTx/>
              </a:endParaRPr>
            </a:p>
          </p:txBody>
        </p:sp>
        <p:sp>
          <p:nvSpPr>
            <p:cNvPr id="82" name="Freeform: Shape 81">
              <a:extLst>
                <a:ext uri="{FF2B5EF4-FFF2-40B4-BE49-F238E27FC236}">
                  <a16:creationId xmlns:a16="http://schemas.microsoft.com/office/drawing/2014/main" id="{DF5111A6-FF13-4B86-9A02-4968F86EFDFC}"/>
                </a:ext>
              </a:extLst>
            </p:cNvPr>
            <p:cNvSpPr/>
            <p:nvPr/>
          </p:nvSpPr>
          <p:spPr bwMode="gray">
            <a:xfrm>
              <a:off x="3293070" y="2778478"/>
              <a:ext cx="557412" cy="64317"/>
            </a:xfrm>
            <a:custGeom>
              <a:avLst/>
              <a:gdLst/>
              <a:ahLst/>
              <a:cxnLst/>
              <a:rect l="0" t="0" r="0" b="0"/>
              <a:pathLst>
                <a:path w="495300" h="57150">
                  <a:moveTo>
                    <a:pt x="7144" y="7144"/>
                  </a:moveTo>
                  <a:lnTo>
                    <a:pt x="7144" y="57626"/>
                  </a:lnTo>
                  <a:lnTo>
                    <a:pt x="446246" y="57626"/>
                  </a:lnTo>
                  <a:cubicBezTo>
                    <a:pt x="469106" y="57626"/>
                    <a:pt x="488156" y="38576"/>
                    <a:pt x="488156" y="15716"/>
                  </a:cubicBezTo>
                  <a:lnTo>
                    <a:pt x="488156"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1A1A1A"/>
                </a:solidFill>
                <a:effectLst/>
                <a:uLnTx/>
                <a:uFillTx/>
              </a:endParaRPr>
            </a:p>
          </p:txBody>
        </p:sp>
        <p:sp>
          <p:nvSpPr>
            <p:cNvPr id="83" name="Freeform: Shape 82">
              <a:extLst>
                <a:ext uri="{FF2B5EF4-FFF2-40B4-BE49-F238E27FC236}">
                  <a16:creationId xmlns:a16="http://schemas.microsoft.com/office/drawing/2014/main" id="{D46C1B4E-7932-4411-ADEE-738D4EB9AB4F}"/>
                </a:ext>
              </a:extLst>
            </p:cNvPr>
            <p:cNvSpPr/>
            <p:nvPr/>
          </p:nvSpPr>
          <p:spPr bwMode="gray">
            <a:xfrm>
              <a:off x="3132278" y="2346484"/>
              <a:ext cx="235828" cy="482376"/>
            </a:xfrm>
            <a:custGeom>
              <a:avLst/>
              <a:gdLst/>
              <a:ahLst/>
              <a:cxnLst/>
              <a:rect l="0" t="0" r="0" b="0"/>
              <a:pathLst>
                <a:path w="209550" h="428625">
                  <a:moveTo>
                    <a:pt x="205264" y="391001"/>
                  </a:moveTo>
                  <a:lnTo>
                    <a:pt x="109061" y="428149"/>
                  </a:lnTo>
                  <a:lnTo>
                    <a:pt x="7144" y="391001"/>
                  </a:lnTo>
                  <a:lnTo>
                    <a:pt x="7144" y="48101"/>
                  </a:lnTo>
                  <a:lnTo>
                    <a:pt x="106204" y="7144"/>
                  </a:lnTo>
                  <a:lnTo>
                    <a:pt x="205264" y="48101"/>
                  </a:ln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1A1A1A"/>
                </a:solidFill>
                <a:effectLst/>
                <a:uLnTx/>
                <a:uFillTx/>
              </a:endParaRPr>
            </a:p>
          </p:txBody>
        </p:sp>
        <p:sp>
          <p:nvSpPr>
            <p:cNvPr id="84" name="Freeform: Shape 83">
              <a:extLst>
                <a:ext uri="{FF2B5EF4-FFF2-40B4-BE49-F238E27FC236}">
                  <a16:creationId xmlns:a16="http://schemas.microsoft.com/office/drawing/2014/main" id="{403E67C2-61A7-4327-B9AE-EB39024D08C9}"/>
                </a:ext>
              </a:extLst>
            </p:cNvPr>
            <p:cNvSpPr/>
            <p:nvPr/>
          </p:nvSpPr>
          <p:spPr bwMode="gray">
            <a:xfrm>
              <a:off x="3132278" y="2327189"/>
              <a:ext cx="235828" cy="75036"/>
            </a:xfrm>
            <a:custGeom>
              <a:avLst/>
              <a:gdLst/>
              <a:ahLst/>
              <a:cxnLst/>
              <a:rect l="0" t="0" r="0" b="0"/>
              <a:pathLst>
                <a:path w="209550" h="66675">
                  <a:moveTo>
                    <a:pt x="205264" y="65246"/>
                  </a:moveTo>
                  <a:lnTo>
                    <a:pt x="205264" y="44291"/>
                  </a:lnTo>
                  <a:cubicBezTo>
                    <a:pt x="205264" y="23336"/>
                    <a:pt x="188119" y="7144"/>
                    <a:pt x="168116" y="7144"/>
                  </a:cubicBezTo>
                  <a:lnTo>
                    <a:pt x="44291" y="7144"/>
                  </a:lnTo>
                  <a:cubicBezTo>
                    <a:pt x="24289" y="7144"/>
                    <a:pt x="7144" y="24289"/>
                    <a:pt x="7144" y="44291"/>
                  </a:cubicBezTo>
                  <a:lnTo>
                    <a:pt x="7144" y="65246"/>
                  </a:lnTo>
                  <a:lnTo>
                    <a:pt x="205264" y="6524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1A1A1A"/>
                </a:solidFill>
                <a:effectLst/>
                <a:uLnTx/>
                <a:uFillTx/>
              </a:endParaRPr>
            </a:p>
          </p:txBody>
        </p:sp>
        <p:sp>
          <p:nvSpPr>
            <p:cNvPr id="85" name="Freeform: Shape 84">
              <a:extLst>
                <a:ext uri="{FF2B5EF4-FFF2-40B4-BE49-F238E27FC236}">
                  <a16:creationId xmlns:a16="http://schemas.microsoft.com/office/drawing/2014/main" id="{6D3A9CA2-5D0F-4251-A1DB-C27B4C28C03D}"/>
                </a:ext>
              </a:extLst>
            </p:cNvPr>
            <p:cNvSpPr/>
            <p:nvPr/>
          </p:nvSpPr>
          <p:spPr bwMode="gray">
            <a:xfrm>
              <a:off x="3132278" y="2778478"/>
              <a:ext cx="235828" cy="64317"/>
            </a:xfrm>
            <a:custGeom>
              <a:avLst/>
              <a:gdLst/>
              <a:ahLst/>
              <a:cxnLst/>
              <a:rect l="0" t="0" r="0" b="0"/>
              <a:pathLst>
                <a:path w="209550" h="57150">
                  <a:moveTo>
                    <a:pt x="7144" y="7144"/>
                  </a:moveTo>
                  <a:lnTo>
                    <a:pt x="7144" y="19526"/>
                  </a:lnTo>
                  <a:cubicBezTo>
                    <a:pt x="7144" y="40481"/>
                    <a:pt x="24289" y="56674"/>
                    <a:pt x="44291" y="56674"/>
                  </a:cubicBezTo>
                  <a:lnTo>
                    <a:pt x="167164" y="56674"/>
                  </a:lnTo>
                  <a:cubicBezTo>
                    <a:pt x="188119" y="56674"/>
                    <a:pt x="204311" y="39529"/>
                    <a:pt x="204311" y="19526"/>
                  </a:cubicBezTo>
                  <a:lnTo>
                    <a:pt x="204311"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1A1A1A"/>
                </a:solidFill>
                <a:effectLst/>
                <a:uLnTx/>
                <a:uFillTx/>
              </a:endParaRPr>
            </a:p>
          </p:txBody>
        </p:sp>
        <p:sp>
          <p:nvSpPr>
            <p:cNvPr id="86" name="Freeform: Shape 85">
              <a:extLst>
                <a:ext uri="{FF2B5EF4-FFF2-40B4-BE49-F238E27FC236}">
                  <a16:creationId xmlns:a16="http://schemas.microsoft.com/office/drawing/2014/main" id="{139DA858-1E17-41E2-A370-09FD78386FD7}"/>
                </a:ext>
              </a:extLst>
            </p:cNvPr>
            <p:cNvSpPr/>
            <p:nvPr/>
          </p:nvSpPr>
          <p:spPr bwMode="gray">
            <a:xfrm>
              <a:off x="3407769" y="2427952"/>
              <a:ext cx="375181" cy="375181"/>
            </a:xfrm>
            <a:custGeom>
              <a:avLst/>
              <a:gdLst/>
              <a:ahLst/>
              <a:cxnLst/>
              <a:rect l="0" t="0" r="0" b="0"/>
              <a:pathLst>
                <a:path w="333375" h="333375">
                  <a:moveTo>
                    <a:pt x="329089" y="168116"/>
                  </a:moveTo>
                  <a:cubicBezTo>
                    <a:pt x="329089" y="257019"/>
                    <a:pt x="257019" y="329089"/>
                    <a:pt x="168116" y="329089"/>
                  </a:cubicBezTo>
                  <a:cubicBezTo>
                    <a:pt x="79214" y="329089"/>
                    <a:pt x="7144" y="257019"/>
                    <a:pt x="7144" y="168116"/>
                  </a:cubicBezTo>
                  <a:cubicBezTo>
                    <a:pt x="7144" y="79214"/>
                    <a:pt x="79214" y="7144"/>
                    <a:pt x="168116" y="7144"/>
                  </a:cubicBezTo>
                  <a:cubicBezTo>
                    <a:pt x="257019" y="7144"/>
                    <a:pt x="329089" y="79214"/>
                    <a:pt x="329089" y="168116"/>
                  </a:cubicBez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1A1A1A"/>
                </a:solidFill>
                <a:effectLst/>
                <a:uLnTx/>
                <a:uFillTx/>
              </a:endParaRPr>
            </a:p>
          </p:txBody>
        </p:sp>
        <p:sp>
          <p:nvSpPr>
            <p:cNvPr id="87" name="Freeform: Shape 86">
              <a:extLst>
                <a:ext uri="{FF2B5EF4-FFF2-40B4-BE49-F238E27FC236}">
                  <a16:creationId xmlns:a16="http://schemas.microsoft.com/office/drawing/2014/main" id="{B982D7D2-16E2-4E71-A0C9-3E8F510C3D69}"/>
                </a:ext>
              </a:extLst>
            </p:cNvPr>
            <p:cNvSpPr/>
            <p:nvPr/>
          </p:nvSpPr>
          <p:spPr bwMode="gray">
            <a:xfrm>
              <a:off x="3436711" y="2456894"/>
              <a:ext cx="310864" cy="310864"/>
            </a:xfrm>
            <a:custGeom>
              <a:avLst/>
              <a:gdLst/>
              <a:ahLst/>
              <a:cxnLst/>
              <a:rect l="0" t="0" r="0" b="0"/>
              <a:pathLst>
                <a:path w="276225" h="276225">
                  <a:moveTo>
                    <a:pt x="277654" y="142399"/>
                  </a:moveTo>
                  <a:cubicBezTo>
                    <a:pt x="277654" y="217098"/>
                    <a:pt x="217098" y="277654"/>
                    <a:pt x="142399" y="277654"/>
                  </a:cubicBezTo>
                  <a:cubicBezTo>
                    <a:pt x="67699" y="277654"/>
                    <a:pt x="7144" y="217098"/>
                    <a:pt x="7144" y="142399"/>
                  </a:cubicBezTo>
                  <a:cubicBezTo>
                    <a:pt x="7144" y="67699"/>
                    <a:pt x="67699" y="7144"/>
                    <a:pt x="142399" y="7144"/>
                  </a:cubicBezTo>
                  <a:cubicBezTo>
                    <a:pt x="217098" y="7144"/>
                    <a:pt x="277654" y="67699"/>
                    <a:pt x="277654" y="142399"/>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1A1A1A"/>
                </a:solidFill>
                <a:effectLst/>
                <a:uLnTx/>
                <a:uFillTx/>
              </a:endParaRPr>
            </a:p>
          </p:txBody>
        </p:sp>
        <p:sp>
          <p:nvSpPr>
            <p:cNvPr id="88" name="Freeform: Shape 87">
              <a:extLst>
                <a:ext uri="{FF2B5EF4-FFF2-40B4-BE49-F238E27FC236}">
                  <a16:creationId xmlns:a16="http://schemas.microsoft.com/office/drawing/2014/main" id="{A6D67E79-9064-4B8F-BA3E-B5213A78A1AD}"/>
                </a:ext>
              </a:extLst>
            </p:cNvPr>
            <p:cNvSpPr/>
            <p:nvPr/>
          </p:nvSpPr>
          <p:spPr bwMode="gray">
            <a:xfrm>
              <a:off x="3588927" y="2609110"/>
              <a:ext cx="160792" cy="160792"/>
            </a:xfrm>
            <a:custGeom>
              <a:avLst/>
              <a:gdLst/>
              <a:ahLst/>
              <a:cxnLst/>
              <a:rect l="0" t="0" r="0" b="0"/>
              <a:pathLst>
                <a:path w="142875" h="142875">
                  <a:moveTo>
                    <a:pt x="7144" y="141446"/>
                  </a:moveTo>
                  <a:lnTo>
                    <a:pt x="7144" y="7144"/>
                  </a:lnTo>
                  <a:lnTo>
                    <a:pt x="142399" y="7144"/>
                  </a:lnTo>
                  <a:lnTo>
                    <a:pt x="142399" y="7144"/>
                  </a:lnTo>
                  <a:cubicBezTo>
                    <a:pt x="142399" y="81439"/>
                    <a:pt x="82391" y="141446"/>
                    <a:pt x="7144" y="141446"/>
                  </a:cubicBezTo>
                  <a:lnTo>
                    <a:pt x="7144" y="14144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1A1A1A"/>
                </a:solidFill>
                <a:effectLst/>
                <a:uLnTx/>
                <a:uFillTx/>
              </a:endParaRPr>
            </a:p>
          </p:txBody>
        </p:sp>
        <p:sp>
          <p:nvSpPr>
            <p:cNvPr id="89" name="Freeform: Shape 88">
              <a:extLst>
                <a:ext uri="{FF2B5EF4-FFF2-40B4-BE49-F238E27FC236}">
                  <a16:creationId xmlns:a16="http://schemas.microsoft.com/office/drawing/2014/main" id="{9881B2B0-E706-40DB-902E-6B6B6D6A4E6C}"/>
                </a:ext>
              </a:extLst>
            </p:cNvPr>
            <p:cNvSpPr/>
            <p:nvPr/>
          </p:nvSpPr>
          <p:spPr bwMode="gray">
            <a:xfrm>
              <a:off x="3497812" y="2517996"/>
              <a:ext cx="192950" cy="192950"/>
            </a:xfrm>
            <a:custGeom>
              <a:avLst/>
              <a:gdLst/>
              <a:ahLst/>
              <a:cxnLst/>
              <a:rect l="0" t="0" r="0" b="0"/>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1A1A1A"/>
                </a:solidFill>
                <a:effectLst/>
                <a:uLnTx/>
                <a:uFillTx/>
              </a:endParaRPr>
            </a:p>
          </p:txBody>
        </p:sp>
        <p:sp>
          <p:nvSpPr>
            <p:cNvPr id="90" name="Freeform: Shape 89">
              <a:extLst>
                <a:ext uri="{FF2B5EF4-FFF2-40B4-BE49-F238E27FC236}">
                  <a16:creationId xmlns:a16="http://schemas.microsoft.com/office/drawing/2014/main" id="{A2AA46AB-18A0-4251-B4B2-A28EA46FABC6}"/>
                </a:ext>
              </a:extLst>
            </p:cNvPr>
            <p:cNvSpPr/>
            <p:nvPr/>
          </p:nvSpPr>
          <p:spPr bwMode="gray">
            <a:xfrm>
              <a:off x="3528898" y="2549081"/>
              <a:ext cx="75036" cy="75036"/>
            </a:xfrm>
            <a:custGeom>
              <a:avLst/>
              <a:gdLst/>
              <a:ahLst/>
              <a:cxnLst/>
              <a:rect l="0" t="0" r="0" b="0"/>
              <a:pathLst>
                <a:path w="66675" h="66675">
                  <a:moveTo>
                    <a:pt x="68104" y="37624"/>
                  </a:moveTo>
                  <a:cubicBezTo>
                    <a:pt x="68104" y="54457"/>
                    <a:pt x="54457" y="68104"/>
                    <a:pt x="37624" y="68104"/>
                  </a:cubicBezTo>
                  <a:cubicBezTo>
                    <a:pt x="20790" y="68104"/>
                    <a:pt x="7144" y="54457"/>
                    <a:pt x="7144" y="37624"/>
                  </a:cubicBezTo>
                  <a:cubicBezTo>
                    <a:pt x="7144" y="20790"/>
                    <a:pt x="20790" y="7144"/>
                    <a:pt x="37624" y="7144"/>
                  </a:cubicBezTo>
                  <a:cubicBezTo>
                    <a:pt x="54457" y="7144"/>
                    <a:pt x="68104" y="20790"/>
                    <a:pt x="68104" y="37624"/>
                  </a:cubicBezTo>
                  <a:close/>
                </a:path>
              </a:pathLst>
            </a:custGeom>
            <a:solidFill>
              <a:srgbClr val="FFFFFF"/>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1A1A1A"/>
                </a:solidFill>
                <a:effectLst/>
                <a:uLnTx/>
                <a:uFillTx/>
              </a:endParaRPr>
            </a:p>
          </p:txBody>
        </p:sp>
        <p:sp>
          <p:nvSpPr>
            <p:cNvPr id="91" name="Freeform: Shape 90">
              <a:extLst>
                <a:ext uri="{FF2B5EF4-FFF2-40B4-BE49-F238E27FC236}">
                  <a16:creationId xmlns:a16="http://schemas.microsoft.com/office/drawing/2014/main" id="{EF43424F-38F4-432B-AE52-7BC0881813F7}"/>
                </a:ext>
              </a:extLst>
            </p:cNvPr>
            <p:cNvSpPr/>
            <p:nvPr/>
          </p:nvSpPr>
          <p:spPr bwMode="gray">
            <a:xfrm>
              <a:off x="3388474" y="2416160"/>
              <a:ext cx="64317" cy="64317"/>
            </a:xfrm>
            <a:custGeom>
              <a:avLst/>
              <a:gdLst/>
              <a:ahLst/>
              <a:cxnLst/>
              <a:rect l="0" t="0" r="0" b="0"/>
              <a:pathLst>
                <a:path w="57150" h="57150">
                  <a:moveTo>
                    <a:pt x="58579" y="32861"/>
                  </a:moveTo>
                  <a:cubicBezTo>
                    <a:pt x="58579" y="47065"/>
                    <a:pt x="47065" y="58579"/>
                    <a:pt x="32861" y="58579"/>
                  </a:cubicBezTo>
                  <a:cubicBezTo>
                    <a:pt x="18658" y="58579"/>
                    <a:pt x="7144" y="47065"/>
                    <a:pt x="7144" y="32861"/>
                  </a:cubicBezTo>
                  <a:cubicBezTo>
                    <a:pt x="7144" y="18658"/>
                    <a:pt x="18658" y="7144"/>
                    <a:pt x="32861" y="7144"/>
                  </a:cubicBezTo>
                  <a:cubicBezTo>
                    <a:pt x="47065" y="7144"/>
                    <a:pt x="58579" y="18658"/>
                    <a:pt x="58579" y="328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1A1A1A"/>
                </a:solidFill>
                <a:effectLst/>
                <a:uLnTx/>
                <a:uFillTx/>
              </a:endParaRPr>
            </a:p>
          </p:txBody>
        </p:sp>
        <p:sp>
          <p:nvSpPr>
            <p:cNvPr id="92" name="Freeform: Shape 91">
              <a:extLst>
                <a:ext uri="{FF2B5EF4-FFF2-40B4-BE49-F238E27FC236}">
                  <a16:creationId xmlns:a16="http://schemas.microsoft.com/office/drawing/2014/main" id="{CA05F177-6194-465B-BE2A-800E5ED64142}"/>
                </a:ext>
              </a:extLst>
            </p:cNvPr>
            <p:cNvSpPr/>
            <p:nvPr/>
          </p:nvSpPr>
          <p:spPr bwMode="gray">
            <a:xfrm>
              <a:off x="3132278" y="2392577"/>
              <a:ext cx="96475" cy="396620"/>
            </a:xfrm>
            <a:custGeom>
              <a:avLst/>
              <a:gdLst/>
              <a:ahLst/>
              <a:cxnLst/>
              <a:rect l="0" t="0" r="0" b="0"/>
              <a:pathLst>
                <a:path w="85725" h="352425">
                  <a:moveTo>
                    <a:pt x="7144" y="7144"/>
                  </a:moveTo>
                  <a:lnTo>
                    <a:pt x="83344" y="7144"/>
                  </a:lnTo>
                  <a:lnTo>
                    <a:pt x="83344" y="350044"/>
                  </a:lnTo>
                  <a:lnTo>
                    <a:pt x="7144" y="35004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1A1A1A"/>
                </a:solidFill>
                <a:effectLst/>
                <a:uLnTx/>
                <a:uFillTx/>
              </a:endParaRPr>
            </a:p>
          </p:txBody>
        </p:sp>
        <p:sp>
          <p:nvSpPr>
            <p:cNvPr id="93" name="Freeform: Shape 92">
              <a:extLst>
                <a:ext uri="{FF2B5EF4-FFF2-40B4-BE49-F238E27FC236}">
                  <a16:creationId xmlns:a16="http://schemas.microsoft.com/office/drawing/2014/main" id="{83D552AA-E188-4FE9-820E-7624D3B5EABD}"/>
                </a:ext>
              </a:extLst>
            </p:cNvPr>
            <p:cNvSpPr/>
            <p:nvPr/>
          </p:nvSpPr>
          <p:spPr bwMode="gray">
            <a:xfrm>
              <a:off x="3451718" y="2316470"/>
              <a:ext cx="289425" cy="85756"/>
            </a:xfrm>
            <a:custGeom>
              <a:avLst/>
              <a:gdLst/>
              <a:ahLst/>
              <a:cxnLst/>
              <a:rect l="0" t="0" r="0" b="0"/>
              <a:pathLst>
                <a:path w="257175" h="76200">
                  <a:moveTo>
                    <a:pt x="251936" y="75724"/>
                  </a:moveTo>
                  <a:lnTo>
                    <a:pt x="7144" y="75724"/>
                  </a:lnTo>
                  <a:lnTo>
                    <a:pt x="41434" y="17621"/>
                  </a:lnTo>
                  <a:cubicBezTo>
                    <a:pt x="45244" y="10954"/>
                    <a:pt x="52864" y="7144"/>
                    <a:pt x="60484" y="7144"/>
                  </a:cubicBezTo>
                  <a:lnTo>
                    <a:pt x="198596" y="7144"/>
                  </a:lnTo>
                  <a:cubicBezTo>
                    <a:pt x="206216" y="7144"/>
                    <a:pt x="213836" y="10954"/>
                    <a:pt x="217646" y="17621"/>
                  </a:cubicBezTo>
                  <a:lnTo>
                    <a:pt x="251936" y="7572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1A1A1A"/>
                </a:solidFill>
                <a:effectLst/>
                <a:uLnTx/>
                <a:uFillTx/>
              </a:endParaRPr>
            </a:p>
          </p:txBody>
        </p:sp>
      </p:grpSp>
    </p:spTree>
    <p:extLst>
      <p:ext uri="{BB962C8B-B14F-4D97-AF65-F5344CB8AC3E}">
        <p14:creationId xmlns:p14="http://schemas.microsoft.com/office/powerpoint/2010/main" val="2713563252"/>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32.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9683154"/>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433.xml><?xml version="1.0" encoding="utf-8"?>
<p:sldLayout xmlns:a="http://schemas.openxmlformats.org/drawingml/2006/main" xmlns:r="http://schemas.openxmlformats.org/officeDocument/2006/relationships" xmlns:p="http://schemas.openxmlformats.org/presentationml/2006/main" showMasterSp="0"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38231198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4.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641511350"/>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35.xml><?xml version="1.0" encoding="utf-8"?>
<p:sldLayout xmlns:a="http://schemas.openxmlformats.org/drawingml/2006/main" xmlns:r="http://schemas.openxmlformats.org/officeDocument/2006/relationships" xmlns:p="http://schemas.openxmlformats.org/presentationml/2006/main" showMasterSp="0"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2ABC7-129D-47C6-96F3-28B8B36EE71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D97B9E-0A7E-47DD-B730-3AA8235B88EB}"/>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4" name="Footer Placeholder 3">
            <a:extLst>
              <a:ext uri="{FF2B5EF4-FFF2-40B4-BE49-F238E27FC236}">
                <a16:creationId xmlns:a16="http://schemas.microsoft.com/office/drawing/2014/main" id="{9F532B9A-E113-4982-BE6C-60B08CC0C7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DAE4064-82C8-48C6-82A7-7E28ACA25FD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0575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F3ECB-1BEC-4EC6-853C-6892D6B12455}"/>
              </a:ext>
            </a:extLst>
          </p:cNvPr>
          <p:cNvSpPr>
            <a:spLocks noGrp="1"/>
          </p:cNvSpPr>
          <p:nvPr>
            <p:ph type="ctrTitle"/>
          </p:nvPr>
        </p:nvSpPr>
        <p:spPr>
          <a:xfrm>
            <a:off x="1554560" y="1144706"/>
            <a:ext cx="9327356" cy="2435131"/>
          </a:xfrm>
        </p:spPr>
        <p:txBody>
          <a:bodyPr anchor="b"/>
          <a:lstStyle>
            <a:lvl1pPr algn="ctr">
              <a:defRPr sz="6117"/>
            </a:lvl1pPr>
          </a:lstStyle>
          <a:p>
            <a:r>
              <a:rPr lang="en-US"/>
              <a:t>Click to edit Master title style</a:t>
            </a:r>
          </a:p>
        </p:txBody>
      </p:sp>
      <p:sp>
        <p:nvSpPr>
          <p:cNvPr id="3" name="Subtitle 2">
            <a:extLst>
              <a:ext uri="{FF2B5EF4-FFF2-40B4-BE49-F238E27FC236}">
                <a16:creationId xmlns:a16="http://schemas.microsoft.com/office/drawing/2014/main" id="{7020404F-F8B4-496A-BB91-074FDABD8D71}"/>
              </a:ext>
            </a:extLst>
          </p:cNvPr>
          <p:cNvSpPr>
            <a:spLocks noGrp="1"/>
          </p:cNvSpPr>
          <p:nvPr>
            <p:ph type="subTitle" idx="1"/>
          </p:nvPr>
        </p:nvSpPr>
        <p:spPr>
          <a:xfrm>
            <a:off x="1554560" y="3673745"/>
            <a:ext cx="9327356" cy="1688724"/>
          </a:xfrm>
        </p:spPr>
        <p:txBody>
          <a:bodyPr/>
          <a:lstStyle>
            <a:lvl1pPr marL="0" indent="0" algn="ctr">
              <a:buNone/>
              <a:defRPr sz="2448"/>
            </a:lvl1pPr>
            <a:lvl2pPr marL="466209" indent="0" algn="ctr">
              <a:buNone/>
              <a:defRPr sz="2040"/>
            </a:lvl2pPr>
            <a:lvl3pPr marL="932418" indent="0" algn="ctr">
              <a:buNone/>
              <a:defRPr sz="1836"/>
            </a:lvl3pPr>
            <a:lvl4pPr marL="1398627" indent="0" algn="ctr">
              <a:buNone/>
              <a:defRPr sz="1632"/>
            </a:lvl4pPr>
            <a:lvl5pPr marL="1864835" indent="0" algn="ctr">
              <a:buNone/>
              <a:defRPr sz="1632"/>
            </a:lvl5pPr>
            <a:lvl6pPr marL="2331044" indent="0" algn="ctr">
              <a:buNone/>
              <a:defRPr sz="1632"/>
            </a:lvl6pPr>
            <a:lvl7pPr marL="2797253" indent="0" algn="ctr">
              <a:buNone/>
              <a:defRPr sz="1632"/>
            </a:lvl7pPr>
            <a:lvl8pPr marL="3263461" indent="0" algn="ctr">
              <a:buNone/>
              <a:defRPr sz="1632"/>
            </a:lvl8pPr>
            <a:lvl9pPr marL="3729669"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115250C1-9D40-46CF-89C0-6CDE3CAA9EDE}"/>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5" name="Footer Placeholder 4">
            <a:extLst>
              <a:ext uri="{FF2B5EF4-FFF2-40B4-BE49-F238E27FC236}">
                <a16:creationId xmlns:a16="http://schemas.microsoft.com/office/drawing/2014/main" id="{7E8D91B4-00C3-4A00-BE49-4A6C3B5D880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B739A69-A2E6-4465-880C-AF8667C1DAA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5725266"/>
      </p:ext>
    </p:extLst>
  </p:cSld>
  <p:clrMapOvr>
    <a:masterClrMapping/>
  </p:clrMapOvr>
</p:sldLayout>
</file>

<file path=ppt/slideLayouts/slideLayout437.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59E53-0FDB-4EE9-A691-54E8A671A8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6757EC-2C65-4657-8E9D-BFAB89BA41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56C974-161E-4054-9606-FD2488B0D845}"/>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5" name="Footer Placeholder 4">
            <a:extLst>
              <a:ext uri="{FF2B5EF4-FFF2-40B4-BE49-F238E27FC236}">
                <a16:creationId xmlns:a16="http://schemas.microsoft.com/office/drawing/2014/main" id="{10648E24-2D9D-4836-AD1A-45FA1DA97BD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34302-FC6C-483C-B095-0801035BBA64}"/>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92841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8.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BB94D-75AC-469E-936C-8C3CE7D23463}"/>
              </a:ext>
            </a:extLst>
          </p:cNvPr>
          <p:cNvSpPr>
            <a:spLocks noGrp="1"/>
          </p:cNvSpPr>
          <p:nvPr>
            <p:ph type="title"/>
          </p:nvPr>
        </p:nvSpPr>
        <p:spPr>
          <a:xfrm>
            <a:off x="848530" y="1743776"/>
            <a:ext cx="10726460" cy="2909528"/>
          </a:xfrm>
        </p:spPr>
        <p:txBody>
          <a:bodyPr anchor="b"/>
          <a:lstStyle>
            <a:lvl1pPr>
              <a:defRPr sz="6117"/>
            </a:lvl1pPr>
          </a:lstStyle>
          <a:p>
            <a:r>
              <a:rPr lang="en-US"/>
              <a:t>Click to edit Master title style</a:t>
            </a:r>
          </a:p>
        </p:txBody>
      </p:sp>
      <p:sp>
        <p:nvSpPr>
          <p:cNvPr id="3" name="Text Placeholder 2">
            <a:extLst>
              <a:ext uri="{FF2B5EF4-FFF2-40B4-BE49-F238E27FC236}">
                <a16:creationId xmlns:a16="http://schemas.microsoft.com/office/drawing/2014/main" id="{D22261BB-9E6E-4A55-A25B-99E4B1F2DE13}"/>
              </a:ext>
            </a:extLst>
          </p:cNvPr>
          <p:cNvSpPr>
            <a:spLocks noGrp="1"/>
          </p:cNvSpPr>
          <p:nvPr>
            <p:ph type="body" idx="1"/>
          </p:nvPr>
        </p:nvSpPr>
        <p:spPr>
          <a:xfrm>
            <a:off x="848530" y="4680829"/>
            <a:ext cx="10726460" cy="1530052"/>
          </a:xfrm>
        </p:spPr>
        <p:txBody>
          <a:bodyPr/>
          <a:lstStyle>
            <a:lvl1pPr marL="0" indent="0">
              <a:buNone/>
              <a:defRPr sz="2448">
                <a:solidFill>
                  <a:schemeClr val="tx1">
                    <a:tint val="75000"/>
                  </a:schemeClr>
                </a:solidFill>
              </a:defRPr>
            </a:lvl1pPr>
            <a:lvl2pPr marL="466209" indent="0">
              <a:buNone/>
              <a:defRPr sz="2040">
                <a:solidFill>
                  <a:schemeClr val="tx1">
                    <a:tint val="75000"/>
                  </a:schemeClr>
                </a:solidFill>
              </a:defRPr>
            </a:lvl2pPr>
            <a:lvl3pPr marL="932418" indent="0">
              <a:buNone/>
              <a:defRPr sz="1836">
                <a:solidFill>
                  <a:schemeClr val="tx1">
                    <a:tint val="75000"/>
                  </a:schemeClr>
                </a:solidFill>
              </a:defRPr>
            </a:lvl3pPr>
            <a:lvl4pPr marL="1398627" indent="0">
              <a:buNone/>
              <a:defRPr sz="1632">
                <a:solidFill>
                  <a:schemeClr val="tx1">
                    <a:tint val="75000"/>
                  </a:schemeClr>
                </a:solidFill>
              </a:defRPr>
            </a:lvl4pPr>
            <a:lvl5pPr marL="1864835" indent="0">
              <a:buNone/>
              <a:defRPr sz="1632">
                <a:solidFill>
                  <a:schemeClr val="tx1">
                    <a:tint val="75000"/>
                  </a:schemeClr>
                </a:solidFill>
              </a:defRPr>
            </a:lvl5pPr>
            <a:lvl6pPr marL="2331044" indent="0">
              <a:buNone/>
              <a:defRPr sz="1632">
                <a:solidFill>
                  <a:schemeClr val="tx1">
                    <a:tint val="75000"/>
                  </a:schemeClr>
                </a:solidFill>
              </a:defRPr>
            </a:lvl6pPr>
            <a:lvl7pPr marL="2797253" indent="0">
              <a:buNone/>
              <a:defRPr sz="1632">
                <a:solidFill>
                  <a:schemeClr val="tx1">
                    <a:tint val="75000"/>
                  </a:schemeClr>
                </a:solidFill>
              </a:defRPr>
            </a:lvl7pPr>
            <a:lvl8pPr marL="3263461" indent="0">
              <a:buNone/>
              <a:defRPr sz="1632">
                <a:solidFill>
                  <a:schemeClr val="tx1">
                    <a:tint val="75000"/>
                  </a:schemeClr>
                </a:solidFill>
              </a:defRPr>
            </a:lvl8pPr>
            <a:lvl9pPr marL="3729669" indent="0">
              <a:buNone/>
              <a:defRPr sz="1632">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A03C9D-1EB4-4C9A-9548-7C9D30BDC43E}"/>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5" name="Footer Placeholder 4">
            <a:extLst>
              <a:ext uri="{FF2B5EF4-FFF2-40B4-BE49-F238E27FC236}">
                <a16:creationId xmlns:a16="http://schemas.microsoft.com/office/drawing/2014/main" id="{65DD9898-0DE1-4A52-8AD0-80BDFC1D78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86A9D-3584-4930-A879-10778545385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82683661"/>
      </p:ext>
    </p:extLst>
  </p:cSld>
  <p:clrMapOvr>
    <a:masterClrMapping/>
  </p:clrMapOvr>
</p:sldLayout>
</file>

<file path=ppt/slideLayouts/slideLayout439.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27DDB-203A-421D-A781-5CF936D7C1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C31955-177C-462B-AD7F-206023405913}"/>
              </a:ext>
            </a:extLst>
          </p:cNvPr>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D6680D0-5D46-44C4-BBEC-51AE0FF47575}"/>
              </a:ext>
            </a:extLst>
          </p:cNvPr>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097B11-569A-471F-84F6-1B9C69A94B5F}"/>
              </a:ext>
            </a:extLst>
          </p:cNvPr>
          <p:cNvSpPr>
            <a:spLocks noGrp="1"/>
          </p:cNvSpPr>
          <p:nvPr>
            <p:ph type="dt" sz="half" idx="10"/>
          </p:nvPr>
        </p:nvSpPr>
        <p:spPr/>
        <p:txBody>
          <a:bodyPr/>
          <a:lstStyle/>
          <a:p>
            <a:fld id="{EB712588-04B1-427B-82EE-E8DB90309F08}" type="datetimeFigureOut">
              <a:rPr lang="en-US" smtClean="0"/>
              <a:t>10/10/2018</a:t>
            </a:fld>
            <a:endParaRPr lang="en-US" dirty="0"/>
          </a:p>
        </p:txBody>
      </p:sp>
      <p:sp>
        <p:nvSpPr>
          <p:cNvPr id="6" name="Footer Placeholder 5">
            <a:extLst>
              <a:ext uri="{FF2B5EF4-FFF2-40B4-BE49-F238E27FC236}">
                <a16:creationId xmlns:a16="http://schemas.microsoft.com/office/drawing/2014/main" id="{40B33B08-B43B-4E56-A9CE-DC8BD77AB44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BE071FC-CD03-469A-9820-93B4BCB45B78}"/>
              </a:ext>
            </a:extLst>
          </p:cNvPr>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7571149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5366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0.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DC7BC-5AF9-47F5-9340-859C1A81938E}"/>
              </a:ext>
            </a:extLst>
          </p:cNvPr>
          <p:cNvSpPr>
            <a:spLocks noGrp="1"/>
          </p:cNvSpPr>
          <p:nvPr>
            <p:ph type="title"/>
          </p:nvPr>
        </p:nvSpPr>
        <p:spPr>
          <a:xfrm>
            <a:off x="856627" y="372395"/>
            <a:ext cx="10726460"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7B96CE-715B-4D37-B1BD-13BC6623B540}"/>
              </a:ext>
            </a:extLst>
          </p:cNvPr>
          <p:cNvSpPr>
            <a:spLocks noGrp="1"/>
          </p:cNvSpPr>
          <p:nvPr>
            <p:ph type="body" idx="1"/>
          </p:nvPr>
        </p:nvSpPr>
        <p:spPr>
          <a:xfrm>
            <a:off x="856629" y="1714631"/>
            <a:ext cx="5261211" cy="840314"/>
          </a:xfrm>
        </p:spPr>
        <p:txBody>
          <a:bodyPr anchor="b"/>
          <a:lstStyle>
            <a:lvl1pPr marL="0" indent="0">
              <a:buNone/>
              <a:defRPr sz="2448" b="1"/>
            </a:lvl1pPr>
            <a:lvl2pPr marL="466209" indent="0">
              <a:buNone/>
              <a:defRPr sz="2040" b="1"/>
            </a:lvl2pPr>
            <a:lvl3pPr marL="932418" indent="0">
              <a:buNone/>
              <a:defRPr sz="1836" b="1"/>
            </a:lvl3pPr>
            <a:lvl4pPr marL="1398627" indent="0">
              <a:buNone/>
              <a:defRPr sz="1632" b="1"/>
            </a:lvl4pPr>
            <a:lvl5pPr marL="1864835" indent="0">
              <a:buNone/>
              <a:defRPr sz="1632" b="1"/>
            </a:lvl5pPr>
            <a:lvl6pPr marL="2331044" indent="0">
              <a:buNone/>
              <a:defRPr sz="1632" b="1"/>
            </a:lvl6pPr>
            <a:lvl7pPr marL="2797253" indent="0">
              <a:buNone/>
              <a:defRPr sz="1632" b="1"/>
            </a:lvl7pPr>
            <a:lvl8pPr marL="3263461" indent="0">
              <a:buNone/>
              <a:defRPr sz="1632" b="1"/>
            </a:lvl8pPr>
            <a:lvl9pPr marL="3729669" indent="0">
              <a:buNone/>
              <a:defRPr sz="1632" b="1"/>
            </a:lvl9pPr>
          </a:lstStyle>
          <a:p>
            <a:pPr lvl="0"/>
            <a:r>
              <a:rPr lang="en-US"/>
              <a:t>Edit Master text styles</a:t>
            </a:r>
          </a:p>
        </p:txBody>
      </p:sp>
      <p:sp>
        <p:nvSpPr>
          <p:cNvPr id="4" name="Content Placeholder 3">
            <a:extLst>
              <a:ext uri="{FF2B5EF4-FFF2-40B4-BE49-F238E27FC236}">
                <a16:creationId xmlns:a16="http://schemas.microsoft.com/office/drawing/2014/main" id="{F49665B6-C8BA-4979-AA99-8C3178C861AA}"/>
              </a:ext>
            </a:extLst>
          </p:cNvPr>
          <p:cNvSpPr>
            <a:spLocks noGrp="1"/>
          </p:cNvSpPr>
          <p:nvPr>
            <p:ph sz="half" idx="2"/>
          </p:nvPr>
        </p:nvSpPr>
        <p:spPr>
          <a:xfrm>
            <a:off x="856629"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C4D2F6-D76A-4453-B88B-2543F3260D73}"/>
              </a:ext>
            </a:extLst>
          </p:cNvPr>
          <p:cNvSpPr>
            <a:spLocks noGrp="1"/>
          </p:cNvSpPr>
          <p:nvPr>
            <p:ph type="body" sz="quarter" idx="3"/>
          </p:nvPr>
        </p:nvSpPr>
        <p:spPr>
          <a:xfrm>
            <a:off x="6295965" y="1714631"/>
            <a:ext cx="5287122" cy="840314"/>
          </a:xfrm>
        </p:spPr>
        <p:txBody>
          <a:bodyPr anchor="b"/>
          <a:lstStyle>
            <a:lvl1pPr marL="0" indent="0">
              <a:buNone/>
              <a:defRPr sz="2448" b="1"/>
            </a:lvl1pPr>
            <a:lvl2pPr marL="466209" indent="0">
              <a:buNone/>
              <a:defRPr sz="2040" b="1"/>
            </a:lvl2pPr>
            <a:lvl3pPr marL="932418" indent="0">
              <a:buNone/>
              <a:defRPr sz="1836" b="1"/>
            </a:lvl3pPr>
            <a:lvl4pPr marL="1398627" indent="0">
              <a:buNone/>
              <a:defRPr sz="1632" b="1"/>
            </a:lvl4pPr>
            <a:lvl5pPr marL="1864835" indent="0">
              <a:buNone/>
              <a:defRPr sz="1632" b="1"/>
            </a:lvl5pPr>
            <a:lvl6pPr marL="2331044" indent="0">
              <a:buNone/>
              <a:defRPr sz="1632" b="1"/>
            </a:lvl6pPr>
            <a:lvl7pPr marL="2797253" indent="0">
              <a:buNone/>
              <a:defRPr sz="1632" b="1"/>
            </a:lvl7pPr>
            <a:lvl8pPr marL="3263461" indent="0">
              <a:buNone/>
              <a:defRPr sz="1632" b="1"/>
            </a:lvl8pPr>
            <a:lvl9pPr marL="3729669" indent="0">
              <a:buNone/>
              <a:defRPr sz="1632" b="1"/>
            </a:lvl9pPr>
          </a:lstStyle>
          <a:p>
            <a:pPr lvl="0"/>
            <a:r>
              <a:rPr lang="en-US"/>
              <a:t>Edit Master text styles</a:t>
            </a:r>
          </a:p>
        </p:txBody>
      </p:sp>
      <p:sp>
        <p:nvSpPr>
          <p:cNvPr id="6" name="Content Placeholder 5">
            <a:extLst>
              <a:ext uri="{FF2B5EF4-FFF2-40B4-BE49-F238E27FC236}">
                <a16:creationId xmlns:a16="http://schemas.microsoft.com/office/drawing/2014/main" id="{3F1641D1-730C-43F4-92DB-B6722B4717AB}"/>
              </a:ext>
            </a:extLst>
          </p:cNvPr>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75CFA2-2833-489B-86D9-D2F0F7C8AC54}"/>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8" name="Footer Placeholder 7">
            <a:extLst>
              <a:ext uri="{FF2B5EF4-FFF2-40B4-BE49-F238E27FC236}">
                <a16:creationId xmlns:a16="http://schemas.microsoft.com/office/drawing/2014/main" id="{6E103FFF-C87F-424F-9186-32032C82ED1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CAFB703-FBED-41AE-8FA2-2A58B9E137F2}"/>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5739075"/>
      </p:ext>
    </p:extLst>
  </p:cSld>
  <p:clrMapOvr>
    <a:masterClrMapping/>
  </p:clrMapOvr>
</p:sldLayout>
</file>

<file path=ppt/slideLayouts/slideLayout441.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2ABC7-129D-47C6-96F3-28B8B36EE71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D97B9E-0A7E-47DD-B730-3AA8235B88EB}"/>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4" name="Footer Placeholder 3">
            <a:extLst>
              <a:ext uri="{FF2B5EF4-FFF2-40B4-BE49-F238E27FC236}">
                <a16:creationId xmlns:a16="http://schemas.microsoft.com/office/drawing/2014/main" id="{9F532B9A-E113-4982-BE6C-60B08CC0C7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DAE4064-82C8-48C6-82A7-7E28ACA25FD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62502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72DB11-85A1-455B-BAB3-77ECEE64F6BD}"/>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3" name="Footer Placeholder 2">
            <a:extLst>
              <a:ext uri="{FF2B5EF4-FFF2-40B4-BE49-F238E27FC236}">
                <a16:creationId xmlns:a16="http://schemas.microsoft.com/office/drawing/2014/main" id="{D7D67037-9E67-4340-8518-8F5F85D8098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00DFA1D4-63EC-4FA0-800B-7B98DF993E75}"/>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82510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3.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AA68F-DC19-4571-8F32-F517806EC8D9}"/>
              </a:ext>
            </a:extLst>
          </p:cNvPr>
          <p:cNvSpPr>
            <a:spLocks noGrp="1"/>
          </p:cNvSpPr>
          <p:nvPr>
            <p:ph type="title"/>
          </p:nvPr>
        </p:nvSpPr>
        <p:spPr>
          <a:xfrm>
            <a:off x="856629" y="466302"/>
            <a:ext cx="4011087"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1007AD20-CA66-4D70-84DB-577D8995B545}"/>
              </a:ext>
            </a:extLst>
          </p:cNvPr>
          <p:cNvSpPr>
            <a:spLocks noGrp="1"/>
          </p:cNvSpPr>
          <p:nvPr>
            <p:ph idx="1"/>
          </p:nvPr>
        </p:nvSpPr>
        <p:spPr>
          <a:xfrm>
            <a:off x="5287123" y="1007084"/>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4DC98C-5B04-48A1-B973-BD6006C4CDB4}"/>
              </a:ext>
            </a:extLst>
          </p:cNvPr>
          <p:cNvSpPr>
            <a:spLocks noGrp="1"/>
          </p:cNvSpPr>
          <p:nvPr>
            <p:ph type="body" sz="half" idx="2"/>
          </p:nvPr>
        </p:nvSpPr>
        <p:spPr>
          <a:xfrm>
            <a:off x="856629" y="2098357"/>
            <a:ext cx="4011087" cy="3887467"/>
          </a:xfrm>
        </p:spPr>
        <p:txBody>
          <a:bodyPr/>
          <a:lstStyle>
            <a:lvl1pPr marL="0" indent="0">
              <a:buNone/>
              <a:defRPr sz="1632"/>
            </a:lvl1pPr>
            <a:lvl2pPr marL="466209" indent="0">
              <a:buNone/>
              <a:defRPr sz="1428"/>
            </a:lvl2pPr>
            <a:lvl3pPr marL="932418" indent="0">
              <a:buNone/>
              <a:defRPr sz="1224"/>
            </a:lvl3pPr>
            <a:lvl4pPr marL="1398627" indent="0">
              <a:buNone/>
              <a:defRPr sz="1020"/>
            </a:lvl4pPr>
            <a:lvl5pPr marL="1864835" indent="0">
              <a:buNone/>
              <a:defRPr sz="1020"/>
            </a:lvl5pPr>
            <a:lvl6pPr marL="2331044" indent="0">
              <a:buNone/>
              <a:defRPr sz="1020"/>
            </a:lvl6pPr>
            <a:lvl7pPr marL="2797253" indent="0">
              <a:buNone/>
              <a:defRPr sz="1020"/>
            </a:lvl7pPr>
            <a:lvl8pPr marL="3263461" indent="0">
              <a:buNone/>
              <a:defRPr sz="1020"/>
            </a:lvl8pPr>
            <a:lvl9pPr marL="3729669"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0B58E65A-C74C-4C3F-926E-474B224C71F2}"/>
              </a:ext>
            </a:extLst>
          </p:cNvPr>
          <p:cNvSpPr>
            <a:spLocks noGrp="1"/>
          </p:cNvSpPr>
          <p:nvPr>
            <p:ph type="dt" sz="half" idx="10"/>
          </p:nvPr>
        </p:nvSpPr>
        <p:spPr/>
        <p:txBody>
          <a:bodyPr/>
          <a:lstStyle/>
          <a:p>
            <a:fld id="{42A54C80-263E-416B-A8E0-580EDEADCBDC}" type="datetimeFigureOut">
              <a:rPr lang="en-US" smtClean="0"/>
              <a:t>10/10/2018</a:t>
            </a:fld>
            <a:endParaRPr lang="en-US" dirty="0"/>
          </a:p>
        </p:txBody>
      </p:sp>
      <p:sp>
        <p:nvSpPr>
          <p:cNvPr id="6" name="Footer Placeholder 5">
            <a:extLst>
              <a:ext uri="{FF2B5EF4-FFF2-40B4-BE49-F238E27FC236}">
                <a16:creationId xmlns:a16="http://schemas.microsoft.com/office/drawing/2014/main" id="{C994D8D4-D124-4D98-BEA1-DA59DBEE526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7F7E29B-9D44-422F-9B75-D373792BBF2B}"/>
              </a:ext>
            </a:extLst>
          </p:cNvPr>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3300063827"/>
      </p:ext>
    </p:extLst>
  </p:cSld>
  <p:clrMapOvr>
    <a:masterClrMapping/>
  </p:clrMapOvr>
</p:sldLayout>
</file>

<file path=ppt/slideLayouts/slideLayout44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B4164-1099-4CDE-85BE-45FF6F35D702}"/>
              </a:ext>
            </a:extLst>
          </p:cNvPr>
          <p:cNvSpPr>
            <a:spLocks noGrp="1"/>
          </p:cNvSpPr>
          <p:nvPr>
            <p:ph type="title"/>
          </p:nvPr>
        </p:nvSpPr>
        <p:spPr>
          <a:xfrm>
            <a:off x="856629"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13133902-D608-457C-AA23-BEE2F2B519D9}"/>
              </a:ext>
            </a:extLst>
          </p:cNvPr>
          <p:cNvSpPr>
            <a:spLocks noGrp="1"/>
          </p:cNvSpPr>
          <p:nvPr>
            <p:ph type="pic" idx="1"/>
          </p:nvPr>
        </p:nvSpPr>
        <p:spPr>
          <a:xfrm>
            <a:off x="5287123" y="1007084"/>
            <a:ext cx="6295965" cy="4970646"/>
          </a:xfrm>
        </p:spPr>
        <p:txBody>
          <a:bodyPr/>
          <a:lstStyle>
            <a:lvl1pPr marL="0" indent="0">
              <a:buNone/>
              <a:defRPr sz="3264"/>
            </a:lvl1pPr>
            <a:lvl2pPr marL="466209" indent="0">
              <a:buNone/>
              <a:defRPr sz="2856"/>
            </a:lvl2pPr>
            <a:lvl3pPr marL="932418" indent="0">
              <a:buNone/>
              <a:defRPr sz="2448"/>
            </a:lvl3pPr>
            <a:lvl4pPr marL="1398627" indent="0">
              <a:buNone/>
              <a:defRPr sz="2040"/>
            </a:lvl4pPr>
            <a:lvl5pPr marL="1864835" indent="0">
              <a:buNone/>
              <a:defRPr sz="2040"/>
            </a:lvl5pPr>
            <a:lvl6pPr marL="2331044" indent="0">
              <a:buNone/>
              <a:defRPr sz="2040"/>
            </a:lvl6pPr>
            <a:lvl7pPr marL="2797253" indent="0">
              <a:buNone/>
              <a:defRPr sz="2040"/>
            </a:lvl7pPr>
            <a:lvl8pPr marL="3263461" indent="0">
              <a:buNone/>
              <a:defRPr sz="2040"/>
            </a:lvl8pPr>
            <a:lvl9pPr marL="3729669" indent="0">
              <a:buNone/>
              <a:defRPr sz="2040"/>
            </a:lvl9pPr>
          </a:lstStyle>
          <a:p>
            <a:endParaRPr lang="en-US"/>
          </a:p>
        </p:txBody>
      </p:sp>
      <p:sp>
        <p:nvSpPr>
          <p:cNvPr id="4" name="Text Placeholder 3">
            <a:extLst>
              <a:ext uri="{FF2B5EF4-FFF2-40B4-BE49-F238E27FC236}">
                <a16:creationId xmlns:a16="http://schemas.microsoft.com/office/drawing/2014/main" id="{A53B6788-DEFE-448B-BF9C-A982FF62F481}"/>
              </a:ext>
            </a:extLst>
          </p:cNvPr>
          <p:cNvSpPr>
            <a:spLocks noGrp="1"/>
          </p:cNvSpPr>
          <p:nvPr>
            <p:ph type="body" sz="half" idx="2"/>
          </p:nvPr>
        </p:nvSpPr>
        <p:spPr>
          <a:xfrm>
            <a:off x="856629" y="2098357"/>
            <a:ext cx="4011087" cy="3887467"/>
          </a:xfrm>
        </p:spPr>
        <p:txBody>
          <a:bodyPr/>
          <a:lstStyle>
            <a:lvl1pPr marL="0" indent="0">
              <a:buNone/>
              <a:defRPr sz="1632"/>
            </a:lvl1pPr>
            <a:lvl2pPr marL="466209" indent="0">
              <a:buNone/>
              <a:defRPr sz="1428"/>
            </a:lvl2pPr>
            <a:lvl3pPr marL="932418" indent="0">
              <a:buNone/>
              <a:defRPr sz="1224"/>
            </a:lvl3pPr>
            <a:lvl4pPr marL="1398627" indent="0">
              <a:buNone/>
              <a:defRPr sz="1020"/>
            </a:lvl4pPr>
            <a:lvl5pPr marL="1864835" indent="0">
              <a:buNone/>
              <a:defRPr sz="1020"/>
            </a:lvl5pPr>
            <a:lvl6pPr marL="2331044" indent="0">
              <a:buNone/>
              <a:defRPr sz="1020"/>
            </a:lvl6pPr>
            <a:lvl7pPr marL="2797253" indent="0">
              <a:buNone/>
              <a:defRPr sz="1020"/>
            </a:lvl7pPr>
            <a:lvl8pPr marL="3263461" indent="0">
              <a:buNone/>
              <a:defRPr sz="1020"/>
            </a:lvl8pPr>
            <a:lvl9pPr marL="3729669"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08CBDF4B-29E5-447C-8825-372A96C42157}"/>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6" name="Footer Placeholder 5">
            <a:extLst>
              <a:ext uri="{FF2B5EF4-FFF2-40B4-BE49-F238E27FC236}">
                <a16:creationId xmlns:a16="http://schemas.microsoft.com/office/drawing/2014/main" id="{99424D9E-A93E-448D-9FD2-8365B7AC07C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91C682-3665-4E2F-8B83-35025C18989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56890605"/>
      </p:ext>
    </p:extLst>
  </p:cSld>
  <p:clrMapOvr>
    <a:masterClrMapping/>
  </p:clrMapOvr>
</p:sldLayout>
</file>

<file path=ppt/slideLayouts/slideLayout445.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1EAD3-470F-41B2-B374-A8BC0CFB95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2FCD96-A54C-4E5E-A4D7-5BC753DC748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32D06F-1415-41AE-9FB7-567B37697F7C}"/>
              </a:ext>
            </a:extLst>
          </p:cNvPr>
          <p:cNvSpPr>
            <a:spLocks noGrp="1"/>
          </p:cNvSpPr>
          <p:nvPr>
            <p:ph type="dt" sz="half" idx="10"/>
          </p:nvPr>
        </p:nvSpPr>
        <p:spPr/>
        <p:txBody>
          <a:bodyPr/>
          <a:lstStyle/>
          <a:p>
            <a:fld id="{55C6B4A9-1611-4792-9094-5F34BCA07E0B}" type="datetimeFigureOut">
              <a:rPr lang="en-US" smtClean="0"/>
              <a:t>10/10/2018</a:t>
            </a:fld>
            <a:endParaRPr lang="en-US" dirty="0"/>
          </a:p>
        </p:txBody>
      </p:sp>
      <p:sp>
        <p:nvSpPr>
          <p:cNvPr id="5" name="Footer Placeholder 4">
            <a:extLst>
              <a:ext uri="{FF2B5EF4-FFF2-40B4-BE49-F238E27FC236}">
                <a16:creationId xmlns:a16="http://schemas.microsoft.com/office/drawing/2014/main" id="{5053A0B1-0A53-4D8F-B9C7-6CF804E7BA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165026C-306A-4D27-9153-5FAB2D58167E}"/>
              </a:ext>
            </a:extLst>
          </p:cNvPr>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338225909"/>
      </p:ext>
    </p:extLst>
  </p:cSld>
  <p:clrMapOvr>
    <a:masterClrMapping/>
  </p:clrMapOvr>
</p:sldLayout>
</file>

<file path=ppt/slideLayouts/slideLayout44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5BC28F-1011-42E7-B84E-66769AACB53E}"/>
              </a:ext>
            </a:extLst>
          </p:cNvPr>
          <p:cNvSpPr>
            <a:spLocks noGrp="1"/>
          </p:cNvSpPr>
          <p:nvPr>
            <p:ph type="title" orient="vert"/>
          </p:nvPr>
        </p:nvSpPr>
        <p:spPr>
          <a:xfrm>
            <a:off x="8899852" y="372395"/>
            <a:ext cx="2681615"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0A6D0F-3D07-44A1-8387-BCF113EBD694}"/>
              </a:ext>
            </a:extLst>
          </p:cNvPr>
          <p:cNvSpPr>
            <a:spLocks noGrp="1"/>
          </p:cNvSpPr>
          <p:nvPr>
            <p:ph type="body" orient="vert" idx="1"/>
          </p:nvPr>
        </p:nvSpPr>
        <p:spPr>
          <a:xfrm>
            <a:off x="855009" y="372395"/>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C1B64F-2B70-4A90-844A-7028AB5FC7FE}"/>
              </a:ext>
            </a:extLst>
          </p:cNvPr>
          <p:cNvSpPr>
            <a:spLocks noGrp="1"/>
          </p:cNvSpPr>
          <p:nvPr>
            <p:ph type="dt" sz="half" idx="10"/>
          </p:nvPr>
        </p:nvSpPr>
        <p:spPr/>
        <p:txBody>
          <a:bodyPr/>
          <a:lstStyle/>
          <a:p>
            <a:fld id="{B61BEF0D-F0BB-DE4B-95CE-6DB70DBA9567}" type="datetimeFigureOut">
              <a:rPr lang="en-US" smtClean="0"/>
              <a:pPr/>
              <a:t>10/10/2018</a:t>
            </a:fld>
            <a:endParaRPr lang="en-US" dirty="0"/>
          </a:p>
        </p:txBody>
      </p:sp>
      <p:sp>
        <p:nvSpPr>
          <p:cNvPr id="5" name="Footer Placeholder 4">
            <a:extLst>
              <a:ext uri="{FF2B5EF4-FFF2-40B4-BE49-F238E27FC236}">
                <a16:creationId xmlns:a16="http://schemas.microsoft.com/office/drawing/2014/main" id="{333E747D-E703-452C-856C-750AB5675AD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4D912FF-D152-4569-9436-809A08201A6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9703623"/>
      </p:ext>
    </p:extLst>
  </p:cSld>
  <p:clrMapOvr>
    <a:masterClrMapping/>
  </p:clrMapOvr>
</p:sldLayout>
</file>

<file path=ppt/slideLayouts/slideLayout447.xml><?xml version="1.0" encoding="utf-8"?>
<p:sldLayout xmlns:a="http://schemas.openxmlformats.org/drawingml/2006/main" xmlns:r="http://schemas.openxmlformats.org/officeDocument/2006/relationships" xmlns:p="http://schemas.openxmlformats.org/presentationml/2006/main" showMasterSp="0"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3"/>
          <p:cNvSpPr txBox="1"/>
          <p:nvPr userDrawn="1"/>
        </p:nvSpPr>
        <p:spPr>
          <a:xfrm>
            <a:off x="7801768" y="6483235"/>
            <a:ext cx="4186303" cy="266818"/>
          </a:xfrm>
          <a:prstGeom prst="rect">
            <a:avLst/>
          </a:prstGeom>
          <a:noFill/>
        </p:spPr>
        <p:txBody>
          <a:bodyPr wrap="none" lIns="0" tIns="0" rIns="0" bIns="0" rtlCol="0">
            <a:spAutoFit/>
          </a:bodyPr>
          <a:lstStyle/>
          <a:p>
            <a:pPr algn="r"/>
            <a:r>
              <a:rPr lang="en-CA" sz="1700" dirty="0">
                <a:solidFill>
                  <a:srgbClr val="000000">
                    <a:alpha val="60000"/>
                  </a:srgbClr>
                </a:solidFill>
                <a:latin typeface="Segoe UI" panose="020B0502040204020203" pitchFamily="34" charset="0"/>
                <a:ea typeface="Segoe UI" panose="020B0502040204020203" pitchFamily="34" charset="0"/>
                <a:cs typeface="Segoe UI" panose="020B0502040204020203" pitchFamily="34" charset="0"/>
              </a:rPr>
              <a:t>2017 Microsoft Cloud and Hosting Summit</a:t>
            </a:r>
          </a:p>
        </p:txBody>
      </p:sp>
    </p:spTree>
    <p:extLst>
      <p:ext uri="{BB962C8B-B14F-4D97-AF65-F5344CB8AC3E}">
        <p14:creationId xmlns:p14="http://schemas.microsoft.com/office/powerpoint/2010/main" val="1192138564"/>
      </p:ext>
    </p:extLst>
  </p:cSld>
  <p:clrMapOvr>
    <a:masterClrMapping/>
  </p:clrMapOvr>
  <p:transition>
    <p:fade/>
  </p:transition>
</p:sldLayout>
</file>

<file path=ppt/slideLayouts/slideLayout448.xml><?xml version="1.0" encoding="utf-8"?>
<p:sldLayout xmlns:a="http://schemas.openxmlformats.org/drawingml/2006/main" xmlns:r="http://schemas.openxmlformats.org/officeDocument/2006/relationships" xmlns:p="http://schemas.openxmlformats.org/presentationml/2006/main" showMasterSp="0"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28313344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9.xml><?xml version="1.0" encoding="utf-8"?>
<p:sldLayout xmlns:a="http://schemas.openxmlformats.org/drawingml/2006/main" xmlns:r="http://schemas.openxmlformats.org/officeDocument/2006/relationships" xmlns:p="http://schemas.openxmlformats.org/presentationml/2006/main" showMasterSp="0"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8114391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0934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0.xml><?xml version="1.0" encoding="utf-8"?>
<p:sldLayout xmlns:a="http://schemas.openxmlformats.org/drawingml/2006/main" xmlns:r="http://schemas.openxmlformats.org/officeDocument/2006/relationships" xmlns:p="http://schemas.openxmlformats.org/presentationml/2006/main" showMasterSp="0" userDrawn="1">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7002596"/>
      </p:ext>
    </p:extLst>
  </p:cSld>
  <p:clrMapOvr>
    <a:masterClrMapping/>
  </p:clrMapOvr>
  <p:transition>
    <p:fade/>
  </p:transition>
</p:sldLayout>
</file>

<file path=ppt/slideLayouts/slideLayout451.xml><?xml version="1.0" encoding="utf-8"?>
<p:sldLayout xmlns:a="http://schemas.openxmlformats.org/drawingml/2006/main" xmlns:r="http://schemas.openxmlformats.org/officeDocument/2006/relationships" xmlns:p="http://schemas.openxmlformats.org/presentationml/2006/main" showMasterSp="0" userDrawn="1">
  <p:cSld name="1_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85552"/>
            <a:ext cx="4892040" cy="1423422"/>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828598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452.xml><?xml version="1.0" encoding="utf-8"?>
<p:sldLayout xmlns:a="http://schemas.openxmlformats.org/drawingml/2006/main" xmlns:r="http://schemas.openxmlformats.org/officeDocument/2006/relationships" xmlns:p="http://schemas.openxmlformats.org/presentationml/2006/main" showMasterSp="0" userDrawn="1">
  <p:cSld name="9_Title Master: Light">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8161439" y="270454"/>
            <a:ext cx="4010763" cy="1206168"/>
          </a:xfrm>
        </p:spPr>
        <p:txBody>
          <a:bodyPr>
            <a:noAutofit/>
          </a:bodyPr>
          <a:lstStyle>
            <a:lvl1pPr marL="0" indent="1620">
              <a:lnSpc>
                <a:spcPct val="70000"/>
              </a:lnSpc>
              <a:defRPr sz="4080" b="0" baseline="0">
                <a:solidFill>
                  <a:schemeClr val="accent1"/>
                </a:solidFill>
                <a:latin typeface="Arial Black" panose="020B0A04020102020204" pitchFamily="34" charset="0"/>
              </a:defRPr>
            </a:lvl1pPr>
            <a:lvl2pPr marL="56645" indent="0">
              <a:lnSpc>
                <a:spcPct val="80000"/>
              </a:lnSpc>
              <a:spcAft>
                <a:spcPts val="0"/>
              </a:spcAft>
              <a:defRPr sz="2448" b="0" cap="all" baseline="0">
                <a:solidFill>
                  <a:schemeClr val="accent1"/>
                </a:solidFill>
                <a:latin typeface="Arial Black" panose="020B0A04020102020204" pitchFamily="34" charset="0"/>
              </a:defRPr>
            </a:lvl2pPr>
            <a:lvl3pPr marL="56645" indent="0">
              <a:lnSpc>
                <a:spcPct val="80000"/>
              </a:lnSpc>
              <a:spcAft>
                <a:spcPts val="0"/>
              </a:spcAft>
              <a:defRPr sz="1836" b="0" cap="all" baseline="0">
                <a:solidFill>
                  <a:schemeClr val="accent1"/>
                </a:solidFill>
                <a:latin typeface="Arial Black" panose="020B0A04020102020204" pitchFamily="34" charset="0"/>
              </a:defRPr>
            </a:lvl3pPr>
            <a:lvl4pPr marL="56645" indent="0">
              <a:lnSpc>
                <a:spcPct val="80000"/>
              </a:lnSpc>
              <a:buNone/>
              <a:defRPr sz="1836" b="0" cap="all" baseline="0">
                <a:solidFill>
                  <a:schemeClr val="accent1"/>
                </a:solidFill>
                <a:latin typeface="Arial Black" panose="020B0A04020102020204" pitchFamily="34" charset="0"/>
              </a:defRPr>
            </a:lvl4pPr>
            <a:lvl5pPr marL="56645" indent="0">
              <a:lnSpc>
                <a:spcPct val="80000"/>
              </a:lnSpc>
              <a:buNone/>
              <a:defRPr sz="1836" b="0" cap="all" baseline="0">
                <a:solidFill>
                  <a:schemeClr val="accent1"/>
                </a:solidFill>
                <a:latin typeface="Arial Black" panose="020B0A04020102020204" pitchFamily="34" charset="0"/>
              </a:defRPr>
            </a:lvl5pPr>
            <a:lvl6pPr marL="346344" indent="0">
              <a:buNone/>
              <a:defRPr/>
            </a:lvl6pPr>
            <a:lvl7pPr>
              <a:defRPr/>
            </a:lvl7pPr>
            <a:lvl8pPr>
              <a:defRPr/>
            </a:lvl8pPr>
          </a:lstStyle>
          <a:p>
            <a:pPr lvl="0"/>
            <a:r>
              <a:rPr lang="en-US"/>
              <a:t>First level</a:t>
            </a:r>
          </a:p>
        </p:txBody>
      </p:sp>
      <p:sp>
        <p:nvSpPr>
          <p:cNvPr id="7" name="Text Placeholder 6"/>
          <p:cNvSpPr>
            <a:spLocks noGrp="1"/>
          </p:cNvSpPr>
          <p:nvPr>
            <p:ph type="body" sz="quarter" idx="14" hasCustomPrompt="1"/>
          </p:nvPr>
        </p:nvSpPr>
        <p:spPr>
          <a:xfrm>
            <a:off x="8161437" y="1554339"/>
            <a:ext cx="4041854" cy="1476622"/>
          </a:xfrm>
        </p:spPr>
        <p:txBody>
          <a:bodyPr>
            <a:normAutofit/>
          </a:bodyPr>
          <a:lstStyle>
            <a:lvl1pPr marL="0" indent="0">
              <a:defRPr sz="1632" b="0">
                <a:solidFill>
                  <a:schemeClr val="bg1"/>
                </a:solidFill>
                <a:latin typeface="Arial Black" panose="020B0A04020102020204" pitchFamily="34" charset="0"/>
              </a:defRPr>
            </a:lvl1pPr>
            <a:lvl2pPr marL="0" indent="0">
              <a:spcAft>
                <a:spcPts val="0"/>
              </a:spcAft>
              <a:defRPr sz="1632">
                <a:solidFill>
                  <a:schemeClr val="bg1"/>
                </a:solidFill>
                <a:latin typeface="Arial" panose="020B0604020202020204" pitchFamily="34" charset="0"/>
                <a:cs typeface="Arial" panose="020B0604020202020204" pitchFamily="34" charset="0"/>
              </a:defRPr>
            </a:lvl2pPr>
            <a:lvl3pPr marL="0" indent="0">
              <a:lnSpc>
                <a:spcPct val="110000"/>
              </a:lnSpc>
              <a:spcAft>
                <a:spcPts val="612"/>
              </a:spcAft>
              <a:buFont typeface="Arial" panose="020B0604020202020204" pitchFamily="34" charset="0"/>
              <a:buNone/>
              <a:defRPr sz="1632">
                <a:solidFill>
                  <a:schemeClr val="bg1"/>
                </a:solidFill>
                <a:latin typeface="Arial" panose="020B0604020202020204" pitchFamily="34" charset="0"/>
                <a:cs typeface="Arial" panose="020B0604020202020204" pitchFamily="34" charset="0"/>
              </a:defRPr>
            </a:lvl3pPr>
            <a:lvl4pPr marL="0" indent="0">
              <a:lnSpc>
                <a:spcPct val="110000"/>
              </a:lnSpc>
              <a:spcBef>
                <a:spcPts val="0"/>
              </a:spcBef>
              <a:buNone/>
              <a:defRPr sz="1632">
                <a:solidFill>
                  <a:schemeClr val="bg1"/>
                </a:solidFill>
                <a:latin typeface="Arial" panose="020B0604020202020204" pitchFamily="34" charset="0"/>
                <a:cs typeface="Arial" panose="020B0604020202020204" pitchFamily="34" charset="0"/>
              </a:defRPr>
            </a:lvl4pPr>
            <a:lvl5pPr marL="0" indent="0">
              <a:buFont typeface="Arial" panose="020B0604020202020204" pitchFamily="34" charset="0"/>
              <a:buNone/>
              <a:defRPr sz="2040">
                <a:solidFill>
                  <a:schemeClr val="tx1"/>
                </a:solidFill>
              </a:defRPr>
            </a:lvl5pPr>
            <a:lvl6pPr marL="351200" indent="-176409">
              <a:buFont typeface="Graphik" panose="020B0503030202060203" pitchFamily="34" charset="0"/>
              <a:buChar char="–"/>
              <a:defRPr sz="1632">
                <a:solidFill>
                  <a:schemeClr val="tx1"/>
                </a:solidFill>
              </a:defRPr>
            </a:lvl6pPr>
            <a:lvl7pPr marL="0" indent="0">
              <a:defRPr sz="1428" b="1">
                <a:solidFill>
                  <a:schemeClr val="tx1"/>
                </a:solidFill>
                <a:latin typeface="+mj-lt"/>
              </a:defRPr>
            </a:lvl7pPr>
            <a:lvl8pPr marL="0" indent="0">
              <a:defRPr sz="1428" baseline="0">
                <a:solidFill>
                  <a:schemeClr val="tx1"/>
                </a:solidFill>
                <a:latin typeface="+mn-lt"/>
              </a:defRPr>
            </a:lvl8pPr>
            <a:lvl9pPr marL="0" indent="0">
              <a:lnSpc>
                <a:spcPct val="100000"/>
              </a:lnSpc>
              <a:spcAft>
                <a:spcPts val="816"/>
              </a:spcAft>
              <a:defRPr sz="1428">
                <a:solidFill>
                  <a:schemeClr val="tx1"/>
                </a:solidFill>
                <a:latin typeface="+mn-lt"/>
              </a:defRPr>
            </a:lvl9pPr>
          </a:lstStyle>
          <a:p>
            <a:pPr lvl="0"/>
            <a:r>
              <a:rPr lang="en-US"/>
              <a:t>Edit Master text styles</a:t>
            </a:r>
          </a:p>
          <a:p>
            <a:pPr lvl="1"/>
            <a:r>
              <a:rPr lang="en-US"/>
              <a:t>Second level</a:t>
            </a:r>
          </a:p>
          <a:p>
            <a:pPr lvl="2"/>
            <a:r>
              <a:rPr lang="en-US"/>
              <a:t>Third level</a:t>
            </a:r>
          </a:p>
          <a:p>
            <a:pPr lvl="3"/>
            <a:r>
              <a:rPr lang="en-US"/>
              <a:t>Fourth level</a:t>
            </a:r>
          </a:p>
        </p:txBody>
      </p:sp>
      <p:sp>
        <p:nvSpPr>
          <p:cNvPr id="6" name="Footer Placeholder 5"/>
          <p:cNvSpPr>
            <a:spLocks noGrp="1"/>
          </p:cNvSpPr>
          <p:nvPr>
            <p:ph type="ftr" sz="quarter" idx="11"/>
          </p:nvPr>
        </p:nvSpPr>
        <p:spPr>
          <a:xfrm>
            <a:off x="388644" y="6648788"/>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9" name="Slide Number Placeholder 6"/>
          <p:cNvSpPr>
            <a:spLocks noGrp="1"/>
          </p:cNvSpPr>
          <p:nvPr>
            <p:ph type="sldNum" sz="quarter" idx="12"/>
          </p:nvPr>
        </p:nvSpPr>
        <p:spPr>
          <a:xfrm>
            <a:off x="11736928" y="6648788"/>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1388632488"/>
      </p:ext>
    </p:extLst>
  </p:cSld>
  <p:clrMapOvr>
    <a:masterClrMapping/>
  </p:clrMapOvr>
</p:sldLayout>
</file>

<file path=ppt/slideLayouts/slideLayout453.xml><?xml version="1.0" encoding="utf-8"?>
<p:sldLayout xmlns:a="http://schemas.openxmlformats.org/drawingml/2006/main" xmlns:r="http://schemas.openxmlformats.org/officeDocument/2006/relationships" xmlns:p="http://schemas.openxmlformats.org/presentationml/2006/main" showMasterSp="0" userDrawn="1">
  <p:cSld name="1_2 Titles and Content">
    <p:spTree>
      <p:nvGrpSpPr>
        <p:cNvPr id="1" name=""/>
        <p:cNvGrpSpPr/>
        <p:nvPr/>
      </p:nvGrpSpPr>
      <p:grpSpPr>
        <a:xfrm>
          <a:off x="0" y="0"/>
          <a:ext cx="0" cy="0"/>
          <a:chOff x="0" y="0"/>
          <a:chExt cx="0" cy="0"/>
        </a:xfrm>
      </p:grpSpPr>
      <p:sp>
        <p:nvSpPr>
          <p:cNvPr id="9" name="Text Placeholder 7"/>
          <p:cNvSpPr>
            <a:spLocks noGrp="1"/>
          </p:cNvSpPr>
          <p:nvPr>
            <p:ph type="body" sz="quarter" idx="14" hasCustomPrompt="1"/>
          </p:nvPr>
        </p:nvSpPr>
        <p:spPr>
          <a:xfrm>
            <a:off x="6218238" y="290394"/>
            <a:ext cx="5829598" cy="708271"/>
          </a:xfrm>
        </p:spPr>
        <p:txBody>
          <a:bodyPr/>
          <a:lstStyle>
            <a:lvl1pPr marL="0" indent="0">
              <a:lnSpc>
                <a:spcPct val="85000"/>
              </a:lnSpc>
              <a:spcBef>
                <a:spcPts val="0"/>
              </a:spcBef>
              <a:spcAft>
                <a:spcPts val="0"/>
              </a:spcAft>
              <a:defRPr sz="1632" b="1" cap="all" baseline="0"/>
            </a:lvl1pPr>
            <a:lvl2pPr marL="0" indent="0">
              <a:lnSpc>
                <a:spcPct val="76000"/>
              </a:lnSpc>
              <a:spcBef>
                <a:spcPts val="0"/>
              </a:spcBef>
              <a:spcAft>
                <a:spcPts val="0"/>
              </a:spcAft>
              <a:buNone/>
              <a:defRPr sz="2652" b="0" cap="all" baseline="0">
                <a:latin typeface="Arial Black" panose="020B0A04020102020204" pitchFamily="34" charset="0"/>
              </a:defRPr>
            </a:lvl2pPr>
            <a:lvl3pPr>
              <a:lnSpc>
                <a:spcPct val="75000"/>
              </a:lnSpc>
              <a:spcAft>
                <a:spcPts val="0"/>
              </a:spcAft>
              <a:defRPr sz="2448" cap="all" baseline="0">
                <a:latin typeface="+mj-lt"/>
              </a:defRPr>
            </a:lvl3pPr>
          </a:lstStyle>
          <a:p>
            <a:pPr lvl="0"/>
            <a:r>
              <a:rPr lang="en-US"/>
              <a:t>First subtitle</a:t>
            </a:r>
          </a:p>
          <a:p>
            <a:pPr lvl="1"/>
            <a:r>
              <a:rPr lang="en-US"/>
              <a:t>Second SUBTITLE</a:t>
            </a:r>
          </a:p>
        </p:txBody>
      </p:sp>
      <p:sp>
        <p:nvSpPr>
          <p:cNvPr id="4" name="Title 3"/>
          <p:cNvSpPr>
            <a:spLocks noGrp="1"/>
          </p:cNvSpPr>
          <p:nvPr>
            <p:ph type="title"/>
          </p:nvPr>
        </p:nvSpPr>
        <p:spPr>
          <a:xfrm>
            <a:off x="388643" y="388586"/>
            <a:ext cx="5829599" cy="1010321"/>
          </a:xfrm>
        </p:spPr>
        <p:txBody>
          <a:bodyPr/>
          <a:lstStyle/>
          <a:p>
            <a:r>
              <a:rPr lang="en-US"/>
              <a:t>Click to edit Master title style</a:t>
            </a:r>
          </a:p>
        </p:txBody>
      </p:sp>
      <p:sp>
        <p:nvSpPr>
          <p:cNvPr id="12" name="Content Placeholder 11"/>
          <p:cNvSpPr>
            <a:spLocks noGrp="1"/>
          </p:cNvSpPr>
          <p:nvPr>
            <p:ph sz="quarter" idx="18"/>
          </p:nvPr>
        </p:nvSpPr>
        <p:spPr>
          <a:xfrm>
            <a:off x="388641" y="1865211"/>
            <a:ext cx="8744396" cy="1563505"/>
          </a:xfrm>
        </p:spPr>
        <p:txBody>
          <a:bodyPr/>
          <a:lstStyle>
            <a:lvl3pPr marL="524371" indent="-234673">
              <a:buFont typeface="Graphik" panose="020B0503030202060203" pitchFamily="34" charset="0"/>
              <a:buChar char="–"/>
              <a:defRPr/>
            </a:lvl3pPr>
            <a:lvl5pPr marL="873953" indent="-181264">
              <a:buFont typeface="Graphik" panose="020B0503030202060203" pitchFamily="34" charset="0"/>
              <a:buChar char="–"/>
              <a:defRPr/>
            </a:lvl5pPr>
          </a:lstStyle>
          <a:p>
            <a:pPr lvl="0"/>
            <a:r>
              <a:rPr lang="en-US"/>
              <a:t>Edit Master text styles</a:t>
            </a:r>
          </a:p>
          <a:p>
            <a:pPr lvl="1"/>
            <a:r>
              <a:rPr lang="en-US"/>
              <a:t>Second level</a:t>
            </a:r>
          </a:p>
          <a:p>
            <a:pPr lvl="2"/>
            <a:r>
              <a:rPr lang="en-US"/>
              <a:t>Third level</a:t>
            </a:r>
          </a:p>
        </p:txBody>
      </p:sp>
      <p:sp>
        <p:nvSpPr>
          <p:cNvPr id="8" name="Footer Placeholder 5"/>
          <p:cNvSpPr>
            <a:spLocks noGrp="1"/>
          </p:cNvSpPr>
          <p:nvPr>
            <p:ph type="ftr" sz="quarter" idx="11"/>
          </p:nvPr>
        </p:nvSpPr>
        <p:spPr>
          <a:xfrm>
            <a:off x="388644" y="6648788"/>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11" name="Slide Number Placeholder 6"/>
          <p:cNvSpPr>
            <a:spLocks noGrp="1"/>
          </p:cNvSpPr>
          <p:nvPr>
            <p:ph type="sldNum" sz="quarter" idx="12"/>
          </p:nvPr>
        </p:nvSpPr>
        <p:spPr>
          <a:xfrm>
            <a:off x="11736928" y="6648788"/>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766123530"/>
      </p:ext>
    </p:extLst>
  </p:cSld>
  <p:clrMapOvr>
    <a:masterClrMapping/>
  </p:clrMapOvr>
</p:sldLayout>
</file>

<file path=ppt/slideLayouts/slideLayout454.xml><?xml version="1.0" encoding="utf-8"?>
<p:sldLayout xmlns:a="http://schemas.openxmlformats.org/drawingml/2006/main" xmlns:r="http://schemas.openxmlformats.org/officeDocument/2006/relationships" xmlns:p="http://schemas.openxmlformats.org/presentationml/2006/main" showMasterSp="0"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0726701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1652784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3842694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78551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0259779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288636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044142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98407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909304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709605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04891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02362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69" y="295274"/>
            <a:ext cx="7043233" cy="917575"/>
          </a:xfrm>
        </p:spPr>
        <p:txBody>
          <a:bodyPr/>
          <a:lstStyle>
            <a:lvl1pPr>
              <a:defRPr sz="4000"/>
            </a:lvl1pPr>
          </a:lstStyle>
          <a:p>
            <a:r>
              <a:rPr lang="en-US"/>
              <a:t>Click to edit Master title style</a:t>
            </a:r>
            <a:endParaRPr lang="en-US" dirty="0"/>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4925696" cy="6995160"/>
          </a:xfrm>
          <a:prstGeom prst="rect">
            <a:avLst/>
          </a:prstGeom>
        </p:spPr>
      </p:pic>
    </p:spTree>
    <p:extLst>
      <p:ext uri="{BB962C8B-B14F-4D97-AF65-F5344CB8AC3E}">
        <p14:creationId xmlns:p14="http://schemas.microsoft.com/office/powerpoint/2010/main" val="1169953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18614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14669714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393605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4091931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5234513"/>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8_Title Master: Light">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8161438" y="270454"/>
            <a:ext cx="4010763" cy="1206168"/>
          </a:xfrm>
        </p:spPr>
        <p:txBody>
          <a:bodyPr>
            <a:noAutofit/>
          </a:bodyPr>
          <a:lstStyle>
            <a:lvl1pPr marL="0" indent="1620">
              <a:lnSpc>
                <a:spcPct val="70000"/>
              </a:lnSpc>
              <a:defRPr sz="4080" b="0" baseline="0">
                <a:solidFill>
                  <a:schemeClr val="accent1"/>
                </a:solidFill>
                <a:latin typeface="Arial Black" panose="020B0A04020102020204" pitchFamily="34" charset="0"/>
              </a:defRPr>
            </a:lvl1pPr>
            <a:lvl2pPr marL="56656" indent="0">
              <a:lnSpc>
                <a:spcPct val="80000"/>
              </a:lnSpc>
              <a:spcAft>
                <a:spcPts val="0"/>
              </a:spcAft>
              <a:defRPr sz="2448" b="0" cap="all" baseline="0">
                <a:solidFill>
                  <a:schemeClr val="accent1"/>
                </a:solidFill>
                <a:latin typeface="Arial Black" panose="020B0A04020102020204" pitchFamily="34" charset="0"/>
              </a:defRPr>
            </a:lvl2pPr>
            <a:lvl3pPr marL="56656" indent="0">
              <a:lnSpc>
                <a:spcPct val="80000"/>
              </a:lnSpc>
              <a:spcAft>
                <a:spcPts val="0"/>
              </a:spcAft>
              <a:defRPr sz="1836" b="0" cap="all" baseline="0">
                <a:solidFill>
                  <a:schemeClr val="accent1"/>
                </a:solidFill>
                <a:latin typeface="Arial Black" panose="020B0A04020102020204" pitchFamily="34" charset="0"/>
              </a:defRPr>
            </a:lvl3pPr>
            <a:lvl4pPr marL="56656" indent="0">
              <a:lnSpc>
                <a:spcPct val="80000"/>
              </a:lnSpc>
              <a:buNone/>
              <a:defRPr sz="1836" b="0" cap="all" baseline="0">
                <a:solidFill>
                  <a:schemeClr val="accent1"/>
                </a:solidFill>
                <a:latin typeface="Arial Black" panose="020B0A04020102020204" pitchFamily="34" charset="0"/>
              </a:defRPr>
            </a:lvl4pPr>
            <a:lvl5pPr marL="56656" indent="0">
              <a:lnSpc>
                <a:spcPct val="80000"/>
              </a:lnSpc>
              <a:buNone/>
              <a:defRPr sz="1836" b="0" cap="all" baseline="0">
                <a:solidFill>
                  <a:schemeClr val="accent1"/>
                </a:solidFill>
                <a:latin typeface="Arial Black" panose="020B0A04020102020204" pitchFamily="34" charset="0"/>
              </a:defRPr>
            </a:lvl5pPr>
            <a:lvl6pPr marL="346410" indent="0">
              <a:buNone/>
              <a:defRPr/>
            </a:lvl6pPr>
            <a:lvl7pPr>
              <a:defRPr/>
            </a:lvl7pPr>
            <a:lvl8pPr>
              <a:defRPr/>
            </a:lvl8pPr>
          </a:lstStyle>
          <a:p>
            <a:pPr lvl="0"/>
            <a:r>
              <a:rPr lang="en-US"/>
              <a:t>First level</a:t>
            </a:r>
          </a:p>
        </p:txBody>
      </p:sp>
      <p:sp>
        <p:nvSpPr>
          <p:cNvPr id="7" name="Text Placeholder 6"/>
          <p:cNvSpPr>
            <a:spLocks noGrp="1"/>
          </p:cNvSpPr>
          <p:nvPr>
            <p:ph type="body" sz="quarter" idx="14" hasCustomPrompt="1"/>
          </p:nvPr>
        </p:nvSpPr>
        <p:spPr>
          <a:xfrm>
            <a:off x="8161437" y="1554339"/>
            <a:ext cx="4041854" cy="1476622"/>
          </a:xfrm>
        </p:spPr>
        <p:txBody>
          <a:bodyPr>
            <a:normAutofit/>
          </a:bodyPr>
          <a:lstStyle>
            <a:lvl1pPr marL="0" indent="0">
              <a:defRPr sz="1632" b="0">
                <a:solidFill>
                  <a:schemeClr val="bg1"/>
                </a:solidFill>
                <a:latin typeface="Arial Black" panose="020B0A04020102020204" pitchFamily="34" charset="0"/>
              </a:defRPr>
            </a:lvl1pPr>
            <a:lvl2pPr marL="0" indent="0">
              <a:spcAft>
                <a:spcPts val="0"/>
              </a:spcAft>
              <a:defRPr sz="1632">
                <a:solidFill>
                  <a:schemeClr val="bg1"/>
                </a:solidFill>
                <a:latin typeface="Arial" panose="020B0604020202020204" pitchFamily="34" charset="0"/>
                <a:cs typeface="Arial" panose="020B0604020202020204" pitchFamily="34" charset="0"/>
              </a:defRPr>
            </a:lvl2pPr>
            <a:lvl3pPr marL="0" indent="0">
              <a:lnSpc>
                <a:spcPct val="110000"/>
              </a:lnSpc>
              <a:spcAft>
                <a:spcPts val="612"/>
              </a:spcAft>
              <a:buFont typeface="Arial" panose="020B0604020202020204" pitchFamily="34" charset="0"/>
              <a:buNone/>
              <a:defRPr sz="1632">
                <a:solidFill>
                  <a:schemeClr val="bg1"/>
                </a:solidFill>
                <a:latin typeface="Arial" panose="020B0604020202020204" pitchFamily="34" charset="0"/>
                <a:cs typeface="Arial" panose="020B0604020202020204" pitchFamily="34" charset="0"/>
              </a:defRPr>
            </a:lvl3pPr>
            <a:lvl4pPr marL="0" indent="0">
              <a:lnSpc>
                <a:spcPct val="110000"/>
              </a:lnSpc>
              <a:spcBef>
                <a:spcPts val="0"/>
              </a:spcBef>
              <a:buNone/>
              <a:defRPr sz="1632">
                <a:solidFill>
                  <a:schemeClr val="bg1"/>
                </a:solidFill>
                <a:latin typeface="Arial" panose="020B0604020202020204" pitchFamily="34" charset="0"/>
                <a:cs typeface="Arial" panose="020B0604020202020204" pitchFamily="34" charset="0"/>
              </a:defRPr>
            </a:lvl4pPr>
            <a:lvl5pPr marL="0" indent="0">
              <a:buFont typeface="Arial" panose="020B0604020202020204" pitchFamily="34" charset="0"/>
              <a:buNone/>
              <a:defRPr sz="2040">
                <a:solidFill>
                  <a:schemeClr val="tx1"/>
                </a:solidFill>
              </a:defRPr>
            </a:lvl5pPr>
            <a:lvl6pPr marL="351267" indent="-176443">
              <a:buFont typeface="Graphik" panose="020B0503030202060203" pitchFamily="34" charset="0"/>
              <a:buChar char="–"/>
              <a:defRPr sz="1632">
                <a:solidFill>
                  <a:schemeClr val="tx1"/>
                </a:solidFill>
              </a:defRPr>
            </a:lvl6pPr>
            <a:lvl7pPr marL="0" indent="0">
              <a:defRPr sz="1428" b="1">
                <a:solidFill>
                  <a:schemeClr val="tx1"/>
                </a:solidFill>
                <a:latin typeface="+mj-lt"/>
              </a:defRPr>
            </a:lvl7pPr>
            <a:lvl8pPr marL="0" indent="0">
              <a:defRPr sz="1428" baseline="0">
                <a:solidFill>
                  <a:schemeClr val="tx1"/>
                </a:solidFill>
                <a:latin typeface="+mn-lt"/>
              </a:defRPr>
            </a:lvl8pPr>
            <a:lvl9pPr marL="0" indent="0">
              <a:lnSpc>
                <a:spcPct val="100000"/>
              </a:lnSpc>
              <a:spcAft>
                <a:spcPts val="816"/>
              </a:spcAft>
              <a:defRPr sz="1428">
                <a:solidFill>
                  <a:schemeClr val="tx1"/>
                </a:solidFill>
                <a:latin typeface="+mn-lt"/>
              </a:defRPr>
            </a:lvl9pPr>
          </a:lstStyle>
          <a:p>
            <a:pPr lvl="0"/>
            <a:r>
              <a:rPr lang="en-US"/>
              <a:t>Edit Master text styles</a:t>
            </a:r>
          </a:p>
          <a:p>
            <a:pPr lvl="1"/>
            <a:r>
              <a:rPr lang="en-US"/>
              <a:t>Second level</a:t>
            </a:r>
          </a:p>
          <a:p>
            <a:pPr lvl="2"/>
            <a:r>
              <a:rPr lang="en-US"/>
              <a:t>Third level</a:t>
            </a:r>
          </a:p>
          <a:p>
            <a:pPr lvl="3"/>
            <a:r>
              <a:rPr lang="en-US"/>
              <a:t>Fourth level</a:t>
            </a:r>
          </a:p>
        </p:txBody>
      </p:sp>
      <p:sp>
        <p:nvSpPr>
          <p:cNvPr id="6" name="Footer Placeholder 5"/>
          <p:cNvSpPr>
            <a:spLocks noGrp="1"/>
          </p:cNvSpPr>
          <p:nvPr>
            <p:ph type="ftr" sz="quarter" idx="11"/>
          </p:nvPr>
        </p:nvSpPr>
        <p:spPr>
          <a:xfrm>
            <a:off x="388643" y="6648787"/>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9" name="Slide Number Placeholder 6"/>
          <p:cNvSpPr>
            <a:spLocks noGrp="1"/>
          </p:cNvSpPr>
          <p:nvPr>
            <p:ph type="sldNum" sz="quarter" idx="12"/>
          </p:nvPr>
        </p:nvSpPr>
        <p:spPr>
          <a:xfrm>
            <a:off x="11736927" y="6648787"/>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411492875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2 Titles and Content">
    <p:spTree>
      <p:nvGrpSpPr>
        <p:cNvPr id="1" name=""/>
        <p:cNvGrpSpPr/>
        <p:nvPr/>
      </p:nvGrpSpPr>
      <p:grpSpPr>
        <a:xfrm>
          <a:off x="0" y="0"/>
          <a:ext cx="0" cy="0"/>
          <a:chOff x="0" y="0"/>
          <a:chExt cx="0" cy="0"/>
        </a:xfrm>
      </p:grpSpPr>
      <p:sp>
        <p:nvSpPr>
          <p:cNvPr id="9" name="Text Placeholder 7"/>
          <p:cNvSpPr>
            <a:spLocks noGrp="1"/>
          </p:cNvSpPr>
          <p:nvPr>
            <p:ph type="body" sz="quarter" idx="14" hasCustomPrompt="1"/>
          </p:nvPr>
        </p:nvSpPr>
        <p:spPr>
          <a:xfrm>
            <a:off x="6218238" y="290393"/>
            <a:ext cx="5829598" cy="708271"/>
          </a:xfrm>
        </p:spPr>
        <p:txBody>
          <a:bodyPr/>
          <a:lstStyle>
            <a:lvl1pPr marL="0" indent="0">
              <a:lnSpc>
                <a:spcPct val="85000"/>
              </a:lnSpc>
              <a:spcBef>
                <a:spcPts val="0"/>
              </a:spcBef>
              <a:spcAft>
                <a:spcPts val="0"/>
              </a:spcAft>
              <a:defRPr sz="1632" b="1" cap="all" baseline="0"/>
            </a:lvl1pPr>
            <a:lvl2pPr marL="0" indent="0">
              <a:lnSpc>
                <a:spcPct val="76000"/>
              </a:lnSpc>
              <a:spcBef>
                <a:spcPts val="0"/>
              </a:spcBef>
              <a:spcAft>
                <a:spcPts val="0"/>
              </a:spcAft>
              <a:buNone/>
              <a:defRPr sz="2652" b="0" cap="all" baseline="0">
                <a:latin typeface="Arial Black" panose="020B0A04020102020204" pitchFamily="34" charset="0"/>
              </a:defRPr>
            </a:lvl2pPr>
            <a:lvl3pPr>
              <a:lnSpc>
                <a:spcPct val="75000"/>
              </a:lnSpc>
              <a:spcAft>
                <a:spcPts val="0"/>
              </a:spcAft>
              <a:defRPr sz="2448" cap="all" baseline="0">
                <a:latin typeface="+mj-lt"/>
              </a:defRPr>
            </a:lvl3pPr>
          </a:lstStyle>
          <a:p>
            <a:pPr lvl="0"/>
            <a:r>
              <a:rPr lang="en-US"/>
              <a:t>First subtitle</a:t>
            </a:r>
          </a:p>
          <a:p>
            <a:pPr lvl="1"/>
            <a:r>
              <a:rPr lang="en-US"/>
              <a:t>Second SUBTITLE</a:t>
            </a:r>
          </a:p>
        </p:txBody>
      </p:sp>
      <p:sp>
        <p:nvSpPr>
          <p:cNvPr id="4" name="Title 3"/>
          <p:cNvSpPr>
            <a:spLocks noGrp="1"/>
          </p:cNvSpPr>
          <p:nvPr>
            <p:ph type="title"/>
          </p:nvPr>
        </p:nvSpPr>
        <p:spPr>
          <a:xfrm>
            <a:off x="388642" y="388585"/>
            <a:ext cx="5829599" cy="1010321"/>
          </a:xfrm>
        </p:spPr>
        <p:txBody>
          <a:bodyPr/>
          <a:lstStyle/>
          <a:p>
            <a:r>
              <a:rPr lang="en-US"/>
              <a:t>Click to edit Master title style</a:t>
            </a:r>
          </a:p>
        </p:txBody>
      </p:sp>
      <p:sp>
        <p:nvSpPr>
          <p:cNvPr id="12" name="Content Placeholder 11"/>
          <p:cNvSpPr>
            <a:spLocks noGrp="1"/>
          </p:cNvSpPr>
          <p:nvPr>
            <p:ph sz="quarter" idx="18"/>
          </p:nvPr>
        </p:nvSpPr>
        <p:spPr>
          <a:xfrm>
            <a:off x="388641" y="1865210"/>
            <a:ext cx="8744396" cy="1563505"/>
          </a:xfrm>
        </p:spPr>
        <p:txBody>
          <a:bodyPr/>
          <a:lstStyle>
            <a:lvl3pPr marL="524472" indent="-234718">
              <a:buFont typeface="Graphik" panose="020B0503030202060203" pitchFamily="34" charset="0"/>
              <a:buChar char="–"/>
              <a:defRPr/>
            </a:lvl3pPr>
            <a:lvl5pPr marL="874121" indent="-181299">
              <a:buFont typeface="Graphik" panose="020B0503030202060203" pitchFamily="34" charset="0"/>
              <a:buChar char="–"/>
              <a:defRPr/>
            </a:lvl5pPr>
          </a:lstStyle>
          <a:p>
            <a:pPr lvl="0"/>
            <a:r>
              <a:rPr lang="en-US"/>
              <a:t>Edit Master text styles</a:t>
            </a:r>
          </a:p>
          <a:p>
            <a:pPr lvl="1"/>
            <a:r>
              <a:rPr lang="en-US"/>
              <a:t>Second level</a:t>
            </a:r>
          </a:p>
          <a:p>
            <a:pPr lvl="2"/>
            <a:r>
              <a:rPr lang="en-US"/>
              <a:t>Third level</a:t>
            </a:r>
          </a:p>
        </p:txBody>
      </p:sp>
      <p:sp>
        <p:nvSpPr>
          <p:cNvPr id="8" name="Footer Placeholder 5"/>
          <p:cNvSpPr>
            <a:spLocks noGrp="1"/>
          </p:cNvSpPr>
          <p:nvPr>
            <p:ph type="ftr" sz="quarter" idx="11"/>
          </p:nvPr>
        </p:nvSpPr>
        <p:spPr>
          <a:xfrm>
            <a:off x="388643" y="6648787"/>
            <a:ext cx="5829597" cy="210483"/>
          </a:xfrm>
          <a:prstGeom prst="rect">
            <a:avLst/>
          </a:prstGeom>
        </p:spPr>
        <p:txBody>
          <a:bodyPr lIns="0" tIns="0" rIns="0" bIns="0"/>
          <a:lstStyle>
            <a:lvl1pPr>
              <a:defRPr sz="1020">
                <a:solidFill>
                  <a:schemeClr val="bg1">
                    <a:lumMod val="65000"/>
                  </a:schemeClr>
                </a:solidFill>
                <a:latin typeface="Arial"/>
                <a:cs typeface="Arial"/>
              </a:defRPr>
            </a:lvl1pPr>
          </a:lstStyle>
          <a:p>
            <a:r>
              <a:rPr lang="en-US" dirty="0"/>
              <a:t>Copyright © 2017 Accenture. All rights reserved.</a:t>
            </a:r>
          </a:p>
        </p:txBody>
      </p:sp>
      <p:sp>
        <p:nvSpPr>
          <p:cNvPr id="11" name="Slide Number Placeholder 6"/>
          <p:cNvSpPr>
            <a:spLocks noGrp="1"/>
          </p:cNvSpPr>
          <p:nvPr>
            <p:ph type="sldNum" sz="quarter" idx="12"/>
          </p:nvPr>
        </p:nvSpPr>
        <p:spPr>
          <a:xfrm>
            <a:off x="11736927" y="6648787"/>
            <a:ext cx="310911" cy="210483"/>
          </a:xfrm>
          <a:prstGeom prst="rect">
            <a:avLst/>
          </a:prstGeom>
        </p:spPr>
        <p:txBody>
          <a:bodyPr lIns="0" tIns="0" rIns="0" bIns="0"/>
          <a:lstStyle>
            <a:lvl1pPr algn="r">
              <a:defRPr sz="1020">
                <a:solidFill>
                  <a:schemeClr val="bg1">
                    <a:lumMod val="65000"/>
                  </a:schemeClr>
                </a:solidFill>
                <a:latin typeface="Arial"/>
                <a:cs typeface="Arial"/>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80639391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20567"/>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050675"/>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18859109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17714068"/>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51126443"/>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dirty="0"/>
              <a:t>Click to edit Master text styles</a:t>
            </a:r>
          </a:p>
          <a:p>
            <a:pPr marL="712788" marR="0" lvl="1" indent="-457200" algn="l" defTabSz="932742" rtl="0" eaLnBrk="1" fontAlgn="auto" latinLnBrk="0" hangingPunct="1">
              <a:lnSpc>
                <a:spcPct val="90000"/>
              </a:lnSpc>
              <a:spcBef>
                <a:spcPct val="20000"/>
              </a:spcBef>
              <a:spcAft>
                <a:spcPts val="0"/>
              </a:spcAft>
              <a:buClrTx/>
              <a:buSzPct val="90000"/>
              <a:tabLst/>
            </a:pPr>
            <a:r>
              <a:rPr lang="en-US" dirty="0"/>
              <a:t>Second level</a:t>
            </a:r>
          </a:p>
          <a:p>
            <a:pPr marL="908050" marR="0" lvl="2" indent="-457200" algn="l" defTabSz="932742" rtl="0" eaLnBrk="1" fontAlgn="auto" latinLnBrk="0" hangingPunct="1">
              <a:lnSpc>
                <a:spcPct val="90000"/>
              </a:lnSpc>
              <a:spcBef>
                <a:spcPct val="20000"/>
              </a:spcBef>
              <a:spcAft>
                <a:spcPts val="0"/>
              </a:spcAft>
              <a:buClrTx/>
              <a:buSzPct val="90000"/>
              <a:tabLst/>
            </a:pPr>
            <a:r>
              <a:rPr lang="en-US" dirty="0"/>
              <a:t>Third level</a:t>
            </a:r>
          </a:p>
          <a:p>
            <a:pPr marL="1109662" marR="0" lvl="3" indent="-457200" algn="l" defTabSz="932742" rtl="0" eaLnBrk="1" fontAlgn="auto" latinLnBrk="0" hangingPunct="1">
              <a:lnSpc>
                <a:spcPct val="90000"/>
              </a:lnSpc>
              <a:spcBef>
                <a:spcPct val="20000"/>
              </a:spcBef>
              <a:spcAft>
                <a:spcPts val="0"/>
              </a:spcAft>
              <a:buClrTx/>
              <a:buSzPct val="90000"/>
              <a:tabLst/>
            </a:pPr>
            <a:r>
              <a:rPr lang="en-US" dirty="0"/>
              <a:t>Fourth level</a:t>
            </a:r>
          </a:p>
          <a:p>
            <a:pPr marL="1311275" marR="0" lvl="4" indent="-457200" algn="l" defTabSz="932742" rtl="0" eaLnBrk="1" fontAlgn="auto" latinLnBrk="0" hangingPunct="1">
              <a:lnSpc>
                <a:spcPct val="90000"/>
              </a:lnSpc>
              <a:spcBef>
                <a:spcPct val="20000"/>
              </a:spcBef>
              <a:spcAft>
                <a:spcPts val="0"/>
              </a:spcAft>
              <a:buClrTx/>
              <a:buSzPct val="90000"/>
              <a:tabLst/>
            </a:pPr>
            <a:r>
              <a:rPr lang="en-US" dirty="0"/>
              <a:t>Fifth level</a:t>
            </a:r>
          </a:p>
        </p:txBody>
      </p:sp>
    </p:spTree>
    <p:extLst>
      <p:ext uri="{BB962C8B-B14F-4D97-AF65-F5344CB8AC3E}">
        <p14:creationId xmlns:p14="http://schemas.microsoft.com/office/powerpoint/2010/main" val="2651728320"/>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dirty="0"/>
              <a:t>Click to edit Master text styles</a:t>
            </a:r>
          </a:p>
          <a:p>
            <a:pPr marL="427038" marR="0" lvl="1" indent="-17145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39763" marR="0" lvl="2" indent="-1889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28675" marR="0" lvl="3" indent="-1762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23938" marR="0" lvl="4" indent="-16986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Tree>
    <p:extLst>
      <p:ext uri="{BB962C8B-B14F-4D97-AF65-F5344CB8AC3E}">
        <p14:creationId xmlns:p14="http://schemas.microsoft.com/office/powerpoint/2010/main" val="1533879794"/>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738111193"/>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31905681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925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9718082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534724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62816348"/>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233291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0438683"/>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69" y="295274"/>
            <a:ext cx="7043233" cy="917575"/>
          </a:xfrm>
        </p:spPr>
        <p:txBody>
          <a:bodyPr/>
          <a:lstStyle>
            <a:lvl1pPr>
              <a:defRPr sz="4000"/>
            </a:lvl1pPr>
          </a:lstStyle>
          <a:p>
            <a:r>
              <a:rPr lang="en-US" dirty="0"/>
              <a:t>Click to edit Master title style</a:t>
            </a:r>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4925696" cy="6995160"/>
          </a:xfrm>
          <a:prstGeom prst="rect">
            <a:avLst/>
          </a:prstGeom>
        </p:spPr>
      </p:pic>
    </p:spTree>
    <p:extLst>
      <p:ext uri="{BB962C8B-B14F-4D97-AF65-F5344CB8AC3E}">
        <p14:creationId xmlns:p14="http://schemas.microsoft.com/office/powerpoint/2010/main" val="3496115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8072320"/>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549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1696218"/>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31279796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919933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849766858"/>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3"/>
            <a:ext cx="91439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3041372"/>
            <a:ext cx="73151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19"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2779137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0382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8437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39" indent="0">
              <a:buFont typeface="Wingdings" panose="05000000000000000000" pitchFamily="2" charset="2"/>
              <a:buNone/>
              <a:defRPr sz="2400" b="0"/>
            </a:lvl2pPr>
            <a:lvl3pPr marL="450763" indent="0">
              <a:buFont typeface="Wingdings" panose="05000000000000000000" pitchFamily="2" charset="2"/>
              <a:buNone/>
              <a:tabLst/>
              <a:defRPr sz="2200" b="0"/>
            </a:lvl3pPr>
            <a:lvl4pPr marL="652336" indent="0">
              <a:buFont typeface="Wingdings" panose="05000000000000000000" pitchFamily="2" charset="2"/>
              <a:buNone/>
              <a:defRPr sz="2200" b="0"/>
            </a:lvl4pPr>
            <a:lvl5pPr marL="853911"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8"/>
            <a:ext cx="5486399" cy="2511229"/>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39"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3"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36"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1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1" marR="0" lvl="0" indent="-514251" algn="l" defTabSz="932563" rtl="0" eaLnBrk="1" fontAlgn="auto" latinLnBrk="0" hangingPunct="1">
              <a:lnSpc>
                <a:spcPct val="90000"/>
              </a:lnSpc>
              <a:spcBef>
                <a:spcPts val="1224"/>
              </a:spcBef>
              <a:spcAft>
                <a:spcPts val="0"/>
              </a:spcAft>
              <a:buClr>
                <a:schemeClr val="tx1"/>
              </a:buClr>
              <a:buSzPct val="90000"/>
              <a:tabLst/>
            </a:pPr>
            <a:r>
              <a:rPr lang="en-US"/>
              <a:t>Edit Master text styles</a:t>
            </a:r>
          </a:p>
          <a:p>
            <a:pPr marL="514251" marR="0" lvl="1" indent="-514251" algn="l" defTabSz="932563" rtl="0" eaLnBrk="1" fontAlgn="auto" latinLnBrk="0" hangingPunct="1">
              <a:lnSpc>
                <a:spcPct val="90000"/>
              </a:lnSpc>
              <a:spcBef>
                <a:spcPts val="1224"/>
              </a:spcBef>
              <a:spcAft>
                <a:spcPts val="0"/>
              </a:spcAft>
              <a:buClr>
                <a:schemeClr val="tx1"/>
              </a:buClr>
              <a:buSzPct val="90000"/>
              <a:tabLst/>
            </a:pPr>
            <a:r>
              <a:rPr lang="en-US"/>
              <a:t>Second level</a:t>
            </a:r>
          </a:p>
          <a:p>
            <a:pPr marL="514251" marR="0" lvl="2" indent="-514251" algn="l" defTabSz="932563" rtl="0" eaLnBrk="1" fontAlgn="auto" latinLnBrk="0" hangingPunct="1">
              <a:lnSpc>
                <a:spcPct val="90000"/>
              </a:lnSpc>
              <a:spcBef>
                <a:spcPts val="1224"/>
              </a:spcBef>
              <a:spcAft>
                <a:spcPts val="0"/>
              </a:spcAft>
              <a:buClr>
                <a:schemeClr val="tx1"/>
              </a:buClr>
              <a:buSzPct val="90000"/>
              <a:tabLst/>
            </a:pPr>
            <a:r>
              <a:rPr lang="en-US"/>
              <a:t>Third level</a:t>
            </a:r>
          </a:p>
          <a:p>
            <a:pPr marL="514251" marR="0" lvl="3" indent="-514251" algn="l" defTabSz="932563" rtl="0" eaLnBrk="1" fontAlgn="auto" latinLnBrk="0" hangingPunct="1">
              <a:lnSpc>
                <a:spcPct val="90000"/>
              </a:lnSpc>
              <a:spcBef>
                <a:spcPts val="1224"/>
              </a:spcBef>
              <a:spcAft>
                <a:spcPts val="0"/>
              </a:spcAft>
              <a:buClr>
                <a:schemeClr val="tx1"/>
              </a:buClr>
              <a:buSzPct val="90000"/>
              <a:tabLst/>
            </a:pPr>
            <a:r>
              <a:rPr lang="en-US"/>
              <a:t>Fourth level</a:t>
            </a:r>
          </a:p>
          <a:p>
            <a:pPr marL="514251" marR="0" lvl="4" indent="-514251" algn="l" defTabSz="932563" rtl="0" eaLnBrk="1" fontAlgn="auto" latinLnBrk="0" hangingPunct="1">
              <a:lnSpc>
                <a:spcPct val="90000"/>
              </a:lnSpc>
              <a:spcBef>
                <a:spcPts val="1224"/>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2248033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231730" indent="-231730">
              <a:spcBef>
                <a:spcPts val="1224"/>
              </a:spcBef>
              <a:buClr>
                <a:schemeClr val="tx1"/>
              </a:buClr>
              <a:buFont typeface="Wingdings" panose="05000000000000000000" pitchFamily="2" charset="2"/>
              <a:buChar char=""/>
              <a:defRPr sz="3000" b="0">
                <a:latin typeface="+mn-lt"/>
              </a:defRPr>
            </a:lvl1pPr>
            <a:lvl2pPr marL="426956" indent="-171417">
              <a:buFont typeface="Wingdings" panose="05000000000000000000" pitchFamily="2" charset="2"/>
              <a:buChar char=""/>
              <a:defRPr sz="2400" b="0"/>
            </a:lvl2pPr>
            <a:lvl3pPr marL="639640" indent="-188876">
              <a:buFont typeface="Wingdings" panose="05000000000000000000" pitchFamily="2" charset="2"/>
              <a:buChar char=""/>
              <a:tabLst/>
              <a:defRPr sz="2200" b="0"/>
            </a:lvl3pPr>
            <a:lvl4pPr marL="828516" indent="-176180">
              <a:buFont typeface="Wingdings" panose="05000000000000000000" pitchFamily="2" charset="2"/>
              <a:buChar char=""/>
              <a:defRPr sz="2200" b="0"/>
            </a:lvl4pPr>
            <a:lvl5pPr marL="1023741" indent="-169831">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8"/>
            <a:ext cx="5486399" cy="2511229"/>
          </a:xfrm>
        </p:spPr>
        <p:txBody>
          <a:bodyPr wrap="square">
            <a:spAutoFit/>
          </a:bodyPr>
          <a:lstStyle>
            <a:lvl1pPr marL="287282" indent="-287282">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373" indent="-342834">
              <a:defRPr lang="en-US" sz="2400" b="0" kern="1200" spc="0" baseline="0" dirty="0">
                <a:gradFill>
                  <a:gsLst>
                    <a:gs pos="1250">
                      <a:schemeClr val="tx1"/>
                    </a:gs>
                    <a:gs pos="100000">
                      <a:schemeClr val="tx1"/>
                    </a:gs>
                  </a:gsLst>
                  <a:lin ang="5400000" scaled="0"/>
                </a:gradFill>
                <a:latin typeface="+mn-lt"/>
                <a:ea typeface="+mn-ea"/>
                <a:cs typeface="+mn-cs"/>
              </a:defRPr>
            </a:lvl2pPr>
            <a:lvl3pPr marL="793597" indent="-342834">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70" indent="-342834">
              <a:defRPr lang="en-US" sz="2200" b="0" kern="1200" spc="0" baseline="0" dirty="0">
                <a:gradFill>
                  <a:gsLst>
                    <a:gs pos="1250">
                      <a:schemeClr val="tx1"/>
                    </a:gs>
                    <a:gs pos="100000">
                      <a:schemeClr val="tx1"/>
                    </a:gs>
                  </a:gsLst>
                  <a:lin ang="5400000" scaled="0"/>
                </a:gradFill>
                <a:latin typeface="+mn-lt"/>
                <a:ea typeface="+mn-ea"/>
                <a:cs typeface="+mn-cs"/>
              </a:defRPr>
            </a:lvl4pPr>
            <a:lvl5pPr marL="1196746" indent="-342834">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0" marR="0" lvl="0"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30" marR="0" lvl="1"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30" marR="0" lvl="2"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30" marR="0" lvl="3"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30" marR="0" lvl="4"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538834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31035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Customer Evidenc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74638" y="1434070"/>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dirty="0"/>
              <a:t>Click icon to add picture</a:t>
            </a:r>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54" tIns="146283" rIns="182854" bIns="146283"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a:t>Edit Master text styles</a:t>
            </a:r>
          </a:p>
        </p:txBody>
      </p:sp>
      <p:sp>
        <p:nvSpPr>
          <p:cNvPr id="15" name="Text Placeholder 14"/>
          <p:cNvSpPr>
            <a:spLocks noGrp="1"/>
          </p:cNvSpPr>
          <p:nvPr>
            <p:ph type="body" sz="quarter" idx="13"/>
          </p:nvPr>
        </p:nvSpPr>
        <p:spPr>
          <a:xfrm>
            <a:off x="6218239" y="4868863"/>
            <a:ext cx="5943600" cy="1827214"/>
          </a:xfrm>
        </p:spPr>
        <p:txBody>
          <a:bodyPr lIns="182880" tIns="146304" rIns="182880" bIns="146304" anchor="ctr">
            <a:noAutofit/>
          </a:bodyPr>
          <a:lstStyle>
            <a:lvl1pPr marL="0" indent="0" algn="ctr">
              <a:buNone/>
              <a:defRPr sz="3199">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2331034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6334933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0953343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80903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31862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1812293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534968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8557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60892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70" y="295275"/>
            <a:ext cx="7043233" cy="917575"/>
          </a:xfrm>
        </p:spPr>
        <p:txBody>
          <a:bodyPr/>
          <a:lstStyle>
            <a:lvl1pPr>
              <a:defRPr sz="3999"/>
            </a:lvl1pPr>
          </a:lstStyle>
          <a:p>
            <a:r>
              <a:rPr lang="en-US"/>
              <a:t>Click to edit Master title style</a:t>
            </a:r>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4925696" cy="6995160"/>
          </a:xfrm>
          <a:prstGeom prst="rect">
            <a:avLst/>
          </a:prstGeom>
        </p:spPr>
      </p:pic>
    </p:spTree>
    <p:extLst>
      <p:ext uri="{BB962C8B-B14F-4D97-AF65-F5344CB8AC3E}">
        <p14:creationId xmlns:p14="http://schemas.microsoft.com/office/powerpoint/2010/main" val="4245918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2435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37835197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0688793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7" name="Footer Placeholder 6"/>
          <p:cNvSpPr>
            <a:spLocks noGrp="1"/>
          </p:cNvSpPr>
          <p:nvPr>
            <p:ph type="ftr" sz="quarter" idx="16"/>
          </p:nvPr>
        </p:nvSpPr>
        <p:spPr/>
        <p:txBody>
          <a:bodyPr/>
          <a:lstStyle/>
          <a:p>
            <a:r>
              <a:rPr lang="en-US" dirty="0"/>
              <a:t>Copyright 2017 Accenture. All rights reserved.</a:t>
            </a:r>
          </a:p>
        </p:txBody>
      </p:sp>
      <p:sp>
        <p:nvSpPr>
          <p:cNvPr id="10" name="Slide Number Placeholder 9"/>
          <p:cNvSpPr>
            <a:spLocks noGrp="1"/>
          </p:cNvSpPr>
          <p:nvPr>
            <p:ph type="sldNum" sz="quarter" idx="17"/>
          </p:nvPr>
        </p:nvSpPr>
        <p:spPr/>
        <p:txBody>
          <a:bodyPr/>
          <a:lstStyle/>
          <a:p>
            <a:fld id="{4F9AC08D-23A9-440E-BCB9-AA1E9877CC38}" type="slidenum">
              <a:rPr lang="en-US" smtClean="0"/>
              <a:pPr/>
              <a:t>‹#›</a:t>
            </a:fld>
            <a:endParaRPr lang="en-US" dirty="0"/>
          </a:p>
        </p:txBody>
      </p:sp>
      <p:sp>
        <p:nvSpPr>
          <p:cNvPr id="11" name="Title 10"/>
          <p:cNvSpPr>
            <a:spLocks noGrp="1"/>
          </p:cNvSpPr>
          <p:nvPr>
            <p:ph type="title" hasCustomPrompt="1"/>
          </p:nvPr>
        </p:nvSpPr>
        <p:spPr>
          <a:xfrm>
            <a:off x="388640" y="1282329"/>
            <a:ext cx="5670903" cy="1010321"/>
          </a:xfrm>
        </p:spPr>
        <p:txBody>
          <a:bodyPr>
            <a:noAutofit/>
          </a:bodyPr>
          <a:lstStyle>
            <a:lvl1pPr>
              <a:defRPr sz="10199" spc="-102" baseline="0">
                <a:ln w="19050">
                  <a:noFill/>
                </a:ln>
                <a:gradFill>
                  <a:gsLst>
                    <a:gs pos="0">
                      <a:schemeClr val="accent1"/>
                    </a:gs>
                    <a:gs pos="100000">
                      <a:schemeClr val="accent2"/>
                    </a:gs>
                  </a:gsLst>
                  <a:lin ang="4200000" scaled="0"/>
                </a:gradFill>
                <a:effectLst/>
              </a:defRPr>
            </a:lvl1pPr>
          </a:lstStyle>
          <a:p>
            <a:r>
              <a:rPr lang="en-US" dirty="0"/>
              <a:t>TITLE</a:t>
            </a:r>
          </a:p>
        </p:txBody>
      </p:sp>
    </p:spTree>
    <p:extLst>
      <p:ext uri="{BB962C8B-B14F-4D97-AF65-F5344CB8AC3E}">
        <p14:creationId xmlns:p14="http://schemas.microsoft.com/office/powerpoint/2010/main" val="46572933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83.xml"/><Relationship Id="rId13" Type="http://schemas.openxmlformats.org/officeDocument/2006/relationships/slideLayout" Target="../slideLayouts/slideLayout188.xml"/><Relationship Id="rId18" Type="http://schemas.openxmlformats.org/officeDocument/2006/relationships/slideLayout" Target="../slideLayouts/slideLayout193.xml"/><Relationship Id="rId26" Type="http://schemas.openxmlformats.org/officeDocument/2006/relationships/slideLayout" Target="../slideLayouts/slideLayout201.xml"/><Relationship Id="rId3" Type="http://schemas.openxmlformats.org/officeDocument/2006/relationships/slideLayout" Target="../slideLayouts/slideLayout178.xml"/><Relationship Id="rId21" Type="http://schemas.openxmlformats.org/officeDocument/2006/relationships/slideLayout" Target="../slideLayouts/slideLayout196.xml"/><Relationship Id="rId7" Type="http://schemas.openxmlformats.org/officeDocument/2006/relationships/slideLayout" Target="../slideLayouts/slideLayout182.xml"/><Relationship Id="rId12" Type="http://schemas.openxmlformats.org/officeDocument/2006/relationships/slideLayout" Target="../slideLayouts/slideLayout187.xml"/><Relationship Id="rId17" Type="http://schemas.openxmlformats.org/officeDocument/2006/relationships/slideLayout" Target="../slideLayouts/slideLayout192.xml"/><Relationship Id="rId25" Type="http://schemas.openxmlformats.org/officeDocument/2006/relationships/slideLayout" Target="../slideLayouts/slideLayout200.xml"/><Relationship Id="rId2" Type="http://schemas.openxmlformats.org/officeDocument/2006/relationships/slideLayout" Target="../slideLayouts/slideLayout177.xml"/><Relationship Id="rId16" Type="http://schemas.openxmlformats.org/officeDocument/2006/relationships/slideLayout" Target="../slideLayouts/slideLayout191.xml"/><Relationship Id="rId20" Type="http://schemas.openxmlformats.org/officeDocument/2006/relationships/slideLayout" Target="../slideLayouts/slideLayout195.xml"/><Relationship Id="rId29" Type="http://schemas.openxmlformats.org/officeDocument/2006/relationships/slideLayout" Target="../slideLayouts/slideLayout204.xml"/><Relationship Id="rId1" Type="http://schemas.openxmlformats.org/officeDocument/2006/relationships/slideLayout" Target="../slideLayouts/slideLayout176.xml"/><Relationship Id="rId6" Type="http://schemas.openxmlformats.org/officeDocument/2006/relationships/slideLayout" Target="../slideLayouts/slideLayout181.xml"/><Relationship Id="rId11" Type="http://schemas.openxmlformats.org/officeDocument/2006/relationships/slideLayout" Target="../slideLayouts/slideLayout186.xml"/><Relationship Id="rId24" Type="http://schemas.openxmlformats.org/officeDocument/2006/relationships/slideLayout" Target="../slideLayouts/slideLayout199.xml"/><Relationship Id="rId5" Type="http://schemas.openxmlformats.org/officeDocument/2006/relationships/slideLayout" Target="../slideLayouts/slideLayout180.xml"/><Relationship Id="rId15" Type="http://schemas.openxmlformats.org/officeDocument/2006/relationships/slideLayout" Target="../slideLayouts/slideLayout190.xml"/><Relationship Id="rId23" Type="http://schemas.openxmlformats.org/officeDocument/2006/relationships/slideLayout" Target="../slideLayouts/slideLayout198.xml"/><Relationship Id="rId28" Type="http://schemas.openxmlformats.org/officeDocument/2006/relationships/slideLayout" Target="../slideLayouts/slideLayout203.xml"/><Relationship Id="rId10" Type="http://schemas.openxmlformats.org/officeDocument/2006/relationships/slideLayout" Target="../slideLayouts/slideLayout185.xml"/><Relationship Id="rId19" Type="http://schemas.openxmlformats.org/officeDocument/2006/relationships/slideLayout" Target="../slideLayouts/slideLayout194.xml"/><Relationship Id="rId31" Type="http://schemas.openxmlformats.org/officeDocument/2006/relationships/image" Target="../media/image17.png"/><Relationship Id="rId4" Type="http://schemas.openxmlformats.org/officeDocument/2006/relationships/slideLayout" Target="../slideLayouts/slideLayout179.xml"/><Relationship Id="rId9" Type="http://schemas.openxmlformats.org/officeDocument/2006/relationships/slideLayout" Target="../slideLayouts/slideLayout184.xml"/><Relationship Id="rId14" Type="http://schemas.openxmlformats.org/officeDocument/2006/relationships/slideLayout" Target="../slideLayouts/slideLayout189.xml"/><Relationship Id="rId22" Type="http://schemas.openxmlformats.org/officeDocument/2006/relationships/slideLayout" Target="../slideLayouts/slideLayout197.xml"/><Relationship Id="rId27" Type="http://schemas.openxmlformats.org/officeDocument/2006/relationships/slideLayout" Target="../slideLayouts/slideLayout202.xml"/><Relationship Id="rId30" Type="http://schemas.openxmlformats.org/officeDocument/2006/relationships/theme" Target="../theme/theme1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212.xml"/><Relationship Id="rId13" Type="http://schemas.openxmlformats.org/officeDocument/2006/relationships/slideLayout" Target="../slideLayouts/slideLayout217.xml"/><Relationship Id="rId18" Type="http://schemas.openxmlformats.org/officeDocument/2006/relationships/slideLayout" Target="../slideLayouts/slideLayout222.xml"/><Relationship Id="rId3" Type="http://schemas.openxmlformats.org/officeDocument/2006/relationships/slideLayout" Target="../slideLayouts/slideLayout207.xml"/><Relationship Id="rId21" Type="http://schemas.openxmlformats.org/officeDocument/2006/relationships/slideLayout" Target="../slideLayouts/slideLayout225.xml"/><Relationship Id="rId7" Type="http://schemas.openxmlformats.org/officeDocument/2006/relationships/slideLayout" Target="../slideLayouts/slideLayout211.xml"/><Relationship Id="rId12" Type="http://schemas.openxmlformats.org/officeDocument/2006/relationships/slideLayout" Target="../slideLayouts/slideLayout216.xml"/><Relationship Id="rId17" Type="http://schemas.openxmlformats.org/officeDocument/2006/relationships/slideLayout" Target="../slideLayouts/slideLayout221.xml"/><Relationship Id="rId2" Type="http://schemas.openxmlformats.org/officeDocument/2006/relationships/slideLayout" Target="../slideLayouts/slideLayout206.xml"/><Relationship Id="rId16" Type="http://schemas.openxmlformats.org/officeDocument/2006/relationships/slideLayout" Target="../slideLayouts/slideLayout220.xml"/><Relationship Id="rId20" Type="http://schemas.openxmlformats.org/officeDocument/2006/relationships/slideLayout" Target="../slideLayouts/slideLayout224.xml"/><Relationship Id="rId1" Type="http://schemas.openxmlformats.org/officeDocument/2006/relationships/slideLayout" Target="../slideLayouts/slideLayout205.xml"/><Relationship Id="rId6" Type="http://schemas.openxmlformats.org/officeDocument/2006/relationships/slideLayout" Target="../slideLayouts/slideLayout210.xml"/><Relationship Id="rId11" Type="http://schemas.openxmlformats.org/officeDocument/2006/relationships/slideLayout" Target="../slideLayouts/slideLayout215.xml"/><Relationship Id="rId5" Type="http://schemas.openxmlformats.org/officeDocument/2006/relationships/slideLayout" Target="../slideLayouts/slideLayout209.xml"/><Relationship Id="rId15" Type="http://schemas.openxmlformats.org/officeDocument/2006/relationships/slideLayout" Target="../slideLayouts/slideLayout219.xml"/><Relationship Id="rId23" Type="http://schemas.openxmlformats.org/officeDocument/2006/relationships/image" Target="../media/image17.png"/><Relationship Id="rId10" Type="http://schemas.openxmlformats.org/officeDocument/2006/relationships/slideLayout" Target="../slideLayouts/slideLayout214.xml"/><Relationship Id="rId19" Type="http://schemas.openxmlformats.org/officeDocument/2006/relationships/slideLayout" Target="../slideLayouts/slideLayout223.xml"/><Relationship Id="rId4" Type="http://schemas.openxmlformats.org/officeDocument/2006/relationships/slideLayout" Target="../slideLayouts/slideLayout208.xml"/><Relationship Id="rId9" Type="http://schemas.openxmlformats.org/officeDocument/2006/relationships/slideLayout" Target="../slideLayouts/slideLayout213.xml"/><Relationship Id="rId14" Type="http://schemas.openxmlformats.org/officeDocument/2006/relationships/slideLayout" Target="../slideLayouts/slideLayout218.xml"/><Relationship Id="rId22"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233.xml"/><Relationship Id="rId13" Type="http://schemas.openxmlformats.org/officeDocument/2006/relationships/slideLayout" Target="../slideLayouts/slideLayout238.xml"/><Relationship Id="rId18" Type="http://schemas.openxmlformats.org/officeDocument/2006/relationships/slideLayout" Target="../slideLayouts/slideLayout243.xml"/><Relationship Id="rId26" Type="http://schemas.openxmlformats.org/officeDocument/2006/relationships/slideLayout" Target="../slideLayouts/slideLayout251.xml"/><Relationship Id="rId3" Type="http://schemas.openxmlformats.org/officeDocument/2006/relationships/slideLayout" Target="../slideLayouts/slideLayout228.xml"/><Relationship Id="rId21" Type="http://schemas.openxmlformats.org/officeDocument/2006/relationships/slideLayout" Target="../slideLayouts/slideLayout246.xml"/><Relationship Id="rId7" Type="http://schemas.openxmlformats.org/officeDocument/2006/relationships/slideLayout" Target="../slideLayouts/slideLayout232.xml"/><Relationship Id="rId12" Type="http://schemas.openxmlformats.org/officeDocument/2006/relationships/slideLayout" Target="../slideLayouts/slideLayout237.xml"/><Relationship Id="rId17" Type="http://schemas.openxmlformats.org/officeDocument/2006/relationships/slideLayout" Target="../slideLayouts/slideLayout242.xml"/><Relationship Id="rId25" Type="http://schemas.openxmlformats.org/officeDocument/2006/relationships/slideLayout" Target="../slideLayouts/slideLayout250.xml"/><Relationship Id="rId2" Type="http://schemas.openxmlformats.org/officeDocument/2006/relationships/slideLayout" Target="../slideLayouts/slideLayout227.xml"/><Relationship Id="rId16" Type="http://schemas.openxmlformats.org/officeDocument/2006/relationships/slideLayout" Target="../slideLayouts/slideLayout241.xml"/><Relationship Id="rId20" Type="http://schemas.openxmlformats.org/officeDocument/2006/relationships/slideLayout" Target="../slideLayouts/slideLayout245.xml"/><Relationship Id="rId29" Type="http://schemas.openxmlformats.org/officeDocument/2006/relationships/theme" Target="../theme/theme12.xml"/><Relationship Id="rId1" Type="http://schemas.openxmlformats.org/officeDocument/2006/relationships/slideLayout" Target="../slideLayouts/slideLayout226.xml"/><Relationship Id="rId6" Type="http://schemas.openxmlformats.org/officeDocument/2006/relationships/slideLayout" Target="../slideLayouts/slideLayout231.xml"/><Relationship Id="rId11" Type="http://schemas.openxmlformats.org/officeDocument/2006/relationships/slideLayout" Target="../slideLayouts/slideLayout236.xml"/><Relationship Id="rId24" Type="http://schemas.openxmlformats.org/officeDocument/2006/relationships/slideLayout" Target="../slideLayouts/slideLayout249.xml"/><Relationship Id="rId5" Type="http://schemas.openxmlformats.org/officeDocument/2006/relationships/slideLayout" Target="../slideLayouts/slideLayout230.xml"/><Relationship Id="rId15" Type="http://schemas.openxmlformats.org/officeDocument/2006/relationships/slideLayout" Target="../slideLayouts/slideLayout240.xml"/><Relationship Id="rId23" Type="http://schemas.openxmlformats.org/officeDocument/2006/relationships/slideLayout" Target="../slideLayouts/slideLayout248.xml"/><Relationship Id="rId28" Type="http://schemas.openxmlformats.org/officeDocument/2006/relationships/slideLayout" Target="../slideLayouts/slideLayout253.xml"/><Relationship Id="rId10" Type="http://schemas.openxmlformats.org/officeDocument/2006/relationships/slideLayout" Target="../slideLayouts/slideLayout235.xml"/><Relationship Id="rId19" Type="http://schemas.openxmlformats.org/officeDocument/2006/relationships/slideLayout" Target="../slideLayouts/slideLayout244.xml"/><Relationship Id="rId4" Type="http://schemas.openxmlformats.org/officeDocument/2006/relationships/slideLayout" Target="../slideLayouts/slideLayout229.xml"/><Relationship Id="rId9" Type="http://schemas.openxmlformats.org/officeDocument/2006/relationships/slideLayout" Target="../slideLayouts/slideLayout234.xml"/><Relationship Id="rId14" Type="http://schemas.openxmlformats.org/officeDocument/2006/relationships/slideLayout" Target="../slideLayouts/slideLayout239.xml"/><Relationship Id="rId22" Type="http://schemas.openxmlformats.org/officeDocument/2006/relationships/slideLayout" Target="../slideLayouts/slideLayout247.xml"/><Relationship Id="rId27" Type="http://schemas.openxmlformats.org/officeDocument/2006/relationships/slideLayout" Target="../slideLayouts/slideLayout252.xml"/><Relationship Id="rId30" Type="http://schemas.openxmlformats.org/officeDocument/2006/relationships/image" Target="../media/image11.emf"/></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261.xml"/><Relationship Id="rId13" Type="http://schemas.openxmlformats.org/officeDocument/2006/relationships/slideLayout" Target="../slideLayouts/slideLayout266.xml"/><Relationship Id="rId18" Type="http://schemas.openxmlformats.org/officeDocument/2006/relationships/theme" Target="../theme/theme13.xml"/><Relationship Id="rId3" Type="http://schemas.openxmlformats.org/officeDocument/2006/relationships/slideLayout" Target="../slideLayouts/slideLayout256.xml"/><Relationship Id="rId7" Type="http://schemas.openxmlformats.org/officeDocument/2006/relationships/slideLayout" Target="../slideLayouts/slideLayout260.xml"/><Relationship Id="rId12" Type="http://schemas.openxmlformats.org/officeDocument/2006/relationships/slideLayout" Target="../slideLayouts/slideLayout265.xml"/><Relationship Id="rId17" Type="http://schemas.openxmlformats.org/officeDocument/2006/relationships/slideLayout" Target="../slideLayouts/slideLayout270.xml"/><Relationship Id="rId2" Type="http://schemas.openxmlformats.org/officeDocument/2006/relationships/slideLayout" Target="../slideLayouts/slideLayout255.xml"/><Relationship Id="rId16" Type="http://schemas.openxmlformats.org/officeDocument/2006/relationships/slideLayout" Target="../slideLayouts/slideLayout269.xml"/><Relationship Id="rId1" Type="http://schemas.openxmlformats.org/officeDocument/2006/relationships/slideLayout" Target="../slideLayouts/slideLayout254.xml"/><Relationship Id="rId6" Type="http://schemas.openxmlformats.org/officeDocument/2006/relationships/slideLayout" Target="../slideLayouts/slideLayout259.xml"/><Relationship Id="rId11" Type="http://schemas.openxmlformats.org/officeDocument/2006/relationships/slideLayout" Target="../slideLayouts/slideLayout264.xml"/><Relationship Id="rId5" Type="http://schemas.openxmlformats.org/officeDocument/2006/relationships/slideLayout" Target="../slideLayouts/slideLayout258.xml"/><Relationship Id="rId15" Type="http://schemas.openxmlformats.org/officeDocument/2006/relationships/slideLayout" Target="../slideLayouts/slideLayout268.xml"/><Relationship Id="rId10" Type="http://schemas.openxmlformats.org/officeDocument/2006/relationships/slideLayout" Target="../slideLayouts/slideLayout263.xml"/><Relationship Id="rId19" Type="http://schemas.openxmlformats.org/officeDocument/2006/relationships/image" Target="../media/image11.emf"/><Relationship Id="rId4" Type="http://schemas.openxmlformats.org/officeDocument/2006/relationships/slideLayout" Target="../slideLayouts/slideLayout257.xml"/><Relationship Id="rId9" Type="http://schemas.openxmlformats.org/officeDocument/2006/relationships/slideLayout" Target="../slideLayouts/slideLayout262.xml"/><Relationship Id="rId14" Type="http://schemas.openxmlformats.org/officeDocument/2006/relationships/slideLayout" Target="../slideLayouts/slideLayout267.xml"/></Relationships>
</file>

<file path=ppt/slideMasters/_rels/slideMaster14.xml.rels><?xml version="1.0" encoding="UTF-8" standalone="yes"?>
<Relationships xmlns="http://schemas.openxmlformats.org/package/2006/relationships"><Relationship Id="rId3" Type="http://schemas.openxmlformats.org/officeDocument/2006/relationships/theme" Target="../theme/theme14.xml"/><Relationship Id="rId2" Type="http://schemas.openxmlformats.org/officeDocument/2006/relationships/slideLayout" Target="../slideLayouts/slideLayout272.xml"/><Relationship Id="rId1" Type="http://schemas.openxmlformats.org/officeDocument/2006/relationships/slideLayout" Target="../slideLayouts/slideLayout271.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280.xml"/><Relationship Id="rId13" Type="http://schemas.openxmlformats.org/officeDocument/2006/relationships/slideLayout" Target="../slideLayouts/slideLayout285.xml"/><Relationship Id="rId18" Type="http://schemas.openxmlformats.org/officeDocument/2006/relationships/slideLayout" Target="../slideLayouts/slideLayout290.xml"/><Relationship Id="rId3" Type="http://schemas.openxmlformats.org/officeDocument/2006/relationships/slideLayout" Target="../slideLayouts/slideLayout275.xml"/><Relationship Id="rId21" Type="http://schemas.openxmlformats.org/officeDocument/2006/relationships/image" Target="../media/image11.emf"/><Relationship Id="rId7" Type="http://schemas.openxmlformats.org/officeDocument/2006/relationships/slideLayout" Target="../slideLayouts/slideLayout279.xml"/><Relationship Id="rId12" Type="http://schemas.openxmlformats.org/officeDocument/2006/relationships/slideLayout" Target="../slideLayouts/slideLayout284.xml"/><Relationship Id="rId17" Type="http://schemas.openxmlformats.org/officeDocument/2006/relationships/slideLayout" Target="../slideLayouts/slideLayout289.xml"/><Relationship Id="rId2" Type="http://schemas.openxmlformats.org/officeDocument/2006/relationships/slideLayout" Target="../slideLayouts/slideLayout274.xml"/><Relationship Id="rId16" Type="http://schemas.openxmlformats.org/officeDocument/2006/relationships/slideLayout" Target="../slideLayouts/slideLayout288.xml"/><Relationship Id="rId20" Type="http://schemas.openxmlformats.org/officeDocument/2006/relationships/theme" Target="../theme/theme15.xml"/><Relationship Id="rId1" Type="http://schemas.openxmlformats.org/officeDocument/2006/relationships/slideLayout" Target="../slideLayouts/slideLayout273.xml"/><Relationship Id="rId6" Type="http://schemas.openxmlformats.org/officeDocument/2006/relationships/slideLayout" Target="../slideLayouts/slideLayout278.xml"/><Relationship Id="rId11" Type="http://schemas.openxmlformats.org/officeDocument/2006/relationships/slideLayout" Target="../slideLayouts/slideLayout283.xml"/><Relationship Id="rId5" Type="http://schemas.openxmlformats.org/officeDocument/2006/relationships/slideLayout" Target="../slideLayouts/slideLayout277.xml"/><Relationship Id="rId15" Type="http://schemas.openxmlformats.org/officeDocument/2006/relationships/slideLayout" Target="../slideLayouts/slideLayout287.xml"/><Relationship Id="rId10" Type="http://schemas.openxmlformats.org/officeDocument/2006/relationships/slideLayout" Target="../slideLayouts/slideLayout282.xml"/><Relationship Id="rId19" Type="http://schemas.openxmlformats.org/officeDocument/2006/relationships/slideLayout" Target="../slideLayouts/slideLayout291.xml"/><Relationship Id="rId4" Type="http://schemas.openxmlformats.org/officeDocument/2006/relationships/slideLayout" Target="../slideLayouts/slideLayout276.xml"/><Relationship Id="rId9" Type="http://schemas.openxmlformats.org/officeDocument/2006/relationships/slideLayout" Target="../slideLayouts/slideLayout281.xml"/><Relationship Id="rId14" Type="http://schemas.openxmlformats.org/officeDocument/2006/relationships/slideLayout" Target="../slideLayouts/slideLayout286.xml"/></Relationships>
</file>

<file path=ppt/slideMasters/_rels/slideMaster16.xml.rels><?xml version="1.0" encoding="UTF-8" standalone="yes"?>
<Relationships xmlns="http://schemas.openxmlformats.org/package/2006/relationships"><Relationship Id="rId13" Type="http://schemas.openxmlformats.org/officeDocument/2006/relationships/slideLayout" Target="../slideLayouts/slideLayout304.xml"/><Relationship Id="rId18" Type="http://schemas.openxmlformats.org/officeDocument/2006/relationships/slideLayout" Target="../slideLayouts/slideLayout309.xml"/><Relationship Id="rId26" Type="http://schemas.openxmlformats.org/officeDocument/2006/relationships/slideLayout" Target="../slideLayouts/slideLayout317.xml"/><Relationship Id="rId3" Type="http://schemas.openxmlformats.org/officeDocument/2006/relationships/slideLayout" Target="../slideLayouts/slideLayout294.xml"/><Relationship Id="rId21" Type="http://schemas.openxmlformats.org/officeDocument/2006/relationships/slideLayout" Target="../slideLayouts/slideLayout312.xml"/><Relationship Id="rId7" Type="http://schemas.openxmlformats.org/officeDocument/2006/relationships/slideLayout" Target="../slideLayouts/slideLayout298.xml"/><Relationship Id="rId12" Type="http://schemas.openxmlformats.org/officeDocument/2006/relationships/slideLayout" Target="../slideLayouts/slideLayout303.xml"/><Relationship Id="rId17" Type="http://schemas.openxmlformats.org/officeDocument/2006/relationships/slideLayout" Target="../slideLayouts/slideLayout308.xml"/><Relationship Id="rId25" Type="http://schemas.openxmlformats.org/officeDocument/2006/relationships/slideLayout" Target="../slideLayouts/slideLayout316.xml"/><Relationship Id="rId33" Type="http://schemas.openxmlformats.org/officeDocument/2006/relationships/image" Target="../media/image59.emf"/><Relationship Id="rId2" Type="http://schemas.openxmlformats.org/officeDocument/2006/relationships/slideLayout" Target="../slideLayouts/slideLayout293.xml"/><Relationship Id="rId16" Type="http://schemas.openxmlformats.org/officeDocument/2006/relationships/slideLayout" Target="../slideLayouts/slideLayout307.xml"/><Relationship Id="rId20" Type="http://schemas.openxmlformats.org/officeDocument/2006/relationships/slideLayout" Target="../slideLayouts/slideLayout311.xml"/><Relationship Id="rId29" Type="http://schemas.openxmlformats.org/officeDocument/2006/relationships/slideLayout" Target="../slideLayouts/slideLayout320.xml"/><Relationship Id="rId1" Type="http://schemas.openxmlformats.org/officeDocument/2006/relationships/slideLayout" Target="../slideLayouts/slideLayout292.xml"/><Relationship Id="rId6" Type="http://schemas.openxmlformats.org/officeDocument/2006/relationships/slideLayout" Target="../slideLayouts/slideLayout297.xml"/><Relationship Id="rId11" Type="http://schemas.openxmlformats.org/officeDocument/2006/relationships/slideLayout" Target="../slideLayouts/slideLayout302.xml"/><Relationship Id="rId24" Type="http://schemas.openxmlformats.org/officeDocument/2006/relationships/slideLayout" Target="../slideLayouts/slideLayout315.xml"/><Relationship Id="rId32" Type="http://schemas.openxmlformats.org/officeDocument/2006/relationships/theme" Target="../theme/theme16.xml"/><Relationship Id="rId5" Type="http://schemas.openxmlformats.org/officeDocument/2006/relationships/slideLayout" Target="../slideLayouts/slideLayout296.xml"/><Relationship Id="rId15" Type="http://schemas.openxmlformats.org/officeDocument/2006/relationships/slideLayout" Target="../slideLayouts/slideLayout306.xml"/><Relationship Id="rId23" Type="http://schemas.openxmlformats.org/officeDocument/2006/relationships/slideLayout" Target="../slideLayouts/slideLayout314.xml"/><Relationship Id="rId28" Type="http://schemas.openxmlformats.org/officeDocument/2006/relationships/slideLayout" Target="../slideLayouts/slideLayout319.xml"/><Relationship Id="rId10" Type="http://schemas.openxmlformats.org/officeDocument/2006/relationships/slideLayout" Target="../slideLayouts/slideLayout301.xml"/><Relationship Id="rId19" Type="http://schemas.openxmlformats.org/officeDocument/2006/relationships/slideLayout" Target="../slideLayouts/slideLayout310.xml"/><Relationship Id="rId31" Type="http://schemas.openxmlformats.org/officeDocument/2006/relationships/slideLayout" Target="../slideLayouts/slideLayout322.xml"/><Relationship Id="rId4" Type="http://schemas.openxmlformats.org/officeDocument/2006/relationships/slideLayout" Target="../slideLayouts/slideLayout295.xml"/><Relationship Id="rId9" Type="http://schemas.openxmlformats.org/officeDocument/2006/relationships/slideLayout" Target="../slideLayouts/slideLayout300.xml"/><Relationship Id="rId14" Type="http://schemas.openxmlformats.org/officeDocument/2006/relationships/slideLayout" Target="../slideLayouts/slideLayout305.xml"/><Relationship Id="rId22" Type="http://schemas.openxmlformats.org/officeDocument/2006/relationships/slideLayout" Target="../slideLayouts/slideLayout313.xml"/><Relationship Id="rId27" Type="http://schemas.openxmlformats.org/officeDocument/2006/relationships/slideLayout" Target="../slideLayouts/slideLayout318.xml"/><Relationship Id="rId30" Type="http://schemas.openxmlformats.org/officeDocument/2006/relationships/slideLayout" Target="../slideLayouts/slideLayout321.xml"/><Relationship Id="rId8" Type="http://schemas.openxmlformats.org/officeDocument/2006/relationships/slideLayout" Target="../slideLayouts/slideLayout299.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330.xml"/><Relationship Id="rId13" Type="http://schemas.openxmlformats.org/officeDocument/2006/relationships/theme" Target="../theme/theme17.xml"/><Relationship Id="rId3" Type="http://schemas.openxmlformats.org/officeDocument/2006/relationships/slideLayout" Target="../slideLayouts/slideLayout325.xml"/><Relationship Id="rId7" Type="http://schemas.openxmlformats.org/officeDocument/2006/relationships/slideLayout" Target="../slideLayouts/slideLayout329.xml"/><Relationship Id="rId12" Type="http://schemas.openxmlformats.org/officeDocument/2006/relationships/slideLayout" Target="../slideLayouts/slideLayout334.xml"/><Relationship Id="rId2" Type="http://schemas.openxmlformats.org/officeDocument/2006/relationships/slideLayout" Target="../slideLayouts/slideLayout324.xml"/><Relationship Id="rId1" Type="http://schemas.openxmlformats.org/officeDocument/2006/relationships/slideLayout" Target="../slideLayouts/slideLayout323.xml"/><Relationship Id="rId6" Type="http://schemas.openxmlformats.org/officeDocument/2006/relationships/slideLayout" Target="../slideLayouts/slideLayout328.xml"/><Relationship Id="rId11" Type="http://schemas.openxmlformats.org/officeDocument/2006/relationships/slideLayout" Target="../slideLayouts/slideLayout333.xml"/><Relationship Id="rId5" Type="http://schemas.openxmlformats.org/officeDocument/2006/relationships/slideLayout" Target="../slideLayouts/slideLayout327.xml"/><Relationship Id="rId10" Type="http://schemas.openxmlformats.org/officeDocument/2006/relationships/slideLayout" Target="../slideLayouts/slideLayout332.xml"/><Relationship Id="rId4" Type="http://schemas.openxmlformats.org/officeDocument/2006/relationships/slideLayout" Target="../slideLayouts/slideLayout326.xml"/><Relationship Id="rId9" Type="http://schemas.openxmlformats.org/officeDocument/2006/relationships/slideLayout" Target="../slideLayouts/slideLayout331.xml"/></Relationships>
</file>

<file path=ppt/slideMasters/_rels/slideMaster18.xml.rels><?xml version="1.0" encoding="UTF-8" standalone="yes"?>
<Relationships xmlns="http://schemas.openxmlformats.org/package/2006/relationships"><Relationship Id="rId26" Type="http://schemas.openxmlformats.org/officeDocument/2006/relationships/slideLayout" Target="../slideLayouts/slideLayout360.xml"/><Relationship Id="rId21" Type="http://schemas.openxmlformats.org/officeDocument/2006/relationships/slideLayout" Target="../slideLayouts/slideLayout355.xml"/><Relationship Id="rId42" Type="http://schemas.openxmlformats.org/officeDocument/2006/relationships/slideLayout" Target="../slideLayouts/slideLayout376.xml"/><Relationship Id="rId47" Type="http://schemas.openxmlformats.org/officeDocument/2006/relationships/slideLayout" Target="../slideLayouts/slideLayout381.xml"/><Relationship Id="rId63" Type="http://schemas.openxmlformats.org/officeDocument/2006/relationships/slideLayout" Target="../slideLayouts/slideLayout397.xml"/><Relationship Id="rId68" Type="http://schemas.openxmlformats.org/officeDocument/2006/relationships/slideLayout" Target="../slideLayouts/slideLayout402.xml"/><Relationship Id="rId16" Type="http://schemas.openxmlformats.org/officeDocument/2006/relationships/slideLayout" Target="../slideLayouts/slideLayout350.xml"/><Relationship Id="rId11" Type="http://schemas.openxmlformats.org/officeDocument/2006/relationships/slideLayout" Target="../slideLayouts/slideLayout345.xml"/><Relationship Id="rId24" Type="http://schemas.openxmlformats.org/officeDocument/2006/relationships/slideLayout" Target="../slideLayouts/slideLayout358.xml"/><Relationship Id="rId32" Type="http://schemas.openxmlformats.org/officeDocument/2006/relationships/slideLayout" Target="../slideLayouts/slideLayout366.xml"/><Relationship Id="rId37" Type="http://schemas.openxmlformats.org/officeDocument/2006/relationships/slideLayout" Target="../slideLayouts/slideLayout371.xml"/><Relationship Id="rId40" Type="http://schemas.openxmlformats.org/officeDocument/2006/relationships/slideLayout" Target="../slideLayouts/slideLayout374.xml"/><Relationship Id="rId45" Type="http://schemas.openxmlformats.org/officeDocument/2006/relationships/slideLayout" Target="../slideLayouts/slideLayout379.xml"/><Relationship Id="rId53" Type="http://schemas.openxmlformats.org/officeDocument/2006/relationships/slideLayout" Target="../slideLayouts/slideLayout387.xml"/><Relationship Id="rId58" Type="http://schemas.openxmlformats.org/officeDocument/2006/relationships/slideLayout" Target="../slideLayouts/slideLayout392.xml"/><Relationship Id="rId66" Type="http://schemas.openxmlformats.org/officeDocument/2006/relationships/slideLayout" Target="../slideLayouts/slideLayout400.xml"/><Relationship Id="rId74" Type="http://schemas.openxmlformats.org/officeDocument/2006/relationships/slideLayout" Target="../slideLayouts/slideLayout408.xml"/><Relationship Id="rId5" Type="http://schemas.openxmlformats.org/officeDocument/2006/relationships/slideLayout" Target="../slideLayouts/slideLayout339.xml"/><Relationship Id="rId61" Type="http://schemas.openxmlformats.org/officeDocument/2006/relationships/slideLayout" Target="../slideLayouts/slideLayout395.xml"/><Relationship Id="rId19" Type="http://schemas.openxmlformats.org/officeDocument/2006/relationships/slideLayout" Target="../slideLayouts/slideLayout353.xml"/><Relationship Id="rId14" Type="http://schemas.openxmlformats.org/officeDocument/2006/relationships/slideLayout" Target="../slideLayouts/slideLayout348.xml"/><Relationship Id="rId22" Type="http://schemas.openxmlformats.org/officeDocument/2006/relationships/slideLayout" Target="../slideLayouts/slideLayout356.xml"/><Relationship Id="rId27" Type="http://schemas.openxmlformats.org/officeDocument/2006/relationships/slideLayout" Target="../slideLayouts/slideLayout361.xml"/><Relationship Id="rId30" Type="http://schemas.openxmlformats.org/officeDocument/2006/relationships/slideLayout" Target="../slideLayouts/slideLayout364.xml"/><Relationship Id="rId35" Type="http://schemas.openxmlformats.org/officeDocument/2006/relationships/slideLayout" Target="../slideLayouts/slideLayout369.xml"/><Relationship Id="rId43" Type="http://schemas.openxmlformats.org/officeDocument/2006/relationships/slideLayout" Target="../slideLayouts/slideLayout377.xml"/><Relationship Id="rId48" Type="http://schemas.openxmlformats.org/officeDocument/2006/relationships/slideLayout" Target="../slideLayouts/slideLayout382.xml"/><Relationship Id="rId56" Type="http://schemas.openxmlformats.org/officeDocument/2006/relationships/slideLayout" Target="../slideLayouts/slideLayout390.xml"/><Relationship Id="rId64" Type="http://schemas.openxmlformats.org/officeDocument/2006/relationships/slideLayout" Target="../slideLayouts/slideLayout398.xml"/><Relationship Id="rId69" Type="http://schemas.openxmlformats.org/officeDocument/2006/relationships/slideLayout" Target="../slideLayouts/slideLayout403.xml"/><Relationship Id="rId77" Type="http://schemas.openxmlformats.org/officeDocument/2006/relationships/theme" Target="../theme/theme18.xml"/><Relationship Id="rId8" Type="http://schemas.openxmlformats.org/officeDocument/2006/relationships/slideLayout" Target="../slideLayouts/slideLayout342.xml"/><Relationship Id="rId51" Type="http://schemas.openxmlformats.org/officeDocument/2006/relationships/slideLayout" Target="../slideLayouts/slideLayout385.xml"/><Relationship Id="rId72" Type="http://schemas.openxmlformats.org/officeDocument/2006/relationships/slideLayout" Target="../slideLayouts/slideLayout406.xml"/><Relationship Id="rId3" Type="http://schemas.openxmlformats.org/officeDocument/2006/relationships/slideLayout" Target="../slideLayouts/slideLayout337.xml"/><Relationship Id="rId12" Type="http://schemas.openxmlformats.org/officeDocument/2006/relationships/slideLayout" Target="../slideLayouts/slideLayout346.xml"/><Relationship Id="rId17" Type="http://schemas.openxmlformats.org/officeDocument/2006/relationships/slideLayout" Target="../slideLayouts/slideLayout351.xml"/><Relationship Id="rId25" Type="http://schemas.openxmlformats.org/officeDocument/2006/relationships/slideLayout" Target="../slideLayouts/slideLayout359.xml"/><Relationship Id="rId33" Type="http://schemas.openxmlformats.org/officeDocument/2006/relationships/slideLayout" Target="../slideLayouts/slideLayout367.xml"/><Relationship Id="rId38" Type="http://schemas.openxmlformats.org/officeDocument/2006/relationships/slideLayout" Target="../slideLayouts/slideLayout372.xml"/><Relationship Id="rId46" Type="http://schemas.openxmlformats.org/officeDocument/2006/relationships/slideLayout" Target="../slideLayouts/slideLayout380.xml"/><Relationship Id="rId59" Type="http://schemas.openxmlformats.org/officeDocument/2006/relationships/slideLayout" Target="../slideLayouts/slideLayout393.xml"/><Relationship Id="rId67" Type="http://schemas.openxmlformats.org/officeDocument/2006/relationships/slideLayout" Target="../slideLayouts/slideLayout401.xml"/><Relationship Id="rId20" Type="http://schemas.openxmlformats.org/officeDocument/2006/relationships/slideLayout" Target="../slideLayouts/slideLayout354.xml"/><Relationship Id="rId41" Type="http://schemas.openxmlformats.org/officeDocument/2006/relationships/slideLayout" Target="../slideLayouts/slideLayout375.xml"/><Relationship Id="rId54" Type="http://schemas.openxmlformats.org/officeDocument/2006/relationships/slideLayout" Target="../slideLayouts/slideLayout388.xml"/><Relationship Id="rId62" Type="http://schemas.openxmlformats.org/officeDocument/2006/relationships/slideLayout" Target="../slideLayouts/slideLayout396.xml"/><Relationship Id="rId70" Type="http://schemas.openxmlformats.org/officeDocument/2006/relationships/slideLayout" Target="../slideLayouts/slideLayout404.xml"/><Relationship Id="rId75" Type="http://schemas.openxmlformats.org/officeDocument/2006/relationships/slideLayout" Target="../slideLayouts/slideLayout409.xml"/><Relationship Id="rId1" Type="http://schemas.openxmlformats.org/officeDocument/2006/relationships/slideLayout" Target="../slideLayouts/slideLayout335.xml"/><Relationship Id="rId6" Type="http://schemas.openxmlformats.org/officeDocument/2006/relationships/slideLayout" Target="../slideLayouts/slideLayout340.xml"/><Relationship Id="rId15" Type="http://schemas.openxmlformats.org/officeDocument/2006/relationships/slideLayout" Target="../slideLayouts/slideLayout349.xml"/><Relationship Id="rId23" Type="http://schemas.openxmlformats.org/officeDocument/2006/relationships/slideLayout" Target="../slideLayouts/slideLayout357.xml"/><Relationship Id="rId28" Type="http://schemas.openxmlformats.org/officeDocument/2006/relationships/slideLayout" Target="../slideLayouts/slideLayout362.xml"/><Relationship Id="rId36" Type="http://schemas.openxmlformats.org/officeDocument/2006/relationships/slideLayout" Target="../slideLayouts/slideLayout370.xml"/><Relationship Id="rId49" Type="http://schemas.openxmlformats.org/officeDocument/2006/relationships/slideLayout" Target="../slideLayouts/slideLayout383.xml"/><Relationship Id="rId57" Type="http://schemas.openxmlformats.org/officeDocument/2006/relationships/slideLayout" Target="../slideLayouts/slideLayout391.xml"/><Relationship Id="rId10" Type="http://schemas.openxmlformats.org/officeDocument/2006/relationships/slideLayout" Target="../slideLayouts/slideLayout344.xml"/><Relationship Id="rId31" Type="http://schemas.openxmlformats.org/officeDocument/2006/relationships/slideLayout" Target="../slideLayouts/slideLayout365.xml"/><Relationship Id="rId44" Type="http://schemas.openxmlformats.org/officeDocument/2006/relationships/slideLayout" Target="../slideLayouts/slideLayout378.xml"/><Relationship Id="rId52" Type="http://schemas.openxmlformats.org/officeDocument/2006/relationships/slideLayout" Target="../slideLayouts/slideLayout386.xml"/><Relationship Id="rId60" Type="http://schemas.openxmlformats.org/officeDocument/2006/relationships/slideLayout" Target="../slideLayouts/slideLayout394.xml"/><Relationship Id="rId65" Type="http://schemas.openxmlformats.org/officeDocument/2006/relationships/slideLayout" Target="../slideLayouts/slideLayout399.xml"/><Relationship Id="rId73" Type="http://schemas.openxmlformats.org/officeDocument/2006/relationships/slideLayout" Target="../slideLayouts/slideLayout407.xml"/><Relationship Id="rId4" Type="http://schemas.openxmlformats.org/officeDocument/2006/relationships/slideLayout" Target="../slideLayouts/slideLayout338.xml"/><Relationship Id="rId9" Type="http://schemas.openxmlformats.org/officeDocument/2006/relationships/slideLayout" Target="../slideLayouts/slideLayout343.xml"/><Relationship Id="rId13" Type="http://schemas.openxmlformats.org/officeDocument/2006/relationships/slideLayout" Target="../slideLayouts/slideLayout347.xml"/><Relationship Id="rId18" Type="http://schemas.openxmlformats.org/officeDocument/2006/relationships/slideLayout" Target="../slideLayouts/slideLayout352.xml"/><Relationship Id="rId39" Type="http://schemas.openxmlformats.org/officeDocument/2006/relationships/slideLayout" Target="../slideLayouts/slideLayout373.xml"/><Relationship Id="rId34" Type="http://schemas.openxmlformats.org/officeDocument/2006/relationships/slideLayout" Target="../slideLayouts/slideLayout368.xml"/><Relationship Id="rId50" Type="http://schemas.openxmlformats.org/officeDocument/2006/relationships/slideLayout" Target="../slideLayouts/slideLayout384.xml"/><Relationship Id="rId55" Type="http://schemas.openxmlformats.org/officeDocument/2006/relationships/slideLayout" Target="../slideLayouts/slideLayout389.xml"/><Relationship Id="rId76" Type="http://schemas.openxmlformats.org/officeDocument/2006/relationships/slideLayout" Target="../slideLayouts/slideLayout410.xml"/><Relationship Id="rId7" Type="http://schemas.openxmlformats.org/officeDocument/2006/relationships/slideLayout" Target="../slideLayouts/slideLayout341.xml"/><Relationship Id="rId71" Type="http://schemas.openxmlformats.org/officeDocument/2006/relationships/slideLayout" Target="../slideLayouts/slideLayout405.xml"/><Relationship Id="rId2" Type="http://schemas.openxmlformats.org/officeDocument/2006/relationships/slideLayout" Target="../slideLayouts/slideLayout336.xml"/><Relationship Id="rId29" Type="http://schemas.openxmlformats.org/officeDocument/2006/relationships/slideLayout" Target="../slideLayouts/slideLayout363.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418.xml"/><Relationship Id="rId13" Type="http://schemas.openxmlformats.org/officeDocument/2006/relationships/slideLayout" Target="../slideLayouts/slideLayout423.xml"/><Relationship Id="rId18" Type="http://schemas.openxmlformats.org/officeDocument/2006/relationships/slideLayout" Target="../slideLayouts/slideLayout428.xml"/><Relationship Id="rId26" Type="http://schemas.openxmlformats.org/officeDocument/2006/relationships/theme" Target="../theme/theme19.xml"/><Relationship Id="rId3" Type="http://schemas.openxmlformats.org/officeDocument/2006/relationships/slideLayout" Target="../slideLayouts/slideLayout413.xml"/><Relationship Id="rId21" Type="http://schemas.openxmlformats.org/officeDocument/2006/relationships/slideLayout" Target="../slideLayouts/slideLayout431.xml"/><Relationship Id="rId7" Type="http://schemas.openxmlformats.org/officeDocument/2006/relationships/slideLayout" Target="../slideLayouts/slideLayout417.xml"/><Relationship Id="rId12" Type="http://schemas.openxmlformats.org/officeDocument/2006/relationships/slideLayout" Target="../slideLayouts/slideLayout422.xml"/><Relationship Id="rId17" Type="http://schemas.openxmlformats.org/officeDocument/2006/relationships/slideLayout" Target="../slideLayouts/slideLayout427.xml"/><Relationship Id="rId25" Type="http://schemas.openxmlformats.org/officeDocument/2006/relationships/slideLayout" Target="../slideLayouts/slideLayout435.xml"/><Relationship Id="rId2" Type="http://schemas.openxmlformats.org/officeDocument/2006/relationships/slideLayout" Target="../slideLayouts/slideLayout412.xml"/><Relationship Id="rId16" Type="http://schemas.openxmlformats.org/officeDocument/2006/relationships/slideLayout" Target="../slideLayouts/slideLayout426.xml"/><Relationship Id="rId20" Type="http://schemas.openxmlformats.org/officeDocument/2006/relationships/slideLayout" Target="../slideLayouts/slideLayout430.xml"/><Relationship Id="rId1" Type="http://schemas.openxmlformats.org/officeDocument/2006/relationships/slideLayout" Target="../slideLayouts/slideLayout411.xml"/><Relationship Id="rId6" Type="http://schemas.openxmlformats.org/officeDocument/2006/relationships/slideLayout" Target="../slideLayouts/slideLayout416.xml"/><Relationship Id="rId11" Type="http://schemas.openxmlformats.org/officeDocument/2006/relationships/slideLayout" Target="../slideLayouts/slideLayout421.xml"/><Relationship Id="rId24" Type="http://schemas.openxmlformats.org/officeDocument/2006/relationships/slideLayout" Target="../slideLayouts/slideLayout434.xml"/><Relationship Id="rId5" Type="http://schemas.openxmlformats.org/officeDocument/2006/relationships/slideLayout" Target="../slideLayouts/slideLayout415.xml"/><Relationship Id="rId15" Type="http://schemas.openxmlformats.org/officeDocument/2006/relationships/slideLayout" Target="../slideLayouts/slideLayout425.xml"/><Relationship Id="rId23" Type="http://schemas.openxmlformats.org/officeDocument/2006/relationships/slideLayout" Target="../slideLayouts/slideLayout433.xml"/><Relationship Id="rId10" Type="http://schemas.openxmlformats.org/officeDocument/2006/relationships/slideLayout" Target="../slideLayouts/slideLayout420.xml"/><Relationship Id="rId19" Type="http://schemas.openxmlformats.org/officeDocument/2006/relationships/slideLayout" Target="../slideLayouts/slideLayout429.xml"/><Relationship Id="rId4" Type="http://schemas.openxmlformats.org/officeDocument/2006/relationships/slideLayout" Target="../slideLayouts/slideLayout414.xml"/><Relationship Id="rId9" Type="http://schemas.openxmlformats.org/officeDocument/2006/relationships/slideLayout" Target="../slideLayouts/slideLayout419.xml"/><Relationship Id="rId14" Type="http://schemas.openxmlformats.org/officeDocument/2006/relationships/slideLayout" Target="../slideLayouts/slideLayout424.xml"/><Relationship Id="rId22" Type="http://schemas.openxmlformats.org/officeDocument/2006/relationships/slideLayout" Target="../slideLayouts/slideLayout432.xml"/><Relationship Id="rId27" Type="http://schemas.openxmlformats.org/officeDocument/2006/relationships/image" Target="../media/image65.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theme" Target="../theme/theme2.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443.xml"/><Relationship Id="rId13" Type="http://schemas.openxmlformats.org/officeDocument/2006/relationships/slideLayout" Target="../slideLayouts/slideLayout448.xml"/><Relationship Id="rId18" Type="http://schemas.openxmlformats.org/officeDocument/2006/relationships/slideLayout" Target="../slideLayouts/slideLayout453.xml"/><Relationship Id="rId3" Type="http://schemas.openxmlformats.org/officeDocument/2006/relationships/slideLayout" Target="../slideLayouts/slideLayout438.xml"/><Relationship Id="rId7" Type="http://schemas.openxmlformats.org/officeDocument/2006/relationships/slideLayout" Target="../slideLayouts/slideLayout442.xml"/><Relationship Id="rId12" Type="http://schemas.openxmlformats.org/officeDocument/2006/relationships/slideLayout" Target="../slideLayouts/slideLayout447.xml"/><Relationship Id="rId17" Type="http://schemas.openxmlformats.org/officeDocument/2006/relationships/slideLayout" Target="../slideLayouts/slideLayout452.xml"/><Relationship Id="rId2" Type="http://schemas.openxmlformats.org/officeDocument/2006/relationships/slideLayout" Target="../slideLayouts/slideLayout437.xml"/><Relationship Id="rId16" Type="http://schemas.openxmlformats.org/officeDocument/2006/relationships/slideLayout" Target="../slideLayouts/slideLayout451.xml"/><Relationship Id="rId20" Type="http://schemas.openxmlformats.org/officeDocument/2006/relationships/theme" Target="../theme/theme20.xml"/><Relationship Id="rId1" Type="http://schemas.openxmlformats.org/officeDocument/2006/relationships/slideLayout" Target="../slideLayouts/slideLayout436.xml"/><Relationship Id="rId6" Type="http://schemas.openxmlformats.org/officeDocument/2006/relationships/slideLayout" Target="../slideLayouts/slideLayout441.xml"/><Relationship Id="rId11" Type="http://schemas.openxmlformats.org/officeDocument/2006/relationships/slideLayout" Target="../slideLayouts/slideLayout446.xml"/><Relationship Id="rId5" Type="http://schemas.openxmlformats.org/officeDocument/2006/relationships/slideLayout" Target="../slideLayouts/slideLayout440.xml"/><Relationship Id="rId15" Type="http://schemas.openxmlformats.org/officeDocument/2006/relationships/slideLayout" Target="../slideLayouts/slideLayout450.xml"/><Relationship Id="rId10" Type="http://schemas.openxmlformats.org/officeDocument/2006/relationships/slideLayout" Target="../slideLayouts/slideLayout445.xml"/><Relationship Id="rId19" Type="http://schemas.openxmlformats.org/officeDocument/2006/relationships/slideLayout" Target="../slideLayouts/slideLayout454.xml"/><Relationship Id="rId4" Type="http://schemas.openxmlformats.org/officeDocument/2006/relationships/slideLayout" Target="../slideLayouts/slideLayout439.xml"/><Relationship Id="rId9" Type="http://schemas.openxmlformats.org/officeDocument/2006/relationships/slideLayout" Target="../slideLayouts/slideLayout444.xml"/><Relationship Id="rId14" Type="http://schemas.openxmlformats.org/officeDocument/2006/relationships/slideLayout" Target="../slideLayouts/slideLayout44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3" Type="http://schemas.openxmlformats.org/officeDocument/2006/relationships/slideLayout" Target="../slideLayouts/slideLayout45.xml"/><Relationship Id="rId21" Type="http://schemas.openxmlformats.org/officeDocument/2006/relationships/theme" Target="../theme/theme3.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slideLayout" Target="../slideLayouts/slideLayout62.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10" Type="http://schemas.openxmlformats.org/officeDocument/2006/relationships/slideLayout" Target="../slideLayouts/slideLayout52.xml"/><Relationship Id="rId19" Type="http://schemas.openxmlformats.org/officeDocument/2006/relationships/slideLayout" Target="../slideLayouts/slideLayout61.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image" Target="../media/image11.emf"/></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image" Target="../media/image11.emf"/><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19" Type="http://schemas.openxmlformats.org/officeDocument/2006/relationships/theme" Target="../theme/theme4.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8.xml"/><Relationship Id="rId13" Type="http://schemas.openxmlformats.org/officeDocument/2006/relationships/slideLayout" Target="../slideLayouts/slideLayout93.xml"/><Relationship Id="rId18" Type="http://schemas.openxmlformats.org/officeDocument/2006/relationships/slideLayout" Target="../slideLayouts/slideLayout98.xml"/><Relationship Id="rId3" Type="http://schemas.openxmlformats.org/officeDocument/2006/relationships/slideLayout" Target="../slideLayouts/slideLayout83.xml"/><Relationship Id="rId21" Type="http://schemas.openxmlformats.org/officeDocument/2006/relationships/image" Target="../media/image11.emf"/><Relationship Id="rId7" Type="http://schemas.openxmlformats.org/officeDocument/2006/relationships/slideLayout" Target="../slideLayouts/slideLayout87.xml"/><Relationship Id="rId12" Type="http://schemas.openxmlformats.org/officeDocument/2006/relationships/slideLayout" Target="../slideLayouts/slideLayout92.xml"/><Relationship Id="rId17" Type="http://schemas.openxmlformats.org/officeDocument/2006/relationships/slideLayout" Target="../slideLayouts/slideLayout97.xml"/><Relationship Id="rId2" Type="http://schemas.openxmlformats.org/officeDocument/2006/relationships/slideLayout" Target="../slideLayouts/slideLayout82.xml"/><Relationship Id="rId16" Type="http://schemas.openxmlformats.org/officeDocument/2006/relationships/slideLayout" Target="../slideLayouts/slideLayout96.xml"/><Relationship Id="rId20" Type="http://schemas.openxmlformats.org/officeDocument/2006/relationships/theme" Target="../theme/theme5.xml"/><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slideLayout" Target="../slideLayouts/slideLayout91.xml"/><Relationship Id="rId5" Type="http://schemas.openxmlformats.org/officeDocument/2006/relationships/slideLayout" Target="../slideLayouts/slideLayout85.xml"/><Relationship Id="rId15" Type="http://schemas.openxmlformats.org/officeDocument/2006/relationships/slideLayout" Target="../slideLayouts/slideLayout95.xml"/><Relationship Id="rId10" Type="http://schemas.openxmlformats.org/officeDocument/2006/relationships/slideLayout" Target="../slideLayouts/slideLayout90.xml"/><Relationship Id="rId19" Type="http://schemas.openxmlformats.org/officeDocument/2006/relationships/slideLayout" Target="../slideLayouts/slideLayout99.xml"/><Relationship Id="rId4" Type="http://schemas.openxmlformats.org/officeDocument/2006/relationships/slideLayout" Target="../slideLayouts/slideLayout84.xml"/><Relationship Id="rId9" Type="http://schemas.openxmlformats.org/officeDocument/2006/relationships/slideLayout" Target="../slideLayouts/slideLayout89.xml"/><Relationship Id="rId14" Type="http://schemas.openxmlformats.org/officeDocument/2006/relationships/slideLayout" Target="../slideLayouts/slideLayout9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slideLayout" Target="../slideLayouts/slideLayout112.xml"/><Relationship Id="rId18" Type="http://schemas.openxmlformats.org/officeDocument/2006/relationships/slideLayout" Target="../slideLayouts/slideLayout11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slideLayout" Target="../slideLayouts/slideLayout111.xml"/><Relationship Id="rId17" Type="http://schemas.openxmlformats.org/officeDocument/2006/relationships/slideLayout" Target="../slideLayouts/slideLayout116.xml"/><Relationship Id="rId2" Type="http://schemas.openxmlformats.org/officeDocument/2006/relationships/slideLayout" Target="../slideLayouts/slideLayout101.xml"/><Relationship Id="rId16" Type="http://schemas.openxmlformats.org/officeDocument/2006/relationships/slideLayout" Target="../slideLayouts/slideLayout115.xml"/><Relationship Id="rId20" Type="http://schemas.openxmlformats.org/officeDocument/2006/relationships/image" Target="../media/image17.png"/><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5" Type="http://schemas.openxmlformats.org/officeDocument/2006/relationships/slideLayout" Target="../slideLayouts/slideLayout114.xml"/><Relationship Id="rId10" Type="http://schemas.openxmlformats.org/officeDocument/2006/relationships/slideLayout" Target="../slideLayouts/slideLayout109.xml"/><Relationship Id="rId19" Type="http://schemas.openxmlformats.org/officeDocument/2006/relationships/theme" Target="../theme/theme6.xml"/><Relationship Id="rId4" Type="http://schemas.openxmlformats.org/officeDocument/2006/relationships/slideLayout" Target="../slideLayouts/slideLayout103.xml"/><Relationship Id="rId9" Type="http://schemas.openxmlformats.org/officeDocument/2006/relationships/slideLayout" Target="../slideLayouts/slideLayout108.xml"/><Relationship Id="rId14" Type="http://schemas.openxmlformats.org/officeDocument/2006/relationships/slideLayout" Target="../slideLayouts/slideLayout11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25.xml"/><Relationship Id="rId13" Type="http://schemas.openxmlformats.org/officeDocument/2006/relationships/slideLayout" Target="../slideLayouts/slideLayout130.xml"/><Relationship Id="rId3" Type="http://schemas.openxmlformats.org/officeDocument/2006/relationships/slideLayout" Target="../slideLayouts/slideLayout120.xml"/><Relationship Id="rId7" Type="http://schemas.openxmlformats.org/officeDocument/2006/relationships/slideLayout" Target="../slideLayouts/slideLayout124.xml"/><Relationship Id="rId12" Type="http://schemas.openxmlformats.org/officeDocument/2006/relationships/slideLayout" Target="../slideLayouts/slideLayout129.xml"/><Relationship Id="rId2" Type="http://schemas.openxmlformats.org/officeDocument/2006/relationships/slideLayout" Target="../slideLayouts/slideLayout119.xml"/><Relationship Id="rId1" Type="http://schemas.openxmlformats.org/officeDocument/2006/relationships/slideLayout" Target="../slideLayouts/slideLayout118.xml"/><Relationship Id="rId6" Type="http://schemas.openxmlformats.org/officeDocument/2006/relationships/slideLayout" Target="../slideLayouts/slideLayout123.xml"/><Relationship Id="rId11" Type="http://schemas.openxmlformats.org/officeDocument/2006/relationships/slideLayout" Target="../slideLayouts/slideLayout128.xml"/><Relationship Id="rId5" Type="http://schemas.openxmlformats.org/officeDocument/2006/relationships/slideLayout" Target="../slideLayouts/slideLayout122.xml"/><Relationship Id="rId15" Type="http://schemas.openxmlformats.org/officeDocument/2006/relationships/theme" Target="../theme/theme7.xml"/><Relationship Id="rId10" Type="http://schemas.openxmlformats.org/officeDocument/2006/relationships/slideLayout" Target="../slideLayouts/slideLayout127.xml"/><Relationship Id="rId4" Type="http://schemas.openxmlformats.org/officeDocument/2006/relationships/slideLayout" Target="../slideLayouts/slideLayout121.xml"/><Relationship Id="rId9" Type="http://schemas.openxmlformats.org/officeDocument/2006/relationships/slideLayout" Target="../slideLayouts/slideLayout126.xml"/><Relationship Id="rId14" Type="http://schemas.openxmlformats.org/officeDocument/2006/relationships/slideLayout" Target="../slideLayouts/slideLayout13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39.xml"/><Relationship Id="rId13" Type="http://schemas.openxmlformats.org/officeDocument/2006/relationships/slideLayout" Target="../slideLayouts/slideLayout144.xml"/><Relationship Id="rId18" Type="http://schemas.openxmlformats.org/officeDocument/2006/relationships/slideLayout" Target="../slideLayouts/slideLayout149.xml"/><Relationship Id="rId3" Type="http://schemas.openxmlformats.org/officeDocument/2006/relationships/slideLayout" Target="../slideLayouts/slideLayout134.xml"/><Relationship Id="rId21" Type="http://schemas.openxmlformats.org/officeDocument/2006/relationships/slideLayout" Target="../slideLayouts/slideLayout152.xml"/><Relationship Id="rId7" Type="http://schemas.openxmlformats.org/officeDocument/2006/relationships/slideLayout" Target="../slideLayouts/slideLayout138.xml"/><Relationship Id="rId12" Type="http://schemas.openxmlformats.org/officeDocument/2006/relationships/slideLayout" Target="../slideLayouts/slideLayout143.xml"/><Relationship Id="rId17" Type="http://schemas.openxmlformats.org/officeDocument/2006/relationships/slideLayout" Target="../slideLayouts/slideLayout148.xml"/><Relationship Id="rId2" Type="http://schemas.openxmlformats.org/officeDocument/2006/relationships/slideLayout" Target="../slideLayouts/slideLayout133.xml"/><Relationship Id="rId16" Type="http://schemas.openxmlformats.org/officeDocument/2006/relationships/slideLayout" Target="../slideLayouts/slideLayout147.xml"/><Relationship Id="rId20" Type="http://schemas.openxmlformats.org/officeDocument/2006/relationships/slideLayout" Target="../slideLayouts/slideLayout151.xml"/><Relationship Id="rId1" Type="http://schemas.openxmlformats.org/officeDocument/2006/relationships/slideLayout" Target="../slideLayouts/slideLayout132.xml"/><Relationship Id="rId6" Type="http://schemas.openxmlformats.org/officeDocument/2006/relationships/slideLayout" Target="../slideLayouts/slideLayout137.xml"/><Relationship Id="rId11" Type="http://schemas.openxmlformats.org/officeDocument/2006/relationships/slideLayout" Target="../slideLayouts/slideLayout142.xml"/><Relationship Id="rId5" Type="http://schemas.openxmlformats.org/officeDocument/2006/relationships/slideLayout" Target="../slideLayouts/slideLayout136.xml"/><Relationship Id="rId15" Type="http://schemas.openxmlformats.org/officeDocument/2006/relationships/slideLayout" Target="../slideLayouts/slideLayout146.xml"/><Relationship Id="rId23" Type="http://schemas.openxmlformats.org/officeDocument/2006/relationships/theme" Target="../theme/theme8.xml"/><Relationship Id="rId10" Type="http://schemas.openxmlformats.org/officeDocument/2006/relationships/slideLayout" Target="../slideLayouts/slideLayout141.xml"/><Relationship Id="rId19" Type="http://schemas.openxmlformats.org/officeDocument/2006/relationships/slideLayout" Target="../slideLayouts/slideLayout150.xml"/><Relationship Id="rId4" Type="http://schemas.openxmlformats.org/officeDocument/2006/relationships/slideLayout" Target="../slideLayouts/slideLayout135.xml"/><Relationship Id="rId9" Type="http://schemas.openxmlformats.org/officeDocument/2006/relationships/slideLayout" Target="../slideLayouts/slideLayout140.xml"/><Relationship Id="rId14" Type="http://schemas.openxmlformats.org/officeDocument/2006/relationships/slideLayout" Target="../slideLayouts/slideLayout145.xml"/><Relationship Id="rId22" Type="http://schemas.openxmlformats.org/officeDocument/2006/relationships/slideLayout" Target="../slideLayouts/slideLayout153.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61.xml"/><Relationship Id="rId13" Type="http://schemas.openxmlformats.org/officeDocument/2006/relationships/slideLayout" Target="../slideLayouts/slideLayout166.xml"/><Relationship Id="rId18" Type="http://schemas.openxmlformats.org/officeDocument/2006/relationships/slideLayout" Target="../slideLayouts/slideLayout171.xml"/><Relationship Id="rId3" Type="http://schemas.openxmlformats.org/officeDocument/2006/relationships/slideLayout" Target="../slideLayouts/slideLayout156.xml"/><Relationship Id="rId21" Type="http://schemas.openxmlformats.org/officeDocument/2006/relationships/slideLayout" Target="../slideLayouts/slideLayout174.xml"/><Relationship Id="rId7" Type="http://schemas.openxmlformats.org/officeDocument/2006/relationships/slideLayout" Target="../slideLayouts/slideLayout160.xml"/><Relationship Id="rId12" Type="http://schemas.openxmlformats.org/officeDocument/2006/relationships/slideLayout" Target="../slideLayouts/slideLayout165.xml"/><Relationship Id="rId17" Type="http://schemas.openxmlformats.org/officeDocument/2006/relationships/slideLayout" Target="../slideLayouts/slideLayout170.xml"/><Relationship Id="rId2" Type="http://schemas.openxmlformats.org/officeDocument/2006/relationships/slideLayout" Target="../slideLayouts/slideLayout155.xml"/><Relationship Id="rId16" Type="http://schemas.openxmlformats.org/officeDocument/2006/relationships/slideLayout" Target="../slideLayouts/slideLayout169.xml"/><Relationship Id="rId20" Type="http://schemas.openxmlformats.org/officeDocument/2006/relationships/slideLayout" Target="../slideLayouts/slideLayout173.xml"/><Relationship Id="rId1" Type="http://schemas.openxmlformats.org/officeDocument/2006/relationships/slideLayout" Target="../slideLayouts/slideLayout154.xml"/><Relationship Id="rId6" Type="http://schemas.openxmlformats.org/officeDocument/2006/relationships/slideLayout" Target="../slideLayouts/slideLayout159.xml"/><Relationship Id="rId11" Type="http://schemas.openxmlformats.org/officeDocument/2006/relationships/slideLayout" Target="../slideLayouts/slideLayout164.xml"/><Relationship Id="rId5" Type="http://schemas.openxmlformats.org/officeDocument/2006/relationships/slideLayout" Target="../slideLayouts/slideLayout158.xml"/><Relationship Id="rId15" Type="http://schemas.openxmlformats.org/officeDocument/2006/relationships/slideLayout" Target="../slideLayouts/slideLayout168.xml"/><Relationship Id="rId23" Type="http://schemas.openxmlformats.org/officeDocument/2006/relationships/theme" Target="../theme/theme9.xml"/><Relationship Id="rId10" Type="http://schemas.openxmlformats.org/officeDocument/2006/relationships/slideLayout" Target="../slideLayouts/slideLayout163.xml"/><Relationship Id="rId19" Type="http://schemas.openxmlformats.org/officeDocument/2006/relationships/slideLayout" Target="../slideLayouts/slideLayout172.xml"/><Relationship Id="rId4" Type="http://schemas.openxmlformats.org/officeDocument/2006/relationships/slideLayout" Target="../slideLayouts/slideLayout157.xml"/><Relationship Id="rId9" Type="http://schemas.openxmlformats.org/officeDocument/2006/relationships/slideLayout" Target="../slideLayouts/slideLayout162.xml"/><Relationship Id="rId14" Type="http://schemas.openxmlformats.org/officeDocument/2006/relationships/slideLayout" Target="../slideLayouts/slideLayout167.xml"/><Relationship Id="rId22" Type="http://schemas.openxmlformats.org/officeDocument/2006/relationships/slideLayout" Target="../slideLayouts/slideLayout1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59602932"/>
      </p:ext>
    </p:extLst>
  </p:cSld>
  <p:clrMap bg1="lt1" tx1="dk1" bg2="lt2" tx2="dk2" accent1="accent1" accent2="accent2" accent3="accent3" accent4="accent4" accent5="accent5" accent6="accent6" hlink="hlink" folHlink="folHlink"/>
  <p:sldLayoutIdLst>
    <p:sldLayoutId id="2147484476" r:id="rId1"/>
    <p:sldLayoutId id="2147484478" r:id="rId2"/>
    <p:sldLayoutId id="2147484480" r:id="rId3"/>
    <p:sldLayoutId id="2147484481" r:id="rId4"/>
    <p:sldLayoutId id="2147484482" r:id="rId5"/>
    <p:sldLayoutId id="2147484483" r:id="rId6"/>
    <p:sldLayoutId id="2147484484" r:id="rId7"/>
    <p:sldLayoutId id="2147484485" r:id="rId8"/>
    <p:sldLayoutId id="2147484486" r:id="rId9"/>
    <p:sldLayoutId id="2147484487" r:id="rId10"/>
    <p:sldLayoutId id="2147484488" r:id="rId11"/>
    <p:sldLayoutId id="2147484489" r:id="rId12"/>
    <p:sldLayoutId id="2147484496" r:id="rId13"/>
    <p:sldLayoutId id="2147484497" r:id="rId14"/>
    <p:sldLayoutId id="2147484498" r:id="rId15"/>
    <p:sldLayoutId id="2147484499" r:id="rId16"/>
    <p:sldLayoutId id="2147484500" r:id="rId17"/>
    <p:sldLayoutId id="2147484501" r:id="rId18"/>
    <p:sldLayoutId id="2147484490" r:id="rId19"/>
    <p:sldLayoutId id="2147484491" r:id="rId20"/>
    <p:sldLayoutId id="2147484492" r:id="rId21"/>
    <p:sldLayoutId id="2147484493" r:id="rId22"/>
    <p:sldLayoutId id="2147484494" r:id="rId23"/>
    <p:sldLayoutId id="2147484592"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22830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p:cNvPicPr>
            <a:picLocks noChangeAspect="1"/>
          </p:cNvPicPr>
          <p:nvPr userDrawn="1"/>
        </p:nvPicPr>
        <p:blipFill>
          <a:blip r:embed="rId31" cstate="print">
            <a:extLst>
              <a:ext uri="{28A0092B-C50C-407E-A947-70E740481C1C}">
                <a14:useLocalDpi xmlns:a14="http://schemas.microsoft.com/office/drawing/2010/main"/>
              </a:ext>
            </a:extLst>
          </a:blip>
          <a:stretch>
            <a:fillRect/>
          </a:stretch>
        </p:blipFill>
        <p:spPr>
          <a:xfrm rot="5400000">
            <a:off x="9489150" y="3050514"/>
            <a:ext cx="6995160" cy="894134"/>
          </a:xfrm>
          <a:prstGeom prst="rect">
            <a:avLst/>
          </a:prstGeom>
        </p:spPr>
      </p:pic>
    </p:spTree>
    <p:extLst>
      <p:ext uri="{BB962C8B-B14F-4D97-AF65-F5344CB8AC3E}">
        <p14:creationId xmlns:p14="http://schemas.microsoft.com/office/powerpoint/2010/main" val="3737729786"/>
      </p:ext>
    </p:extLst>
  </p:cSld>
  <p:clrMap bg1="dk1" tx1="lt1" bg2="dk2" tx2="lt2" accent1="accent1" accent2="accent2" accent3="accent3" accent4="accent4" accent5="accent5" accent6="accent6" hlink="hlink" folHlink="folHlink"/>
  <p:sldLayoutIdLst>
    <p:sldLayoutId id="2147484849" r:id="rId1"/>
    <p:sldLayoutId id="2147484850" r:id="rId2"/>
    <p:sldLayoutId id="2147484851" r:id="rId3"/>
    <p:sldLayoutId id="2147484852" r:id="rId4"/>
    <p:sldLayoutId id="2147484853" r:id="rId5"/>
    <p:sldLayoutId id="2147484854" r:id="rId6"/>
    <p:sldLayoutId id="2147484855" r:id="rId7"/>
    <p:sldLayoutId id="2147484856" r:id="rId8"/>
    <p:sldLayoutId id="2147484857" r:id="rId9"/>
    <p:sldLayoutId id="2147484858" r:id="rId10"/>
    <p:sldLayoutId id="2147484859" r:id="rId11"/>
    <p:sldLayoutId id="2147484860" r:id="rId12"/>
    <p:sldLayoutId id="2147484861" r:id="rId13"/>
    <p:sldLayoutId id="2147484862" r:id="rId14"/>
    <p:sldLayoutId id="2147484863" r:id="rId15"/>
    <p:sldLayoutId id="2147484864" r:id="rId16"/>
    <p:sldLayoutId id="2147484865" r:id="rId17"/>
    <p:sldLayoutId id="2147484866" r:id="rId18"/>
    <p:sldLayoutId id="2147484867" r:id="rId19"/>
    <p:sldLayoutId id="2147484868" r:id="rId20"/>
    <p:sldLayoutId id="2147484869" r:id="rId21"/>
    <p:sldLayoutId id="2147484870" r:id="rId22"/>
    <p:sldLayoutId id="2147484871" r:id="rId23"/>
    <p:sldLayoutId id="2147484872" r:id="rId24"/>
    <p:sldLayoutId id="2147484873" r:id="rId25"/>
    <p:sldLayoutId id="2147484874" r:id="rId26"/>
    <p:sldLayoutId id="2147484875" r:id="rId27"/>
    <p:sldLayoutId id="2147484876" r:id="rId28"/>
    <p:sldLayoutId id="2147484877" r:id="rId29"/>
  </p:sldLayoutIdLst>
  <p:transition>
    <p:fade/>
  </p:transition>
  <p:txStyles>
    <p:titleStyle>
      <a:lvl1pPr algn="l" defTabSz="932563" rtl="0" eaLnBrk="1" latinLnBrk="0" hangingPunct="1">
        <a:lnSpc>
          <a:spcPct val="90000"/>
        </a:lnSpc>
        <a:spcBef>
          <a:spcPct val="0"/>
        </a:spcBef>
        <a:buNone/>
        <a:defRPr lang="en-US" sz="53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a:ext>
            </a:extLst>
          </a:blip>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2376941160"/>
      </p:ext>
    </p:extLst>
  </p:cSld>
  <p:clrMap bg1="dk1" tx1="lt1" bg2="dk2" tx2="lt2" accent1="accent1" accent2="accent2" accent3="accent3" accent4="accent4" accent5="accent5" accent6="accent6" hlink="hlink" folHlink="folHlink"/>
  <p:sldLayoutIdLst>
    <p:sldLayoutId id="2147484879" r:id="rId1"/>
    <p:sldLayoutId id="2147484880" r:id="rId2"/>
    <p:sldLayoutId id="2147484881" r:id="rId3"/>
    <p:sldLayoutId id="2147484882" r:id="rId4"/>
    <p:sldLayoutId id="2147484883" r:id="rId5"/>
    <p:sldLayoutId id="2147484884" r:id="rId6"/>
    <p:sldLayoutId id="2147484885" r:id="rId7"/>
    <p:sldLayoutId id="2147484886" r:id="rId8"/>
    <p:sldLayoutId id="2147484887" r:id="rId9"/>
    <p:sldLayoutId id="2147484888" r:id="rId10"/>
    <p:sldLayoutId id="2147484889" r:id="rId11"/>
    <p:sldLayoutId id="2147484890" r:id="rId12"/>
    <p:sldLayoutId id="2147484891" r:id="rId13"/>
    <p:sldLayoutId id="2147484892" r:id="rId14"/>
    <p:sldLayoutId id="2147484893" r:id="rId15"/>
    <p:sldLayoutId id="2147484894" r:id="rId16"/>
    <p:sldLayoutId id="2147484895" r:id="rId17"/>
    <p:sldLayoutId id="2147484896" r:id="rId18"/>
    <p:sldLayoutId id="2147484897" r:id="rId19"/>
    <p:sldLayoutId id="2147484898" r:id="rId20"/>
    <p:sldLayoutId id="2147484899" r:id="rId21"/>
  </p:sldLayoutIdLst>
  <p:transition>
    <p:fade/>
  </p:transition>
  <p:hf hdr="0" ftr="0" dt="0"/>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0" cstate="print">
            <a:extLst>
              <a:ext uri="{28A0092B-C50C-407E-A947-70E740481C1C}">
                <a14:useLocalDpi xmlns:a14="http://schemas.microsoft.com/office/drawing/2010/main"/>
              </a:ext>
            </a:extLst>
          </a:blip>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3690793792"/>
      </p:ext>
    </p:extLst>
  </p:cSld>
  <p:clrMap bg1="lt1" tx1="dk1" bg2="lt2" tx2="dk2" accent1="accent1" accent2="accent2" accent3="accent3" accent4="accent4" accent5="accent5" accent6="accent6" hlink="hlink" folHlink="folHlink"/>
  <p:sldLayoutIdLst>
    <p:sldLayoutId id="2147484914" r:id="rId1"/>
    <p:sldLayoutId id="2147484915" r:id="rId2"/>
    <p:sldLayoutId id="2147484916" r:id="rId3"/>
    <p:sldLayoutId id="2147484917" r:id="rId4"/>
    <p:sldLayoutId id="2147484918" r:id="rId5"/>
    <p:sldLayoutId id="2147484919" r:id="rId6"/>
    <p:sldLayoutId id="2147484920" r:id="rId7"/>
    <p:sldLayoutId id="2147484921" r:id="rId8"/>
    <p:sldLayoutId id="2147484922" r:id="rId9"/>
    <p:sldLayoutId id="2147484923" r:id="rId10"/>
    <p:sldLayoutId id="2147484924" r:id="rId11"/>
    <p:sldLayoutId id="2147484925" r:id="rId12"/>
    <p:sldLayoutId id="2147484926" r:id="rId13"/>
    <p:sldLayoutId id="2147484927" r:id="rId14"/>
    <p:sldLayoutId id="2147484928" r:id="rId15"/>
    <p:sldLayoutId id="2147484929" r:id="rId16"/>
    <p:sldLayoutId id="2147484930" r:id="rId17"/>
    <p:sldLayoutId id="2147484931" r:id="rId18"/>
    <p:sldLayoutId id="2147484932" r:id="rId19"/>
    <p:sldLayoutId id="2147484933" r:id="rId20"/>
    <p:sldLayoutId id="2147484934" r:id="rId21"/>
    <p:sldLayoutId id="2147484935" r:id="rId22"/>
    <p:sldLayoutId id="2147484936" r:id="rId23"/>
    <p:sldLayoutId id="2147484937" r:id="rId24"/>
    <p:sldLayoutId id="2147484938" r:id="rId25"/>
    <p:sldLayoutId id="2147484939" r:id="rId26"/>
    <p:sldLayoutId id="2147484940" r:id="rId27"/>
    <p:sldLayoutId id="2147484941" r:id="rId28"/>
  </p:sldLayoutIdLst>
  <p:transition>
    <p:fade/>
  </p:transition>
  <p:hf hdr="0" ftr="0" dt="0"/>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guide id="27" pos="3917">
          <p15:clr>
            <a:srgbClr val="F26B43"/>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9" cstate="print">
            <a:extLst>
              <a:ext uri="{28A0092B-C50C-407E-A947-70E740481C1C}">
                <a14:useLocalDpi xmlns:a14="http://schemas.microsoft.com/office/drawing/2010/main"/>
              </a:ext>
            </a:extLst>
          </a:blip>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304399550"/>
      </p:ext>
    </p:extLst>
  </p:cSld>
  <p:clrMap bg1="lt1" tx1="dk1" bg2="lt2" tx2="dk2" accent1="accent1" accent2="accent2" accent3="accent3" accent4="accent4" accent5="accent5" accent6="accent6" hlink="hlink" folHlink="folHlink"/>
  <p:sldLayoutIdLst>
    <p:sldLayoutId id="2147484943" r:id="rId1"/>
    <p:sldLayoutId id="2147484944" r:id="rId2"/>
    <p:sldLayoutId id="2147484945" r:id="rId3"/>
    <p:sldLayoutId id="2147484946" r:id="rId4"/>
    <p:sldLayoutId id="2147484947" r:id="rId5"/>
    <p:sldLayoutId id="2147484948" r:id="rId6"/>
    <p:sldLayoutId id="2147484949" r:id="rId7"/>
    <p:sldLayoutId id="2147484950" r:id="rId8"/>
    <p:sldLayoutId id="2147484951" r:id="rId9"/>
    <p:sldLayoutId id="2147484952" r:id="rId10"/>
    <p:sldLayoutId id="2147484953" r:id="rId11"/>
    <p:sldLayoutId id="2147484954" r:id="rId12"/>
    <p:sldLayoutId id="2147484955" r:id="rId13"/>
    <p:sldLayoutId id="2147484956" r:id="rId14"/>
    <p:sldLayoutId id="2147484957" r:id="rId15"/>
    <p:sldLayoutId id="2147484958" r:id="rId16"/>
    <p:sldLayoutId id="2147484959" r:id="rId17"/>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02164845"/>
      </p:ext>
    </p:extLst>
  </p:cSld>
  <p:clrMap bg1="lt1" tx1="dk1" bg2="lt2" tx2="dk2" accent1="accent1" accent2="accent2" accent3="accent3" accent4="accent4" accent5="accent5" accent6="accent6" hlink="hlink" folHlink="folHlink"/>
  <p:sldLayoutIdLst>
    <p:sldLayoutId id="2147484961" r:id="rId1"/>
    <p:sldLayoutId id="2147484962" r:id="rId2"/>
  </p:sldLayoutIdLst>
  <p:transition>
    <p:fade/>
  </p:transition>
  <p:hf hdr="0" ftr="0" dt="0"/>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guide id="27" pos="3917">
          <p15:clr>
            <a:srgbClr val="F26B43"/>
          </p15:clr>
        </p15:guide>
      </p15:sldGuideLst>
    </p:ext>
  </p:extLst>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1" cstate="print">
            <a:extLst>
              <a:ext uri="{28A0092B-C50C-407E-A947-70E740481C1C}">
                <a14:useLocalDpi xmlns:a14="http://schemas.microsoft.com/office/drawing/2010/main"/>
              </a:ext>
            </a:extLst>
          </a:blip>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2678502968"/>
      </p:ext>
    </p:extLst>
  </p:cSld>
  <p:clrMap bg1="dk1" tx1="lt1" bg2="dk2" tx2="lt2" accent1="accent1" accent2="accent2" accent3="accent3" accent4="accent4" accent5="accent5" accent6="accent6" hlink="hlink" folHlink="folHlink"/>
  <p:sldLayoutIdLst>
    <p:sldLayoutId id="2147484964" r:id="rId1"/>
    <p:sldLayoutId id="2147484965" r:id="rId2"/>
    <p:sldLayoutId id="2147484966" r:id="rId3"/>
    <p:sldLayoutId id="2147484967" r:id="rId4"/>
    <p:sldLayoutId id="2147484968" r:id="rId5"/>
    <p:sldLayoutId id="2147484969" r:id="rId6"/>
    <p:sldLayoutId id="2147484970" r:id="rId7"/>
    <p:sldLayoutId id="2147484971" r:id="rId8"/>
    <p:sldLayoutId id="2147484972" r:id="rId9"/>
    <p:sldLayoutId id="2147484973" r:id="rId10"/>
    <p:sldLayoutId id="2147484974" r:id="rId11"/>
    <p:sldLayoutId id="2147484975" r:id="rId12"/>
    <p:sldLayoutId id="2147484976" r:id="rId13"/>
    <p:sldLayoutId id="2147484977" r:id="rId14"/>
    <p:sldLayoutId id="2147484978" r:id="rId15"/>
    <p:sldLayoutId id="2147484979" r:id="rId16"/>
    <p:sldLayoutId id="2147484980" r:id="rId17"/>
    <p:sldLayoutId id="2147484981" r:id="rId18"/>
    <p:sldLayoutId id="2147484982" r:id="rId19"/>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userDrawn="1"/>
        </p:nvPicPr>
        <p:blipFill>
          <a:blip r:embed="rId33" cstate="print">
            <a:extLst>
              <a:ext uri="{28A0092B-C50C-407E-A947-70E740481C1C}">
                <a14:useLocalDpi xmlns:a14="http://schemas.microsoft.com/office/drawing/2010/main"/>
              </a:ext>
            </a:extLst>
          </a:blip>
          <a:stretch>
            <a:fillRect/>
          </a:stretch>
        </p:blipFill>
        <p:spPr>
          <a:xfrm rot="5400000">
            <a:off x="10967093" y="1703730"/>
            <a:ext cx="4618038" cy="1161750"/>
          </a:xfrm>
          <a:prstGeom prst="rect">
            <a:avLst/>
          </a:prstGeom>
        </p:spPr>
      </p:pic>
    </p:spTree>
    <p:extLst>
      <p:ext uri="{BB962C8B-B14F-4D97-AF65-F5344CB8AC3E}">
        <p14:creationId xmlns:p14="http://schemas.microsoft.com/office/powerpoint/2010/main" val="1496785446"/>
      </p:ext>
    </p:extLst>
  </p:cSld>
  <p:clrMap bg1="lt1" tx1="dk1" bg2="lt2" tx2="dk2" accent1="accent1" accent2="accent2" accent3="accent3" accent4="accent4" accent5="accent5" accent6="accent6" hlink="hlink" folHlink="folHlink"/>
  <p:sldLayoutIdLst>
    <p:sldLayoutId id="2147484984" r:id="rId1"/>
    <p:sldLayoutId id="2147484985" r:id="rId2"/>
    <p:sldLayoutId id="2147484986" r:id="rId3"/>
    <p:sldLayoutId id="2147484987" r:id="rId4"/>
    <p:sldLayoutId id="2147484988" r:id="rId5"/>
    <p:sldLayoutId id="2147484989" r:id="rId6"/>
    <p:sldLayoutId id="2147484990" r:id="rId7"/>
    <p:sldLayoutId id="2147484991" r:id="rId8"/>
    <p:sldLayoutId id="2147484992" r:id="rId9"/>
    <p:sldLayoutId id="2147484993" r:id="rId10"/>
    <p:sldLayoutId id="2147484994" r:id="rId11"/>
    <p:sldLayoutId id="2147484995" r:id="rId12"/>
    <p:sldLayoutId id="2147484996" r:id="rId13"/>
    <p:sldLayoutId id="2147484997" r:id="rId14"/>
    <p:sldLayoutId id="2147484998" r:id="rId15"/>
    <p:sldLayoutId id="2147484999" r:id="rId16"/>
    <p:sldLayoutId id="2147485000" r:id="rId17"/>
    <p:sldLayoutId id="2147485001" r:id="rId18"/>
    <p:sldLayoutId id="2147485003" r:id="rId19"/>
    <p:sldLayoutId id="2147485004" r:id="rId20"/>
    <p:sldLayoutId id="2147485005" r:id="rId21"/>
    <p:sldLayoutId id="2147485006" r:id="rId22"/>
    <p:sldLayoutId id="2147485007" r:id="rId23"/>
    <p:sldLayoutId id="2147485008" r:id="rId24"/>
    <p:sldLayoutId id="2147485009" r:id="rId25"/>
    <p:sldLayoutId id="2147485010" r:id="rId26"/>
    <p:sldLayoutId id="2147485011" r:id="rId27"/>
    <p:sldLayoutId id="2147485012" r:id="rId28"/>
    <p:sldLayoutId id="2147485013" r:id="rId29"/>
    <p:sldLayoutId id="2147485014" r:id="rId30"/>
    <p:sldLayoutId id="2147485015" r:id="rId31"/>
  </p:sldLayoutIdLst>
  <p:transition advClick="0">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14B6E7-87BA-4684-96B5-67A4663AD5F6}"/>
              </a:ext>
            </a:extLst>
          </p:cNvPr>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4FB98E-AD4E-43DC-80CE-EF1D45530EE9}"/>
              </a:ext>
            </a:extLst>
          </p:cNvPr>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FBA045-CFDE-4D23-9CB6-D0B098689280}"/>
              </a:ext>
            </a:extLst>
          </p:cNvPr>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E881917F-5EB0-4C1D-8A95-655239D57A8A}" type="datetimeFigureOut">
              <a:rPr lang="en-US" smtClean="0"/>
              <a:t>10/10/2018</a:t>
            </a:fld>
            <a:endParaRPr lang="en-US"/>
          </a:p>
        </p:txBody>
      </p:sp>
      <p:sp>
        <p:nvSpPr>
          <p:cNvPr id="5" name="Footer Placeholder 4">
            <a:extLst>
              <a:ext uri="{FF2B5EF4-FFF2-40B4-BE49-F238E27FC236}">
                <a16:creationId xmlns:a16="http://schemas.microsoft.com/office/drawing/2014/main" id="{B28E31F7-BAE7-4644-A6ED-F278D8812A70}"/>
              </a:ext>
            </a:extLst>
          </p:cNvPr>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05614A-510A-4CA4-AF22-4C7CCF0EBC2B}"/>
              </a:ext>
            </a:extLst>
          </p:cNvPr>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F93E2AD5-8FC3-4813-A1ED-6E5672E58FE0}" type="slidenum">
              <a:rPr lang="en-US" smtClean="0"/>
              <a:t>‹#›</a:t>
            </a:fld>
            <a:endParaRPr lang="en-US"/>
          </a:p>
        </p:txBody>
      </p:sp>
    </p:spTree>
    <p:extLst>
      <p:ext uri="{BB962C8B-B14F-4D97-AF65-F5344CB8AC3E}">
        <p14:creationId xmlns:p14="http://schemas.microsoft.com/office/powerpoint/2010/main" val="4126900179"/>
      </p:ext>
    </p:extLst>
  </p:cSld>
  <p:clrMap bg1="lt1" tx1="dk1" bg2="lt2" tx2="dk2" accent1="accent1" accent2="accent2" accent3="accent3" accent4="accent4" accent5="accent5" accent6="accent6" hlink="hlink" folHlink="folHlink"/>
  <p:sldLayoutIdLst>
    <p:sldLayoutId id="2147485017" r:id="rId1"/>
    <p:sldLayoutId id="2147485018" r:id="rId2"/>
    <p:sldLayoutId id="2147485019" r:id="rId3"/>
    <p:sldLayoutId id="2147485020" r:id="rId4"/>
    <p:sldLayoutId id="2147485021" r:id="rId5"/>
    <p:sldLayoutId id="2147485022" r:id="rId6"/>
    <p:sldLayoutId id="2147485023" r:id="rId7"/>
    <p:sldLayoutId id="2147485024" r:id="rId8"/>
    <p:sldLayoutId id="2147485025" r:id="rId9"/>
    <p:sldLayoutId id="2147485026" r:id="rId10"/>
    <p:sldLayoutId id="2147485027" r:id="rId11"/>
    <p:sldLayoutId id="2147485028" r:id="rId12"/>
  </p:sldLayoutIdLst>
  <p:transition>
    <p:fade/>
  </p:transition>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5"/>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5009" y="6482890"/>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D817BCF1-EDE9-46B3-A8B3-659212B54243}" type="datetimeFigureOut">
              <a:rPr lang="en-US" smtClean="0"/>
              <a:t>10/10/2018</a:t>
            </a:fld>
            <a:endParaRPr lang="en-US" dirty="0"/>
          </a:p>
        </p:txBody>
      </p:sp>
      <p:sp>
        <p:nvSpPr>
          <p:cNvPr id="5" name="Footer Placeholder 4"/>
          <p:cNvSpPr>
            <a:spLocks noGrp="1"/>
          </p:cNvSpPr>
          <p:nvPr>
            <p:ph type="ftr" sz="quarter" idx="3"/>
          </p:nvPr>
        </p:nvSpPr>
        <p:spPr>
          <a:xfrm>
            <a:off x="4119583" y="6482890"/>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83260" y="6482890"/>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CFBCED8A-DE7B-4F20-BCBD-2F1C97F6A900}" type="slidenum">
              <a:rPr lang="en-US" smtClean="0"/>
              <a:t>‹#›</a:t>
            </a:fld>
            <a:endParaRPr lang="en-US" dirty="0"/>
          </a:p>
        </p:txBody>
      </p:sp>
    </p:spTree>
    <p:extLst>
      <p:ext uri="{BB962C8B-B14F-4D97-AF65-F5344CB8AC3E}">
        <p14:creationId xmlns:p14="http://schemas.microsoft.com/office/powerpoint/2010/main" val="1716525783"/>
      </p:ext>
    </p:extLst>
  </p:cSld>
  <p:clrMap bg1="lt1" tx1="dk1" bg2="lt2" tx2="dk2" accent1="accent1" accent2="accent2" accent3="accent3" accent4="accent4" accent5="accent5" accent6="accent6" hlink="hlink" folHlink="folHlink"/>
  <p:sldLayoutIdLst>
    <p:sldLayoutId id="2147485030" r:id="rId1"/>
    <p:sldLayoutId id="2147485031" r:id="rId2"/>
    <p:sldLayoutId id="2147485032" r:id="rId3"/>
    <p:sldLayoutId id="2147485033" r:id="rId4"/>
    <p:sldLayoutId id="2147485034" r:id="rId5"/>
    <p:sldLayoutId id="2147485035" r:id="rId6"/>
    <p:sldLayoutId id="2147485036" r:id="rId7"/>
    <p:sldLayoutId id="2147485037" r:id="rId8"/>
    <p:sldLayoutId id="2147485038" r:id="rId9"/>
    <p:sldLayoutId id="2147485039" r:id="rId10"/>
    <p:sldLayoutId id="2147485040" r:id="rId11"/>
    <p:sldLayoutId id="2147485041" r:id="rId12"/>
    <p:sldLayoutId id="2147485042" r:id="rId13"/>
    <p:sldLayoutId id="2147485043" r:id="rId14"/>
    <p:sldLayoutId id="2147485044" r:id="rId15"/>
    <p:sldLayoutId id="2147485045" r:id="rId16"/>
    <p:sldLayoutId id="2147485046" r:id="rId17"/>
    <p:sldLayoutId id="2147485047" r:id="rId18"/>
    <p:sldLayoutId id="2147485048" r:id="rId19"/>
    <p:sldLayoutId id="2147485049" r:id="rId20"/>
    <p:sldLayoutId id="2147485050" r:id="rId21"/>
    <p:sldLayoutId id="2147485051" r:id="rId22"/>
    <p:sldLayoutId id="2147485052" r:id="rId23"/>
    <p:sldLayoutId id="2147485053" r:id="rId24"/>
    <p:sldLayoutId id="2147485054" r:id="rId25"/>
    <p:sldLayoutId id="2147485055" r:id="rId26"/>
    <p:sldLayoutId id="2147485056" r:id="rId27"/>
    <p:sldLayoutId id="2147485057" r:id="rId28"/>
    <p:sldLayoutId id="2147485058" r:id="rId29"/>
    <p:sldLayoutId id="2147485059" r:id="rId30"/>
    <p:sldLayoutId id="2147485060" r:id="rId31"/>
    <p:sldLayoutId id="2147485061" r:id="rId32"/>
    <p:sldLayoutId id="2147485062" r:id="rId33"/>
    <p:sldLayoutId id="2147485063" r:id="rId34"/>
    <p:sldLayoutId id="2147485064" r:id="rId35"/>
    <p:sldLayoutId id="2147485065" r:id="rId36"/>
    <p:sldLayoutId id="2147485066" r:id="rId37"/>
    <p:sldLayoutId id="2147485067" r:id="rId38"/>
    <p:sldLayoutId id="2147485068" r:id="rId39"/>
    <p:sldLayoutId id="2147485069" r:id="rId40"/>
    <p:sldLayoutId id="2147485070" r:id="rId41"/>
    <p:sldLayoutId id="2147485071" r:id="rId42"/>
    <p:sldLayoutId id="2147485072" r:id="rId43"/>
    <p:sldLayoutId id="2147485073" r:id="rId44"/>
    <p:sldLayoutId id="2147485074" r:id="rId45"/>
    <p:sldLayoutId id="2147485075" r:id="rId46"/>
    <p:sldLayoutId id="2147485076" r:id="rId47"/>
    <p:sldLayoutId id="2147485077" r:id="rId48"/>
    <p:sldLayoutId id="2147485078" r:id="rId49"/>
    <p:sldLayoutId id="2147485079" r:id="rId50"/>
    <p:sldLayoutId id="2147485080" r:id="rId51"/>
    <p:sldLayoutId id="2147485081" r:id="rId52"/>
    <p:sldLayoutId id="2147485082" r:id="rId53"/>
    <p:sldLayoutId id="2147485083" r:id="rId54"/>
    <p:sldLayoutId id="2147485084" r:id="rId55"/>
    <p:sldLayoutId id="2147485085" r:id="rId56"/>
    <p:sldLayoutId id="2147485086" r:id="rId57"/>
    <p:sldLayoutId id="2147485087" r:id="rId58"/>
    <p:sldLayoutId id="2147485088" r:id="rId59"/>
    <p:sldLayoutId id="2147485089" r:id="rId60"/>
    <p:sldLayoutId id="2147485090" r:id="rId61"/>
    <p:sldLayoutId id="2147485091" r:id="rId62"/>
    <p:sldLayoutId id="2147485092" r:id="rId63"/>
    <p:sldLayoutId id="2147485093" r:id="rId64"/>
    <p:sldLayoutId id="2147485094" r:id="rId65"/>
    <p:sldLayoutId id="2147485095" r:id="rId66"/>
    <p:sldLayoutId id="2147485096" r:id="rId67"/>
    <p:sldLayoutId id="2147485097" r:id="rId68"/>
    <p:sldLayoutId id="2147485098" r:id="rId69"/>
    <p:sldLayoutId id="2147485099" r:id="rId70"/>
    <p:sldLayoutId id="2147485100" r:id="rId71"/>
    <p:sldLayoutId id="2147485101" r:id="rId72"/>
    <p:sldLayoutId id="2147485102" r:id="rId73"/>
    <p:sldLayoutId id="2147485103" r:id="rId74"/>
    <p:sldLayoutId id="2147485104" r:id="rId75"/>
    <p:sldLayoutId id="2147485105" r:id="rId76"/>
  </p:sldLayoutIdLst>
  <p:txStyles>
    <p:titleStyle>
      <a:lvl1pPr algn="l" defTabSz="932418"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04" indent="-233104" algn="l" defTabSz="932418" rtl="0" eaLnBrk="1" latinLnBrk="0" hangingPunct="1">
        <a:lnSpc>
          <a:spcPct val="110000"/>
        </a:lnSpc>
        <a:spcBef>
          <a:spcPts val="1020"/>
        </a:spcBef>
        <a:spcAft>
          <a:spcPts val="612"/>
        </a:spcAft>
        <a:buFont typeface="Arial" panose="020B0604020202020204" pitchFamily="34" charset="0"/>
        <a:buChar char="•"/>
        <a:defRPr sz="2856" kern="1200">
          <a:solidFill>
            <a:schemeClr val="tx1"/>
          </a:solidFill>
          <a:latin typeface="+mj-lt"/>
          <a:ea typeface="+mn-ea"/>
          <a:cs typeface="+mn-cs"/>
        </a:defRPr>
      </a:lvl1pPr>
      <a:lvl2pPr marL="699313" indent="-233104" algn="l" defTabSz="932418" rtl="0" eaLnBrk="1" latinLnBrk="0" hangingPunct="1">
        <a:lnSpc>
          <a:spcPct val="110000"/>
        </a:lnSpc>
        <a:spcBef>
          <a:spcPts val="510"/>
        </a:spcBef>
        <a:spcAft>
          <a:spcPts val="612"/>
        </a:spcAft>
        <a:buFont typeface="Arial" panose="020B0604020202020204" pitchFamily="34" charset="0"/>
        <a:buChar char="•"/>
        <a:defRPr sz="2448" kern="1200">
          <a:solidFill>
            <a:schemeClr val="tx1"/>
          </a:solidFill>
          <a:latin typeface="+mj-lt"/>
          <a:ea typeface="+mn-ea"/>
          <a:cs typeface="+mn-cs"/>
        </a:defRPr>
      </a:lvl2pPr>
      <a:lvl3pPr marL="1165522" indent="-233104" algn="l" defTabSz="932418" rtl="0" eaLnBrk="1" latinLnBrk="0" hangingPunct="1">
        <a:lnSpc>
          <a:spcPct val="110000"/>
        </a:lnSpc>
        <a:spcBef>
          <a:spcPts val="510"/>
        </a:spcBef>
        <a:spcAft>
          <a:spcPts val="612"/>
        </a:spcAft>
        <a:buFont typeface="Arial" panose="020B0604020202020204" pitchFamily="34" charset="0"/>
        <a:buChar char="•"/>
        <a:defRPr sz="2040" kern="1200">
          <a:solidFill>
            <a:schemeClr val="tx1"/>
          </a:solidFill>
          <a:latin typeface="Segoe UI" panose="020B0502040204020203" pitchFamily="34" charset="0"/>
          <a:ea typeface="+mn-ea"/>
          <a:cs typeface="Segoe UI" panose="020B0502040204020203" pitchFamily="34" charset="0"/>
        </a:defRPr>
      </a:lvl3pPr>
      <a:lvl4pPr marL="1631731" indent="-233104" algn="l" defTabSz="932418" rtl="0" eaLnBrk="1" latinLnBrk="0" hangingPunct="1">
        <a:lnSpc>
          <a:spcPct val="110000"/>
        </a:lnSpc>
        <a:spcBef>
          <a:spcPts val="510"/>
        </a:spcBef>
        <a:spcAft>
          <a:spcPts val="612"/>
        </a:spcAft>
        <a:buFont typeface="Arial" panose="020B0604020202020204" pitchFamily="34" charset="0"/>
        <a:buChar char="•"/>
        <a:defRPr sz="1836" kern="1200">
          <a:solidFill>
            <a:schemeClr val="tx1"/>
          </a:solidFill>
          <a:latin typeface="Segoe UI" panose="020B0502040204020203" pitchFamily="34" charset="0"/>
          <a:ea typeface="+mn-ea"/>
          <a:cs typeface="Segoe UI" panose="020B0502040204020203" pitchFamily="34" charset="0"/>
        </a:defRPr>
      </a:lvl4pPr>
      <a:lvl5pPr marL="2097939" indent="-233104" algn="l" defTabSz="932418" rtl="0" eaLnBrk="1" latinLnBrk="0" hangingPunct="1">
        <a:lnSpc>
          <a:spcPct val="110000"/>
        </a:lnSpc>
        <a:spcBef>
          <a:spcPts val="510"/>
        </a:spcBef>
        <a:spcAft>
          <a:spcPts val="612"/>
        </a:spcAft>
        <a:buFont typeface="Arial" panose="020B0604020202020204" pitchFamily="34" charset="0"/>
        <a:buChar char="•"/>
        <a:defRPr sz="1836" kern="1200">
          <a:solidFill>
            <a:schemeClr val="tx1"/>
          </a:solidFill>
          <a:latin typeface="Segoe UI" panose="020B0502040204020203" pitchFamily="34" charset="0"/>
          <a:ea typeface="+mn-ea"/>
          <a:cs typeface="Segoe UI" panose="020B0502040204020203" pitchFamily="34" charset="0"/>
        </a:defRPr>
      </a:lvl5pPr>
      <a:lvl6pPr marL="2564149"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357"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6565"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2774"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418" rtl="0" eaLnBrk="1" latinLnBrk="0" hangingPunct="1">
        <a:defRPr sz="1836" kern="1200">
          <a:solidFill>
            <a:schemeClr val="tx1"/>
          </a:solidFill>
          <a:latin typeface="+mn-lt"/>
          <a:ea typeface="+mn-ea"/>
          <a:cs typeface="+mn-cs"/>
        </a:defRPr>
      </a:lvl1pPr>
      <a:lvl2pPr marL="466209" algn="l" defTabSz="932418" rtl="0" eaLnBrk="1" latinLnBrk="0" hangingPunct="1">
        <a:defRPr sz="1836" kern="1200">
          <a:solidFill>
            <a:schemeClr val="tx1"/>
          </a:solidFill>
          <a:latin typeface="+mn-lt"/>
          <a:ea typeface="+mn-ea"/>
          <a:cs typeface="+mn-cs"/>
        </a:defRPr>
      </a:lvl2pPr>
      <a:lvl3pPr marL="932418" algn="l" defTabSz="932418" rtl="0" eaLnBrk="1" latinLnBrk="0" hangingPunct="1">
        <a:defRPr sz="1836" kern="1200">
          <a:solidFill>
            <a:schemeClr val="tx1"/>
          </a:solidFill>
          <a:latin typeface="+mn-lt"/>
          <a:ea typeface="+mn-ea"/>
          <a:cs typeface="+mn-cs"/>
        </a:defRPr>
      </a:lvl3pPr>
      <a:lvl4pPr marL="1398627" algn="l" defTabSz="932418" rtl="0" eaLnBrk="1" latinLnBrk="0" hangingPunct="1">
        <a:defRPr sz="1836" kern="1200">
          <a:solidFill>
            <a:schemeClr val="tx1"/>
          </a:solidFill>
          <a:latin typeface="+mn-lt"/>
          <a:ea typeface="+mn-ea"/>
          <a:cs typeface="+mn-cs"/>
        </a:defRPr>
      </a:lvl4pPr>
      <a:lvl5pPr marL="1864835" algn="l" defTabSz="932418" rtl="0" eaLnBrk="1" latinLnBrk="0" hangingPunct="1">
        <a:defRPr sz="1836" kern="1200">
          <a:solidFill>
            <a:schemeClr val="tx1"/>
          </a:solidFill>
          <a:latin typeface="+mn-lt"/>
          <a:ea typeface="+mn-ea"/>
          <a:cs typeface="+mn-cs"/>
        </a:defRPr>
      </a:lvl5pPr>
      <a:lvl6pPr marL="2331044" algn="l" defTabSz="932418" rtl="0" eaLnBrk="1" latinLnBrk="0" hangingPunct="1">
        <a:defRPr sz="1836" kern="1200">
          <a:solidFill>
            <a:schemeClr val="tx1"/>
          </a:solidFill>
          <a:latin typeface="+mn-lt"/>
          <a:ea typeface="+mn-ea"/>
          <a:cs typeface="+mn-cs"/>
        </a:defRPr>
      </a:lvl6pPr>
      <a:lvl7pPr marL="2797253" algn="l" defTabSz="932418" rtl="0" eaLnBrk="1" latinLnBrk="0" hangingPunct="1">
        <a:defRPr sz="1836" kern="1200">
          <a:solidFill>
            <a:schemeClr val="tx1"/>
          </a:solidFill>
          <a:latin typeface="+mn-lt"/>
          <a:ea typeface="+mn-ea"/>
          <a:cs typeface="+mn-cs"/>
        </a:defRPr>
      </a:lvl7pPr>
      <a:lvl8pPr marL="3263461" algn="l" defTabSz="932418" rtl="0" eaLnBrk="1" latinLnBrk="0" hangingPunct="1">
        <a:defRPr sz="1836" kern="1200">
          <a:solidFill>
            <a:schemeClr val="tx1"/>
          </a:solidFill>
          <a:latin typeface="+mn-lt"/>
          <a:ea typeface="+mn-ea"/>
          <a:cs typeface="+mn-cs"/>
        </a:defRPr>
      </a:lvl8pPr>
      <a:lvl9pPr marL="3729669" algn="l" defTabSz="932418" rtl="0" eaLnBrk="1" latinLnBrk="0" hangingPunct="1">
        <a:defRPr sz="1836"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7"/>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07538074"/>
      </p:ext>
    </p:extLst>
  </p:cSld>
  <p:clrMap bg1="lt1" tx1="dk1" bg2="lt2" tx2="dk2" accent1="accent1" accent2="accent2" accent3="accent3" accent4="accent4" accent5="accent5" accent6="accent6" hlink="hlink" folHlink="folHlink"/>
  <p:sldLayoutIdLst>
    <p:sldLayoutId id="2147485108" r:id="rId1"/>
    <p:sldLayoutId id="2147485109" r:id="rId2"/>
    <p:sldLayoutId id="2147485110" r:id="rId3"/>
    <p:sldLayoutId id="2147485111" r:id="rId4"/>
    <p:sldLayoutId id="2147485112" r:id="rId5"/>
    <p:sldLayoutId id="2147485113" r:id="rId6"/>
    <p:sldLayoutId id="2147485114" r:id="rId7"/>
    <p:sldLayoutId id="2147485115" r:id="rId8"/>
    <p:sldLayoutId id="2147485116" r:id="rId9"/>
    <p:sldLayoutId id="2147485117" r:id="rId10"/>
    <p:sldLayoutId id="2147485118" r:id="rId11"/>
    <p:sldLayoutId id="2147485119" r:id="rId12"/>
    <p:sldLayoutId id="2147485120" r:id="rId13"/>
    <p:sldLayoutId id="2147485121" r:id="rId14"/>
    <p:sldLayoutId id="2147485122" r:id="rId15"/>
    <p:sldLayoutId id="2147485123" r:id="rId16"/>
    <p:sldLayoutId id="2147485124" r:id="rId17"/>
    <p:sldLayoutId id="2147485125" r:id="rId18"/>
    <p:sldLayoutId id="2147485126" r:id="rId19"/>
    <p:sldLayoutId id="2147485127" r:id="rId20"/>
    <p:sldLayoutId id="2147485128" r:id="rId21"/>
    <p:sldLayoutId id="2147485129" r:id="rId22"/>
    <p:sldLayoutId id="2147485130" r:id="rId23"/>
    <p:sldLayoutId id="2147485131" r:id="rId24"/>
    <p:sldLayoutId id="2147485132" r:id="rId25"/>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ECBD4F-158E-4765-9938-6EB9502F7D5D}"/>
              </a:ext>
            </a:extLst>
          </p:cNvPr>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EC0110-FACE-482E-A3E0-F184CAA455E7}"/>
              </a:ext>
            </a:extLst>
          </p:cNvPr>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D64E81-CE0E-4EFB-9660-8F2F89406809}"/>
              </a:ext>
            </a:extLst>
          </p:cNvPr>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736E12E1-68FB-4F84-84EF-CBB8B2A129D1}" type="datetimeFigureOut">
              <a:rPr lang="en-US" smtClean="0"/>
              <a:t>10/10/2018</a:t>
            </a:fld>
            <a:endParaRPr lang="en-US"/>
          </a:p>
        </p:txBody>
      </p:sp>
      <p:sp>
        <p:nvSpPr>
          <p:cNvPr id="5" name="Footer Placeholder 4">
            <a:extLst>
              <a:ext uri="{FF2B5EF4-FFF2-40B4-BE49-F238E27FC236}">
                <a16:creationId xmlns:a16="http://schemas.microsoft.com/office/drawing/2014/main" id="{C31F49FF-DDB4-4B46-858B-F97FDF2D5EC2}"/>
              </a:ext>
            </a:extLst>
          </p:cNvPr>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41CE9B-7CD3-49FC-810A-FE81321E73D7}"/>
              </a:ext>
            </a:extLst>
          </p:cNvPr>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FD1AC2A9-08FE-41A6-BDDE-E08ACECE1075}" type="slidenum">
              <a:rPr lang="en-US" smtClean="0"/>
              <a:t>‹#›</a:t>
            </a:fld>
            <a:endParaRPr lang="en-US"/>
          </a:p>
        </p:txBody>
      </p:sp>
    </p:spTree>
    <p:extLst>
      <p:ext uri="{BB962C8B-B14F-4D97-AF65-F5344CB8AC3E}">
        <p14:creationId xmlns:p14="http://schemas.microsoft.com/office/powerpoint/2010/main" val="3664833804"/>
      </p:ext>
    </p:extLst>
  </p:cSld>
  <p:clrMap bg1="lt1" tx1="dk1" bg2="lt2" tx2="dk2" accent1="accent1" accent2="accent2" accent3="accent3" accent4="accent4" accent5="accent5" accent6="accent6" hlink="hlink" folHlink="folHlink"/>
  <p:sldLayoutIdLst>
    <p:sldLayoutId id="2147484662" r:id="rId1"/>
    <p:sldLayoutId id="2147484663" r:id="rId2"/>
    <p:sldLayoutId id="2147484664" r:id="rId3"/>
    <p:sldLayoutId id="2147484665" r:id="rId4"/>
    <p:sldLayoutId id="2147484666" r:id="rId5"/>
    <p:sldLayoutId id="2147484667" r:id="rId6"/>
    <p:sldLayoutId id="2147484668" r:id="rId7"/>
    <p:sldLayoutId id="2147484669" r:id="rId8"/>
    <p:sldLayoutId id="2147484670" r:id="rId9"/>
    <p:sldLayoutId id="2147484671" r:id="rId10"/>
    <p:sldLayoutId id="2147484672" r:id="rId11"/>
    <p:sldLayoutId id="2147484674" r:id="rId12"/>
    <p:sldLayoutId id="2147484677" r:id="rId13"/>
    <p:sldLayoutId id="2147484759" r:id="rId14"/>
    <p:sldLayoutId id="2147484760" r:id="rId15"/>
    <p:sldLayoutId id="2147484761" r:id="rId16"/>
    <p:sldLayoutId id="2147484762" r:id="rId17"/>
    <p:sldLayoutId id="2147485106" r:id="rId18"/>
  </p:sldLayoutIdLst>
  <p:transition>
    <p:fade/>
  </p:transition>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ECBD4F-158E-4765-9938-6EB9502F7D5D}"/>
              </a:ext>
            </a:extLst>
          </p:cNvPr>
          <p:cNvSpPr>
            <a:spLocks noGrp="1"/>
          </p:cNvSpPr>
          <p:nvPr>
            <p:ph type="title"/>
          </p:nvPr>
        </p:nvSpPr>
        <p:spPr>
          <a:xfrm>
            <a:off x="855008" y="372395"/>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EC0110-FACE-482E-A3E0-F184CAA455E7}"/>
              </a:ext>
            </a:extLst>
          </p:cNvPr>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D64E81-CE0E-4EFB-9660-8F2F89406809}"/>
              </a:ext>
            </a:extLst>
          </p:cNvPr>
          <p:cNvSpPr>
            <a:spLocks noGrp="1"/>
          </p:cNvSpPr>
          <p:nvPr>
            <p:ph type="dt" sz="half" idx="2"/>
          </p:nvPr>
        </p:nvSpPr>
        <p:spPr>
          <a:xfrm>
            <a:off x="855009" y="6482890"/>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736E12E1-68FB-4F84-84EF-CBB8B2A129D1}" type="datetimeFigureOut">
              <a:rPr lang="en-US" smtClean="0"/>
              <a:t>10/10/2018</a:t>
            </a:fld>
            <a:endParaRPr lang="en-US"/>
          </a:p>
        </p:txBody>
      </p:sp>
      <p:sp>
        <p:nvSpPr>
          <p:cNvPr id="5" name="Footer Placeholder 4">
            <a:extLst>
              <a:ext uri="{FF2B5EF4-FFF2-40B4-BE49-F238E27FC236}">
                <a16:creationId xmlns:a16="http://schemas.microsoft.com/office/drawing/2014/main" id="{C31F49FF-DDB4-4B46-858B-F97FDF2D5EC2}"/>
              </a:ext>
            </a:extLst>
          </p:cNvPr>
          <p:cNvSpPr>
            <a:spLocks noGrp="1"/>
          </p:cNvSpPr>
          <p:nvPr>
            <p:ph type="ftr" sz="quarter" idx="3"/>
          </p:nvPr>
        </p:nvSpPr>
        <p:spPr>
          <a:xfrm>
            <a:off x="4119583" y="6482890"/>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41CE9B-7CD3-49FC-810A-FE81321E73D7}"/>
              </a:ext>
            </a:extLst>
          </p:cNvPr>
          <p:cNvSpPr>
            <a:spLocks noGrp="1"/>
          </p:cNvSpPr>
          <p:nvPr>
            <p:ph type="sldNum" sz="quarter" idx="4"/>
          </p:nvPr>
        </p:nvSpPr>
        <p:spPr>
          <a:xfrm>
            <a:off x="8783260" y="6482890"/>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FD1AC2A9-08FE-41A6-BDDE-E08ACECE1075}" type="slidenum">
              <a:rPr lang="en-US" smtClean="0"/>
              <a:t>‹#›</a:t>
            </a:fld>
            <a:endParaRPr lang="en-US"/>
          </a:p>
        </p:txBody>
      </p:sp>
    </p:spTree>
    <p:extLst>
      <p:ext uri="{BB962C8B-B14F-4D97-AF65-F5344CB8AC3E}">
        <p14:creationId xmlns:p14="http://schemas.microsoft.com/office/powerpoint/2010/main" val="4096592070"/>
      </p:ext>
    </p:extLst>
  </p:cSld>
  <p:clrMap bg1="lt1" tx1="dk1" bg2="lt2" tx2="dk2" accent1="accent1" accent2="accent2" accent3="accent3" accent4="accent4" accent5="accent5" accent6="accent6" hlink="hlink" folHlink="folHlink"/>
  <p:sldLayoutIdLst>
    <p:sldLayoutId id="2147485134" r:id="rId1"/>
    <p:sldLayoutId id="2147485135" r:id="rId2"/>
    <p:sldLayoutId id="2147485136" r:id="rId3"/>
    <p:sldLayoutId id="2147485137" r:id="rId4"/>
    <p:sldLayoutId id="2147485138" r:id="rId5"/>
    <p:sldLayoutId id="2147485139" r:id="rId6"/>
    <p:sldLayoutId id="2147485140" r:id="rId7"/>
    <p:sldLayoutId id="2147485141" r:id="rId8"/>
    <p:sldLayoutId id="2147485142" r:id="rId9"/>
    <p:sldLayoutId id="2147485143" r:id="rId10"/>
    <p:sldLayoutId id="2147485144" r:id="rId11"/>
    <p:sldLayoutId id="2147485145" r:id="rId12"/>
    <p:sldLayoutId id="2147485146" r:id="rId13"/>
    <p:sldLayoutId id="2147485147" r:id="rId14"/>
    <p:sldLayoutId id="2147485148" r:id="rId15"/>
    <p:sldLayoutId id="2147485149" r:id="rId16"/>
    <p:sldLayoutId id="2147485150" r:id="rId17"/>
    <p:sldLayoutId id="2147485151" r:id="rId18"/>
    <p:sldLayoutId id="2147485152" r:id="rId19"/>
  </p:sldLayoutIdLst>
  <p:transition>
    <p:fade/>
  </p:transition>
  <p:txStyles>
    <p:titleStyle>
      <a:lvl1pPr algn="l" defTabSz="932418"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04" indent="-233104" algn="l" defTabSz="932418"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313" indent="-233104" algn="l" defTabSz="932418"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522" indent="-233104" algn="l" defTabSz="932418"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1731"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7939"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149"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357"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6565"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2774" indent="-233104" algn="l" defTabSz="932418"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418" rtl="0" eaLnBrk="1" latinLnBrk="0" hangingPunct="1">
        <a:defRPr sz="1836" kern="1200">
          <a:solidFill>
            <a:schemeClr val="tx1"/>
          </a:solidFill>
          <a:latin typeface="+mn-lt"/>
          <a:ea typeface="+mn-ea"/>
          <a:cs typeface="+mn-cs"/>
        </a:defRPr>
      </a:lvl1pPr>
      <a:lvl2pPr marL="466209" algn="l" defTabSz="932418" rtl="0" eaLnBrk="1" latinLnBrk="0" hangingPunct="1">
        <a:defRPr sz="1836" kern="1200">
          <a:solidFill>
            <a:schemeClr val="tx1"/>
          </a:solidFill>
          <a:latin typeface="+mn-lt"/>
          <a:ea typeface="+mn-ea"/>
          <a:cs typeface="+mn-cs"/>
        </a:defRPr>
      </a:lvl2pPr>
      <a:lvl3pPr marL="932418" algn="l" defTabSz="932418" rtl="0" eaLnBrk="1" latinLnBrk="0" hangingPunct="1">
        <a:defRPr sz="1836" kern="1200">
          <a:solidFill>
            <a:schemeClr val="tx1"/>
          </a:solidFill>
          <a:latin typeface="+mn-lt"/>
          <a:ea typeface="+mn-ea"/>
          <a:cs typeface="+mn-cs"/>
        </a:defRPr>
      </a:lvl3pPr>
      <a:lvl4pPr marL="1398627" algn="l" defTabSz="932418" rtl="0" eaLnBrk="1" latinLnBrk="0" hangingPunct="1">
        <a:defRPr sz="1836" kern="1200">
          <a:solidFill>
            <a:schemeClr val="tx1"/>
          </a:solidFill>
          <a:latin typeface="+mn-lt"/>
          <a:ea typeface="+mn-ea"/>
          <a:cs typeface="+mn-cs"/>
        </a:defRPr>
      </a:lvl4pPr>
      <a:lvl5pPr marL="1864835" algn="l" defTabSz="932418" rtl="0" eaLnBrk="1" latinLnBrk="0" hangingPunct="1">
        <a:defRPr sz="1836" kern="1200">
          <a:solidFill>
            <a:schemeClr val="tx1"/>
          </a:solidFill>
          <a:latin typeface="+mn-lt"/>
          <a:ea typeface="+mn-ea"/>
          <a:cs typeface="+mn-cs"/>
        </a:defRPr>
      </a:lvl5pPr>
      <a:lvl6pPr marL="2331044" algn="l" defTabSz="932418" rtl="0" eaLnBrk="1" latinLnBrk="0" hangingPunct="1">
        <a:defRPr sz="1836" kern="1200">
          <a:solidFill>
            <a:schemeClr val="tx1"/>
          </a:solidFill>
          <a:latin typeface="+mn-lt"/>
          <a:ea typeface="+mn-ea"/>
          <a:cs typeface="+mn-cs"/>
        </a:defRPr>
      </a:lvl6pPr>
      <a:lvl7pPr marL="2797253" algn="l" defTabSz="932418" rtl="0" eaLnBrk="1" latinLnBrk="0" hangingPunct="1">
        <a:defRPr sz="1836" kern="1200">
          <a:solidFill>
            <a:schemeClr val="tx1"/>
          </a:solidFill>
          <a:latin typeface="+mn-lt"/>
          <a:ea typeface="+mn-ea"/>
          <a:cs typeface="+mn-cs"/>
        </a:defRPr>
      </a:lvl7pPr>
      <a:lvl8pPr marL="3263461" algn="l" defTabSz="932418" rtl="0" eaLnBrk="1" latinLnBrk="0" hangingPunct="1">
        <a:defRPr sz="1836" kern="1200">
          <a:solidFill>
            <a:schemeClr val="tx1"/>
          </a:solidFill>
          <a:latin typeface="+mn-lt"/>
          <a:ea typeface="+mn-ea"/>
          <a:cs typeface="+mn-cs"/>
        </a:defRPr>
      </a:lvl8pPr>
      <a:lvl9pPr marL="3729669" algn="l" defTabSz="932418" rtl="0" eaLnBrk="1" latinLnBrk="0" hangingPunct="1">
        <a:defRPr sz="1836"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2" cstate="print">
            <a:extLst>
              <a:ext uri="{28A0092B-C50C-407E-A947-70E740481C1C}">
                <a14:useLocalDpi xmlns:a14="http://schemas.microsoft.com/office/drawing/2010/main"/>
              </a:ext>
            </a:extLst>
          </a:blip>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1011228054"/>
      </p:ext>
    </p:extLst>
  </p:cSld>
  <p:clrMap bg1="lt1" tx1="dk1" bg2="lt2" tx2="dk2" accent1="accent1" accent2="accent2" accent3="accent3" accent4="accent4" accent5="accent5" accent6="accent6" hlink="hlink" folHlink="folHlink"/>
  <p:sldLayoutIdLst>
    <p:sldLayoutId id="2147484680" r:id="rId1"/>
    <p:sldLayoutId id="2147484681" r:id="rId2"/>
    <p:sldLayoutId id="2147484682" r:id="rId3"/>
    <p:sldLayoutId id="2147484683" r:id="rId4"/>
    <p:sldLayoutId id="2147484684" r:id="rId5"/>
    <p:sldLayoutId id="2147484685" r:id="rId6"/>
    <p:sldLayoutId id="2147484686" r:id="rId7"/>
    <p:sldLayoutId id="2147484687" r:id="rId8"/>
    <p:sldLayoutId id="2147484688" r:id="rId9"/>
    <p:sldLayoutId id="2147484689" r:id="rId10"/>
    <p:sldLayoutId id="2147484690" r:id="rId11"/>
    <p:sldLayoutId id="2147484691" r:id="rId12"/>
    <p:sldLayoutId id="2147484692" r:id="rId13"/>
    <p:sldLayoutId id="2147484693" r:id="rId14"/>
    <p:sldLayoutId id="2147484694" r:id="rId15"/>
    <p:sldLayoutId id="2147484695" r:id="rId16"/>
    <p:sldLayoutId id="2147484696" r:id="rId17"/>
    <p:sldLayoutId id="2147484739" r:id="rId18"/>
    <p:sldLayoutId id="2147484740" r:id="rId19"/>
    <p:sldLayoutId id="2147484741"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cstate="print">
            <a:extLst>
              <a:ext uri="{28A0092B-C50C-407E-A947-70E740481C1C}">
                <a14:useLocalDpi xmlns:a14="http://schemas.microsoft.com/office/drawing/2010/main"/>
              </a:ext>
            </a:extLst>
          </a:blip>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604267630"/>
      </p:ext>
    </p:extLst>
  </p:cSld>
  <p:clrMap bg1="dk1" tx1="lt1" bg2="dk2" tx2="lt2" accent1="accent1" accent2="accent2" accent3="accent3" accent4="accent4" accent5="accent5" accent6="accent6" hlink="hlink" folHlink="folHlink"/>
  <p:sldLayoutIdLst>
    <p:sldLayoutId id="2147484698" r:id="rId1"/>
    <p:sldLayoutId id="2147484699" r:id="rId2"/>
    <p:sldLayoutId id="2147484700" r:id="rId3"/>
    <p:sldLayoutId id="2147484701" r:id="rId4"/>
    <p:sldLayoutId id="2147484702" r:id="rId5"/>
    <p:sldLayoutId id="2147484703" r:id="rId6"/>
    <p:sldLayoutId id="2147484704" r:id="rId7"/>
    <p:sldLayoutId id="2147484705" r:id="rId8"/>
    <p:sldLayoutId id="2147484706" r:id="rId9"/>
    <p:sldLayoutId id="2147484707" r:id="rId10"/>
    <p:sldLayoutId id="2147484708" r:id="rId11"/>
    <p:sldLayoutId id="2147484709" r:id="rId12"/>
    <p:sldLayoutId id="2147484710" r:id="rId13"/>
    <p:sldLayoutId id="2147484711" r:id="rId14"/>
    <p:sldLayoutId id="2147484712" r:id="rId15"/>
    <p:sldLayoutId id="2147484713" r:id="rId16"/>
    <p:sldLayoutId id="2147484714" r:id="rId17"/>
    <p:sldLayoutId id="2147484715" r:id="rId1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1" cstate="print">
            <a:extLst>
              <a:ext uri="{28A0092B-C50C-407E-A947-70E740481C1C}">
                <a14:useLocalDpi xmlns:a14="http://schemas.microsoft.com/office/drawing/2010/main"/>
              </a:ext>
            </a:extLst>
          </a:blip>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178065015"/>
      </p:ext>
    </p:extLst>
  </p:cSld>
  <p:clrMap bg1="lt1" tx1="dk1" bg2="lt2" tx2="dk2" accent1="accent1" accent2="accent2" accent3="accent3" accent4="accent4" accent5="accent5" accent6="accent6" hlink="hlink" folHlink="folHlink"/>
  <p:sldLayoutIdLst>
    <p:sldLayoutId id="2147484718" r:id="rId1"/>
    <p:sldLayoutId id="2147484719" r:id="rId2"/>
    <p:sldLayoutId id="2147484720" r:id="rId3"/>
    <p:sldLayoutId id="2147484721" r:id="rId4"/>
    <p:sldLayoutId id="2147484722" r:id="rId5"/>
    <p:sldLayoutId id="2147484723" r:id="rId6"/>
    <p:sldLayoutId id="2147484724" r:id="rId7"/>
    <p:sldLayoutId id="2147484725" r:id="rId8"/>
    <p:sldLayoutId id="2147484726" r:id="rId9"/>
    <p:sldLayoutId id="2147484727" r:id="rId10"/>
    <p:sldLayoutId id="2147484728" r:id="rId11"/>
    <p:sldLayoutId id="2147484729" r:id="rId12"/>
    <p:sldLayoutId id="2147484730" r:id="rId13"/>
    <p:sldLayoutId id="2147484731" r:id="rId14"/>
    <p:sldLayoutId id="2147484732" r:id="rId15"/>
    <p:sldLayoutId id="2147484733" r:id="rId16"/>
    <p:sldLayoutId id="2147484734" r:id="rId17"/>
    <p:sldLayoutId id="2147484735" r:id="rId18"/>
    <p:sldLayoutId id="2147484738" r:id="rId19"/>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788"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935590"/>
            <a:ext cx="11889787" cy="1905395"/>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0" cstate="print">
            <a:extLst>
              <a:ext uri="{28A0092B-C50C-407E-A947-70E740481C1C}">
                <a14:useLocalDpi xmlns:a14="http://schemas.microsoft.com/office/drawing/2010/main"/>
              </a:ext>
            </a:extLst>
          </a:blip>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367353750"/>
      </p:ext>
    </p:extLst>
  </p:cSld>
  <p:clrMap bg1="lt1" tx1="dk1" bg2="lt2" tx2="dk2" accent1="accent1" accent2="accent2" accent3="accent3" accent4="accent4" accent5="accent5" accent6="accent6" hlink="hlink" folHlink="folHlink"/>
  <p:sldLayoutIdLst>
    <p:sldLayoutId id="2147484766" r:id="rId1"/>
    <p:sldLayoutId id="2147484767" r:id="rId2"/>
    <p:sldLayoutId id="2147484768" r:id="rId3"/>
    <p:sldLayoutId id="2147484769" r:id="rId4"/>
    <p:sldLayoutId id="2147484770" r:id="rId5"/>
    <p:sldLayoutId id="2147484771" r:id="rId6"/>
    <p:sldLayoutId id="2147484772" r:id="rId7"/>
    <p:sldLayoutId id="2147484773" r:id="rId8"/>
    <p:sldLayoutId id="2147484774" r:id="rId9"/>
    <p:sldLayoutId id="2147484776" r:id="rId10"/>
    <p:sldLayoutId id="2147484777" r:id="rId11"/>
    <p:sldLayoutId id="2147484778" r:id="rId12"/>
    <p:sldLayoutId id="2147484780" r:id="rId13"/>
    <p:sldLayoutId id="2147484782" r:id="rId14"/>
    <p:sldLayoutId id="2147484783" r:id="rId15"/>
    <p:sldLayoutId id="2147484784" r:id="rId16"/>
    <p:sldLayoutId id="2147484785" r:id="rId17"/>
    <p:sldLayoutId id="2147484786" r:id="rId18"/>
  </p:sldLayoutIdLst>
  <p:transition>
    <p:fade/>
  </p:transition>
  <p:hf hdr="0" ftr="0" dt="0"/>
  <p:txStyles>
    <p:titleStyle>
      <a:lvl1pPr algn="l" defTabSz="932563" rtl="0" eaLnBrk="1" latinLnBrk="0" hangingPunct="1">
        <a:lnSpc>
          <a:spcPct val="90000"/>
        </a:lnSpc>
        <a:spcBef>
          <a:spcPct val="0"/>
        </a:spcBef>
        <a:buNone/>
        <a:defRPr lang="en-US" sz="3672"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672"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632"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632"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392">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guide id="27" pos="7512">
          <p15:clr>
            <a:srgbClr val="5ACBF0"/>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0" tIns="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7005" y="1516064"/>
            <a:ext cx="11887198" cy="2000419"/>
          </a:xfrm>
          <a:prstGeom prst="rect">
            <a:avLst/>
          </a:prstGeom>
        </p:spPr>
        <p:txBody>
          <a:bodyPr vert="horz" wrap="square" lIns="0" tIns="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778567"/>
      </p:ext>
    </p:extLst>
  </p:cSld>
  <p:clrMap bg1="dk1" tx1="lt1" bg2="dk2" tx2="lt2" accent1="accent1" accent2="accent2" accent3="accent3" accent4="accent4" accent5="accent5" accent6="accent6" hlink="hlink" folHlink="folHlink"/>
  <p:sldLayoutIdLst>
    <p:sldLayoutId id="2147484788" r:id="rId1"/>
    <p:sldLayoutId id="2147484789" r:id="rId2"/>
    <p:sldLayoutId id="2147484790" r:id="rId3"/>
    <p:sldLayoutId id="2147484791" r:id="rId4"/>
    <p:sldLayoutId id="2147484792" r:id="rId5"/>
    <p:sldLayoutId id="2147484793" r:id="rId6"/>
    <p:sldLayoutId id="2147484794" r:id="rId7"/>
    <p:sldLayoutId id="2147484795" r:id="rId8"/>
    <p:sldLayoutId id="2147484796" r:id="rId9"/>
    <p:sldLayoutId id="2147484797" r:id="rId10"/>
    <p:sldLayoutId id="2147484798" r:id="rId11"/>
    <p:sldLayoutId id="2147484799" r:id="rId12"/>
    <p:sldLayoutId id="2147484800" r:id="rId13"/>
    <p:sldLayoutId id="2147484801" r:id="rId14"/>
  </p:sldLayoutIdLst>
  <p:transition>
    <p:fade/>
  </p:transition>
  <p:txStyles>
    <p:titleStyle>
      <a:lvl1pPr algn="l" defTabSz="932384" rtl="0" eaLnBrk="1" latinLnBrk="0" hangingPunct="1">
        <a:lnSpc>
          <a:spcPct val="100000"/>
        </a:lnSpc>
        <a:spcBef>
          <a:spcPts val="600"/>
        </a:spcBef>
        <a:spcAft>
          <a:spcPts val="600"/>
        </a:spcAft>
        <a:buNone/>
        <a:defRPr lang="en-US" sz="47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8" marR="0" indent="-342768" algn="l" defTabSz="932384" rtl="0" eaLnBrk="1" fontAlgn="auto" latinLnBrk="0" hangingPunct="1">
        <a:lnSpc>
          <a:spcPct val="90000"/>
        </a:lnSpc>
        <a:spcBef>
          <a:spcPct val="20000"/>
        </a:spcBef>
        <a:spcAft>
          <a:spcPts val="0"/>
        </a:spcAft>
        <a:buClrTx/>
        <a:buSzPct val="90000"/>
        <a:buFont typeface="Arial" pitchFamily="34" charset="0"/>
        <a:buChar char="•"/>
        <a:tabLst/>
        <a:defRPr sz="3998" kern="1200" spc="0" baseline="0">
          <a:gradFill>
            <a:gsLst>
              <a:gs pos="1250">
                <a:schemeClr val="tx1"/>
              </a:gs>
              <a:gs pos="100000">
                <a:schemeClr val="tx1"/>
              </a:gs>
            </a:gsLst>
            <a:lin ang="5400000" scaled="0"/>
          </a:gradFill>
          <a:latin typeface="+mj-lt"/>
          <a:ea typeface="+mn-ea"/>
          <a:cs typeface="+mn-cs"/>
        </a:defRPr>
      </a:lvl1pPr>
      <a:lvl2pPr marL="583975" marR="0" indent="-241206" algn="l" defTabSz="932384"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792" marR="0" indent="-228513" algn="l" defTabSz="932384"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305" marR="0" indent="-228513" algn="l" defTabSz="93238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6817" marR="0" indent="-228513" algn="l" defTabSz="93238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055"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248"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441"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633"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84" rtl="0" eaLnBrk="1" latinLnBrk="0" hangingPunct="1">
        <a:defRPr sz="1800" kern="1200">
          <a:solidFill>
            <a:schemeClr val="tx1"/>
          </a:solidFill>
          <a:latin typeface="+mn-lt"/>
          <a:ea typeface="+mn-ea"/>
          <a:cs typeface="+mn-cs"/>
        </a:defRPr>
      </a:lvl1pPr>
      <a:lvl2pPr marL="466191" algn="l" defTabSz="932384" rtl="0" eaLnBrk="1" latinLnBrk="0" hangingPunct="1">
        <a:defRPr sz="1800" kern="1200">
          <a:solidFill>
            <a:schemeClr val="tx1"/>
          </a:solidFill>
          <a:latin typeface="+mn-lt"/>
          <a:ea typeface="+mn-ea"/>
          <a:cs typeface="+mn-cs"/>
        </a:defRPr>
      </a:lvl2pPr>
      <a:lvl3pPr marL="932384" algn="l" defTabSz="932384" rtl="0" eaLnBrk="1" latinLnBrk="0" hangingPunct="1">
        <a:defRPr sz="1800" kern="1200">
          <a:solidFill>
            <a:schemeClr val="tx1"/>
          </a:solidFill>
          <a:latin typeface="+mn-lt"/>
          <a:ea typeface="+mn-ea"/>
          <a:cs typeface="+mn-cs"/>
        </a:defRPr>
      </a:lvl3pPr>
      <a:lvl4pPr marL="1398576" algn="l" defTabSz="932384" rtl="0" eaLnBrk="1" latinLnBrk="0" hangingPunct="1">
        <a:defRPr sz="1800" kern="1200">
          <a:solidFill>
            <a:schemeClr val="tx1"/>
          </a:solidFill>
          <a:latin typeface="+mn-lt"/>
          <a:ea typeface="+mn-ea"/>
          <a:cs typeface="+mn-cs"/>
        </a:defRPr>
      </a:lvl4pPr>
      <a:lvl5pPr marL="1864768" algn="l" defTabSz="932384" rtl="0" eaLnBrk="1" latinLnBrk="0" hangingPunct="1">
        <a:defRPr sz="1800" kern="1200">
          <a:solidFill>
            <a:schemeClr val="tx1"/>
          </a:solidFill>
          <a:latin typeface="+mn-lt"/>
          <a:ea typeface="+mn-ea"/>
          <a:cs typeface="+mn-cs"/>
        </a:defRPr>
      </a:lvl5pPr>
      <a:lvl6pPr marL="2330960" algn="l" defTabSz="932384" rtl="0" eaLnBrk="1" latinLnBrk="0" hangingPunct="1">
        <a:defRPr sz="1800" kern="1200">
          <a:solidFill>
            <a:schemeClr val="tx1"/>
          </a:solidFill>
          <a:latin typeface="+mn-lt"/>
          <a:ea typeface="+mn-ea"/>
          <a:cs typeface="+mn-cs"/>
        </a:defRPr>
      </a:lvl6pPr>
      <a:lvl7pPr marL="2797152" algn="l" defTabSz="932384" rtl="0" eaLnBrk="1" latinLnBrk="0" hangingPunct="1">
        <a:defRPr sz="1800" kern="1200">
          <a:solidFill>
            <a:schemeClr val="tx1"/>
          </a:solidFill>
          <a:latin typeface="+mn-lt"/>
          <a:ea typeface="+mn-ea"/>
          <a:cs typeface="+mn-cs"/>
        </a:defRPr>
      </a:lvl7pPr>
      <a:lvl8pPr marL="3263343" algn="l" defTabSz="932384" rtl="0" eaLnBrk="1" latinLnBrk="0" hangingPunct="1">
        <a:defRPr sz="1800" kern="1200">
          <a:solidFill>
            <a:schemeClr val="tx1"/>
          </a:solidFill>
          <a:latin typeface="+mn-lt"/>
          <a:ea typeface="+mn-ea"/>
          <a:cs typeface="+mn-cs"/>
        </a:defRPr>
      </a:lvl8pPr>
      <a:lvl9pPr marL="3729537" algn="l" defTabSz="93238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173">
          <p15:clr>
            <a:srgbClr val="C35EA4"/>
          </p15:clr>
        </p15:guide>
        <p15:guide id="17" pos="7661">
          <p15:clr>
            <a:srgbClr val="C35EA4"/>
          </p15:clr>
        </p15:guide>
        <p15:guide id="25" orient="horz" pos="187">
          <p15:clr>
            <a:srgbClr val="C35EA4"/>
          </p15:clr>
        </p15:guide>
        <p15:guide id="26" orient="horz" pos="4219">
          <p15:clr>
            <a:srgbClr val="C35EA4"/>
          </p15:clr>
        </p15:guide>
        <p15:guide id="27" pos="3917">
          <p15:clr>
            <a:srgbClr val="C35EA4"/>
          </p15:clr>
        </p15:guide>
        <p15:guide id="28" orient="horz" pos="955">
          <p15:clr>
            <a:srgbClr val="C35EA4"/>
          </p15:clr>
        </p15:guide>
        <p15:guide id="30" orient="horz" pos="283">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5" name="Group 4"/>
          <p:cNvGrpSpPr/>
          <p:nvPr userDrawn="1"/>
        </p:nvGrpSpPr>
        <p:grpSpPr>
          <a:xfrm>
            <a:off x="12614193" y="-8396"/>
            <a:ext cx="960410" cy="5775362"/>
            <a:chOff x="12614198" y="-8396"/>
            <a:chExt cx="960410" cy="5775362"/>
          </a:xfrm>
        </p:grpSpPr>
        <p:grpSp>
          <p:nvGrpSpPr>
            <p:cNvPr id="37" name="Group 36"/>
            <p:cNvGrpSpPr/>
            <p:nvPr userDrawn="1"/>
          </p:nvGrpSpPr>
          <p:grpSpPr>
            <a:xfrm>
              <a:off x="12614198" y="-8396"/>
              <a:ext cx="960410" cy="5755249"/>
              <a:chOff x="12614198" y="-8396"/>
              <a:chExt cx="960410" cy="5755249"/>
            </a:xfrm>
          </p:grpSpPr>
          <p:grpSp>
            <p:nvGrpSpPr>
              <p:cNvPr id="33" name="Group 32"/>
              <p:cNvGrpSpPr/>
              <p:nvPr userDrawn="1"/>
            </p:nvGrpSpPr>
            <p:grpSpPr>
              <a:xfrm rot="5400000">
                <a:off x="11576883" y="1040117"/>
                <a:ext cx="2708636" cy="634005"/>
                <a:chOff x="1581150" y="4543426"/>
                <a:chExt cx="2708636" cy="634005"/>
              </a:xfrm>
            </p:grpSpPr>
            <p:sp>
              <p:nvSpPr>
                <p:cNvPr id="3" name="Rectangle 2"/>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293" fontAlgn="base">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293" fontAlgn="base">
                    <a:lnSpc>
                      <a:spcPct val="100000"/>
                    </a:lnSpc>
                    <a:spcBef>
                      <a:spcPct val="0"/>
                    </a:spcBef>
                    <a:spcAft>
                      <a:spcPct val="0"/>
                    </a:spcAft>
                  </a:pPr>
                  <a:r>
                    <a:rPr lang="en-US" sz="500">
                      <a:gradFill>
                        <a:gsLst>
                          <a:gs pos="0">
                            <a:srgbClr val="FFFFFF"/>
                          </a:gs>
                          <a:gs pos="100000">
                            <a:srgbClr val="FFFFFF"/>
                          </a:gs>
                        </a:gsLst>
                        <a:lin ang="5400000" scaled="0"/>
                      </a:gradFill>
                      <a:ea typeface="Segoe UI" pitchFamily="34" charset="0"/>
                      <a:cs typeface="Segoe UI" pitchFamily="34" charset="0"/>
                    </a:rPr>
                    <a:t>R:</a:t>
                  </a:r>
                  <a:r>
                    <a:rPr lang="en-US" sz="500" baseline="0">
                      <a:gradFill>
                        <a:gsLst>
                          <a:gs pos="0">
                            <a:srgbClr val="FFFFFF"/>
                          </a:gs>
                          <a:gs pos="100000">
                            <a:srgbClr val="FFFFFF"/>
                          </a:gs>
                        </a:gsLst>
                        <a:lin ang="5400000" scaled="0"/>
                      </a:gradFill>
                      <a:ea typeface="Segoe UI" pitchFamily="34" charset="0"/>
                      <a:cs typeface="Segoe UI" pitchFamily="34" charset="0"/>
                    </a:rPr>
                    <a:t>0 G:45 B:145</a:t>
                  </a:r>
                  <a:endParaRPr lang="en-US" sz="50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1581150" y="4887665"/>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293" fontAlgn="base">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Dark Purple</a:t>
                  </a:r>
                </a:p>
                <a:p>
                  <a:pPr algn="l" defTabSz="932293" fontAlgn="base">
                    <a:lnSpc>
                      <a:spcPct val="100000"/>
                    </a:lnSpc>
                    <a:spcBef>
                      <a:spcPct val="0"/>
                    </a:spcBef>
                    <a:spcAft>
                      <a:spcPct val="0"/>
                    </a:spcAft>
                  </a:pPr>
                  <a:r>
                    <a:rPr lang="en-US" sz="500">
                      <a:gradFill>
                        <a:gsLst>
                          <a:gs pos="0">
                            <a:srgbClr val="FFFFFF"/>
                          </a:gs>
                          <a:gs pos="100000">
                            <a:srgbClr val="FFFFFF"/>
                          </a:gs>
                        </a:gsLst>
                        <a:lin ang="5400000" scaled="0"/>
                      </a:gradFill>
                      <a:ea typeface="Segoe UI" pitchFamily="34" charset="0"/>
                      <a:cs typeface="Segoe UI" pitchFamily="34" charset="0"/>
                    </a:rPr>
                    <a:t>R:</a:t>
                  </a:r>
                  <a:r>
                    <a:rPr lang="en-US" sz="500" baseline="0">
                      <a:gradFill>
                        <a:gsLst>
                          <a:gs pos="0">
                            <a:srgbClr val="FFFFFF"/>
                          </a:gs>
                          <a:gs pos="100000">
                            <a:srgbClr val="FFFFFF"/>
                          </a:gs>
                        </a:gsLst>
                        <a:lin ang="5400000" scaled="0"/>
                      </a:gradFill>
                      <a:ea typeface="Segoe UI" pitchFamily="34" charset="0"/>
                      <a:cs typeface="Segoe UI" pitchFamily="34" charset="0"/>
                    </a:rPr>
                    <a:t>50 G:20 B:90</a:t>
                  </a:r>
                  <a:endParaRPr lang="en-US" sz="500">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userDrawn="1"/>
              </p:nvSpPr>
              <p:spPr bwMode="auto">
                <a:xfrm>
                  <a:off x="3419856"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1775">
                            <a:schemeClr val="bg1"/>
                          </a:gs>
                          <a:gs pos="14000">
                            <a:schemeClr val="bg1"/>
                          </a:gs>
                        </a:gsLst>
                        <a:lin ang="5400000" scaled="0"/>
                      </a:gradFill>
                      <a:latin typeface="+mn-lt"/>
                      <a:ea typeface="Segoe UI" pitchFamily="34" charset="0"/>
                      <a:cs typeface="Segoe UI" pitchFamily="34" charset="0"/>
                    </a:rPr>
                    <a:t>Dark Blue</a:t>
                  </a:r>
                </a:p>
                <a:p>
                  <a:pPr algn="l" defTabSz="932293" fontAlgn="base">
                    <a:lnSpc>
                      <a:spcPct val="100000"/>
                    </a:lnSpc>
                    <a:spcBef>
                      <a:spcPct val="0"/>
                    </a:spcBef>
                    <a:spcAft>
                      <a:spcPct val="0"/>
                    </a:spcAft>
                  </a:pPr>
                  <a:r>
                    <a:rPr lang="en-US" sz="500">
                      <a:gradFill>
                        <a:gsLst>
                          <a:gs pos="1775">
                            <a:schemeClr val="bg1"/>
                          </a:gs>
                          <a:gs pos="14000">
                            <a:schemeClr val="bg1"/>
                          </a:gs>
                        </a:gsLst>
                        <a:lin ang="5400000" scaled="0"/>
                      </a:gradFill>
                      <a:ea typeface="Segoe UI" pitchFamily="34" charset="0"/>
                      <a:cs typeface="Segoe UI" pitchFamily="34" charset="0"/>
                    </a:rPr>
                    <a:t>R:</a:t>
                  </a:r>
                  <a:r>
                    <a:rPr lang="en-US" sz="500" baseline="0">
                      <a:gradFill>
                        <a:gsLst>
                          <a:gs pos="1775">
                            <a:schemeClr val="bg1"/>
                          </a:gs>
                          <a:gs pos="14000">
                            <a:schemeClr val="bg1"/>
                          </a:gs>
                        </a:gsLst>
                        <a:lin ang="5400000" scaled="0"/>
                      </a:gradFill>
                      <a:ea typeface="Segoe UI" pitchFamily="34" charset="0"/>
                      <a:cs typeface="Segoe UI" pitchFamily="34" charset="0"/>
                    </a:rPr>
                    <a:t>0 G:32 B:80</a:t>
                  </a:r>
                  <a:endParaRPr lang="en-US" sz="500">
                    <a:gradFill>
                      <a:gsLst>
                        <a:gs pos="1775">
                          <a:schemeClr val="bg1"/>
                        </a:gs>
                        <a:gs pos="14000">
                          <a:schemeClr val="bg1"/>
                        </a:gs>
                      </a:gsLst>
                      <a:lin ang="5400000" scaled="0"/>
                    </a:gradFill>
                    <a:ea typeface="Segoe UI" pitchFamily="34" charset="0"/>
                    <a:cs typeface="Segoe UI" pitchFamily="34" charset="0"/>
                  </a:endParaRPr>
                </a:p>
              </p:txBody>
            </p:sp>
            <p:sp>
              <p:nvSpPr>
                <p:cNvPr id="16" name="Rectangle 15"/>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Magenta</a:t>
                  </a:r>
                </a:p>
                <a:p>
                  <a:pPr algn="l" defTabSz="932293" fontAlgn="base">
                    <a:lnSpc>
                      <a:spcPct val="100000"/>
                    </a:lnSpc>
                    <a:spcBef>
                      <a:spcPct val="0"/>
                    </a:spcBef>
                    <a:spcAft>
                      <a:spcPct val="0"/>
                    </a:spcAft>
                  </a:pPr>
                  <a:r>
                    <a:rPr lang="en-US" sz="500">
                      <a:gradFill>
                        <a:gsLst>
                          <a:gs pos="2092">
                            <a:srgbClr val="F8F8F8"/>
                          </a:gs>
                          <a:gs pos="10042">
                            <a:srgbClr val="F8F8F8"/>
                          </a:gs>
                        </a:gsLst>
                        <a:lin ang="5400000" scaled="0"/>
                      </a:gradFill>
                      <a:ea typeface="Segoe UI" pitchFamily="34" charset="0"/>
                      <a:cs typeface="Segoe UI" pitchFamily="34" charset="0"/>
                    </a:rPr>
                    <a:t>R:</a:t>
                  </a:r>
                  <a:r>
                    <a:rPr lang="en-US" sz="500" baseline="0">
                      <a:gradFill>
                        <a:gsLst>
                          <a:gs pos="2092">
                            <a:srgbClr val="F8F8F8"/>
                          </a:gs>
                          <a:gs pos="10042">
                            <a:srgbClr val="F8F8F8"/>
                          </a:gs>
                        </a:gsLst>
                        <a:lin ang="5400000" scaled="0"/>
                      </a:gradFill>
                      <a:ea typeface="Segoe UI" pitchFamily="34" charset="0"/>
                      <a:cs typeface="Segoe UI" pitchFamily="34" charset="0"/>
                    </a:rPr>
                    <a:t>180 G:0 B:158</a:t>
                  </a:r>
                  <a:endParaRPr lang="en-US" sz="500">
                    <a:gradFill>
                      <a:gsLst>
                        <a:gs pos="2092">
                          <a:srgbClr val="F8F8F8"/>
                        </a:gs>
                        <a:gs pos="10042">
                          <a:srgbClr val="F8F8F8"/>
                        </a:gs>
                      </a:gsLst>
                      <a:lin ang="5400000" scaled="0"/>
                    </a:gradFill>
                    <a:ea typeface="Segoe UI" pitchFamily="34" charset="0"/>
                    <a:cs typeface="Segoe UI" pitchFamily="34" charset="0"/>
                  </a:endParaRPr>
                </a:p>
              </p:txBody>
            </p:sp>
            <p:sp>
              <p:nvSpPr>
                <p:cNvPr id="17" name="Rectangle 16"/>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293" fontAlgn="base">
                    <a:lnSpc>
                      <a:spcPct val="100000"/>
                    </a:lnSpc>
                    <a:spcBef>
                      <a:spcPct val="0"/>
                    </a:spcBef>
                    <a:spcAft>
                      <a:spcPct val="0"/>
                    </a:spcAft>
                  </a:pPr>
                  <a:r>
                    <a:rPr lang="en-US" sz="500">
                      <a:gradFill>
                        <a:gsLst>
                          <a:gs pos="2092">
                            <a:srgbClr val="F8F8F8"/>
                          </a:gs>
                          <a:gs pos="10042">
                            <a:srgbClr val="F8F8F8"/>
                          </a:gs>
                        </a:gsLst>
                        <a:lin ang="5400000" scaled="0"/>
                      </a:gradFill>
                      <a:ea typeface="Segoe UI" pitchFamily="34" charset="0"/>
                      <a:cs typeface="Segoe UI" pitchFamily="34" charset="0"/>
                    </a:rPr>
                    <a:t>R:</a:t>
                  </a:r>
                  <a:r>
                    <a:rPr lang="en-US" sz="500" baseline="0">
                      <a:gradFill>
                        <a:gsLst>
                          <a:gs pos="2092">
                            <a:srgbClr val="F8F8F8"/>
                          </a:gs>
                          <a:gs pos="10042">
                            <a:srgbClr val="F8F8F8"/>
                          </a:gs>
                        </a:gsLst>
                        <a:lin ang="5400000" scaled="0"/>
                      </a:gradFill>
                      <a:ea typeface="Segoe UI" pitchFamily="34" charset="0"/>
                      <a:cs typeface="Segoe UI" pitchFamily="34" charset="0"/>
                    </a:rPr>
                    <a:t>80 G:80 B:80</a:t>
                  </a:r>
                  <a:endParaRPr lang="en-US" sz="500">
                    <a:gradFill>
                      <a:gsLst>
                        <a:gs pos="2092">
                          <a:srgbClr val="F8F8F8"/>
                        </a:gs>
                        <a:gs pos="10042">
                          <a:srgbClr val="F8F8F8"/>
                        </a:gs>
                      </a:gsLst>
                      <a:lin ang="5400000" scaled="0"/>
                    </a:gradFill>
                    <a:ea typeface="Segoe UI" pitchFamily="34" charset="0"/>
                    <a:cs typeface="Segoe UI" pitchFamily="34" charset="0"/>
                  </a:endParaRPr>
                </a:p>
              </p:txBody>
            </p:sp>
            <p:sp>
              <p:nvSpPr>
                <p:cNvPr id="18" name="Rectangle 17"/>
                <p:cNvSpPr/>
                <p:nvPr userDrawn="1"/>
              </p:nvSpPr>
              <p:spPr bwMode="auto">
                <a:xfrm>
                  <a:off x="2498745" y="4543428"/>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293" fontAlgn="base">
                    <a:lnSpc>
                      <a:spcPct val="100000"/>
                    </a:lnSpc>
                    <a:spcBef>
                      <a:spcPct val="0"/>
                    </a:spcBef>
                    <a:spcAft>
                      <a:spcPct val="0"/>
                    </a:spcAft>
                  </a:pPr>
                  <a:r>
                    <a:rPr lang="en-US" sz="500">
                      <a:gradFill>
                        <a:gsLst>
                          <a:gs pos="2092">
                            <a:srgbClr val="F8F8F8"/>
                          </a:gs>
                          <a:gs pos="10042">
                            <a:srgbClr val="F8F8F8"/>
                          </a:gs>
                        </a:gsLst>
                        <a:lin ang="5400000" scaled="0"/>
                      </a:gradFill>
                      <a:ea typeface="Segoe UI" pitchFamily="34" charset="0"/>
                      <a:cs typeface="Segoe UI" pitchFamily="34" charset="0"/>
                    </a:rPr>
                    <a:t>R:</a:t>
                  </a:r>
                  <a:r>
                    <a:rPr lang="en-US" sz="500" baseline="0">
                      <a:gradFill>
                        <a:gsLst>
                          <a:gs pos="2092">
                            <a:srgbClr val="F8F8F8"/>
                          </a:gs>
                          <a:gs pos="10042">
                            <a:srgbClr val="F8F8F8"/>
                          </a:gs>
                        </a:gsLst>
                        <a:lin ang="5400000" scaled="0"/>
                      </a:gradFill>
                      <a:ea typeface="Segoe UI" pitchFamily="34" charset="0"/>
                      <a:cs typeface="Segoe UI" pitchFamily="34" charset="0"/>
                    </a:rPr>
                    <a:t>0 G:120 B:215</a:t>
                  </a:r>
                  <a:endParaRPr lang="en-US" sz="500">
                    <a:gradFill>
                      <a:gsLst>
                        <a:gs pos="2092">
                          <a:srgbClr val="F8F8F8"/>
                        </a:gs>
                        <a:gs pos="10042">
                          <a:srgbClr val="F8F8F8"/>
                        </a:gs>
                      </a:gsLst>
                      <a:lin ang="5400000" scaled="0"/>
                    </a:gradFill>
                    <a:ea typeface="Segoe UI" pitchFamily="34" charset="0"/>
                    <a:cs typeface="Segoe UI" pitchFamily="34" charset="0"/>
                  </a:endParaRPr>
                </a:p>
              </p:txBody>
            </p:sp>
          </p:grpSp>
          <p:sp>
            <p:nvSpPr>
              <p:cNvPr id="34" name="TextBox 33"/>
              <p:cNvSpPr txBox="1"/>
              <p:nvPr userDrawn="1"/>
            </p:nvSpPr>
            <p:spPr>
              <a:xfrm rot="5400000">
                <a:off x="12979639" y="256928"/>
                <a:ext cx="860293" cy="329645"/>
              </a:xfrm>
              <a:prstGeom prst="rect">
                <a:avLst/>
              </a:prstGeom>
              <a:noFill/>
            </p:spPr>
            <p:txBody>
              <a:bodyPr wrap="none" lIns="0" tIns="91440" rIns="182880" bIns="91440" rtlCol="0">
                <a:spAutoFit/>
              </a:bodyPr>
              <a:lstStyle/>
              <a:p>
                <a:pPr>
                  <a:lnSpc>
                    <a:spcPct val="90000"/>
                  </a:lnSpc>
                  <a:spcAft>
                    <a:spcPts val="600"/>
                  </a:spcAft>
                </a:pPr>
                <a:r>
                  <a:rPr lang="en-US" sz="1000">
                    <a:gradFill>
                      <a:gsLst>
                        <a:gs pos="2917">
                          <a:schemeClr val="tx1"/>
                        </a:gs>
                        <a:gs pos="30000">
                          <a:schemeClr val="tx1"/>
                        </a:gs>
                      </a:gsLst>
                      <a:lin ang="5400000" scaled="0"/>
                    </a:gradFill>
                  </a:rPr>
                  <a:t>Main colors</a:t>
                </a:r>
              </a:p>
            </p:txBody>
          </p:sp>
          <p:sp>
            <p:nvSpPr>
              <p:cNvPr id="35" name="TextBox 34"/>
              <p:cNvSpPr txBox="1"/>
              <p:nvPr userDrawn="1"/>
            </p:nvSpPr>
            <p:spPr>
              <a:xfrm rot="5400000">
                <a:off x="11715628" y="4227340"/>
                <a:ext cx="2709380" cy="329645"/>
              </a:xfrm>
              <a:prstGeom prst="rect">
                <a:avLst/>
              </a:prstGeom>
              <a:noFill/>
            </p:spPr>
            <p:txBody>
              <a:bodyPr wrap="none" lIns="0" tIns="91440" rIns="182880" bIns="91440" rtlCol="0">
                <a:spAutoFit/>
              </a:bodyPr>
              <a:lstStyle/>
              <a:p>
                <a:pPr>
                  <a:lnSpc>
                    <a:spcPct val="90000"/>
                  </a:lnSpc>
                  <a:spcAft>
                    <a:spcPts val="600"/>
                  </a:spcAft>
                </a:pPr>
                <a:r>
                  <a:rPr lang="en-US" sz="1000">
                    <a:gradFill>
                      <a:gsLst>
                        <a:gs pos="2917">
                          <a:schemeClr val="tx1"/>
                        </a:gs>
                        <a:gs pos="30000">
                          <a:schemeClr val="tx1"/>
                        </a:gs>
                      </a:gsLst>
                      <a:lin ang="5400000" scaled="0"/>
                    </a:gradFill>
                  </a:rPr>
                  <a:t>Secondary colors (use only when</a:t>
                </a:r>
                <a:r>
                  <a:rPr lang="en-US" sz="1000" baseline="0">
                    <a:gradFill>
                      <a:gsLst>
                        <a:gs pos="2917">
                          <a:schemeClr val="tx1"/>
                        </a:gs>
                        <a:gs pos="30000">
                          <a:schemeClr val="tx1"/>
                        </a:gs>
                      </a:gsLst>
                      <a:lin ang="5400000" scaled="0"/>
                    </a:gradFill>
                  </a:rPr>
                  <a:t> necessary)</a:t>
                </a:r>
                <a:endParaRPr lang="en-US" sz="100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7" y="4272718"/>
              <a:ext cx="869930" cy="289766"/>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18584">
                        <a:srgbClr val="FFFFFF"/>
                      </a:gs>
                      <a:gs pos="52000">
                        <a:srgbClr val="FFFFFF"/>
                      </a:gs>
                    </a:gsLst>
                    <a:lin ang="5400000" scaled="0"/>
                  </a:gradFill>
                  <a:latin typeface="+mn-lt"/>
                  <a:ea typeface="Segoe UI" pitchFamily="34" charset="0"/>
                  <a:cs typeface="Segoe UI" pitchFamily="34" charset="0"/>
                </a:rPr>
                <a:t>Mid Blue</a:t>
              </a:r>
            </a:p>
            <a:p>
              <a:pPr algn="l" defTabSz="932293" fontAlgn="base">
                <a:lnSpc>
                  <a:spcPct val="100000"/>
                </a:lnSpc>
                <a:spcBef>
                  <a:spcPct val="0"/>
                </a:spcBef>
                <a:spcAft>
                  <a:spcPct val="0"/>
                </a:spcAft>
              </a:pPr>
              <a:r>
                <a:rPr lang="en-US" sz="500">
                  <a:gradFill>
                    <a:gsLst>
                      <a:gs pos="18584">
                        <a:srgbClr val="FFFFFF"/>
                      </a:gs>
                      <a:gs pos="52000">
                        <a:srgbClr val="FFFFFF"/>
                      </a:gs>
                    </a:gsLst>
                    <a:lin ang="5400000" scaled="0"/>
                  </a:gradFill>
                  <a:ea typeface="Segoe UI" pitchFamily="34" charset="0"/>
                  <a:cs typeface="Segoe UI" pitchFamily="34" charset="0"/>
                </a:rPr>
                <a:t>R:0</a:t>
              </a:r>
              <a:r>
                <a:rPr lang="en-US" sz="500" baseline="0">
                  <a:gradFill>
                    <a:gsLst>
                      <a:gs pos="18584">
                        <a:srgbClr val="FFFFFF"/>
                      </a:gs>
                      <a:gs pos="52000">
                        <a:srgbClr val="FFFFFF"/>
                      </a:gs>
                    </a:gsLst>
                    <a:lin ang="5400000" scaled="0"/>
                  </a:gradFill>
                  <a:ea typeface="Segoe UI" pitchFamily="34" charset="0"/>
                  <a:cs typeface="Segoe UI" pitchFamily="34" charset="0"/>
                </a:rPr>
                <a:t> G:24 B:143</a:t>
              </a:r>
              <a:endParaRPr lang="en-US" sz="500">
                <a:gradFill>
                  <a:gsLst>
                    <a:gs pos="18584">
                      <a:srgbClr val="FFFFFF"/>
                    </a:gs>
                    <a:gs pos="52000">
                      <a:srgbClr val="FFFFFF"/>
                    </a:gs>
                  </a:gsLst>
                  <a:lin ang="5400000" scaled="0"/>
                </a:gradFill>
                <a:ea typeface="Segoe UI" pitchFamily="34" charset="0"/>
                <a:cs typeface="Segoe UI" pitchFamily="34" charset="0"/>
              </a:endParaRPr>
            </a:p>
          </p:txBody>
        </p:sp>
        <p:sp>
          <p:nvSpPr>
            <p:cNvPr id="20" name="Rectangle 19"/>
            <p:cNvSpPr/>
            <p:nvPr userDrawn="1"/>
          </p:nvSpPr>
          <p:spPr bwMode="auto">
            <a:xfrm rot="5400000">
              <a:off x="12328887" y="5187118"/>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293" fontAlgn="base">
                <a:lnSpc>
                  <a:spcPct val="100000"/>
                </a:lnSpc>
                <a:spcBef>
                  <a:spcPct val="0"/>
                </a:spcBef>
                <a:spcAft>
                  <a:spcPct val="0"/>
                </a:spcAft>
              </a:pPr>
              <a:r>
                <a:rPr lang="en-US" sz="500">
                  <a:gradFill>
                    <a:gsLst>
                      <a:gs pos="2092">
                        <a:srgbClr val="F8F8F8"/>
                      </a:gs>
                      <a:gs pos="10042">
                        <a:srgbClr val="F8F8F8"/>
                      </a:gs>
                    </a:gsLst>
                    <a:lin ang="5400000" scaled="0"/>
                  </a:gradFill>
                  <a:ea typeface="Segoe UI" pitchFamily="34" charset="0"/>
                  <a:cs typeface="Segoe UI" pitchFamily="34" charset="0"/>
                </a:rPr>
                <a:t>R:</a:t>
              </a:r>
              <a:r>
                <a:rPr lang="en-US" sz="500" baseline="0">
                  <a:gradFill>
                    <a:gsLst>
                      <a:gs pos="2092">
                        <a:srgbClr val="F8F8F8"/>
                      </a:gs>
                      <a:gs pos="10042">
                        <a:srgbClr val="F8F8F8"/>
                      </a:gs>
                    </a:gsLst>
                    <a:lin ang="5400000" scaled="0"/>
                  </a:gradFill>
                  <a:ea typeface="Segoe UI" pitchFamily="34" charset="0"/>
                  <a:cs typeface="Segoe UI" pitchFamily="34" charset="0"/>
                </a:rPr>
                <a:t>16 G:124 B:16</a:t>
              </a:r>
            </a:p>
          </p:txBody>
        </p:sp>
        <p:sp>
          <p:nvSpPr>
            <p:cNvPr id="21" name="Rectangle 20"/>
            <p:cNvSpPr/>
            <p:nvPr userDrawn="1"/>
          </p:nvSpPr>
          <p:spPr bwMode="auto">
            <a:xfrm rot="5400000">
              <a:off x="12328886" y="3353996"/>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293" rtl="0" eaLnBrk="1" fontAlgn="base" latinLnBrk="0" hangingPunct="1">
                <a:lnSpc>
                  <a:spcPct val="100000"/>
                </a:lnSpc>
                <a:spcBef>
                  <a:spcPct val="0"/>
                </a:spcBef>
                <a:spcAft>
                  <a:spcPct val="0"/>
                </a:spcAft>
              </a:pPr>
              <a:r>
                <a:rPr lang="en-US" sz="500" b="1" kern="1200" baseline="0">
                  <a:gradFill>
                    <a:gsLst>
                      <a:gs pos="66272">
                        <a:srgbClr val="000000"/>
                      </a:gs>
                      <a:gs pos="44000">
                        <a:srgbClr val="000000"/>
                      </a:gs>
                    </a:gsLst>
                    <a:lin ang="5400000" scaled="1"/>
                  </a:gradFill>
                  <a:latin typeface="+mn-lt"/>
                  <a:ea typeface="Segoe UI" pitchFamily="34" charset="0"/>
                  <a:cs typeface="Segoe UI" pitchFamily="34" charset="0"/>
                </a:rPr>
                <a:t>Light Blue</a:t>
              </a:r>
            </a:p>
            <a:p>
              <a:pPr algn="l" defTabSz="932293" fontAlgn="base">
                <a:lnSpc>
                  <a:spcPct val="100000"/>
                </a:lnSpc>
                <a:spcBef>
                  <a:spcPct val="0"/>
                </a:spcBef>
                <a:spcAft>
                  <a:spcPct val="0"/>
                </a:spcAft>
              </a:pPr>
              <a:r>
                <a:rPr lang="en-US" sz="500">
                  <a:gradFill>
                    <a:gsLst>
                      <a:gs pos="66272">
                        <a:srgbClr val="000000"/>
                      </a:gs>
                      <a:gs pos="44000">
                        <a:srgbClr val="000000"/>
                      </a:gs>
                    </a:gsLst>
                    <a:lin ang="5400000" scaled="1"/>
                  </a:gradFill>
                  <a:ea typeface="Segoe UI" pitchFamily="34" charset="0"/>
                  <a:cs typeface="Segoe UI" pitchFamily="34" charset="0"/>
                </a:rPr>
                <a:t>R:0</a:t>
              </a:r>
              <a:r>
                <a:rPr lang="en-US" sz="500" baseline="0">
                  <a:gradFill>
                    <a:gsLst>
                      <a:gs pos="66272">
                        <a:srgbClr val="000000"/>
                      </a:gs>
                      <a:gs pos="44000">
                        <a:srgbClr val="000000"/>
                      </a:gs>
                    </a:gsLst>
                    <a:lin ang="5400000" scaled="1"/>
                  </a:gradFill>
                  <a:ea typeface="Segoe UI" pitchFamily="34" charset="0"/>
                  <a:cs typeface="Segoe UI" pitchFamily="34" charset="0"/>
                </a:rPr>
                <a:t> G:188 B:242</a:t>
              </a:r>
              <a:endParaRPr lang="en-US" sz="500">
                <a:gradFill>
                  <a:gsLst>
                    <a:gs pos="66272">
                      <a:srgbClr val="000000"/>
                    </a:gs>
                    <a:gs pos="44000">
                      <a:srgbClr val="000000"/>
                    </a:gs>
                  </a:gsLst>
                  <a:lin ang="5400000" scaled="1"/>
                </a:gradFill>
                <a:ea typeface="Segoe UI" pitchFamily="34" charset="0"/>
                <a:cs typeface="Segoe UI" pitchFamily="34" charset="0"/>
              </a:endParaRPr>
            </a:p>
          </p:txBody>
        </p:sp>
      </p:grpSp>
    </p:spTree>
    <p:extLst>
      <p:ext uri="{BB962C8B-B14F-4D97-AF65-F5344CB8AC3E}">
        <p14:creationId xmlns:p14="http://schemas.microsoft.com/office/powerpoint/2010/main" val="1609136544"/>
      </p:ext>
    </p:extLst>
  </p:cSld>
  <p:clrMap bg1="lt1" tx1="dk1" bg2="lt2" tx2="dk2" accent1="accent1" accent2="accent2" accent3="accent3" accent4="accent4" accent5="accent5" accent6="accent6" hlink="hlink" folHlink="folHlink"/>
  <p:sldLayoutIdLst>
    <p:sldLayoutId id="2147484803" r:id="rId1"/>
    <p:sldLayoutId id="2147484804" r:id="rId2"/>
    <p:sldLayoutId id="2147484805" r:id="rId3"/>
    <p:sldLayoutId id="2147484806" r:id="rId4"/>
    <p:sldLayoutId id="2147484807" r:id="rId5"/>
    <p:sldLayoutId id="2147484808" r:id="rId6"/>
    <p:sldLayoutId id="2147484809" r:id="rId7"/>
    <p:sldLayoutId id="2147484810" r:id="rId8"/>
    <p:sldLayoutId id="2147484811" r:id="rId9"/>
    <p:sldLayoutId id="2147484812" r:id="rId10"/>
    <p:sldLayoutId id="2147484813" r:id="rId11"/>
    <p:sldLayoutId id="2147484814" r:id="rId12"/>
    <p:sldLayoutId id="2147484815" r:id="rId13"/>
    <p:sldLayoutId id="2147484816" r:id="rId14"/>
    <p:sldLayoutId id="2147484817" r:id="rId15"/>
    <p:sldLayoutId id="2147484818" r:id="rId16"/>
    <p:sldLayoutId id="2147484819" r:id="rId17"/>
    <p:sldLayoutId id="2147484820" r:id="rId18"/>
    <p:sldLayoutId id="2147484821" r:id="rId19"/>
    <p:sldLayoutId id="2147484822" r:id="rId20"/>
    <p:sldLayoutId id="2147484823" r:id="rId21"/>
    <p:sldLayoutId id="2147484824" r:id="rId22"/>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6"/>
            <a:ext cx="11889564" cy="917575"/>
          </a:xfrm>
          <a:prstGeom prst="rect">
            <a:avLst/>
          </a:prstGeom>
        </p:spPr>
        <p:txBody>
          <a:bodyPr vert="horz" wrap="square" lIns="143407" tIns="89629" rIns="143407" bIns="89629" rtlCol="0" anchor="t">
            <a:noAutofit/>
          </a:bodyPr>
          <a:lstStyle/>
          <a:p>
            <a:r>
              <a:rPr lang="en-US"/>
              <a:t>Click to edit Master title style</a:t>
            </a:r>
          </a:p>
        </p:txBody>
      </p:sp>
      <p:sp>
        <p:nvSpPr>
          <p:cNvPr id="4" name="Text Placeholder 3"/>
          <p:cNvSpPr>
            <a:spLocks noGrp="1"/>
          </p:cNvSpPr>
          <p:nvPr>
            <p:ph type="body" idx="1"/>
          </p:nvPr>
        </p:nvSpPr>
        <p:spPr>
          <a:xfrm>
            <a:off x="274641" y="1212852"/>
            <a:ext cx="11887198" cy="2116688"/>
          </a:xfrm>
          <a:prstGeom prst="rect">
            <a:avLst/>
          </a:prstGeom>
        </p:spPr>
        <p:txBody>
          <a:bodyPr vert="horz" wrap="square" lIns="143407" tIns="89629" rIns="143407" bIns="89629"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25294637"/>
      </p:ext>
    </p:extLst>
  </p:cSld>
  <p:clrMap bg1="lt1" tx1="dk1" bg2="lt2" tx2="dk2" accent1="accent1" accent2="accent2" accent3="accent3" accent4="accent4" accent5="accent5" accent6="accent6" hlink="hlink" folHlink="folHlink"/>
  <p:sldLayoutIdLst>
    <p:sldLayoutId id="2147484826" r:id="rId1"/>
    <p:sldLayoutId id="2147484827" r:id="rId2"/>
    <p:sldLayoutId id="2147484828" r:id="rId3"/>
    <p:sldLayoutId id="2147484829" r:id="rId4"/>
    <p:sldLayoutId id="2147484830" r:id="rId5"/>
    <p:sldLayoutId id="2147484831" r:id="rId6"/>
    <p:sldLayoutId id="2147484832" r:id="rId7"/>
    <p:sldLayoutId id="2147484833" r:id="rId8"/>
    <p:sldLayoutId id="2147484834" r:id="rId9"/>
    <p:sldLayoutId id="2147484835" r:id="rId10"/>
    <p:sldLayoutId id="2147484836" r:id="rId11"/>
    <p:sldLayoutId id="2147484837" r:id="rId12"/>
    <p:sldLayoutId id="2147484838" r:id="rId13"/>
    <p:sldLayoutId id="2147484839" r:id="rId14"/>
    <p:sldLayoutId id="2147484840" r:id="rId15"/>
    <p:sldLayoutId id="2147484841" r:id="rId16"/>
    <p:sldLayoutId id="2147484842" r:id="rId17"/>
    <p:sldLayoutId id="2147484843" r:id="rId18"/>
    <p:sldLayoutId id="2147484844" r:id="rId19"/>
    <p:sldLayoutId id="2147484845" r:id="rId20"/>
    <p:sldLayoutId id="2147484846" r:id="rId21"/>
    <p:sldLayoutId id="2147484847" r:id="rId22"/>
  </p:sldLayoutIdLst>
  <p:transition>
    <p:fade/>
  </p:transition>
  <p:txStyles>
    <p:titleStyle>
      <a:lvl1pPr algn="l" defTabSz="932289" rtl="0" eaLnBrk="1" latinLnBrk="0" hangingPunct="1">
        <a:lnSpc>
          <a:spcPct val="90000"/>
        </a:lnSpc>
        <a:spcBef>
          <a:spcPct val="0"/>
        </a:spcBef>
        <a:buNone/>
        <a:defRPr lang="en-US" sz="5404"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34" marR="0" indent="-342734" algn="l" defTabSz="932289" rtl="0" eaLnBrk="1" fontAlgn="auto" latinLnBrk="0" hangingPunct="1">
        <a:lnSpc>
          <a:spcPct val="90000"/>
        </a:lnSpc>
        <a:spcBef>
          <a:spcPct val="20000"/>
        </a:spcBef>
        <a:spcAft>
          <a:spcPts val="0"/>
        </a:spcAft>
        <a:buClrTx/>
        <a:buSzPct val="90000"/>
        <a:buFont typeface="Arial" pitchFamily="34" charset="0"/>
        <a:buChar char="•"/>
        <a:tabLst/>
        <a:defRPr sz="3978" kern="1200" spc="0" baseline="0">
          <a:gradFill>
            <a:gsLst>
              <a:gs pos="1250">
                <a:schemeClr val="tx1"/>
              </a:gs>
              <a:gs pos="100000">
                <a:schemeClr val="tx1"/>
              </a:gs>
            </a:gsLst>
            <a:lin ang="5400000" scaled="0"/>
          </a:gradFill>
          <a:latin typeface="+mj-lt"/>
          <a:ea typeface="+mn-ea"/>
          <a:cs typeface="+mn-cs"/>
        </a:defRPr>
      </a:lvl1pPr>
      <a:lvl2pPr marL="583916" marR="0" indent="-241183" algn="l" defTabSz="932289" rtl="0" eaLnBrk="1" fontAlgn="auto" latinLnBrk="0" hangingPunct="1">
        <a:lnSpc>
          <a:spcPct val="90000"/>
        </a:lnSpc>
        <a:spcBef>
          <a:spcPct val="20000"/>
        </a:spcBef>
        <a:spcAft>
          <a:spcPts val="0"/>
        </a:spcAft>
        <a:buClrTx/>
        <a:buSzPct val="90000"/>
        <a:buFont typeface="Arial" pitchFamily="34" charset="0"/>
        <a:buChar char="•"/>
        <a:tabLst/>
        <a:defRPr sz="2448" kern="1200" spc="0" baseline="0">
          <a:gradFill>
            <a:gsLst>
              <a:gs pos="1250">
                <a:schemeClr val="tx1"/>
              </a:gs>
              <a:gs pos="100000">
                <a:schemeClr val="tx1"/>
              </a:gs>
            </a:gsLst>
            <a:lin ang="5400000" scaled="0"/>
          </a:gradFill>
          <a:latin typeface="+mn-lt"/>
          <a:ea typeface="+mn-ea"/>
          <a:cs typeface="+mn-cs"/>
        </a:defRPr>
      </a:lvl2pPr>
      <a:lvl3pPr marL="799712" marR="0" indent="-228489" algn="l" defTabSz="932289" rtl="0" eaLnBrk="1" fontAlgn="auto" latinLnBrk="0" hangingPunct="1">
        <a:lnSpc>
          <a:spcPct val="90000"/>
        </a:lnSpc>
        <a:spcBef>
          <a:spcPct val="20000"/>
        </a:spcBef>
        <a:spcAft>
          <a:spcPts val="0"/>
        </a:spcAft>
        <a:buClrTx/>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3pPr>
      <a:lvl4pPr marL="1028201" marR="0" indent="-228489" algn="l" defTabSz="932289" rtl="0" eaLnBrk="1" fontAlgn="auto" latinLnBrk="0" hangingPunct="1">
        <a:lnSpc>
          <a:spcPct val="90000"/>
        </a:lnSpc>
        <a:spcBef>
          <a:spcPct val="20000"/>
        </a:spcBef>
        <a:spcAft>
          <a:spcPts val="0"/>
        </a:spcAft>
        <a:buClrTx/>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4pPr>
      <a:lvl5pPr marL="1256688" marR="0" indent="-228489" algn="l" defTabSz="932289" rtl="0" eaLnBrk="1" fontAlgn="auto" latinLnBrk="0" hangingPunct="1">
        <a:lnSpc>
          <a:spcPct val="90000"/>
        </a:lnSpc>
        <a:spcBef>
          <a:spcPct val="20000"/>
        </a:spcBef>
        <a:spcAft>
          <a:spcPts val="0"/>
        </a:spcAft>
        <a:buClrTx/>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5pPr>
      <a:lvl6pPr marL="2563794" indent="-233074" algn="l" defTabSz="93228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29939" indent="-233074" algn="l" defTabSz="93228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6084" indent="-233074" algn="l" defTabSz="93228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2229" indent="-233074" algn="l" defTabSz="93228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289" rtl="0" eaLnBrk="1" latinLnBrk="0" hangingPunct="1">
        <a:defRPr sz="1836" kern="1200">
          <a:solidFill>
            <a:schemeClr val="tx1"/>
          </a:solidFill>
          <a:latin typeface="+mn-lt"/>
          <a:ea typeface="+mn-ea"/>
          <a:cs typeface="+mn-cs"/>
        </a:defRPr>
      </a:lvl1pPr>
      <a:lvl2pPr marL="466144" algn="l" defTabSz="932289" rtl="0" eaLnBrk="1" latinLnBrk="0" hangingPunct="1">
        <a:defRPr sz="1836" kern="1200">
          <a:solidFill>
            <a:schemeClr val="tx1"/>
          </a:solidFill>
          <a:latin typeface="+mn-lt"/>
          <a:ea typeface="+mn-ea"/>
          <a:cs typeface="+mn-cs"/>
        </a:defRPr>
      </a:lvl2pPr>
      <a:lvl3pPr marL="932289" algn="l" defTabSz="932289" rtl="0" eaLnBrk="1" latinLnBrk="0" hangingPunct="1">
        <a:defRPr sz="1836" kern="1200">
          <a:solidFill>
            <a:schemeClr val="tx1"/>
          </a:solidFill>
          <a:latin typeface="+mn-lt"/>
          <a:ea typeface="+mn-ea"/>
          <a:cs typeface="+mn-cs"/>
        </a:defRPr>
      </a:lvl3pPr>
      <a:lvl4pPr marL="1398434" algn="l" defTabSz="932289" rtl="0" eaLnBrk="1" latinLnBrk="0" hangingPunct="1">
        <a:defRPr sz="1836" kern="1200">
          <a:solidFill>
            <a:schemeClr val="tx1"/>
          </a:solidFill>
          <a:latin typeface="+mn-lt"/>
          <a:ea typeface="+mn-ea"/>
          <a:cs typeface="+mn-cs"/>
        </a:defRPr>
      </a:lvl4pPr>
      <a:lvl5pPr marL="1864577" algn="l" defTabSz="932289" rtl="0" eaLnBrk="1" latinLnBrk="0" hangingPunct="1">
        <a:defRPr sz="1836" kern="1200">
          <a:solidFill>
            <a:schemeClr val="tx1"/>
          </a:solidFill>
          <a:latin typeface="+mn-lt"/>
          <a:ea typeface="+mn-ea"/>
          <a:cs typeface="+mn-cs"/>
        </a:defRPr>
      </a:lvl5pPr>
      <a:lvl6pPr marL="2330722" algn="l" defTabSz="932289" rtl="0" eaLnBrk="1" latinLnBrk="0" hangingPunct="1">
        <a:defRPr sz="1836" kern="1200">
          <a:solidFill>
            <a:schemeClr val="tx1"/>
          </a:solidFill>
          <a:latin typeface="+mn-lt"/>
          <a:ea typeface="+mn-ea"/>
          <a:cs typeface="+mn-cs"/>
        </a:defRPr>
      </a:lvl6pPr>
      <a:lvl7pPr marL="2796866" algn="l" defTabSz="932289" rtl="0" eaLnBrk="1" latinLnBrk="0" hangingPunct="1">
        <a:defRPr sz="1836" kern="1200">
          <a:solidFill>
            <a:schemeClr val="tx1"/>
          </a:solidFill>
          <a:latin typeface="+mn-lt"/>
          <a:ea typeface="+mn-ea"/>
          <a:cs typeface="+mn-cs"/>
        </a:defRPr>
      </a:lvl7pPr>
      <a:lvl8pPr marL="3263010" algn="l" defTabSz="932289" rtl="0" eaLnBrk="1" latinLnBrk="0" hangingPunct="1">
        <a:defRPr sz="1836" kern="1200">
          <a:solidFill>
            <a:schemeClr val="tx1"/>
          </a:solidFill>
          <a:latin typeface="+mn-lt"/>
          <a:ea typeface="+mn-ea"/>
          <a:cs typeface="+mn-cs"/>
        </a:defRPr>
      </a:lvl8pPr>
      <a:lvl9pPr marL="3729156" algn="l" defTabSz="932289" rtl="0" eaLnBrk="1" latinLnBrk="0" hangingPunct="1">
        <a:defRPr sz="18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77.jpeg"/><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6.xml"/></Relationships>
</file>

<file path=ppt/slides/_rels/slide14.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14.xml"/><Relationship Id="rId1" Type="http://schemas.openxmlformats.org/officeDocument/2006/relationships/slideLayout" Target="../slideLayouts/slideLayout30.xml"/><Relationship Id="rId4" Type="http://schemas.openxmlformats.org/officeDocument/2006/relationships/image" Target="../media/image7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8" Type="http://schemas.openxmlformats.org/officeDocument/2006/relationships/image" Target="../media/image85.svg"/><Relationship Id="rId13" Type="http://schemas.openxmlformats.org/officeDocument/2006/relationships/image" Target="../media/image90.png"/><Relationship Id="rId3" Type="http://schemas.openxmlformats.org/officeDocument/2006/relationships/image" Target="../media/image80.png"/><Relationship Id="rId7" Type="http://schemas.openxmlformats.org/officeDocument/2006/relationships/image" Target="../media/image84.png"/><Relationship Id="rId12" Type="http://schemas.openxmlformats.org/officeDocument/2006/relationships/image" Target="../media/image89.png"/><Relationship Id="rId2" Type="http://schemas.openxmlformats.org/officeDocument/2006/relationships/notesSlide" Target="../notesSlides/notesSlide16.xml"/><Relationship Id="rId1" Type="http://schemas.openxmlformats.org/officeDocument/2006/relationships/slideLayout" Target="../slideLayouts/slideLayout418.xml"/><Relationship Id="rId6" Type="http://schemas.openxmlformats.org/officeDocument/2006/relationships/image" Target="../media/image83.svg"/><Relationship Id="rId11" Type="http://schemas.openxmlformats.org/officeDocument/2006/relationships/image" Target="../media/image88.png"/><Relationship Id="rId5" Type="http://schemas.openxmlformats.org/officeDocument/2006/relationships/image" Target="../media/image82.png"/><Relationship Id="rId10" Type="http://schemas.openxmlformats.org/officeDocument/2006/relationships/image" Target="../media/image87.png"/><Relationship Id="rId4" Type="http://schemas.openxmlformats.org/officeDocument/2006/relationships/image" Target="../media/image81.svg"/><Relationship Id="rId9" Type="http://schemas.openxmlformats.org/officeDocument/2006/relationships/image" Target="../media/image8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18.xml"/></Relationships>
</file>

<file path=ppt/slides/_rels/slide18.xml.rels><?xml version="1.0" encoding="UTF-8" standalone="yes"?>
<Relationships xmlns="http://schemas.openxmlformats.org/package/2006/relationships"><Relationship Id="rId8" Type="http://schemas.openxmlformats.org/officeDocument/2006/relationships/image" Target="../media/image96.png"/><Relationship Id="rId13" Type="http://schemas.openxmlformats.org/officeDocument/2006/relationships/image" Target="../media/image101.png"/><Relationship Id="rId18" Type="http://schemas.openxmlformats.org/officeDocument/2006/relationships/image" Target="../media/image106.svg"/><Relationship Id="rId3" Type="http://schemas.openxmlformats.org/officeDocument/2006/relationships/image" Target="../media/image91.png"/><Relationship Id="rId7" Type="http://schemas.openxmlformats.org/officeDocument/2006/relationships/image" Target="../media/image95.png"/><Relationship Id="rId12" Type="http://schemas.openxmlformats.org/officeDocument/2006/relationships/image" Target="../media/image100.png"/><Relationship Id="rId17" Type="http://schemas.openxmlformats.org/officeDocument/2006/relationships/image" Target="../media/image105.png"/><Relationship Id="rId2" Type="http://schemas.openxmlformats.org/officeDocument/2006/relationships/notesSlide" Target="../notesSlides/notesSlide18.xml"/><Relationship Id="rId16" Type="http://schemas.openxmlformats.org/officeDocument/2006/relationships/image" Target="../media/image104.png"/><Relationship Id="rId20" Type="http://schemas.openxmlformats.org/officeDocument/2006/relationships/image" Target="../media/image108.png"/><Relationship Id="rId1" Type="http://schemas.openxmlformats.org/officeDocument/2006/relationships/slideLayout" Target="../slideLayouts/slideLayout418.xml"/><Relationship Id="rId6" Type="http://schemas.openxmlformats.org/officeDocument/2006/relationships/image" Target="../media/image94.png"/><Relationship Id="rId11" Type="http://schemas.openxmlformats.org/officeDocument/2006/relationships/image" Target="../media/image99.png"/><Relationship Id="rId5" Type="http://schemas.openxmlformats.org/officeDocument/2006/relationships/image" Target="../media/image93.svg"/><Relationship Id="rId15" Type="http://schemas.openxmlformats.org/officeDocument/2006/relationships/image" Target="../media/image103.png"/><Relationship Id="rId10" Type="http://schemas.openxmlformats.org/officeDocument/2006/relationships/image" Target="../media/image98.png"/><Relationship Id="rId19" Type="http://schemas.openxmlformats.org/officeDocument/2006/relationships/image" Target="../media/image107.png"/><Relationship Id="rId4" Type="http://schemas.openxmlformats.org/officeDocument/2006/relationships/image" Target="../media/image92.png"/><Relationship Id="rId9" Type="http://schemas.openxmlformats.org/officeDocument/2006/relationships/image" Target="../media/image97.png"/><Relationship Id="rId14" Type="http://schemas.openxmlformats.org/officeDocument/2006/relationships/image" Target="../media/image102.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30.xml"/></Relationships>
</file>

<file path=ppt/slides/_rels/slide2.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2.xml"/><Relationship Id="rId1" Type="http://schemas.openxmlformats.org/officeDocument/2006/relationships/slideLayout" Target="../slideLayouts/slideLayout303.xml"/><Relationship Id="rId5" Type="http://schemas.openxmlformats.org/officeDocument/2006/relationships/image" Target="../media/image74.png"/><Relationship Id="rId4" Type="http://schemas.openxmlformats.org/officeDocument/2006/relationships/image" Target="../media/image73.emf"/></Relationships>
</file>

<file path=ppt/slides/_rels/slide20.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20.xml"/><Relationship Id="rId1" Type="http://schemas.openxmlformats.org/officeDocument/2006/relationships/slideLayout" Target="../slideLayouts/slideLayout420.xml"/><Relationship Id="rId4" Type="http://schemas.openxmlformats.org/officeDocument/2006/relationships/image" Target="../media/image110.png"/></Relationships>
</file>

<file path=ppt/slides/_rels/slide21.xml.rels><?xml version="1.0" encoding="UTF-8" standalone="yes"?>
<Relationships xmlns="http://schemas.openxmlformats.org/package/2006/relationships"><Relationship Id="rId8" Type="http://schemas.openxmlformats.org/officeDocument/2006/relationships/hyperlink" Target="http://aka.ms/azuremigrate/documentation" TargetMode="External"/><Relationship Id="rId3" Type="http://schemas.openxmlformats.org/officeDocument/2006/relationships/image" Target="../media/image111.emf"/><Relationship Id="rId7" Type="http://schemas.openxmlformats.org/officeDocument/2006/relationships/image" Target="../media/image115.svg"/><Relationship Id="rId2" Type="http://schemas.openxmlformats.org/officeDocument/2006/relationships/notesSlide" Target="../notesSlides/notesSlide21.xml"/><Relationship Id="rId1" Type="http://schemas.openxmlformats.org/officeDocument/2006/relationships/slideLayout" Target="../slideLayouts/slideLayout418.xml"/><Relationship Id="rId6" Type="http://schemas.openxmlformats.org/officeDocument/2006/relationships/image" Target="../media/image114.png"/><Relationship Id="rId5" Type="http://schemas.openxmlformats.org/officeDocument/2006/relationships/image" Target="../media/image113.png"/><Relationship Id="rId4" Type="http://schemas.openxmlformats.org/officeDocument/2006/relationships/image" Target="../media/image112.png"/><Relationship Id="rId9" Type="http://schemas.openxmlformats.org/officeDocument/2006/relationships/hyperlink" Target="https://aka.ms/migrate/video"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22.xml"/><Relationship Id="rId1" Type="http://schemas.openxmlformats.org/officeDocument/2006/relationships/slideLayout" Target="../slideLayouts/slideLayout437.xml"/></Relationships>
</file>

<file path=ppt/slides/_rels/slide23.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23.xml"/><Relationship Id="rId1" Type="http://schemas.openxmlformats.org/officeDocument/2006/relationships/slideLayout" Target="../slideLayouts/slideLayout441.xml"/><Relationship Id="rId4" Type="http://schemas.openxmlformats.org/officeDocument/2006/relationships/image" Target="../media/image118.png"/></Relationships>
</file>

<file path=ppt/slides/_rels/slide24.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24.xml"/><Relationship Id="rId1" Type="http://schemas.openxmlformats.org/officeDocument/2006/relationships/slideLayout" Target="../slideLayouts/slideLayout441.xml"/><Relationship Id="rId4" Type="http://schemas.openxmlformats.org/officeDocument/2006/relationships/image" Target="../media/image10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3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20.xml"/></Relationships>
</file>

<file path=ppt/slides/_rels/slide28.xml.rels><?xml version="1.0" encoding="UTF-8" standalone="yes"?>
<Relationships xmlns="http://schemas.openxmlformats.org/package/2006/relationships"><Relationship Id="rId8" Type="http://schemas.openxmlformats.org/officeDocument/2006/relationships/hyperlink" Target="azure.com/migration/partners" TargetMode="External"/><Relationship Id="rId3" Type="http://schemas.openxmlformats.org/officeDocument/2006/relationships/image" Target="../media/image120.png"/><Relationship Id="rId7" Type="http://schemas.openxmlformats.org/officeDocument/2006/relationships/image" Target="../media/image124.png"/><Relationship Id="rId2" Type="http://schemas.openxmlformats.org/officeDocument/2006/relationships/notesSlide" Target="../notesSlides/notesSlide28.xml"/><Relationship Id="rId1" Type="http://schemas.openxmlformats.org/officeDocument/2006/relationships/slideLayout" Target="../slideLayouts/slideLayout420.xml"/><Relationship Id="rId6" Type="http://schemas.openxmlformats.org/officeDocument/2006/relationships/image" Target="../media/image123.png"/><Relationship Id="rId5" Type="http://schemas.openxmlformats.org/officeDocument/2006/relationships/image" Target="../media/image122.png"/><Relationship Id="rId4" Type="http://schemas.openxmlformats.org/officeDocument/2006/relationships/image" Target="../media/image121.png"/></Relationships>
</file>

<file path=ppt/slides/_rels/slide29.xml.rels><?xml version="1.0" encoding="UTF-8" standalone="yes"?>
<Relationships xmlns="http://schemas.openxmlformats.org/package/2006/relationships"><Relationship Id="rId8" Type="http://schemas.openxmlformats.org/officeDocument/2006/relationships/hyperlink" Target="azure.com/migration/partners" TargetMode="External"/><Relationship Id="rId3" Type="http://schemas.openxmlformats.org/officeDocument/2006/relationships/hyperlink" Target="https://www.google.com/url?sa=i&amp;rct=j&amp;q=&amp;esrc=s&amp;source=images&amp;cd=&amp;cad=rja&amp;uact=8&amp;ved=2ahUKEwip3IvskYHcAhU6CDQIHcvtDXUQjRx6BAgBEAU&amp;url=https://azure.microsoft.com/en-us/services/azure-migrate/&amp;psig=AOvVaw0JIBeNFwAE1a00L17tZ2Yh&amp;ust=1530645730861736" TargetMode="External"/><Relationship Id="rId7" Type="http://schemas.openxmlformats.org/officeDocument/2006/relationships/image" Target="../media/image127.png"/><Relationship Id="rId2" Type="http://schemas.openxmlformats.org/officeDocument/2006/relationships/notesSlide" Target="../notesSlides/notesSlide29.xml"/><Relationship Id="rId1" Type="http://schemas.openxmlformats.org/officeDocument/2006/relationships/slideLayout" Target="../slideLayouts/slideLayout420.xml"/><Relationship Id="rId6" Type="http://schemas.openxmlformats.org/officeDocument/2006/relationships/image" Target="../media/image126.png"/><Relationship Id="rId5" Type="http://schemas.openxmlformats.org/officeDocument/2006/relationships/image" Target="../media/image125.png"/><Relationship Id="rId4" Type="http://schemas.openxmlformats.org/officeDocument/2006/relationships/image" Target="../media/image120.png"/><Relationship Id="rId9" Type="http://schemas.openxmlformats.org/officeDocument/2006/relationships/image" Target="../media/image12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8" Type="http://schemas.openxmlformats.org/officeDocument/2006/relationships/image" Target="../media/image134.svg"/><Relationship Id="rId13" Type="http://schemas.openxmlformats.org/officeDocument/2006/relationships/image" Target="../media/image124.png"/><Relationship Id="rId3" Type="http://schemas.openxmlformats.org/officeDocument/2006/relationships/image" Target="../media/image129.png"/><Relationship Id="rId7" Type="http://schemas.openxmlformats.org/officeDocument/2006/relationships/image" Target="../media/image133.png"/><Relationship Id="rId12" Type="http://schemas.openxmlformats.org/officeDocument/2006/relationships/image" Target="../media/image123.png"/><Relationship Id="rId2" Type="http://schemas.openxmlformats.org/officeDocument/2006/relationships/notesSlide" Target="../notesSlides/notesSlide30.xml"/><Relationship Id="rId1" Type="http://schemas.openxmlformats.org/officeDocument/2006/relationships/slideLayout" Target="../slideLayouts/slideLayout414.xml"/><Relationship Id="rId6" Type="http://schemas.openxmlformats.org/officeDocument/2006/relationships/image" Target="../media/image132.svg"/><Relationship Id="rId11" Type="http://schemas.openxmlformats.org/officeDocument/2006/relationships/image" Target="../media/image122.png"/><Relationship Id="rId5" Type="http://schemas.openxmlformats.org/officeDocument/2006/relationships/image" Target="../media/image131.png"/><Relationship Id="rId10" Type="http://schemas.openxmlformats.org/officeDocument/2006/relationships/image" Target="../media/image121.png"/><Relationship Id="rId4" Type="http://schemas.openxmlformats.org/officeDocument/2006/relationships/image" Target="../media/image130.svg"/><Relationship Id="rId9" Type="http://schemas.openxmlformats.org/officeDocument/2006/relationships/image" Target="../media/image1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30.xml"/></Relationships>
</file>

<file path=ppt/slides/_rels/slide32.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31.xml"/><Relationship Id="rId1" Type="http://schemas.openxmlformats.org/officeDocument/2006/relationships/slideLayout" Target="../slideLayouts/slideLayout418.xml"/><Relationship Id="rId4" Type="http://schemas.openxmlformats.org/officeDocument/2006/relationships/image" Target="../media/image110.png"/></Relationships>
</file>

<file path=ppt/slides/_rels/slide33.xml.rels><?xml version="1.0" encoding="UTF-8" standalone="yes"?>
<Relationships xmlns="http://schemas.openxmlformats.org/package/2006/relationships"><Relationship Id="rId8" Type="http://schemas.openxmlformats.org/officeDocument/2006/relationships/hyperlink" Target="https://aka.ms/asr_videos" TargetMode="External"/><Relationship Id="rId3" Type="http://schemas.openxmlformats.org/officeDocument/2006/relationships/image" Target="../media/image135.png"/><Relationship Id="rId7" Type="http://schemas.openxmlformats.org/officeDocument/2006/relationships/hyperlink" Target="https://aka.ms/asr_hyperv" TargetMode="External"/><Relationship Id="rId12" Type="http://schemas.openxmlformats.org/officeDocument/2006/relationships/image" Target="../media/image112.png"/><Relationship Id="rId2" Type="http://schemas.openxmlformats.org/officeDocument/2006/relationships/notesSlide" Target="../notesSlides/notesSlide32.xml"/><Relationship Id="rId1" Type="http://schemas.openxmlformats.org/officeDocument/2006/relationships/slideLayout" Target="../slideLayouts/slideLayout418.xml"/><Relationship Id="rId6" Type="http://schemas.openxmlformats.org/officeDocument/2006/relationships/image" Target="../media/image138.png"/><Relationship Id="rId11" Type="http://schemas.openxmlformats.org/officeDocument/2006/relationships/image" Target="../media/image141.png"/><Relationship Id="rId5" Type="http://schemas.openxmlformats.org/officeDocument/2006/relationships/image" Target="../media/image137.png"/><Relationship Id="rId10" Type="http://schemas.openxmlformats.org/officeDocument/2006/relationships/image" Target="../media/image140.png"/><Relationship Id="rId4" Type="http://schemas.openxmlformats.org/officeDocument/2006/relationships/image" Target="../media/image136.png"/><Relationship Id="rId9" Type="http://schemas.openxmlformats.org/officeDocument/2006/relationships/image" Target="../media/image139.png"/></Relationships>
</file>

<file path=ppt/slides/_rels/slide34.xml.rels><?xml version="1.0" encoding="UTF-8" standalone="yes"?>
<Relationships xmlns="http://schemas.openxmlformats.org/package/2006/relationships"><Relationship Id="rId8" Type="http://schemas.openxmlformats.org/officeDocument/2006/relationships/image" Target="../media/image137.png"/><Relationship Id="rId13" Type="http://schemas.openxmlformats.org/officeDocument/2006/relationships/image" Target="../media/image138.png"/><Relationship Id="rId3" Type="http://schemas.openxmlformats.org/officeDocument/2006/relationships/image" Target="../media/image135.png"/><Relationship Id="rId7" Type="http://schemas.openxmlformats.org/officeDocument/2006/relationships/image" Target="../media/image139.png"/><Relationship Id="rId12" Type="http://schemas.openxmlformats.org/officeDocument/2006/relationships/image" Target="../media/image142.png"/><Relationship Id="rId17" Type="http://schemas.openxmlformats.org/officeDocument/2006/relationships/image" Target="../media/image146.png"/><Relationship Id="rId2" Type="http://schemas.openxmlformats.org/officeDocument/2006/relationships/notesSlide" Target="../notesSlides/notesSlide33.xml"/><Relationship Id="rId16" Type="http://schemas.openxmlformats.org/officeDocument/2006/relationships/image" Target="../media/image145.png"/><Relationship Id="rId1" Type="http://schemas.openxmlformats.org/officeDocument/2006/relationships/slideLayout" Target="../slideLayouts/slideLayout418.xml"/><Relationship Id="rId6" Type="http://schemas.openxmlformats.org/officeDocument/2006/relationships/image" Target="../media/image136.png"/><Relationship Id="rId11" Type="http://schemas.openxmlformats.org/officeDocument/2006/relationships/image" Target="../media/image112.png"/><Relationship Id="rId5" Type="http://schemas.openxmlformats.org/officeDocument/2006/relationships/hyperlink" Target="https://aka.ms/asr_videos" TargetMode="External"/><Relationship Id="rId15" Type="http://schemas.openxmlformats.org/officeDocument/2006/relationships/image" Target="../media/image144.png"/><Relationship Id="rId10" Type="http://schemas.openxmlformats.org/officeDocument/2006/relationships/image" Target="../media/image141.png"/><Relationship Id="rId4" Type="http://schemas.openxmlformats.org/officeDocument/2006/relationships/hyperlink" Target="http://aka.ms/asr_vmware" TargetMode="External"/><Relationship Id="rId9" Type="http://schemas.openxmlformats.org/officeDocument/2006/relationships/image" Target="../media/image140.png"/><Relationship Id="rId14" Type="http://schemas.openxmlformats.org/officeDocument/2006/relationships/image" Target="../media/image143.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18.xml"/></Relationships>
</file>

<file path=ppt/slides/_rels/slide36.xml.rels><?xml version="1.0" encoding="UTF-8" standalone="yes"?>
<Relationships xmlns="http://schemas.openxmlformats.org/package/2006/relationships"><Relationship Id="rId8" Type="http://schemas.openxmlformats.org/officeDocument/2006/relationships/image" Target="../media/image152.svg"/><Relationship Id="rId3" Type="http://schemas.openxmlformats.org/officeDocument/2006/relationships/image" Target="../media/image147.png"/><Relationship Id="rId7" Type="http://schemas.openxmlformats.org/officeDocument/2006/relationships/image" Target="../media/image151.png"/><Relationship Id="rId2" Type="http://schemas.openxmlformats.org/officeDocument/2006/relationships/notesSlide" Target="../notesSlides/notesSlide35.xml"/><Relationship Id="rId1" Type="http://schemas.openxmlformats.org/officeDocument/2006/relationships/slideLayout" Target="../slideLayouts/slideLayout418.xml"/><Relationship Id="rId6" Type="http://schemas.openxmlformats.org/officeDocument/2006/relationships/image" Target="../media/image150.svg"/><Relationship Id="rId5" Type="http://schemas.openxmlformats.org/officeDocument/2006/relationships/image" Target="../media/image149.png"/><Relationship Id="rId4" Type="http://schemas.openxmlformats.org/officeDocument/2006/relationships/image" Target="../media/image148.sv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20.xml"/></Relationships>
</file>

<file path=ppt/slides/_rels/slide38.xml.rels><?xml version="1.0" encoding="UTF-8" standalone="yes"?>
<Relationships xmlns="http://schemas.openxmlformats.org/package/2006/relationships"><Relationship Id="rId3" Type="http://schemas.openxmlformats.org/officeDocument/2006/relationships/image" Target="../media/image153.png"/><Relationship Id="rId2" Type="http://schemas.openxmlformats.org/officeDocument/2006/relationships/notesSlide" Target="../notesSlides/notesSlide37.xml"/><Relationship Id="rId1" Type="http://schemas.openxmlformats.org/officeDocument/2006/relationships/slideLayout" Target="../slideLayouts/slideLayout420.xml"/><Relationship Id="rId6" Type="http://schemas.openxmlformats.org/officeDocument/2006/relationships/hyperlink" Target="azure.com/migration/partners" TargetMode="External"/><Relationship Id="rId5" Type="http://schemas.openxmlformats.org/officeDocument/2006/relationships/image" Target="../media/image155.png"/><Relationship Id="rId4" Type="http://schemas.openxmlformats.org/officeDocument/2006/relationships/image" Target="../media/image154.png"/></Relationships>
</file>

<file path=ppt/slides/_rels/slide39.xml.rels><?xml version="1.0" encoding="UTF-8" standalone="yes"?>
<Relationships xmlns="http://schemas.openxmlformats.org/package/2006/relationships"><Relationship Id="rId3" Type="http://schemas.openxmlformats.org/officeDocument/2006/relationships/image" Target="../media/image139.png"/><Relationship Id="rId2" Type="http://schemas.openxmlformats.org/officeDocument/2006/relationships/notesSlide" Target="../notesSlides/notesSlide38.xml"/><Relationship Id="rId1" Type="http://schemas.openxmlformats.org/officeDocument/2006/relationships/slideLayout" Target="../slideLayouts/slideLayout420.xml"/><Relationship Id="rId6" Type="http://schemas.openxmlformats.org/officeDocument/2006/relationships/hyperlink" Target="azure.com/migration/partners" TargetMode="External"/><Relationship Id="rId5" Type="http://schemas.openxmlformats.org/officeDocument/2006/relationships/image" Target="../media/image157.png"/><Relationship Id="rId4" Type="http://schemas.openxmlformats.org/officeDocument/2006/relationships/image" Target="../media/image156.png"/></Relationships>
</file>

<file path=ppt/slides/_rels/slide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40.xml.rels><?xml version="1.0" encoding="UTF-8" standalone="yes"?>
<Relationships xmlns="http://schemas.openxmlformats.org/package/2006/relationships"><Relationship Id="rId8" Type="http://schemas.openxmlformats.org/officeDocument/2006/relationships/image" Target="../media/image134.svg"/><Relationship Id="rId3" Type="http://schemas.openxmlformats.org/officeDocument/2006/relationships/image" Target="../media/image129.png"/><Relationship Id="rId7" Type="http://schemas.openxmlformats.org/officeDocument/2006/relationships/image" Target="../media/image133.png"/><Relationship Id="rId2" Type="http://schemas.openxmlformats.org/officeDocument/2006/relationships/notesSlide" Target="../notesSlides/notesSlide39.xml"/><Relationship Id="rId1" Type="http://schemas.openxmlformats.org/officeDocument/2006/relationships/slideLayout" Target="../slideLayouts/slideLayout414.xml"/><Relationship Id="rId6" Type="http://schemas.openxmlformats.org/officeDocument/2006/relationships/image" Target="../media/image132.svg"/><Relationship Id="rId11" Type="http://schemas.openxmlformats.org/officeDocument/2006/relationships/image" Target="../media/image155.png"/><Relationship Id="rId5" Type="http://schemas.openxmlformats.org/officeDocument/2006/relationships/image" Target="../media/image131.png"/><Relationship Id="rId10" Type="http://schemas.openxmlformats.org/officeDocument/2006/relationships/image" Target="../media/image154.png"/><Relationship Id="rId4" Type="http://schemas.openxmlformats.org/officeDocument/2006/relationships/image" Target="../media/image130.svg"/><Relationship Id="rId9" Type="http://schemas.openxmlformats.org/officeDocument/2006/relationships/image" Target="../media/image15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3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43.xml.rels><?xml version="1.0" encoding="UTF-8" standalone="yes"?>
<Relationships xmlns="http://schemas.openxmlformats.org/package/2006/relationships"><Relationship Id="rId2" Type="http://schemas.openxmlformats.org/officeDocument/2006/relationships/hyperlink" Target="https://docs.microsoft.com/en-us/azure/site-recovery/hyper-v-deployment-planner-overview" TargetMode="External"/><Relationship Id="rId1" Type="http://schemas.openxmlformats.org/officeDocument/2006/relationships/slideLayout" Target="../slideLayouts/slideLayout435.xml"/></Relationships>
</file>

<file path=ppt/slides/_rels/slide44.xml.rels><?xml version="1.0" encoding="UTF-8" standalone="yes"?>
<Relationships xmlns="http://schemas.openxmlformats.org/package/2006/relationships"><Relationship Id="rId2" Type="http://schemas.openxmlformats.org/officeDocument/2006/relationships/image" Target="../media/image159.png"/><Relationship Id="rId1" Type="http://schemas.openxmlformats.org/officeDocument/2006/relationships/slideLayout" Target="../slideLayouts/slideLayout435.xml"/></Relationships>
</file>

<file path=ppt/slides/_rels/slide45.xml.rels><?xml version="1.0" encoding="UTF-8" standalone="yes"?>
<Relationships xmlns="http://schemas.openxmlformats.org/package/2006/relationships"><Relationship Id="rId2" Type="http://schemas.openxmlformats.org/officeDocument/2006/relationships/image" Target="../media/image160.png"/><Relationship Id="rId1" Type="http://schemas.openxmlformats.org/officeDocument/2006/relationships/slideLayout" Target="../slideLayouts/slideLayout435.xml"/></Relationships>
</file>

<file path=ppt/slides/_rels/slide46.xml.rels><?xml version="1.0" encoding="UTF-8" standalone="yes"?>
<Relationships xmlns="http://schemas.openxmlformats.org/package/2006/relationships"><Relationship Id="rId2" Type="http://schemas.openxmlformats.org/officeDocument/2006/relationships/image" Target="../media/image161.png"/><Relationship Id="rId1" Type="http://schemas.openxmlformats.org/officeDocument/2006/relationships/slideLayout" Target="../slideLayouts/slideLayout43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49.xml.rels><?xml version="1.0" encoding="UTF-8" standalone="yes"?>
<Relationships xmlns="http://schemas.openxmlformats.org/package/2006/relationships"><Relationship Id="rId2" Type="http://schemas.openxmlformats.org/officeDocument/2006/relationships/image" Target="../media/image162.jpeg"/><Relationship Id="rId1" Type="http://schemas.openxmlformats.org/officeDocument/2006/relationships/slideLayout" Target="../slideLayouts/slideLayout435.xml"/></Relationships>
</file>

<file path=ppt/slides/_rels/slide5.xml.rels><?xml version="1.0" encoding="UTF-8" standalone="yes"?>
<Relationships xmlns="http://schemas.openxmlformats.org/package/2006/relationships"><Relationship Id="rId3" Type="http://schemas.openxmlformats.org/officeDocument/2006/relationships/hyperlink" Target="https://www.microsoftpartnerserverandcloud.com/Pages/practice.aspx?page=15" TargetMode="External"/><Relationship Id="rId2" Type="http://schemas.openxmlformats.org/officeDocument/2006/relationships/notesSlide" Target="../notesSlides/notesSlide5.xml"/><Relationship Id="rId1" Type="http://schemas.openxmlformats.org/officeDocument/2006/relationships/slideLayout" Target="../slideLayouts/slideLayout328.xml"/><Relationship Id="rId5" Type="http://schemas.openxmlformats.org/officeDocument/2006/relationships/hyperlink" Target="https://docs.microsoft.com/en-us/azure/site-recovery/concepts-vmware-to-azure-architecture" TargetMode="External"/><Relationship Id="rId4" Type="http://schemas.openxmlformats.org/officeDocument/2006/relationships/hyperlink" Target="https://linuxacademy.com/azure/training/course/name/implementing-microsoft-azure-infrastructure-exam-70-533-prep" TargetMode="External"/></Relationships>
</file>

<file path=ppt/slides/_rels/slide50.xml.rels><?xml version="1.0" encoding="UTF-8" standalone="yes"?>
<Relationships xmlns="http://schemas.openxmlformats.org/package/2006/relationships"><Relationship Id="rId2" Type="http://schemas.openxmlformats.org/officeDocument/2006/relationships/image" Target="../media/image163.png"/><Relationship Id="rId1" Type="http://schemas.openxmlformats.org/officeDocument/2006/relationships/slideLayout" Target="../slideLayouts/slideLayout435.xml"/></Relationships>
</file>

<file path=ppt/slides/_rels/slide51.xml.rels><?xml version="1.0" encoding="UTF-8" standalone="yes"?>
<Relationships xmlns="http://schemas.openxmlformats.org/package/2006/relationships"><Relationship Id="rId2" Type="http://schemas.openxmlformats.org/officeDocument/2006/relationships/image" Target="../media/image164.jpeg"/><Relationship Id="rId1" Type="http://schemas.openxmlformats.org/officeDocument/2006/relationships/slideLayout" Target="../slideLayouts/slideLayout435.xml"/></Relationships>
</file>

<file path=ppt/slides/_rels/slide52.xml.rels><?xml version="1.0" encoding="UTF-8" standalone="yes"?>
<Relationships xmlns="http://schemas.openxmlformats.org/package/2006/relationships"><Relationship Id="rId2" Type="http://schemas.openxmlformats.org/officeDocument/2006/relationships/image" Target="../media/image165.jpeg"/><Relationship Id="rId1" Type="http://schemas.openxmlformats.org/officeDocument/2006/relationships/slideLayout" Target="../slideLayouts/slideLayout435.xml"/></Relationships>
</file>

<file path=ppt/slides/_rels/slide53.xml.rels><?xml version="1.0" encoding="UTF-8" standalone="yes"?>
<Relationships xmlns="http://schemas.openxmlformats.org/package/2006/relationships"><Relationship Id="rId2" Type="http://schemas.openxmlformats.org/officeDocument/2006/relationships/image" Target="../media/image166.jpeg"/><Relationship Id="rId1" Type="http://schemas.openxmlformats.org/officeDocument/2006/relationships/slideLayout" Target="../slideLayouts/slideLayout435.xml"/></Relationships>
</file>

<file path=ppt/slides/_rels/slide54.xml.rels><?xml version="1.0" encoding="UTF-8" standalone="yes"?>
<Relationships xmlns="http://schemas.openxmlformats.org/package/2006/relationships"><Relationship Id="rId2" Type="http://schemas.openxmlformats.org/officeDocument/2006/relationships/image" Target="../media/image167.jpeg"/><Relationship Id="rId1" Type="http://schemas.openxmlformats.org/officeDocument/2006/relationships/slideLayout" Target="../slideLayouts/slideLayout435.xml"/></Relationships>
</file>

<file path=ppt/slides/_rels/slide55.xml.rels><?xml version="1.0" encoding="UTF-8" standalone="yes"?>
<Relationships xmlns="http://schemas.openxmlformats.org/package/2006/relationships"><Relationship Id="rId2" Type="http://schemas.openxmlformats.org/officeDocument/2006/relationships/image" Target="../media/image168.jpeg"/><Relationship Id="rId1" Type="http://schemas.openxmlformats.org/officeDocument/2006/relationships/slideLayout" Target="../slideLayouts/slideLayout435.xml"/></Relationships>
</file>

<file path=ppt/slides/_rels/slide56.xml.rels><?xml version="1.0" encoding="UTF-8" standalone="yes"?>
<Relationships xmlns="http://schemas.openxmlformats.org/package/2006/relationships"><Relationship Id="rId2" Type="http://schemas.openxmlformats.org/officeDocument/2006/relationships/image" Target="../media/image169.jpeg"/><Relationship Id="rId1" Type="http://schemas.openxmlformats.org/officeDocument/2006/relationships/slideLayout" Target="../slideLayouts/slideLayout435.xml"/></Relationships>
</file>

<file path=ppt/slides/_rels/slide57.xml.rels><?xml version="1.0" encoding="UTF-8" standalone="yes"?>
<Relationships xmlns="http://schemas.openxmlformats.org/package/2006/relationships"><Relationship Id="rId2" Type="http://schemas.openxmlformats.org/officeDocument/2006/relationships/image" Target="../media/image170.jpeg"/><Relationship Id="rId1" Type="http://schemas.openxmlformats.org/officeDocument/2006/relationships/slideLayout" Target="../slideLayouts/slideLayout435.xml"/></Relationships>
</file>

<file path=ppt/slides/_rels/slide58.xml.rels><?xml version="1.0" encoding="UTF-8" standalone="yes"?>
<Relationships xmlns="http://schemas.openxmlformats.org/package/2006/relationships"><Relationship Id="rId2" Type="http://schemas.openxmlformats.org/officeDocument/2006/relationships/image" Target="../media/image171.png"/><Relationship Id="rId1" Type="http://schemas.openxmlformats.org/officeDocument/2006/relationships/slideLayout" Target="../slideLayouts/slideLayout435.xml"/></Relationships>
</file>

<file path=ppt/slides/_rels/slide59.xml.rels><?xml version="1.0" encoding="UTF-8" standalone="yes"?>
<Relationships xmlns="http://schemas.openxmlformats.org/package/2006/relationships"><Relationship Id="rId2" Type="http://schemas.openxmlformats.org/officeDocument/2006/relationships/image" Target="../media/image172.png"/><Relationship Id="rId1" Type="http://schemas.openxmlformats.org/officeDocument/2006/relationships/slideLayout" Target="../slideLayouts/slideLayout43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7.xml"/></Relationships>
</file>

<file path=ppt/slides/_rels/slide60.xml.rels><?xml version="1.0" encoding="UTF-8" standalone="yes"?>
<Relationships xmlns="http://schemas.openxmlformats.org/package/2006/relationships"><Relationship Id="rId2" Type="http://schemas.openxmlformats.org/officeDocument/2006/relationships/image" Target="../media/image173.png"/><Relationship Id="rId1" Type="http://schemas.openxmlformats.org/officeDocument/2006/relationships/slideLayout" Target="../slideLayouts/slideLayout435.xml"/></Relationships>
</file>

<file path=ppt/slides/_rels/slide61.xml.rels><?xml version="1.0" encoding="UTF-8" standalone="yes"?>
<Relationships xmlns="http://schemas.openxmlformats.org/package/2006/relationships"><Relationship Id="rId2" Type="http://schemas.openxmlformats.org/officeDocument/2006/relationships/image" Target="../media/image174.png"/><Relationship Id="rId1" Type="http://schemas.openxmlformats.org/officeDocument/2006/relationships/slideLayout" Target="../slideLayouts/slideLayout435.xml"/></Relationships>
</file>

<file path=ppt/slides/_rels/slide62.xml.rels><?xml version="1.0" encoding="UTF-8" standalone="yes"?>
<Relationships xmlns="http://schemas.openxmlformats.org/package/2006/relationships"><Relationship Id="rId3" Type="http://schemas.openxmlformats.org/officeDocument/2006/relationships/image" Target="../media/image175.png"/><Relationship Id="rId2" Type="http://schemas.openxmlformats.org/officeDocument/2006/relationships/hyperlink" Target="https://apac01.safelinks.protection.outlook.com/?url=https://docs.microsoft.com/en-us/azure/site-recovery/site-recovery-capacity-planner&amp;data=02|01||ff43d705f5594348685d08d62db7d100|72f988bf86f141af91ab2d7cd011db47|1|0|636746665188282052&amp;sdata=AIKD7YaL3hNguGIJkQ%2BpUAKVqPJLgnzc0j48nrL1224%3D&amp;reserved=0" TargetMode="External"/><Relationship Id="rId1" Type="http://schemas.openxmlformats.org/officeDocument/2006/relationships/slideLayout" Target="../slideLayouts/slideLayout435.xml"/><Relationship Id="rId4" Type="http://schemas.openxmlformats.org/officeDocument/2006/relationships/hyperlink" Target="https://docs.microsoft.com/en-us/azure/site-recovery/site-recovery-vmware-deployment-planner-analyze-report#azure-site-recovery-limits" TargetMode="External"/></Relationships>
</file>

<file path=ppt/slides/_rels/slide63.xml.rels><?xml version="1.0" encoding="UTF-8" standalone="yes"?>
<Relationships xmlns="http://schemas.openxmlformats.org/package/2006/relationships"><Relationship Id="rId2" Type="http://schemas.openxmlformats.org/officeDocument/2006/relationships/hyperlink" Target="https://www.microsoft.com/en-us/download/details.aspx?id=7826" TargetMode="External"/><Relationship Id="rId1" Type="http://schemas.openxmlformats.org/officeDocument/2006/relationships/slideLayout" Target="../slideLayouts/slideLayout43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3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11749" y="5355509"/>
            <a:ext cx="11709353" cy="1243471"/>
          </a:xfrm>
          <a:prstGeom prst="rect">
            <a:avLst/>
          </a:prstGeom>
          <a:noFill/>
          <a:ln>
            <a:noFill/>
          </a:ln>
        </p:spPr>
        <p:txBody>
          <a:bodyPr vert="horz" wrap="square" lIns="248694" tIns="186521" rIns="124347" bIns="62174" rtlCol="0" anchor="t" anchorCtr="0">
            <a:normAutofit/>
          </a:bodyPr>
          <a:lstStyle/>
          <a:p>
            <a:pPr marL="0" marR="0" lvl="0" indent="0" algn="l" defTabSz="932597" rtl="0" eaLnBrk="1" fontAlgn="auto" latinLnBrk="0" hangingPunct="1">
              <a:lnSpc>
                <a:spcPct val="90000"/>
              </a:lnSpc>
              <a:spcBef>
                <a:spcPts val="0"/>
              </a:spcBef>
              <a:spcAft>
                <a:spcPts val="0"/>
              </a:spcAft>
              <a:buClrTx/>
              <a:buSzTx/>
              <a:buFontTx/>
              <a:buNone/>
              <a:tabLst/>
              <a:defRPr/>
            </a:pPr>
            <a:endParaRPr kumimoji="0" lang="en-US" sz="1360" b="0" i="0" u="none" strike="noStrike" kern="1200" cap="none" spc="0" normalizeH="0" baseline="0" noProof="0" dirty="0">
              <a:ln>
                <a:noFill/>
              </a:ln>
              <a:solidFill>
                <a:srgbClr val="3F3F3F">
                  <a:alpha val="87000"/>
                </a:srgbClr>
              </a:solidFill>
              <a:effectLst/>
              <a:uLnTx/>
              <a:uFillTx/>
              <a:latin typeface="Segoe UI"/>
              <a:ea typeface="+mn-ea"/>
              <a:cs typeface="Segoe UI" panose="020B0502040204020203" pitchFamily="34" charset="0"/>
            </a:endParaRPr>
          </a:p>
        </p:txBody>
      </p:sp>
      <p:sp>
        <p:nvSpPr>
          <p:cNvPr id="2" name="Rectangle 1">
            <a:extLst>
              <a:ext uri="{FF2B5EF4-FFF2-40B4-BE49-F238E27FC236}">
                <a16:creationId xmlns:a16="http://schemas.microsoft.com/office/drawing/2014/main" id="{5F733E47-D9CC-4B76-9C9F-E5ACF817B49D}"/>
              </a:ext>
            </a:extLst>
          </p:cNvPr>
          <p:cNvSpPr/>
          <p:nvPr/>
        </p:nvSpPr>
        <p:spPr>
          <a:xfrm>
            <a:off x="481104" y="3326749"/>
            <a:ext cx="3681695" cy="2366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971574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
          <p:cNvSpPr>
            <a:spLocks noGrp="1"/>
          </p:cNvSpPr>
          <p:nvPr>
            <p:ph type="title"/>
          </p:nvPr>
        </p:nvSpPr>
        <p:spPr>
          <a:xfrm>
            <a:off x="1570037" y="128395"/>
            <a:ext cx="10726460" cy="1351952"/>
          </a:xfrm>
        </p:spPr>
        <p:txBody>
          <a:bodyPr/>
          <a:lstStyle/>
          <a:p>
            <a:r>
              <a:rPr lang="en-IN" dirty="0"/>
              <a:t>Migration Framework</a:t>
            </a:r>
            <a:endParaRPr lang="en-US" dirty="0"/>
          </a:p>
        </p:txBody>
      </p:sp>
      <p:sp>
        <p:nvSpPr>
          <p:cNvPr id="6" name="Arrow: Pentagon 5"/>
          <p:cNvSpPr/>
          <p:nvPr/>
        </p:nvSpPr>
        <p:spPr>
          <a:xfrm>
            <a:off x="542300" y="1417260"/>
            <a:ext cx="3580753" cy="476781"/>
          </a:xfrm>
          <a:prstGeom prst="homePlat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Segoe UI Light" panose="020B0502040204020203" pitchFamily="34" charset="0"/>
                <a:cs typeface="Segoe UI Light" panose="020B0502040204020203" pitchFamily="34" charset="0"/>
              </a:rPr>
              <a:t>Assessment</a:t>
            </a:r>
          </a:p>
        </p:txBody>
      </p:sp>
      <p:sp>
        <p:nvSpPr>
          <p:cNvPr id="11" name="Arrow: Pentagon 10"/>
          <p:cNvSpPr/>
          <p:nvPr/>
        </p:nvSpPr>
        <p:spPr>
          <a:xfrm>
            <a:off x="4562875" y="1417259"/>
            <a:ext cx="3580753" cy="476781"/>
          </a:xfrm>
          <a:prstGeom prst="homePlat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algn="ctr"/>
            <a:r>
              <a:rPr lang="en-US" sz="2400" dirty="0">
                <a:latin typeface="Segoe UI Light" panose="020B0502040204020203" pitchFamily="34" charset="0"/>
                <a:cs typeface="Segoe UI Light" panose="020B0502040204020203" pitchFamily="34" charset="0"/>
              </a:rPr>
              <a:t>Migrate</a:t>
            </a:r>
          </a:p>
        </p:txBody>
      </p:sp>
      <p:sp>
        <p:nvSpPr>
          <p:cNvPr id="12" name="Arrow: Pentagon 11"/>
          <p:cNvSpPr/>
          <p:nvPr/>
        </p:nvSpPr>
        <p:spPr>
          <a:xfrm>
            <a:off x="8583450" y="1417261"/>
            <a:ext cx="3580753" cy="476781"/>
          </a:xfrm>
          <a:prstGeom prst="homePlat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algn="ctr"/>
            <a:r>
              <a:rPr lang="en-US" sz="2400" dirty="0">
                <a:latin typeface="Segoe UI Light" panose="020B0502040204020203" pitchFamily="34" charset="0"/>
                <a:cs typeface="Segoe UI Light" panose="020B0502040204020203" pitchFamily="34" charset="0"/>
              </a:rPr>
              <a:t>Optimize</a:t>
            </a:r>
          </a:p>
        </p:txBody>
      </p:sp>
      <p:sp>
        <p:nvSpPr>
          <p:cNvPr id="13" name="Arrow: Pentagon 12"/>
          <p:cNvSpPr/>
          <p:nvPr/>
        </p:nvSpPr>
        <p:spPr>
          <a:xfrm>
            <a:off x="542300" y="1998647"/>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Discover</a:t>
            </a:r>
          </a:p>
        </p:txBody>
      </p:sp>
      <p:sp>
        <p:nvSpPr>
          <p:cNvPr id="15" name="Arrow: Pentagon 14"/>
          <p:cNvSpPr/>
          <p:nvPr/>
        </p:nvSpPr>
        <p:spPr>
          <a:xfrm>
            <a:off x="2566637" y="2006889"/>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Roadmap</a:t>
            </a:r>
          </a:p>
        </p:txBody>
      </p:sp>
      <p:sp>
        <p:nvSpPr>
          <p:cNvPr id="16" name="Arrow: Pentagon 15"/>
          <p:cNvSpPr/>
          <p:nvPr/>
        </p:nvSpPr>
        <p:spPr>
          <a:xfrm>
            <a:off x="8583450" y="1987189"/>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Stabilize</a:t>
            </a:r>
          </a:p>
        </p:txBody>
      </p:sp>
      <p:sp>
        <p:nvSpPr>
          <p:cNvPr id="17" name="Arrow: Pentagon 16"/>
          <p:cNvSpPr/>
          <p:nvPr/>
        </p:nvSpPr>
        <p:spPr>
          <a:xfrm>
            <a:off x="10623895" y="1987189"/>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Monitor</a:t>
            </a:r>
          </a:p>
        </p:txBody>
      </p:sp>
      <p:sp>
        <p:nvSpPr>
          <p:cNvPr id="18" name="Arrow: Pentagon 17"/>
          <p:cNvSpPr/>
          <p:nvPr/>
        </p:nvSpPr>
        <p:spPr>
          <a:xfrm>
            <a:off x="4557970" y="1994033"/>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Build</a:t>
            </a:r>
          </a:p>
        </p:txBody>
      </p:sp>
      <p:sp>
        <p:nvSpPr>
          <p:cNvPr id="19" name="Arrow: Pentagon 18"/>
          <p:cNvSpPr/>
          <p:nvPr/>
        </p:nvSpPr>
        <p:spPr>
          <a:xfrm>
            <a:off x="6603320" y="1997485"/>
            <a:ext cx="1540308" cy="321346"/>
          </a:xfrm>
          <a:prstGeom prst="homePlat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28" dirty="0">
                <a:latin typeface="Segoe UI Light" panose="020B0502040204020203" pitchFamily="34" charset="0"/>
                <a:cs typeface="Segoe UI Light" panose="020B0502040204020203" pitchFamily="34" charset="0"/>
              </a:rPr>
              <a:t>Transition</a:t>
            </a:r>
          </a:p>
        </p:txBody>
      </p:sp>
      <p:sp>
        <p:nvSpPr>
          <p:cNvPr id="7" name="TextBox 6"/>
          <p:cNvSpPr txBox="1"/>
          <p:nvPr/>
        </p:nvSpPr>
        <p:spPr>
          <a:xfrm>
            <a:off x="494013" y="2391285"/>
            <a:ext cx="1636882" cy="2729209"/>
          </a:xfrm>
          <a:prstGeom prst="rect">
            <a:avLst/>
          </a:prstGeom>
          <a:noFill/>
        </p:spPr>
        <p:txBody>
          <a:bodyPr wrap="square" rtlCol="0">
            <a:spAutoFit/>
          </a:bodyPr>
          <a:lstStyle/>
          <a:p>
            <a:r>
              <a:rPr lang="en-US" sz="1428" b="1" dirty="0">
                <a:cs typeface="Segoe UI Light" panose="020B0502040204020203" pitchFamily="34" charset="0"/>
              </a:rPr>
              <a:t>Portfolio Assessment	</a:t>
            </a:r>
          </a:p>
          <a:p>
            <a:endParaRPr lang="en-US" sz="1428" b="1" dirty="0">
              <a:cs typeface="Segoe UI Light" panose="020B0502040204020203" pitchFamily="34" charset="0"/>
            </a:endParaRPr>
          </a:p>
          <a:p>
            <a:r>
              <a:rPr lang="en-US" sz="1428" b="1" dirty="0">
                <a:cs typeface="Segoe UI Light" panose="020B0502040204020203" pitchFamily="34" charset="0"/>
              </a:rPr>
              <a:t>TCO Analysis</a:t>
            </a:r>
          </a:p>
          <a:p>
            <a:endParaRPr lang="en-US" sz="1428" b="1" dirty="0">
              <a:cs typeface="Segoe UI Light" panose="020B0502040204020203" pitchFamily="34" charset="0"/>
            </a:endParaRPr>
          </a:p>
          <a:p>
            <a:r>
              <a:rPr lang="en-US" sz="1428" b="1" dirty="0">
                <a:cs typeface="Segoe UI Light" panose="020B0502040204020203" pitchFamily="34" charset="0"/>
              </a:rPr>
              <a:t>Security Requirements</a:t>
            </a:r>
          </a:p>
          <a:p>
            <a:endParaRPr lang="en-US" sz="1428" b="1" dirty="0">
              <a:cs typeface="Segoe UI Light" panose="020B0502040204020203" pitchFamily="34" charset="0"/>
            </a:endParaRPr>
          </a:p>
          <a:p>
            <a:r>
              <a:rPr lang="en-US" sz="1428" b="1" dirty="0">
                <a:cs typeface="Segoe UI Light" panose="020B0502040204020203" pitchFamily="34" charset="0"/>
              </a:rPr>
              <a:t>Dependency Mapping</a:t>
            </a:r>
          </a:p>
          <a:p>
            <a:r>
              <a:rPr lang="en-US" sz="1428" b="1" dirty="0">
                <a:cs typeface="Segoe UI Light" panose="020B0502040204020203" pitchFamily="34" charset="0"/>
              </a:rPr>
              <a:t>	</a:t>
            </a:r>
          </a:p>
        </p:txBody>
      </p:sp>
      <p:sp>
        <p:nvSpPr>
          <p:cNvPr id="20" name="TextBox 19"/>
          <p:cNvSpPr txBox="1"/>
          <p:nvPr/>
        </p:nvSpPr>
        <p:spPr>
          <a:xfrm>
            <a:off x="2485434" y="2437799"/>
            <a:ext cx="1698983" cy="2729209"/>
          </a:xfrm>
          <a:prstGeom prst="rect">
            <a:avLst/>
          </a:prstGeom>
          <a:noFill/>
        </p:spPr>
        <p:txBody>
          <a:bodyPr wrap="square" rtlCol="0">
            <a:spAutoFit/>
          </a:bodyPr>
          <a:lstStyle>
            <a:defPPr>
              <a:defRPr lang="en-US"/>
            </a:defPPr>
            <a:lvl1pPr>
              <a:defRPr sz="1200">
                <a:latin typeface="Segoe UI Light" panose="020B0502040204020203" pitchFamily="34" charset="0"/>
                <a:cs typeface="Segoe UI Light" panose="020B0502040204020203" pitchFamily="34" charset="0"/>
              </a:defRPr>
            </a:lvl1pPr>
          </a:lstStyle>
          <a:p>
            <a:r>
              <a:rPr lang="en-US" sz="1428" b="1" dirty="0">
                <a:latin typeface="+mn-lt"/>
              </a:rPr>
              <a:t>Grouping and Prioritization</a:t>
            </a:r>
          </a:p>
          <a:p>
            <a:endParaRPr lang="en-US" sz="1428" b="1" dirty="0">
              <a:latin typeface="+mn-lt"/>
            </a:endParaRPr>
          </a:p>
          <a:p>
            <a:r>
              <a:rPr lang="en-US" sz="1428" b="1" dirty="0">
                <a:latin typeface="+mn-lt"/>
              </a:rPr>
              <a:t>Design&amp; Architecture</a:t>
            </a:r>
          </a:p>
          <a:p>
            <a:endParaRPr lang="en-US" sz="1428" b="1" dirty="0">
              <a:latin typeface="+mn-lt"/>
            </a:endParaRPr>
          </a:p>
          <a:p>
            <a:r>
              <a:rPr lang="en-US" sz="1428" b="1" dirty="0">
                <a:latin typeface="+mn-lt"/>
              </a:rPr>
              <a:t>Detailed Migration Schedule</a:t>
            </a:r>
          </a:p>
          <a:p>
            <a:endParaRPr lang="en-US" sz="1428" b="1" dirty="0">
              <a:latin typeface="+mn-lt"/>
            </a:endParaRPr>
          </a:p>
          <a:p>
            <a:r>
              <a:rPr lang="en-US" sz="1428" b="1" dirty="0">
                <a:latin typeface="+mn-lt"/>
              </a:rPr>
              <a:t>Tool Selection</a:t>
            </a:r>
          </a:p>
          <a:p>
            <a:endParaRPr lang="en-US" sz="1428" b="1" dirty="0">
              <a:latin typeface="+mn-lt"/>
            </a:endParaRPr>
          </a:p>
        </p:txBody>
      </p:sp>
      <p:sp>
        <p:nvSpPr>
          <p:cNvPr id="21" name="TextBox 20"/>
          <p:cNvSpPr txBox="1"/>
          <p:nvPr/>
        </p:nvSpPr>
        <p:spPr>
          <a:xfrm>
            <a:off x="4549085" y="2408445"/>
            <a:ext cx="1760534" cy="1887084"/>
          </a:xfrm>
          <a:prstGeom prst="rect">
            <a:avLst/>
          </a:prstGeom>
          <a:noFill/>
        </p:spPr>
        <p:txBody>
          <a:bodyPr wrap="square" rtlCol="0">
            <a:spAutoFit/>
          </a:bodyPr>
          <a:lstStyle>
            <a:defPPr>
              <a:defRPr lang="en-US"/>
            </a:defPPr>
            <a:lvl1pPr>
              <a:defRPr sz="1200">
                <a:latin typeface="Segoe UI Light" panose="020B0502040204020203" pitchFamily="34" charset="0"/>
                <a:cs typeface="Segoe UI Light" panose="020B0502040204020203" pitchFamily="34" charset="0"/>
              </a:defRPr>
            </a:lvl1pPr>
          </a:lstStyle>
          <a:p>
            <a:r>
              <a:rPr lang="en-US" sz="1428" b="1" dirty="0">
                <a:latin typeface="+mn-lt"/>
              </a:rPr>
              <a:t>Create Azure environment</a:t>
            </a:r>
          </a:p>
          <a:p>
            <a:endParaRPr lang="en-US" sz="1428" b="1" dirty="0">
              <a:latin typeface="+mn-lt"/>
            </a:endParaRPr>
          </a:p>
          <a:p>
            <a:r>
              <a:rPr lang="en-US" sz="1428" b="1" dirty="0">
                <a:latin typeface="+mn-lt"/>
              </a:rPr>
              <a:t>Replicate via ASR</a:t>
            </a:r>
          </a:p>
          <a:p>
            <a:endParaRPr lang="en-US" sz="1428" b="1" dirty="0">
              <a:latin typeface="+mn-lt"/>
            </a:endParaRPr>
          </a:p>
          <a:p>
            <a:r>
              <a:rPr lang="en-US" sz="1428" b="1" dirty="0">
                <a:latin typeface="+mn-lt"/>
              </a:rPr>
              <a:t>Integrate applications and networks</a:t>
            </a:r>
          </a:p>
        </p:txBody>
      </p:sp>
      <p:sp>
        <p:nvSpPr>
          <p:cNvPr id="22" name="TextBox 21"/>
          <p:cNvSpPr txBox="1"/>
          <p:nvPr/>
        </p:nvSpPr>
        <p:spPr>
          <a:xfrm>
            <a:off x="6519328" y="2415372"/>
            <a:ext cx="1755297" cy="2335312"/>
          </a:xfrm>
          <a:prstGeom prst="rect">
            <a:avLst/>
          </a:prstGeom>
          <a:noFill/>
        </p:spPr>
        <p:txBody>
          <a:bodyPr wrap="square" rtlCol="0">
            <a:spAutoFit/>
          </a:bodyPr>
          <a:lstStyle>
            <a:defPPr>
              <a:defRPr lang="en-US"/>
            </a:defPPr>
            <a:lvl1pPr>
              <a:defRPr sz="1200">
                <a:latin typeface="Segoe UI Light" panose="020B0502040204020203" pitchFamily="34" charset="0"/>
                <a:cs typeface="Segoe UI Light" panose="020B0502040204020203" pitchFamily="34" charset="0"/>
              </a:defRPr>
            </a:lvl1pPr>
          </a:lstStyle>
          <a:p>
            <a:r>
              <a:rPr lang="en-US" sz="1428" b="1" dirty="0">
                <a:latin typeface="+mn-lt"/>
              </a:rPr>
              <a:t>Verification </a:t>
            </a:r>
          </a:p>
          <a:p>
            <a:endParaRPr lang="en-US" sz="1428" b="1" dirty="0">
              <a:latin typeface="+mn-lt"/>
            </a:endParaRPr>
          </a:p>
          <a:p>
            <a:r>
              <a:rPr lang="en-US" sz="1428" b="1" dirty="0">
                <a:latin typeface="+mn-lt"/>
              </a:rPr>
              <a:t>POC Test and QA</a:t>
            </a:r>
          </a:p>
          <a:p>
            <a:endParaRPr lang="en-US" sz="1428" b="1" dirty="0">
              <a:latin typeface="+mn-lt"/>
            </a:endParaRPr>
          </a:p>
          <a:p>
            <a:r>
              <a:rPr lang="en-US" sz="1428" b="1" dirty="0">
                <a:latin typeface="+mn-lt"/>
              </a:rPr>
              <a:t>User Acceptance</a:t>
            </a:r>
          </a:p>
          <a:p>
            <a:endParaRPr lang="en-US" sz="1428" b="1" dirty="0">
              <a:latin typeface="+mn-lt"/>
            </a:endParaRPr>
          </a:p>
          <a:p>
            <a:r>
              <a:rPr lang="en-US" sz="1428" b="1" dirty="0">
                <a:latin typeface="+mn-lt"/>
              </a:rPr>
              <a:t>Staging </a:t>
            </a:r>
          </a:p>
          <a:p>
            <a:endParaRPr lang="en-US" sz="1428" b="1" dirty="0">
              <a:latin typeface="+mn-lt"/>
            </a:endParaRPr>
          </a:p>
          <a:p>
            <a:r>
              <a:rPr lang="en-US" sz="1428" b="1" dirty="0">
                <a:latin typeface="+mn-lt"/>
              </a:rPr>
              <a:t>Cutover and Decommission </a:t>
            </a:r>
          </a:p>
        </p:txBody>
      </p:sp>
      <p:sp>
        <p:nvSpPr>
          <p:cNvPr id="23" name="TextBox 22"/>
          <p:cNvSpPr txBox="1"/>
          <p:nvPr/>
        </p:nvSpPr>
        <p:spPr>
          <a:xfrm>
            <a:off x="8549138" y="2401683"/>
            <a:ext cx="1415980" cy="2335312"/>
          </a:xfrm>
          <a:prstGeom prst="rect">
            <a:avLst/>
          </a:prstGeom>
          <a:noFill/>
        </p:spPr>
        <p:txBody>
          <a:bodyPr wrap="square" rtlCol="0">
            <a:spAutoFit/>
          </a:bodyPr>
          <a:lstStyle>
            <a:defPPr>
              <a:defRPr lang="en-US"/>
            </a:defPPr>
            <a:lvl1pPr>
              <a:defRPr sz="1200">
                <a:latin typeface="Segoe UI Light" panose="020B0502040204020203" pitchFamily="34" charset="0"/>
                <a:cs typeface="Segoe UI Light" panose="020B0502040204020203" pitchFamily="34" charset="0"/>
              </a:defRPr>
            </a:lvl1pPr>
          </a:lstStyle>
          <a:p>
            <a:r>
              <a:rPr lang="en-US" sz="1428" b="1" dirty="0">
                <a:latin typeface="+mn-lt"/>
              </a:rPr>
              <a:t>Training </a:t>
            </a:r>
          </a:p>
          <a:p>
            <a:endParaRPr lang="en-US" sz="1428" b="1" dirty="0">
              <a:latin typeface="+mn-lt"/>
            </a:endParaRPr>
          </a:p>
          <a:p>
            <a:r>
              <a:rPr lang="en-US" sz="1428" b="1" dirty="0">
                <a:latin typeface="+mn-lt"/>
              </a:rPr>
              <a:t>Configuration management </a:t>
            </a:r>
          </a:p>
          <a:p>
            <a:endParaRPr lang="en-US" sz="1428" b="1" dirty="0">
              <a:latin typeface="+mn-lt"/>
            </a:endParaRPr>
          </a:p>
          <a:p>
            <a:r>
              <a:rPr lang="en-US" sz="1428" b="1" dirty="0">
                <a:latin typeface="+mn-lt"/>
              </a:rPr>
              <a:t>ID Management</a:t>
            </a:r>
          </a:p>
          <a:p>
            <a:endParaRPr lang="en-US" sz="1428" b="1" dirty="0">
              <a:latin typeface="+mn-lt"/>
            </a:endParaRPr>
          </a:p>
          <a:p>
            <a:r>
              <a:rPr lang="en-US" sz="1428" b="1" dirty="0">
                <a:latin typeface="+mn-lt"/>
              </a:rPr>
              <a:t>DevOps Automation</a:t>
            </a:r>
          </a:p>
        </p:txBody>
      </p:sp>
      <p:sp>
        <p:nvSpPr>
          <p:cNvPr id="24" name="TextBox 23"/>
          <p:cNvSpPr txBox="1"/>
          <p:nvPr/>
        </p:nvSpPr>
        <p:spPr>
          <a:xfrm>
            <a:off x="10573841" y="2415372"/>
            <a:ext cx="1415980" cy="1534924"/>
          </a:xfrm>
          <a:prstGeom prst="rect">
            <a:avLst/>
          </a:prstGeom>
          <a:noFill/>
        </p:spPr>
        <p:txBody>
          <a:bodyPr wrap="square" rtlCol="0">
            <a:spAutoFit/>
          </a:bodyPr>
          <a:lstStyle/>
          <a:p>
            <a:r>
              <a:rPr lang="en-US" sz="1428" b="1" dirty="0">
                <a:cs typeface="Segoe UI Light" panose="020B0502040204020203" pitchFamily="34" charset="0"/>
              </a:rPr>
              <a:t>Cloud Monitoring</a:t>
            </a:r>
          </a:p>
          <a:p>
            <a:endParaRPr lang="en-US" sz="1428" b="1" dirty="0">
              <a:cs typeface="Segoe UI Light" panose="020B0502040204020203" pitchFamily="34" charset="0"/>
            </a:endParaRPr>
          </a:p>
          <a:p>
            <a:r>
              <a:rPr lang="en-US" sz="1428" b="1" dirty="0">
                <a:cs typeface="Segoe UI Light" panose="020B0502040204020203" pitchFamily="34" charset="0"/>
              </a:rPr>
              <a:t>Cost/Use Optimization</a:t>
            </a:r>
            <a:r>
              <a:rPr lang="en-US" sz="2040" b="1" dirty="0"/>
              <a:t>	</a:t>
            </a:r>
          </a:p>
        </p:txBody>
      </p:sp>
      <p:cxnSp>
        <p:nvCxnSpPr>
          <p:cNvPr id="26" name="Straight Connector 25"/>
          <p:cNvCxnSpPr>
            <a:cxnSpLocks/>
          </p:cNvCxnSpPr>
          <p:nvPr/>
        </p:nvCxnSpPr>
        <p:spPr>
          <a:xfrm>
            <a:off x="422084" y="5229907"/>
            <a:ext cx="11484785"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Rectangle: Rounded Corners 27"/>
          <p:cNvSpPr/>
          <p:nvPr/>
        </p:nvSpPr>
        <p:spPr>
          <a:xfrm>
            <a:off x="371545" y="1189595"/>
            <a:ext cx="7903080" cy="3757674"/>
          </a:xfrm>
          <a:prstGeom prst="roundRect">
            <a:avLst>
              <a:gd name="adj" fmla="val 6528"/>
            </a:avLst>
          </a:prstGeom>
          <a:noFill/>
          <a:ln w="381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31" name="Rounded Rectangle 4"/>
          <p:cNvSpPr/>
          <p:nvPr/>
        </p:nvSpPr>
        <p:spPr>
          <a:xfrm>
            <a:off x="542300" y="5343265"/>
            <a:ext cx="11364569" cy="982328"/>
          </a:xfrm>
          <a:prstGeom prst="roundRect">
            <a:avLst/>
          </a:prstGeom>
          <a:solidFill>
            <a:schemeClr val="accent2"/>
          </a:solidFill>
          <a:ln>
            <a:noFill/>
          </a:ln>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28" b="1" dirty="0">
                <a:latin typeface="Segoe UI" panose="020B0502040204020203" pitchFamily="34" charset="0"/>
                <a:cs typeface="Segoe UI" panose="020B0502040204020203" pitchFamily="34" charset="0"/>
              </a:rPr>
              <a:t>Assessment &amp; Migration tools, Monitoring, Management, Optimization, ITSM &amp; Automation tools</a:t>
            </a:r>
          </a:p>
        </p:txBody>
      </p:sp>
      <p:sp>
        <p:nvSpPr>
          <p:cNvPr id="30" name="Rounded Rectangle 4"/>
          <p:cNvSpPr/>
          <p:nvPr/>
        </p:nvSpPr>
        <p:spPr>
          <a:xfrm>
            <a:off x="533851" y="6448568"/>
            <a:ext cx="11458005" cy="341990"/>
          </a:xfrm>
          <a:prstGeom prst="roundRect">
            <a:avLst/>
          </a:prstGeom>
          <a:solidFill>
            <a:schemeClr val="accent2"/>
          </a:solidFill>
          <a:ln>
            <a:noFill/>
          </a:ln>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28" b="1" dirty="0">
                <a:latin typeface="Segoe UI" panose="020B0502040204020203" pitchFamily="34" charset="0"/>
                <a:cs typeface="Segoe UI" panose="020B0502040204020203" pitchFamily="34" charset="0"/>
              </a:rPr>
              <a:t>Services Provider Billing and Operations Management &amp; Automation, CSP integration</a:t>
            </a:r>
          </a:p>
        </p:txBody>
      </p:sp>
    </p:spTree>
    <p:extLst>
      <p:ext uri="{BB962C8B-B14F-4D97-AF65-F5344CB8AC3E}">
        <p14:creationId xmlns:p14="http://schemas.microsoft.com/office/powerpoint/2010/main" val="8996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883" y="497"/>
            <a:ext cx="12481163" cy="6993533"/>
          </a:xfrm>
          <a:prstGeom prst="rect">
            <a:avLst/>
          </a:prstGeom>
        </p:spPr>
      </p:pic>
      <p:sp>
        <p:nvSpPr>
          <p:cNvPr id="2" name="Title 1"/>
          <p:cNvSpPr>
            <a:spLocks noGrp="1"/>
          </p:cNvSpPr>
          <p:nvPr>
            <p:ph type="title"/>
          </p:nvPr>
        </p:nvSpPr>
        <p:spPr>
          <a:xfrm>
            <a:off x="320639" y="59547"/>
            <a:ext cx="10723110" cy="738034"/>
          </a:xfrm>
          <a:solidFill>
            <a:schemeClr val="bg1">
              <a:alpha val="69000"/>
            </a:schemeClr>
          </a:solidFill>
        </p:spPr>
        <p:txBody>
          <a:bodyPr/>
          <a:lstStyle/>
          <a:p>
            <a:r>
              <a:rPr lang="en-US" dirty="0"/>
              <a:t>Types of Migrations</a:t>
            </a:r>
          </a:p>
        </p:txBody>
      </p:sp>
      <p:grpSp>
        <p:nvGrpSpPr>
          <p:cNvPr id="5" name="Group 4"/>
          <p:cNvGrpSpPr/>
          <p:nvPr/>
        </p:nvGrpSpPr>
        <p:grpSpPr>
          <a:xfrm>
            <a:off x="320639" y="936084"/>
            <a:ext cx="11751093" cy="1090735"/>
            <a:chOff x="313516" y="917812"/>
            <a:chExt cx="11521725" cy="1080236"/>
          </a:xfrm>
        </p:grpSpPr>
        <p:sp>
          <p:nvSpPr>
            <p:cNvPr id="3" name="Rectangle 2"/>
            <p:cNvSpPr/>
            <p:nvPr/>
          </p:nvSpPr>
          <p:spPr bwMode="auto">
            <a:xfrm>
              <a:off x="313516" y="917812"/>
              <a:ext cx="11521725" cy="104001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err="1">
                  <a:solidFill>
                    <a:schemeClr val="bg1"/>
                  </a:solidFill>
                  <a:latin typeface="+mj-lt"/>
                </a:rPr>
                <a:t>Rehost</a:t>
              </a:r>
              <a:r>
                <a:rPr lang="en-US" sz="2800" b="1" kern="0" dirty="0">
                  <a:solidFill>
                    <a:schemeClr val="bg1"/>
                  </a:solidFill>
                  <a:latin typeface="+mj-lt"/>
                </a:rPr>
                <a:t>:	</a:t>
              </a:r>
            </a:p>
          </p:txBody>
        </p:sp>
        <p:sp>
          <p:nvSpPr>
            <p:cNvPr id="4" name="TextBox 3"/>
            <p:cNvSpPr txBox="1"/>
            <p:nvPr/>
          </p:nvSpPr>
          <p:spPr>
            <a:xfrm>
              <a:off x="1724887" y="1042408"/>
              <a:ext cx="9421464" cy="955640"/>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redeploy applications to a different (newer) hardware environment. </a:t>
              </a:r>
              <a:r>
                <a:rPr lang="en-US" sz="1836" dirty="0" err="1">
                  <a:solidFill>
                    <a:schemeClr val="bg1"/>
                  </a:solidFill>
                </a:rPr>
                <a:t>Rehosting</a:t>
              </a:r>
              <a:r>
                <a:rPr lang="en-US" sz="1836" dirty="0">
                  <a:solidFill>
                    <a:schemeClr val="bg1"/>
                  </a:solidFill>
                </a:rPr>
                <a:t> an application </a:t>
              </a:r>
            </a:p>
            <a:p>
              <a:pPr>
                <a:lnSpc>
                  <a:spcPct val="90000"/>
                </a:lnSpc>
                <a:spcAft>
                  <a:spcPts val="612"/>
                </a:spcAft>
              </a:pPr>
              <a:r>
                <a:rPr lang="en-US" sz="1836" dirty="0">
                  <a:solidFill>
                    <a:schemeClr val="bg1"/>
                  </a:solidFill>
                </a:rPr>
                <a:t>without making changes to its architecture can provide a fast cloud migration solution.  </a:t>
              </a:r>
              <a:r>
                <a:rPr lang="en-US" sz="2400" b="1" dirty="0">
                  <a:solidFill>
                    <a:srgbClr val="FFFF00"/>
                  </a:solidFill>
                </a:rPr>
                <a:t>IaaS</a:t>
              </a:r>
            </a:p>
          </p:txBody>
        </p:sp>
      </p:grpSp>
      <p:grpSp>
        <p:nvGrpSpPr>
          <p:cNvPr id="7" name="Group 6"/>
          <p:cNvGrpSpPr/>
          <p:nvPr/>
        </p:nvGrpSpPr>
        <p:grpSpPr>
          <a:xfrm>
            <a:off x="320634" y="3024308"/>
            <a:ext cx="11751093" cy="910052"/>
            <a:chOff x="313516" y="3259178"/>
            <a:chExt cx="11521725" cy="1164368"/>
          </a:xfrm>
        </p:grpSpPr>
        <p:sp>
          <p:nvSpPr>
            <p:cNvPr id="13" name="Rectangle 12"/>
            <p:cNvSpPr/>
            <p:nvPr/>
          </p:nvSpPr>
          <p:spPr bwMode="auto">
            <a:xfrm>
              <a:off x="313516" y="3259178"/>
              <a:ext cx="11521725" cy="10555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Revise:</a:t>
              </a:r>
            </a:p>
          </p:txBody>
        </p:sp>
        <p:sp>
          <p:nvSpPr>
            <p:cNvPr id="18" name="TextBox 17"/>
            <p:cNvSpPr txBox="1"/>
            <p:nvPr/>
          </p:nvSpPr>
          <p:spPr>
            <a:xfrm>
              <a:off x="1814941" y="3288973"/>
              <a:ext cx="8299950" cy="1134573"/>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modify or extend the existing code base to support modernization requirements, </a:t>
              </a:r>
            </a:p>
            <a:p>
              <a:pPr>
                <a:lnSpc>
                  <a:spcPct val="90000"/>
                </a:lnSpc>
                <a:spcAft>
                  <a:spcPts val="612"/>
                </a:spcAft>
              </a:pPr>
              <a:r>
                <a:rPr lang="en-US" sz="1836" dirty="0">
                  <a:solidFill>
                    <a:schemeClr val="bg1"/>
                  </a:solidFill>
                </a:rPr>
                <a:t>then use rehost or refactor options to deploy to cloud. </a:t>
              </a:r>
            </a:p>
          </p:txBody>
        </p:sp>
      </p:grpSp>
      <p:grpSp>
        <p:nvGrpSpPr>
          <p:cNvPr id="8" name="Group 7"/>
          <p:cNvGrpSpPr/>
          <p:nvPr/>
        </p:nvGrpSpPr>
        <p:grpSpPr>
          <a:xfrm>
            <a:off x="320634" y="3944976"/>
            <a:ext cx="11751093" cy="1003077"/>
            <a:chOff x="313512" y="4052915"/>
            <a:chExt cx="11521725" cy="1131054"/>
          </a:xfrm>
        </p:grpSpPr>
        <p:sp>
          <p:nvSpPr>
            <p:cNvPr id="14" name="Rectangle 13"/>
            <p:cNvSpPr/>
            <p:nvPr/>
          </p:nvSpPr>
          <p:spPr bwMode="auto">
            <a:xfrm>
              <a:off x="313512" y="4052915"/>
              <a:ext cx="11521725" cy="923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Rebuild:</a:t>
              </a:r>
            </a:p>
          </p:txBody>
        </p:sp>
        <p:sp>
          <p:nvSpPr>
            <p:cNvPr id="21" name="TextBox 20"/>
            <p:cNvSpPr txBox="1"/>
            <p:nvPr/>
          </p:nvSpPr>
          <p:spPr>
            <a:xfrm>
              <a:off x="1814936" y="4095931"/>
              <a:ext cx="9075623" cy="1088038"/>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rearchitect the solution. Discard code of existing application/solution and leverage newer </a:t>
              </a:r>
            </a:p>
            <a:p>
              <a:pPr>
                <a:lnSpc>
                  <a:spcPct val="90000"/>
                </a:lnSpc>
                <a:spcAft>
                  <a:spcPts val="612"/>
                </a:spcAft>
              </a:pPr>
              <a:r>
                <a:rPr lang="en-US" sz="1836" dirty="0">
                  <a:solidFill>
                    <a:schemeClr val="bg1"/>
                  </a:solidFill>
                </a:rPr>
                <a:t>and innovative cloud services (like</a:t>
              </a:r>
              <a:r>
                <a:rPr lang="en-US" sz="2000" b="1" dirty="0">
                  <a:solidFill>
                    <a:srgbClr val="FFFF00"/>
                  </a:solidFill>
                </a:rPr>
                <a:t> </a:t>
              </a:r>
              <a:r>
                <a:rPr lang="en-US" sz="2400" b="1" dirty="0">
                  <a:solidFill>
                    <a:srgbClr val="FFFF00"/>
                  </a:solidFill>
                </a:rPr>
                <a:t>PaaS</a:t>
              </a:r>
              <a:r>
                <a:rPr lang="en-US" sz="1836" dirty="0">
                  <a:solidFill>
                    <a:schemeClr val="bg1"/>
                  </a:solidFill>
                </a:rPr>
                <a:t>) </a:t>
              </a:r>
            </a:p>
          </p:txBody>
        </p:sp>
      </p:grpSp>
      <p:grpSp>
        <p:nvGrpSpPr>
          <p:cNvPr id="9" name="Group 8"/>
          <p:cNvGrpSpPr/>
          <p:nvPr/>
        </p:nvGrpSpPr>
        <p:grpSpPr>
          <a:xfrm>
            <a:off x="320633" y="4876641"/>
            <a:ext cx="11751093" cy="964928"/>
            <a:chOff x="313516" y="5276006"/>
            <a:chExt cx="11521725" cy="1061811"/>
          </a:xfrm>
        </p:grpSpPr>
        <p:sp>
          <p:nvSpPr>
            <p:cNvPr id="15" name="Rectangle 14"/>
            <p:cNvSpPr/>
            <p:nvPr/>
          </p:nvSpPr>
          <p:spPr bwMode="auto">
            <a:xfrm>
              <a:off x="313516" y="5343595"/>
              <a:ext cx="11521725" cy="9351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Replace: </a:t>
              </a:r>
            </a:p>
          </p:txBody>
        </p:sp>
        <p:sp>
          <p:nvSpPr>
            <p:cNvPr id="22" name="TextBox 21"/>
            <p:cNvSpPr txBox="1"/>
            <p:nvPr/>
          </p:nvSpPr>
          <p:spPr>
            <a:xfrm>
              <a:off x="1814941" y="5276006"/>
              <a:ext cx="8503079" cy="1061811"/>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discard an existing application (or set of applications) and use commercial software </a:t>
              </a:r>
            </a:p>
            <a:p>
              <a:pPr>
                <a:lnSpc>
                  <a:spcPct val="90000"/>
                </a:lnSpc>
                <a:spcAft>
                  <a:spcPts val="612"/>
                </a:spcAft>
              </a:pPr>
              <a:r>
                <a:rPr lang="en-US" sz="1836" dirty="0">
                  <a:solidFill>
                    <a:schemeClr val="bg1"/>
                  </a:solidFill>
                </a:rPr>
                <a:t>delivered as a service (</a:t>
              </a:r>
              <a:r>
                <a:rPr lang="en-US" sz="2400" b="1" dirty="0">
                  <a:solidFill>
                    <a:srgbClr val="FFFF00"/>
                  </a:solidFill>
                </a:rPr>
                <a:t>SaaS</a:t>
              </a:r>
              <a:r>
                <a:rPr lang="en-US" sz="1836" dirty="0">
                  <a:solidFill>
                    <a:schemeClr val="bg1"/>
                  </a:solidFill>
                </a:rPr>
                <a:t>)  </a:t>
              </a:r>
            </a:p>
          </p:txBody>
        </p:sp>
      </p:grpSp>
      <p:grpSp>
        <p:nvGrpSpPr>
          <p:cNvPr id="6" name="Group 5"/>
          <p:cNvGrpSpPr/>
          <p:nvPr/>
        </p:nvGrpSpPr>
        <p:grpSpPr>
          <a:xfrm>
            <a:off x="320637" y="2060178"/>
            <a:ext cx="11751093" cy="995274"/>
            <a:chOff x="313519" y="2117100"/>
            <a:chExt cx="11521725" cy="1144387"/>
          </a:xfrm>
        </p:grpSpPr>
        <p:sp>
          <p:nvSpPr>
            <p:cNvPr id="12" name="Rectangle 11"/>
            <p:cNvSpPr/>
            <p:nvPr/>
          </p:nvSpPr>
          <p:spPr bwMode="auto">
            <a:xfrm>
              <a:off x="313519" y="2117100"/>
              <a:ext cx="11521725" cy="99070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Refactor:</a:t>
              </a:r>
            </a:p>
          </p:txBody>
        </p:sp>
        <p:sp>
          <p:nvSpPr>
            <p:cNvPr id="23" name="TextBox 22"/>
            <p:cNvSpPr txBox="1"/>
            <p:nvPr/>
          </p:nvSpPr>
          <p:spPr>
            <a:xfrm>
              <a:off x="1814941" y="2151992"/>
              <a:ext cx="9413730" cy="1109495"/>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run applications on a cloud provider’s infrastructure. Applications/workloads may need to be </a:t>
              </a:r>
            </a:p>
            <a:p>
              <a:pPr>
                <a:lnSpc>
                  <a:spcPct val="90000"/>
                </a:lnSpc>
                <a:spcAft>
                  <a:spcPts val="612"/>
                </a:spcAft>
              </a:pPr>
              <a:r>
                <a:rPr lang="en-US" sz="1836" dirty="0">
                  <a:solidFill>
                    <a:schemeClr val="bg1"/>
                  </a:solidFill>
                </a:rPr>
                <a:t>modified slightly to run on the cloud provider’s platform.</a:t>
              </a:r>
              <a:r>
                <a:rPr lang="en-US" sz="2400" b="1" dirty="0">
                  <a:solidFill>
                    <a:srgbClr val="FFFF00"/>
                  </a:solidFill>
                </a:rPr>
                <a:t> PaaS / Containers</a:t>
              </a:r>
              <a:endParaRPr lang="en-US" sz="2400" dirty="0">
                <a:solidFill>
                  <a:srgbClr val="FFFF00"/>
                </a:solidFill>
              </a:endParaRPr>
            </a:p>
          </p:txBody>
        </p:sp>
      </p:grpSp>
      <p:grpSp>
        <p:nvGrpSpPr>
          <p:cNvPr id="20" name="Group 19"/>
          <p:cNvGrpSpPr/>
          <p:nvPr/>
        </p:nvGrpSpPr>
        <p:grpSpPr>
          <a:xfrm>
            <a:off x="320632" y="5923175"/>
            <a:ext cx="11988295" cy="914345"/>
            <a:chOff x="313516" y="5395046"/>
            <a:chExt cx="11754297" cy="1006149"/>
          </a:xfrm>
        </p:grpSpPr>
        <p:sp>
          <p:nvSpPr>
            <p:cNvPr id="24" name="Rectangle 23"/>
            <p:cNvSpPr/>
            <p:nvPr/>
          </p:nvSpPr>
          <p:spPr bwMode="auto">
            <a:xfrm>
              <a:off x="313516" y="5395046"/>
              <a:ext cx="11521725" cy="9351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800" b="1" kern="0" dirty="0">
                  <a:solidFill>
                    <a:schemeClr val="bg1"/>
                  </a:solidFill>
                  <a:latin typeface="+mj-lt"/>
                </a:rPr>
                <a:t>Retire/Retain: </a:t>
              </a:r>
            </a:p>
          </p:txBody>
        </p:sp>
        <p:sp>
          <p:nvSpPr>
            <p:cNvPr id="25" name="TextBox 24"/>
            <p:cNvSpPr txBox="1"/>
            <p:nvPr/>
          </p:nvSpPr>
          <p:spPr>
            <a:xfrm>
              <a:off x="2418184" y="5412572"/>
              <a:ext cx="9649629" cy="988623"/>
            </a:xfrm>
            <a:prstGeom prst="rect">
              <a:avLst/>
            </a:prstGeom>
            <a:noFill/>
          </p:spPr>
          <p:txBody>
            <a:bodyPr wrap="none" lIns="186521" tIns="149217" rIns="186521" bIns="149217" rtlCol="0">
              <a:spAutoFit/>
            </a:bodyPr>
            <a:lstStyle/>
            <a:p>
              <a:pPr>
                <a:lnSpc>
                  <a:spcPct val="90000"/>
                </a:lnSpc>
                <a:spcAft>
                  <a:spcPts val="612"/>
                </a:spcAft>
              </a:pPr>
              <a:r>
                <a:rPr lang="en-US" sz="1836" dirty="0">
                  <a:solidFill>
                    <a:schemeClr val="bg1"/>
                  </a:solidFill>
                </a:rPr>
                <a:t>i.e. discard completely or do not move. Some applications may not be used by anyone or </a:t>
              </a:r>
            </a:p>
            <a:p>
              <a:pPr>
                <a:lnSpc>
                  <a:spcPct val="90000"/>
                </a:lnSpc>
                <a:spcAft>
                  <a:spcPts val="612"/>
                </a:spcAft>
              </a:pPr>
              <a:r>
                <a:rPr lang="en-US" sz="1836" dirty="0">
                  <a:solidFill>
                    <a:schemeClr val="bg1"/>
                  </a:solidFill>
                </a:rPr>
                <a:t>others may be simply impossible to move! </a:t>
              </a:r>
            </a:p>
          </p:txBody>
        </p:sp>
      </p:grpSp>
    </p:spTree>
    <p:extLst>
      <p:ext uri="{BB962C8B-B14F-4D97-AF65-F5344CB8AC3E}">
        <p14:creationId xmlns:p14="http://schemas.microsoft.com/office/powerpoint/2010/main" val="957465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5482" y="172283"/>
            <a:ext cx="11887878" cy="917444"/>
          </a:xfrm>
        </p:spPr>
        <p:txBody>
          <a:bodyPr/>
          <a:lstStyle/>
          <a:p>
            <a:r>
              <a:rPr lang="en-US"/>
              <a:t>A different view of our Tactical approach</a:t>
            </a:r>
          </a:p>
        </p:txBody>
      </p:sp>
      <p:sp>
        <p:nvSpPr>
          <p:cNvPr id="14" name="Rectangle 13"/>
          <p:cNvSpPr/>
          <p:nvPr/>
        </p:nvSpPr>
        <p:spPr bwMode="auto">
          <a:xfrm>
            <a:off x="883" y="1906028"/>
            <a:ext cx="12434711" cy="508800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4" name="TextBox 123"/>
          <p:cNvSpPr txBox="1"/>
          <p:nvPr/>
        </p:nvSpPr>
        <p:spPr>
          <a:xfrm>
            <a:off x="2732736" y="3039986"/>
            <a:ext cx="2311081" cy="528911"/>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a:gradFill>
                  <a:gsLst>
                    <a:gs pos="1250">
                      <a:srgbClr val="FFFFFF"/>
                    </a:gs>
                    <a:gs pos="100000">
                      <a:srgbClr val="FFFFFF"/>
                    </a:gs>
                  </a:gsLst>
                  <a:lin ang="5400000" scaled="0"/>
                </a:gradFill>
                <a:latin typeface="Segoe UI"/>
              </a:rPr>
              <a:t>Use or convert to a SaaS </a:t>
            </a:r>
            <a:br>
              <a:rPr lang="en-US" sz="1428" kern="0">
                <a:gradFill>
                  <a:gsLst>
                    <a:gs pos="1250">
                      <a:srgbClr val="FFFFFF"/>
                    </a:gs>
                    <a:gs pos="100000">
                      <a:srgbClr val="FFFFFF"/>
                    </a:gs>
                  </a:gsLst>
                  <a:lin ang="5400000" scaled="0"/>
                </a:gradFill>
                <a:latin typeface="Segoe UI"/>
              </a:rPr>
            </a:br>
            <a:r>
              <a:rPr lang="en-US" sz="1428" kern="0">
                <a:gradFill>
                  <a:gsLst>
                    <a:gs pos="1250">
                      <a:srgbClr val="FFFFFF"/>
                    </a:gs>
                    <a:gs pos="100000">
                      <a:srgbClr val="FFFFFF"/>
                    </a:gs>
                  </a:gsLst>
                  <a:lin ang="5400000" scaled="0"/>
                </a:gradFill>
                <a:latin typeface="Segoe UI"/>
              </a:rPr>
              <a:t>(1</a:t>
            </a:r>
            <a:r>
              <a:rPr lang="en-US" sz="1428" kern="0" baseline="30000">
                <a:gradFill>
                  <a:gsLst>
                    <a:gs pos="1250">
                      <a:srgbClr val="FFFFFF"/>
                    </a:gs>
                    <a:gs pos="100000">
                      <a:srgbClr val="FFFFFF"/>
                    </a:gs>
                  </a:gsLst>
                  <a:lin ang="5400000" scaled="0"/>
                </a:gradFill>
                <a:latin typeface="Segoe UI"/>
              </a:rPr>
              <a:t>st</a:t>
            </a:r>
            <a:r>
              <a:rPr lang="en-US" sz="1428" kern="0">
                <a:gradFill>
                  <a:gsLst>
                    <a:gs pos="1250">
                      <a:srgbClr val="FFFFFF"/>
                    </a:gs>
                    <a:gs pos="100000">
                      <a:srgbClr val="FFFFFF"/>
                    </a:gs>
                  </a:gsLst>
                  <a:lin ang="5400000" scaled="0"/>
                </a:gradFill>
                <a:latin typeface="Segoe UI"/>
              </a:rPr>
              <a:t> or 3</a:t>
            </a:r>
            <a:r>
              <a:rPr lang="en-US" sz="1428" kern="0" baseline="30000">
                <a:gradFill>
                  <a:gsLst>
                    <a:gs pos="1250">
                      <a:srgbClr val="FFFFFF"/>
                    </a:gs>
                    <a:gs pos="100000">
                      <a:srgbClr val="FFFFFF"/>
                    </a:gs>
                  </a:gsLst>
                  <a:lin ang="5400000" scaled="0"/>
                </a:gradFill>
                <a:latin typeface="Segoe UI"/>
              </a:rPr>
              <a:t>rd </a:t>
            </a:r>
            <a:r>
              <a:rPr lang="en-US" sz="1428" kern="0">
                <a:gradFill>
                  <a:gsLst>
                    <a:gs pos="1250">
                      <a:srgbClr val="FFFFFF"/>
                    </a:gs>
                    <a:gs pos="100000">
                      <a:srgbClr val="FFFFFF"/>
                    </a:gs>
                  </a:gsLst>
                  <a:lin ang="5400000" scaled="0"/>
                </a:gradFill>
                <a:latin typeface="Segoe UI"/>
              </a:rPr>
              <a:t>party) solution</a:t>
            </a:r>
          </a:p>
        </p:txBody>
      </p:sp>
      <p:sp>
        <p:nvSpPr>
          <p:cNvPr id="42" name="Trapezoid 41"/>
          <p:cNvSpPr/>
          <p:nvPr/>
        </p:nvSpPr>
        <p:spPr bwMode="auto">
          <a:xfrm rot="10800000">
            <a:off x="847982" y="3034255"/>
            <a:ext cx="5396466" cy="541709"/>
          </a:xfrm>
          <a:prstGeom prst="trapezoid">
            <a:avLst>
              <a:gd name="adj" fmla="val 74936"/>
            </a:avLst>
          </a:prstGeom>
          <a:solidFill>
            <a:schemeClr val="accent2">
              <a:lumMod val="60000"/>
              <a:lumOff val="4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34" name="TextBox 33"/>
          <p:cNvSpPr txBox="1"/>
          <p:nvPr/>
        </p:nvSpPr>
        <p:spPr>
          <a:xfrm>
            <a:off x="2362638" y="3044277"/>
            <a:ext cx="2332334" cy="528911"/>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dirty="0">
                <a:gradFill>
                  <a:gsLst>
                    <a:gs pos="1250">
                      <a:srgbClr val="FFFFFF"/>
                    </a:gs>
                    <a:gs pos="100000">
                      <a:srgbClr val="FFFFFF"/>
                    </a:gs>
                  </a:gsLst>
                  <a:lin ang="5400000" scaled="0"/>
                </a:gradFill>
                <a:latin typeface="Segoe UI"/>
              </a:rPr>
              <a:t>Use or convert to a SaaS </a:t>
            </a:r>
            <a:br>
              <a:rPr lang="en-US" sz="1428" kern="0" dirty="0">
                <a:gradFill>
                  <a:gsLst>
                    <a:gs pos="1250">
                      <a:srgbClr val="FFFFFF"/>
                    </a:gs>
                    <a:gs pos="100000">
                      <a:srgbClr val="FFFFFF"/>
                    </a:gs>
                  </a:gsLst>
                  <a:lin ang="5400000" scaled="0"/>
                </a:gradFill>
                <a:latin typeface="Segoe UI"/>
              </a:rPr>
            </a:br>
            <a:r>
              <a:rPr lang="en-US" sz="1428" kern="0" dirty="0">
                <a:gradFill>
                  <a:gsLst>
                    <a:gs pos="1250">
                      <a:srgbClr val="FFFFFF"/>
                    </a:gs>
                    <a:gs pos="100000">
                      <a:srgbClr val="FFFFFF"/>
                    </a:gs>
                  </a:gsLst>
                  <a:lin ang="5400000" scaled="0"/>
                </a:gradFill>
                <a:latin typeface="Segoe UI"/>
              </a:rPr>
              <a:t>(1st or 3rd</a:t>
            </a:r>
            <a:r>
              <a:rPr lang="en-US" sz="1428" kern="0" baseline="30000" dirty="0">
                <a:gradFill>
                  <a:gsLst>
                    <a:gs pos="1250">
                      <a:srgbClr val="FFFFFF"/>
                    </a:gs>
                    <a:gs pos="100000">
                      <a:srgbClr val="FFFFFF"/>
                    </a:gs>
                  </a:gsLst>
                  <a:lin ang="5400000" scaled="0"/>
                </a:gradFill>
                <a:latin typeface="Segoe UI"/>
              </a:rPr>
              <a:t> </a:t>
            </a:r>
            <a:r>
              <a:rPr lang="en-US" sz="1428" kern="0" dirty="0">
                <a:gradFill>
                  <a:gsLst>
                    <a:gs pos="1250">
                      <a:srgbClr val="FFFFFF"/>
                    </a:gs>
                    <a:gs pos="100000">
                      <a:srgbClr val="FFFFFF"/>
                    </a:gs>
                  </a:gsLst>
                  <a:lin ang="5400000" scaled="0"/>
                </a:gradFill>
                <a:latin typeface="Segoe UI"/>
              </a:rPr>
              <a:t>party) solution</a:t>
            </a:r>
          </a:p>
        </p:txBody>
      </p:sp>
      <p:grpSp>
        <p:nvGrpSpPr>
          <p:cNvPr id="12" name="Group 11"/>
          <p:cNvGrpSpPr/>
          <p:nvPr/>
        </p:nvGrpSpPr>
        <p:grpSpPr>
          <a:xfrm>
            <a:off x="430480" y="2472585"/>
            <a:ext cx="6190371" cy="541709"/>
            <a:chOff x="213541" y="1527547"/>
            <a:chExt cx="4684700" cy="437297"/>
          </a:xfrm>
          <a:solidFill>
            <a:schemeClr val="tx1"/>
          </a:solidFill>
        </p:grpSpPr>
        <p:sp>
          <p:nvSpPr>
            <p:cNvPr id="6" name="Trapezoid 5"/>
            <p:cNvSpPr/>
            <p:nvPr/>
          </p:nvSpPr>
          <p:spPr bwMode="auto">
            <a:xfrm rot="10800000">
              <a:off x="213541" y="1527547"/>
              <a:ext cx="4684700" cy="437297"/>
            </a:xfrm>
            <a:custGeom>
              <a:avLst/>
              <a:gdLst>
                <a:gd name="connsiteX0" fmla="*/ 0 w 6368229"/>
                <a:gd name="connsiteY0" fmla="*/ 541785 h 541785"/>
                <a:gd name="connsiteX1" fmla="*/ 405992 w 6368229"/>
                <a:gd name="connsiteY1" fmla="*/ 0 h 541785"/>
                <a:gd name="connsiteX2" fmla="*/ 5962237 w 6368229"/>
                <a:gd name="connsiteY2" fmla="*/ 0 h 541785"/>
                <a:gd name="connsiteX3" fmla="*/ 6368229 w 6368229"/>
                <a:gd name="connsiteY3" fmla="*/ 541785 h 541785"/>
                <a:gd name="connsiteX4" fmla="*/ 0 w 6368229"/>
                <a:gd name="connsiteY4" fmla="*/ 541785 h 541785"/>
                <a:gd name="connsiteX0" fmla="*/ 0 w 6191248"/>
                <a:gd name="connsiteY0" fmla="*/ 541785 h 541785"/>
                <a:gd name="connsiteX1" fmla="*/ 229011 w 6191248"/>
                <a:gd name="connsiteY1" fmla="*/ 0 h 541785"/>
                <a:gd name="connsiteX2" fmla="*/ 5785256 w 6191248"/>
                <a:gd name="connsiteY2" fmla="*/ 0 h 541785"/>
                <a:gd name="connsiteX3" fmla="*/ 6191248 w 6191248"/>
                <a:gd name="connsiteY3" fmla="*/ 541785 h 541785"/>
                <a:gd name="connsiteX4" fmla="*/ 0 w 6191248"/>
                <a:gd name="connsiteY4" fmla="*/ 541785 h 541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1248" h="541785">
                  <a:moveTo>
                    <a:pt x="0" y="541785"/>
                  </a:moveTo>
                  <a:lnTo>
                    <a:pt x="229011" y="0"/>
                  </a:lnTo>
                  <a:lnTo>
                    <a:pt x="5785256" y="0"/>
                  </a:lnTo>
                  <a:lnTo>
                    <a:pt x="6191248" y="541785"/>
                  </a:lnTo>
                  <a:lnTo>
                    <a:pt x="0" y="541785"/>
                  </a:lnTo>
                  <a:close/>
                </a:path>
              </a:pathLst>
            </a:cu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2" name="TextBox 1"/>
            <p:cNvSpPr txBox="1"/>
            <p:nvPr/>
          </p:nvSpPr>
          <p:spPr>
            <a:xfrm>
              <a:off x="1173035" y="1614117"/>
              <a:ext cx="2866205" cy="264157"/>
            </a:xfrm>
            <a:prstGeom prst="rect">
              <a:avLst/>
            </a:prstGeom>
            <a:grpFill/>
          </p:spPr>
          <p:txBody>
            <a:bodyPr wrap="none" lIns="124330" tIns="62165" rIns="124330" bIns="62165" rtlCol="0" anchor="ctr" anchorCtr="1">
              <a:spAutoFit/>
            </a:bodyPr>
            <a:lstStyle/>
            <a:p>
              <a:pPr algn="ctr" defTabSz="1243224">
                <a:lnSpc>
                  <a:spcPct val="90000"/>
                </a:lnSpc>
                <a:defRPr/>
              </a:pPr>
              <a:r>
                <a:rPr lang="en-US" sz="1428" kern="0" dirty="0">
                  <a:gradFill>
                    <a:gsLst>
                      <a:gs pos="1250">
                        <a:srgbClr val="FFFFFF"/>
                      </a:gs>
                      <a:gs pos="100000">
                        <a:srgbClr val="FFFFFF"/>
                      </a:gs>
                    </a:gsLst>
                    <a:lin ang="5400000" scaled="0"/>
                  </a:gradFill>
                  <a:latin typeface="Segoe UI"/>
                </a:rPr>
                <a:t>Retire it, right-size, eliminate environments</a:t>
              </a:r>
              <a:endParaRPr lang="en-US" sz="1428" b="1" kern="0" dirty="0">
                <a:gradFill>
                  <a:gsLst>
                    <a:gs pos="1250">
                      <a:srgbClr val="FFFFFF"/>
                    </a:gs>
                    <a:gs pos="100000">
                      <a:srgbClr val="FFFFFF"/>
                    </a:gs>
                  </a:gsLst>
                  <a:lin ang="5400000" scaled="0"/>
                </a:gradFill>
                <a:latin typeface="Segoe UI"/>
              </a:endParaRPr>
            </a:p>
          </p:txBody>
        </p:sp>
      </p:grpSp>
      <p:grpSp>
        <p:nvGrpSpPr>
          <p:cNvPr id="52" name="Group 51"/>
          <p:cNvGrpSpPr/>
          <p:nvPr/>
        </p:nvGrpSpPr>
        <p:grpSpPr>
          <a:xfrm>
            <a:off x="6008470" y="2322457"/>
            <a:ext cx="890207" cy="734880"/>
            <a:chOff x="4434808" y="1406356"/>
            <a:chExt cx="673684" cy="593236"/>
          </a:xfrm>
          <a:solidFill>
            <a:schemeClr val="tx1"/>
          </a:solidFill>
        </p:grpSpPr>
        <p:sp>
          <p:nvSpPr>
            <p:cNvPr id="56" name="Oval 55"/>
            <p:cNvSpPr/>
            <p:nvPr/>
          </p:nvSpPr>
          <p:spPr>
            <a:xfrm>
              <a:off x="4458719" y="1406356"/>
              <a:ext cx="593235" cy="593236"/>
            </a:xfrm>
            <a:prstGeom prst="ellipse">
              <a:avLst/>
            </a:prstGeom>
            <a:grpFill/>
            <a:ln w="25400">
              <a:solidFill>
                <a:srgbClr val="EAEAE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33">
                <a:lnSpc>
                  <a:spcPct val="90000"/>
                </a:lnSpc>
                <a:defRPr/>
              </a:pPr>
              <a:endParaRPr lang="en-US" sz="1122" b="1" kern="0">
                <a:gradFill>
                  <a:gsLst>
                    <a:gs pos="1250">
                      <a:srgbClr val="FFFFFF"/>
                    </a:gs>
                    <a:gs pos="100000">
                      <a:srgbClr val="FFFFFF"/>
                    </a:gs>
                  </a:gsLst>
                  <a:lin ang="5400000" scaled="0"/>
                </a:gradFill>
                <a:latin typeface="Segoe UI"/>
              </a:endParaRPr>
            </a:p>
          </p:txBody>
        </p:sp>
        <p:sp>
          <p:nvSpPr>
            <p:cNvPr id="57" name="TextBox 56"/>
            <p:cNvSpPr txBox="1"/>
            <p:nvPr/>
          </p:nvSpPr>
          <p:spPr>
            <a:xfrm>
              <a:off x="4434808" y="1586960"/>
              <a:ext cx="673684" cy="273778"/>
            </a:xfrm>
            <a:prstGeom prst="rect">
              <a:avLst/>
            </a:prstGeom>
            <a:noFill/>
            <a:ln>
              <a:noFill/>
            </a:ln>
          </p:spPr>
          <p:txBody>
            <a:bodyPr wrap="square" rtlCol="0" anchor="ctr">
              <a:spAutoFit/>
            </a:bodyPr>
            <a:lstStyle/>
            <a:p>
              <a:pPr algn="ctr" defTabSz="932333">
                <a:lnSpc>
                  <a:spcPct val="90000"/>
                </a:lnSpc>
                <a:defRPr/>
              </a:pPr>
              <a:r>
                <a:rPr lang="en-US" sz="1734" b="1" kern="0">
                  <a:gradFill>
                    <a:gsLst>
                      <a:gs pos="1250">
                        <a:srgbClr val="FFFFFF"/>
                      </a:gs>
                      <a:gs pos="100000">
                        <a:srgbClr val="FFFFFF"/>
                      </a:gs>
                    </a:gsLst>
                    <a:lin ang="5400000" scaled="0"/>
                  </a:gradFill>
                  <a:latin typeface="Segoe UI"/>
                </a:rPr>
                <a:t>30%</a:t>
              </a:r>
            </a:p>
          </p:txBody>
        </p:sp>
      </p:grpSp>
      <p:grpSp>
        <p:nvGrpSpPr>
          <p:cNvPr id="26" name="Group 25"/>
          <p:cNvGrpSpPr/>
          <p:nvPr/>
        </p:nvGrpSpPr>
        <p:grpSpPr>
          <a:xfrm>
            <a:off x="7622474" y="2344596"/>
            <a:ext cx="4321021" cy="1619771"/>
            <a:chOff x="7622673" y="2344431"/>
            <a:chExt cx="4321634" cy="1620001"/>
          </a:xfrm>
          <a:solidFill>
            <a:schemeClr val="accent2">
              <a:lumMod val="60000"/>
              <a:lumOff val="40000"/>
            </a:schemeClr>
          </a:solidFill>
        </p:grpSpPr>
        <p:sp>
          <p:nvSpPr>
            <p:cNvPr id="48" name="Rectangle 47"/>
            <p:cNvSpPr/>
            <p:nvPr/>
          </p:nvSpPr>
          <p:spPr>
            <a:xfrm>
              <a:off x="7622673" y="2344431"/>
              <a:ext cx="4321634" cy="15983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33">
                <a:lnSpc>
                  <a:spcPct val="90000"/>
                </a:lnSpc>
                <a:defRPr/>
              </a:pPr>
              <a:endParaRPr lang="en-US" sz="1530" b="1" kern="0">
                <a:solidFill>
                  <a:srgbClr val="FFFFFF"/>
                </a:solidFill>
                <a:latin typeface="Segoe UI"/>
              </a:endParaRPr>
            </a:p>
          </p:txBody>
        </p:sp>
        <p:sp>
          <p:nvSpPr>
            <p:cNvPr id="77" name="TextBox 76"/>
            <p:cNvSpPr txBox="1"/>
            <p:nvPr/>
          </p:nvSpPr>
          <p:spPr>
            <a:xfrm>
              <a:off x="7763291" y="2344431"/>
              <a:ext cx="2303593" cy="1444206"/>
            </a:xfrm>
            <a:prstGeom prst="rect">
              <a:avLst/>
            </a:prstGeom>
            <a:grpFill/>
          </p:spPr>
          <p:txBody>
            <a:bodyPr wrap="square" lIns="124330" tIns="136762" rIns="124330" bIns="136762" rtlCol="0" anchor="t" anchorCtr="0">
              <a:noAutofit/>
            </a:bodyPr>
            <a:lstStyle/>
            <a:p>
              <a:pPr defTabSz="725149">
                <a:lnSpc>
                  <a:spcPct val="90000"/>
                </a:lnSpc>
                <a:spcBef>
                  <a:spcPct val="0"/>
                </a:spcBef>
                <a:spcAft>
                  <a:spcPts val="400"/>
                </a:spcAft>
                <a:defRPr/>
              </a:pPr>
              <a:r>
                <a:rPr lang="en-US" sz="1632" b="1" kern="0">
                  <a:gradFill>
                    <a:gsLst>
                      <a:gs pos="0">
                        <a:srgbClr val="FFFFFF"/>
                      </a:gs>
                      <a:gs pos="100000">
                        <a:srgbClr val="FFFFFF"/>
                      </a:gs>
                    </a:gsLst>
                    <a:lin ang="0" scaled="0"/>
                  </a:gradFill>
                  <a:latin typeface="Segoe UI"/>
                </a:rPr>
                <a:t>From…</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Office servers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Portals and SPS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Any relationship mgmt</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Active source control</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Data warehouses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Industry standard verticals</a:t>
              </a:r>
            </a:p>
          </p:txBody>
        </p:sp>
        <p:sp>
          <p:nvSpPr>
            <p:cNvPr id="54" name="Rectangle 53"/>
            <p:cNvSpPr/>
            <p:nvPr/>
          </p:nvSpPr>
          <p:spPr>
            <a:xfrm>
              <a:off x="10028237" y="2344431"/>
              <a:ext cx="1865100" cy="1620001"/>
            </a:xfrm>
            <a:prstGeom prst="rect">
              <a:avLst/>
            </a:prstGeom>
            <a:noFill/>
            <a:ln>
              <a:noFill/>
            </a:ln>
            <a:effectLst/>
          </p:spPr>
          <p:style>
            <a:lnRef idx="2">
              <a:schemeClr val="lt1">
                <a:hueOff val="0"/>
                <a:satOff val="0"/>
                <a:lumOff val="0"/>
                <a:alphaOff val="0"/>
              </a:schemeClr>
            </a:lnRef>
            <a:fillRef idx="1">
              <a:schemeClr val="accent1">
                <a:shade val="80000"/>
                <a:hueOff val="0"/>
                <a:satOff val="0"/>
                <a:lumOff val="0"/>
                <a:alphaOff val="0"/>
              </a:schemeClr>
            </a:fillRef>
            <a:effectRef idx="0">
              <a:schemeClr val="accent1">
                <a:shade val="80000"/>
                <a:hueOff val="0"/>
                <a:satOff val="0"/>
                <a:lumOff val="0"/>
                <a:alphaOff val="0"/>
              </a:schemeClr>
            </a:effectRef>
            <a:fontRef idx="minor">
              <a:schemeClr val="lt1"/>
            </a:fontRef>
          </p:style>
          <p:txBody>
            <a:bodyPr spcFirstLastPara="0" vert="horz" wrap="square" lIns="93234" tIns="137141" rIns="93234" bIns="93234" numCol="1" spcCol="1270" anchor="t" anchorCtr="0">
              <a:noAutofit/>
            </a:bodyPr>
            <a:lstStyle/>
            <a:p>
              <a:pPr defTabSz="725149">
                <a:lnSpc>
                  <a:spcPct val="90000"/>
                </a:lnSpc>
                <a:spcBef>
                  <a:spcPct val="0"/>
                </a:spcBef>
                <a:spcAft>
                  <a:spcPts val="400"/>
                </a:spcAft>
                <a:defRPr/>
              </a:pPr>
              <a:r>
                <a:rPr lang="en-US" sz="1632" b="1" kern="0">
                  <a:gradFill>
                    <a:gsLst>
                      <a:gs pos="0">
                        <a:srgbClr val="FFFFFF"/>
                      </a:gs>
                      <a:gs pos="100000">
                        <a:srgbClr val="FFFFFF"/>
                      </a:gs>
                    </a:gsLst>
                    <a:lin ang="0" scaled="0"/>
                  </a:gradFill>
                  <a:latin typeface="Segoe UI"/>
                </a:rPr>
                <a:t>…To</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Office 365</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SharePoint Online</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CRM Online</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VSTS</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ADL + PowerBI</a:t>
              </a:r>
            </a:p>
            <a:p>
              <a:pPr marL="137134" lvl="1" indent="-137134" defTabSz="634504" fontAlgn="t">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Best 3rd-party SaaS</a:t>
              </a:r>
            </a:p>
          </p:txBody>
        </p:sp>
      </p:grpSp>
      <p:grpSp>
        <p:nvGrpSpPr>
          <p:cNvPr id="25" name="Group 24"/>
          <p:cNvGrpSpPr/>
          <p:nvPr/>
        </p:nvGrpSpPr>
        <p:grpSpPr>
          <a:xfrm>
            <a:off x="7618613" y="4000602"/>
            <a:ext cx="4324883" cy="1684568"/>
            <a:chOff x="7618811" y="3988441"/>
            <a:chExt cx="4325496" cy="1684807"/>
          </a:xfrm>
        </p:grpSpPr>
        <p:sp>
          <p:nvSpPr>
            <p:cNvPr id="49" name="Rectangle 48"/>
            <p:cNvSpPr/>
            <p:nvPr/>
          </p:nvSpPr>
          <p:spPr>
            <a:xfrm>
              <a:off x="7618811" y="3988441"/>
              <a:ext cx="4325496" cy="1684807"/>
            </a:xfrm>
            <a:prstGeom prst="rect">
              <a:avLst/>
            </a:prstGeom>
            <a:solidFill>
              <a:srgbClr val="0072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33">
                <a:lnSpc>
                  <a:spcPct val="90000"/>
                </a:lnSpc>
                <a:defRPr/>
              </a:pPr>
              <a:endParaRPr lang="en-US" sz="1530" b="1" kern="0">
                <a:solidFill>
                  <a:srgbClr val="FFFFFF"/>
                </a:solidFill>
                <a:latin typeface="Segoe UI"/>
              </a:endParaRPr>
            </a:p>
          </p:txBody>
        </p:sp>
        <p:sp>
          <p:nvSpPr>
            <p:cNvPr id="64" name="TextBox 63"/>
            <p:cNvSpPr txBox="1"/>
            <p:nvPr/>
          </p:nvSpPr>
          <p:spPr>
            <a:xfrm>
              <a:off x="7780914" y="4333144"/>
              <a:ext cx="1932003" cy="1285487"/>
            </a:xfrm>
            <a:prstGeom prst="rect">
              <a:avLst/>
            </a:prstGeom>
            <a:noFill/>
          </p:spPr>
          <p:txBody>
            <a:bodyPr wrap="square" lIns="124330" tIns="91427" rIns="124330" bIns="136762" rtlCol="0" anchor="t" anchorCtr="0">
              <a:noAutofit/>
            </a:bodyPr>
            <a:lstStyle/>
            <a:p>
              <a:pPr defTabSz="725149">
                <a:lnSpc>
                  <a:spcPct val="90000"/>
                </a:lnSpc>
                <a:spcBef>
                  <a:spcPct val="0"/>
                </a:spcBef>
                <a:spcAft>
                  <a:spcPts val="400"/>
                </a:spcAft>
                <a:defRPr/>
              </a:pPr>
              <a:r>
                <a:rPr lang="en-US" sz="1632" b="1" kern="0">
                  <a:gradFill>
                    <a:gsLst>
                      <a:gs pos="1250">
                        <a:srgbClr val="FFFFFF"/>
                      </a:gs>
                      <a:gs pos="100000">
                        <a:srgbClr val="FFFFFF"/>
                      </a:gs>
                    </a:gsLst>
                    <a:lin ang="5400000" scaled="0"/>
                  </a:gradFill>
                  <a:latin typeface="Segoe UI"/>
                </a:rPr>
                <a:t>First to move</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Basic web apps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Advanced portals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Any new solutions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Any re-architected solutions</a:t>
              </a:r>
            </a:p>
          </p:txBody>
        </p:sp>
        <p:sp>
          <p:nvSpPr>
            <p:cNvPr id="65" name="TextBox 64"/>
            <p:cNvSpPr txBox="1"/>
            <p:nvPr/>
          </p:nvSpPr>
          <p:spPr>
            <a:xfrm>
              <a:off x="9952037" y="4333144"/>
              <a:ext cx="1932002" cy="1285487"/>
            </a:xfrm>
            <a:prstGeom prst="rect">
              <a:avLst/>
            </a:prstGeom>
            <a:noFill/>
          </p:spPr>
          <p:txBody>
            <a:bodyPr wrap="square" lIns="124330" tIns="91427" rIns="124330" bIns="136762" rtlCol="0" anchor="t" anchorCtr="0">
              <a:noAutofit/>
            </a:bodyPr>
            <a:lstStyle/>
            <a:p>
              <a:pPr defTabSz="725149">
                <a:lnSpc>
                  <a:spcPct val="90000"/>
                </a:lnSpc>
                <a:spcBef>
                  <a:spcPct val="0"/>
                </a:spcBef>
                <a:spcAft>
                  <a:spcPts val="400"/>
                </a:spcAft>
                <a:defRPr/>
              </a:pPr>
              <a:r>
                <a:rPr lang="en-US" sz="1632" b="1" kern="0">
                  <a:gradFill>
                    <a:gsLst>
                      <a:gs pos="1250">
                        <a:srgbClr val="FFFFFF"/>
                      </a:gs>
                      <a:gs pos="100000">
                        <a:srgbClr val="FFFFFF"/>
                      </a:gs>
                    </a:gsLst>
                    <a:lin ang="5400000" scaled="0"/>
                  </a:gradFill>
                  <a:latin typeface="Segoe UI"/>
                </a:rPr>
                <a:t>Next to move</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High I/O OLTP</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1250">
                        <a:srgbClr val="FFFFFF"/>
                      </a:gs>
                      <a:gs pos="100000">
                        <a:srgbClr val="FFFFFF"/>
                      </a:gs>
                    </a:gsLst>
                    <a:lin ang="5400000" scaled="0"/>
                  </a:gradFill>
                  <a:latin typeface="Segoe UI"/>
                </a:rPr>
                <a:t>Regulatory and</a:t>
              </a:r>
              <a:br>
                <a:rPr lang="en-US" sz="1122" kern="0">
                  <a:gradFill>
                    <a:gsLst>
                      <a:gs pos="1250">
                        <a:srgbClr val="FFFFFF"/>
                      </a:gs>
                      <a:gs pos="100000">
                        <a:srgbClr val="FFFFFF"/>
                      </a:gs>
                    </a:gsLst>
                    <a:lin ang="5400000" scaled="0"/>
                  </a:gradFill>
                  <a:latin typeface="Segoe UI"/>
                </a:rPr>
              </a:br>
              <a:r>
                <a:rPr lang="en-US" sz="1122" kern="0">
                  <a:gradFill>
                    <a:gsLst>
                      <a:gs pos="1250">
                        <a:srgbClr val="FFFFFF"/>
                      </a:gs>
                      <a:gs pos="100000">
                        <a:srgbClr val="FFFFFF"/>
                      </a:gs>
                    </a:gsLst>
                    <a:lin ang="5400000" scaled="0"/>
                  </a:gradFill>
                  <a:latin typeface="Segoe UI"/>
                </a:rPr>
                <a:t>high business impact</a:t>
              </a:r>
            </a:p>
          </p:txBody>
        </p:sp>
      </p:grpSp>
      <p:sp>
        <p:nvSpPr>
          <p:cNvPr id="76" name="Right Arrow 75"/>
          <p:cNvSpPr/>
          <p:nvPr/>
        </p:nvSpPr>
        <p:spPr>
          <a:xfrm>
            <a:off x="7618613" y="4002517"/>
            <a:ext cx="4523589" cy="400416"/>
          </a:xfrm>
          <a:prstGeom prst="rightArrow">
            <a:avLst>
              <a:gd name="adj1" fmla="val 66562"/>
              <a:gd name="adj2" fmla="val 51746"/>
            </a:avLst>
          </a:prstGeom>
          <a:solidFill>
            <a:srgbClr val="002050"/>
          </a:solidFill>
          <a:ln>
            <a:noFill/>
          </a:ln>
          <a:effectLst/>
        </p:spPr>
        <p:style>
          <a:lnRef idx="1">
            <a:schemeClr val="accent1"/>
          </a:lnRef>
          <a:fillRef idx="3">
            <a:schemeClr val="accent1"/>
          </a:fillRef>
          <a:effectRef idx="2">
            <a:schemeClr val="accent1"/>
          </a:effectRef>
          <a:fontRef idx="minor">
            <a:schemeClr val="lt1"/>
          </a:fontRef>
        </p:style>
        <p:txBody>
          <a:bodyPr lIns="274281" rtlCol="0" anchor="ctr"/>
          <a:lstStyle/>
          <a:p>
            <a:pPr defTabSz="932333">
              <a:lnSpc>
                <a:spcPct val="90000"/>
              </a:lnSpc>
              <a:defRPr/>
            </a:pPr>
            <a:r>
              <a:rPr lang="en-US" sz="1428" b="1" kern="0">
                <a:gradFill>
                  <a:gsLst>
                    <a:gs pos="0">
                      <a:srgbClr val="FFFFFF"/>
                    </a:gs>
                    <a:gs pos="100000">
                      <a:srgbClr val="FFFFFF"/>
                    </a:gs>
                  </a:gsLst>
                  <a:lin ang="0" scaled="0"/>
                </a:gradFill>
                <a:latin typeface="Segoe UI"/>
              </a:rPr>
              <a:t>Azure IT roadmap</a:t>
            </a:r>
          </a:p>
        </p:txBody>
      </p:sp>
      <p:sp>
        <p:nvSpPr>
          <p:cNvPr id="73" name="Rectangle 72"/>
          <p:cNvSpPr/>
          <p:nvPr/>
        </p:nvSpPr>
        <p:spPr>
          <a:xfrm>
            <a:off x="7618614" y="5760729"/>
            <a:ext cx="4324881" cy="930688"/>
          </a:xfrm>
          <a:prstGeom prst="rect">
            <a:avLst/>
          </a:prstGeom>
          <a:solidFill>
            <a:srgbClr val="002050"/>
          </a:solidFill>
          <a:ln>
            <a:noFill/>
          </a:ln>
        </p:spPr>
        <p:style>
          <a:lnRef idx="2">
            <a:schemeClr val="accent1">
              <a:shade val="50000"/>
            </a:schemeClr>
          </a:lnRef>
          <a:fillRef idx="1">
            <a:schemeClr val="accent1"/>
          </a:fillRef>
          <a:effectRef idx="0">
            <a:schemeClr val="accent1"/>
          </a:effectRef>
          <a:fontRef idx="minor">
            <a:schemeClr val="lt1"/>
          </a:fontRef>
        </p:style>
        <p:txBody>
          <a:bodyPr lIns="274281" rtlCol="0" anchor="ctr"/>
          <a:lstStyle/>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HVA systems</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PKI systems </a:t>
            </a:r>
          </a:p>
          <a:p>
            <a:pPr marL="137134" lvl="1" indent="-137134" defTabSz="634504">
              <a:lnSpc>
                <a:spcPct val="90000"/>
              </a:lnSpc>
              <a:spcBef>
                <a:spcPct val="0"/>
              </a:spcBef>
              <a:spcAft>
                <a:spcPct val="15000"/>
              </a:spcAft>
              <a:buFont typeface="Arial" panose="020B0604020202020204" pitchFamily="34" charset="0"/>
              <a:buChar char="•"/>
              <a:defRPr/>
            </a:pPr>
            <a:r>
              <a:rPr lang="en-US" sz="1122" kern="0">
                <a:gradFill>
                  <a:gsLst>
                    <a:gs pos="0">
                      <a:srgbClr val="FFFFFF"/>
                    </a:gs>
                    <a:gs pos="100000">
                      <a:srgbClr val="FFFFFF"/>
                    </a:gs>
                  </a:gsLst>
                  <a:lin ang="0" scaled="0"/>
                </a:gradFill>
                <a:latin typeface="Segoe UI"/>
              </a:rPr>
              <a:t>Legacy source control</a:t>
            </a:r>
          </a:p>
        </p:txBody>
      </p:sp>
      <p:sp>
        <p:nvSpPr>
          <p:cNvPr id="81" name="Rectangle 80"/>
          <p:cNvSpPr/>
          <p:nvPr/>
        </p:nvSpPr>
        <p:spPr>
          <a:xfrm>
            <a:off x="8643670" y="5897778"/>
            <a:ext cx="2328158" cy="702128"/>
          </a:xfrm>
          <a:prstGeom prst="rect">
            <a:avLst/>
          </a:prstGeom>
          <a:noFill/>
          <a:ln>
            <a:noFill/>
          </a:ln>
          <a:effectLst/>
        </p:spPr>
        <p:style>
          <a:lnRef idx="2">
            <a:schemeClr val="lt1">
              <a:hueOff val="0"/>
              <a:satOff val="0"/>
              <a:lumOff val="0"/>
              <a:alphaOff val="0"/>
            </a:schemeClr>
          </a:lnRef>
          <a:fillRef idx="1">
            <a:schemeClr val="accent1">
              <a:shade val="80000"/>
              <a:hueOff val="0"/>
              <a:satOff val="0"/>
              <a:lumOff val="0"/>
              <a:alphaOff val="0"/>
            </a:schemeClr>
          </a:fillRef>
          <a:effectRef idx="0">
            <a:schemeClr val="accent1">
              <a:shade val="80000"/>
              <a:hueOff val="0"/>
              <a:satOff val="0"/>
              <a:lumOff val="0"/>
              <a:alphaOff val="0"/>
            </a:schemeClr>
          </a:effectRef>
          <a:fontRef idx="minor">
            <a:schemeClr val="lt1"/>
          </a:fontRef>
        </p:style>
        <p:txBody>
          <a:bodyPr spcFirstLastPara="0" vert="horz" wrap="square" lIns="93234" tIns="93234" rIns="93234" bIns="93234" numCol="1" spcCol="1270" anchor="t" anchorCtr="0">
            <a:noAutofit/>
          </a:bodyPr>
          <a:lstStyle/>
          <a:p>
            <a:pPr marL="137134" lvl="1" indent="-137134" defTabSz="634504">
              <a:lnSpc>
                <a:spcPct val="90000"/>
              </a:lnSpc>
              <a:spcBef>
                <a:spcPct val="0"/>
              </a:spcBef>
              <a:spcAft>
                <a:spcPct val="15000"/>
              </a:spcAft>
              <a:buFont typeface="Arial" panose="020B0604020202020204" pitchFamily="34" charset="0"/>
              <a:buChar char="•"/>
              <a:defRPr/>
            </a:pPr>
            <a:endParaRPr lang="en-US" sz="1122" kern="0">
              <a:gradFill>
                <a:gsLst>
                  <a:gs pos="0">
                    <a:srgbClr val="FFFFFF"/>
                  </a:gs>
                  <a:gs pos="100000">
                    <a:srgbClr val="FFFFFF"/>
                  </a:gs>
                </a:gsLst>
                <a:lin ang="0" scaled="0"/>
              </a:gradFill>
              <a:latin typeface="Segoe UI"/>
            </a:endParaRPr>
          </a:p>
        </p:txBody>
      </p:sp>
      <p:sp>
        <p:nvSpPr>
          <p:cNvPr id="46" name="Trapezoid 45"/>
          <p:cNvSpPr/>
          <p:nvPr/>
        </p:nvSpPr>
        <p:spPr bwMode="auto">
          <a:xfrm rot="10800000">
            <a:off x="2507752" y="5280938"/>
            <a:ext cx="2083429" cy="541708"/>
          </a:xfrm>
          <a:prstGeom prst="trapezoid">
            <a:avLst>
              <a:gd name="adj" fmla="val 74936"/>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43" name="Trapezoid 42"/>
          <p:cNvSpPr/>
          <p:nvPr/>
        </p:nvSpPr>
        <p:spPr bwMode="auto">
          <a:xfrm rot="10800000">
            <a:off x="1269063" y="3595927"/>
            <a:ext cx="4558515" cy="541708"/>
          </a:xfrm>
          <a:prstGeom prst="trapezoid">
            <a:avLst>
              <a:gd name="adj" fmla="val 74936"/>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36" name="TextBox 35"/>
          <p:cNvSpPr txBox="1"/>
          <p:nvPr/>
        </p:nvSpPr>
        <p:spPr>
          <a:xfrm>
            <a:off x="2341331" y="3600989"/>
            <a:ext cx="2507270" cy="528911"/>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a:gradFill>
                  <a:gsLst>
                    <a:gs pos="1250">
                      <a:srgbClr val="FFFFFF"/>
                    </a:gs>
                    <a:gs pos="100000">
                      <a:srgbClr val="FFFFFF"/>
                    </a:gs>
                  </a:gsLst>
                  <a:lin ang="5400000" scaled="0"/>
                </a:gradFill>
                <a:latin typeface="Segoe UI"/>
              </a:rPr>
              <a:t>Expose functionality in </a:t>
            </a:r>
            <a:br>
              <a:rPr lang="en-US" sz="1428" kern="0">
                <a:gradFill>
                  <a:gsLst>
                    <a:gs pos="1250">
                      <a:srgbClr val="FFFFFF"/>
                    </a:gs>
                    <a:gs pos="100000">
                      <a:srgbClr val="FFFFFF"/>
                    </a:gs>
                  </a:gsLst>
                  <a:lin ang="5400000" scaled="0"/>
                </a:gradFill>
                <a:latin typeface="Segoe UI"/>
              </a:rPr>
            </a:br>
            <a:r>
              <a:rPr lang="en-US" sz="1428" kern="0">
                <a:gradFill>
                  <a:gsLst>
                    <a:gs pos="1250">
                      <a:srgbClr val="FFFFFF"/>
                    </a:gs>
                    <a:gs pos="100000">
                      <a:srgbClr val="FFFFFF"/>
                    </a:gs>
                  </a:gsLst>
                  <a:lin ang="5400000" scaled="0"/>
                </a:gradFill>
                <a:latin typeface="Segoe UI"/>
              </a:rPr>
              <a:t>existing SaaS/PaaS solution</a:t>
            </a:r>
          </a:p>
        </p:txBody>
      </p:sp>
      <p:sp>
        <p:nvSpPr>
          <p:cNvPr id="44" name="Trapezoid 43"/>
          <p:cNvSpPr/>
          <p:nvPr/>
        </p:nvSpPr>
        <p:spPr bwMode="auto">
          <a:xfrm rot="10800000">
            <a:off x="1681959" y="4157597"/>
            <a:ext cx="3733488" cy="541708"/>
          </a:xfrm>
          <a:prstGeom prst="trapezoid">
            <a:avLst>
              <a:gd name="adj" fmla="val 74936"/>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37" name="TextBox 36"/>
          <p:cNvSpPr txBox="1"/>
          <p:nvPr/>
        </p:nvSpPr>
        <p:spPr>
          <a:xfrm>
            <a:off x="2189283" y="4262832"/>
            <a:ext cx="2811366" cy="327228"/>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a:gradFill>
                  <a:gsLst>
                    <a:gs pos="1250">
                      <a:srgbClr val="FFFFFF"/>
                    </a:gs>
                    <a:gs pos="100000">
                      <a:srgbClr val="FFFFFF"/>
                    </a:gs>
                  </a:gsLst>
                  <a:lin ang="5400000" scaled="0"/>
                </a:gradFill>
                <a:latin typeface="Segoe UI"/>
              </a:rPr>
              <a:t>Convert to Azure PaaS solution</a:t>
            </a:r>
          </a:p>
        </p:txBody>
      </p:sp>
      <p:sp>
        <p:nvSpPr>
          <p:cNvPr id="45" name="Trapezoid 44"/>
          <p:cNvSpPr/>
          <p:nvPr/>
        </p:nvSpPr>
        <p:spPr bwMode="auto">
          <a:xfrm rot="10800000">
            <a:off x="2094857" y="4719267"/>
            <a:ext cx="2908459" cy="541708"/>
          </a:xfrm>
          <a:prstGeom prst="trapezoid">
            <a:avLst>
              <a:gd name="adj" fmla="val 74936"/>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63412" rIns="0" bIns="63412" numCol="1" rtlCol="0" anchor="ctr" anchorCtr="0" compatLnSpc="1">
            <a:prstTxWarp prst="textNoShape">
              <a:avLst/>
            </a:prstTxWarp>
          </a:bodyPr>
          <a:lstStyle/>
          <a:p>
            <a:pPr algn="ctr" defTabSz="1267794" fontAlgn="base">
              <a:lnSpc>
                <a:spcPct val="90000"/>
              </a:lnSpc>
              <a:spcBef>
                <a:spcPct val="0"/>
              </a:spcBef>
              <a:spcAft>
                <a:spcPct val="0"/>
              </a:spcAft>
              <a:defRPr/>
            </a:pPr>
            <a:endParaRPr lang="en-US" sz="2719" kern="0">
              <a:gradFill>
                <a:gsLst>
                  <a:gs pos="1250">
                    <a:srgbClr val="FFFFFF"/>
                  </a:gs>
                  <a:gs pos="100000">
                    <a:srgbClr val="FFFFFF"/>
                  </a:gs>
                </a:gsLst>
                <a:lin ang="5400000" scaled="0"/>
              </a:gradFill>
              <a:latin typeface="Segoe UI"/>
            </a:endParaRPr>
          </a:p>
        </p:txBody>
      </p:sp>
      <p:sp>
        <p:nvSpPr>
          <p:cNvPr id="38" name="TextBox 37"/>
          <p:cNvSpPr txBox="1"/>
          <p:nvPr/>
        </p:nvSpPr>
        <p:spPr>
          <a:xfrm>
            <a:off x="2492557" y="4722992"/>
            <a:ext cx="2204811" cy="528911"/>
          </a:xfrm>
          <a:prstGeom prst="rect">
            <a:avLst/>
          </a:prstGeom>
          <a:noFill/>
        </p:spPr>
        <p:txBody>
          <a:bodyPr wrap="none" lIns="124330" tIns="62165" rIns="124330" bIns="62165" rtlCol="0" anchor="ctr" anchorCtr="1">
            <a:spAutoFit/>
          </a:bodyPr>
          <a:lstStyle/>
          <a:p>
            <a:pPr algn="ctr" defTabSz="1243224">
              <a:lnSpc>
                <a:spcPct val="90000"/>
              </a:lnSpc>
              <a:defRPr/>
            </a:pPr>
            <a:r>
              <a:rPr lang="en-US" sz="1428" kern="0">
                <a:gradFill>
                  <a:gsLst>
                    <a:gs pos="1250">
                      <a:srgbClr val="FFFFFF"/>
                    </a:gs>
                    <a:gs pos="100000">
                      <a:srgbClr val="FFFFFF"/>
                    </a:gs>
                  </a:gsLst>
                  <a:lin ang="5400000" scaled="0"/>
                </a:gradFill>
                <a:latin typeface="Segoe UI"/>
              </a:rPr>
              <a:t>Optimize for and move </a:t>
            </a:r>
            <a:br>
              <a:rPr lang="en-US" sz="1428" kern="0">
                <a:gradFill>
                  <a:gsLst>
                    <a:gs pos="1250">
                      <a:srgbClr val="FFFFFF"/>
                    </a:gs>
                    <a:gs pos="100000">
                      <a:srgbClr val="FFFFFF"/>
                    </a:gs>
                  </a:gsLst>
                  <a:lin ang="5400000" scaled="0"/>
                </a:gradFill>
                <a:latin typeface="Segoe UI"/>
              </a:rPr>
            </a:br>
            <a:r>
              <a:rPr lang="en-US" sz="1428" kern="0">
                <a:gradFill>
                  <a:gsLst>
                    <a:gs pos="1250">
                      <a:srgbClr val="FFFFFF"/>
                    </a:gs>
                    <a:gs pos="100000">
                      <a:srgbClr val="FFFFFF"/>
                    </a:gs>
                  </a:gsLst>
                  <a:lin ang="5400000" scaled="0"/>
                </a:gradFill>
                <a:latin typeface="Segoe UI"/>
              </a:rPr>
              <a:t>to Azure IaaS VM</a:t>
            </a:r>
          </a:p>
        </p:txBody>
      </p:sp>
      <p:sp>
        <p:nvSpPr>
          <p:cNvPr id="39" name="TextBox 38"/>
          <p:cNvSpPr txBox="1"/>
          <p:nvPr/>
        </p:nvSpPr>
        <p:spPr>
          <a:xfrm>
            <a:off x="2775401" y="5298174"/>
            <a:ext cx="1639131" cy="509815"/>
          </a:xfrm>
          <a:prstGeom prst="rect">
            <a:avLst/>
          </a:prstGeom>
          <a:noFill/>
        </p:spPr>
        <p:txBody>
          <a:bodyPr wrap="none" lIns="124330" tIns="62165" rIns="124330" bIns="62165" rtlCol="0" anchor="ctr" anchorCtr="1">
            <a:spAutoFit/>
          </a:bodyPr>
          <a:lstStyle/>
          <a:p>
            <a:pPr algn="ctr" defTabSz="1243224">
              <a:lnSpc>
                <a:spcPct val="90000"/>
              </a:lnSpc>
              <a:defRPr/>
            </a:pPr>
            <a:r>
              <a:rPr lang="en-US" sz="1360" kern="0">
                <a:gradFill>
                  <a:gsLst>
                    <a:gs pos="1250">
                      <a:srgbClr val="FFFFFF"/>
                    </a:gs>
                    <a:gs pos="100000">
                      <a:srgbClr val="FFFFFF"/>
                    </a:gs>
                  </a:gsLst>
                  <a:lin ang="5400000" scaled="0"/>
                </a:gradFill>
                <a:latin typeface="Segoe UI"/>
              </a:rPr>
              <a:t>No change, lift ‘n </a:t>
            </a:r>
            <a:br>
              <a:rPr lang="en-US" sz="1360" kern="0">
                <a:gradFill>
                  <a:gsLst>
                    <a:gs pos="1250">
                      <a:srgbClr val="FFFFFF"/>
                    </a:gs>
                    <a:gs pos="100000">
                      <a:srgbClr val="FFFFFF"/>
                    </a:gs>
                  </a:gsLst>
                  <a:lin ang="5400000" scaled="0"/>
                </a:gradFill>
                <a:latin typeface="Segoe UI"/>
              </a:rPr>
            </a:br>
            <a:r>
              <a:rPr lang="en-US" sz="1360" kern="0">
                <a:gradFill>
                  <a:gsLst>
                    <a:gs pos="1250">
                      <a:srgbClr val="FFFFFF"/>
                    </a:gs>
                    <a:gs pos="100000">
                      <a:srgbClr val="FFFFFF"/>
                    </a:gs>
                  </a:gsLst>
                  <a:lin ang="5400000" scaled="0"/>
                </a:gradFill>
                <a:latin typeface="Segoe UI"/>
              </a:rPr>
              <a:t>shift to IaaS</a:t>
            </a:r>
          </a:p>
        </p:txBody>
      </p:sp>
      <p:sp>
        <p:nvSpPr>
          <p:cNvPr id="53" name="Rectangle 52"/>
          <p:cNvSpPr/>
          <p:nvPr/>
        </p:nvSpPr>
        <p:spPr>
          <a:xfrm>
            <a:off x="2910818" y="5842610"/>
            <a:ext cx="1272969" cy="861506"/>
          </a:xfrm>
          <a:prstGeom prst="rect">
            <a:avLst/>
          </a:prstGeom>
          <a:solidFill>
            <a:srgbClr val="002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33">
              <a:lnSpc>
                <a:spcPct val="90000"/>
              </a:lnSpc>
              <a:defRPr/>
            </a:pPr>
            <a:r>
              <a:rPr lang="en-US" sz="1360" kern="0">
                <a:gradFill>
                  <a:gsLst>
                    <a:gs pos="1250">
                      <a:srgbClr val="FFFFFF"/>
                    </a:gs>
                    <a:gs pos="100000">
                      <a:srgbClr val="FFFFFF"/>
                    </a:gs>
                  </a:gsLst>
                  <a:lin ang="5400000" scaled="0"/>
                </a:gradFill>
                <a:latin typeface="Segoe UI"/>
              </a:rPr>
              <a:t>Remain </a:t>
            </a:r>
            <a:br>
              <a:rPr lang="en-US" sz="1360" kern="0">
                <a:gradFill>
                  <a:gsLst>
                    <a:gs pos="1250">
                      <a:srgbClr val="FFFFFF"/>
                    </a:gs>
                    <a:gs pos="100000">
                      <a:srgbClr val="FFFFFF"/>
                    </a:gs>
                  </a:gsLst>
                  <a:lin ang="5400000" scaled="0"/>
                </a:gradFill>
                <a:latin typeface="Segoe UI"/>
              </a:rPr>
            </a:br>
            <a:r>
              <a:rPr lang="en-US" sz="1360" kern="0">
                <a:gradFill>
                  <a:gsLst>
                    <a:gs pos="1250">
                      <a:srgbClr val="FFFFFF"/>
                    </a:gs>
                    <a:gs pos="100000">
                      <a:srgbClr val="FFFFFF"/>
                    </a:gs>
                  </a:gsLst>
                  <a:lin ang="5400000" scaled="0"/>
                </a:gradFill>
                <a:latin typeface="Segoe UI"/>
              </a:rPr>
              <a:t>on-premises</a:t>
            </a:r>
          </a:p>
        </p:txBody>
      </p:sp>
      <p:sp>
        <p:nvSpPr>
          <p:cNvPr id="86" name="Rectangle 85"/>
          <p:cNvSpPr/>
          <p:nvPr/>
        </p:nvSpPr>
        <p:spPr>
          <a:xfrm>
            <a:off x="286533" y="1985144"/>
            <a:ext cx="1459219" cy="376684"/>
          </a:xfrm>
          <a:prstGeom prst="rect">
            <a:avLst/>
          </a:prstGeom>
        </p:spPr>
        <p:txBody>
          <a:bodyPr wrap="none" lIns="182854">
            <a:spAutoFit/>
          </a:bodyPr>
          <a:lstStyle/>
          <a:p>
            <a:pPr defTabSz="932439">
              <a:lnSpc>
                <a:spcPct val="90000"/>
              </a:lnSpc>
              <a:defRPr/>
            </a:pPr>
            <a:r>
              <a:rPr lang="en-US" sz="2000" kern="0">
                <a:gradFill>
                  <a:gsLst>
                    <a:gs pos="1250">
                      <a:srgbClr val="5C2D91"/>
                    </a:gs>
                    <a:gs pos="100000">
                      <a:srgbClr val="5C2D91"/>
                    </a:gs>
                  </a:gsLst>
                  <a:lin ang="5400000" scaled="0"/>
                </a:gradFill>
                <a:latin typeface="Segoe Pro Display SemiLight" panose="020B0402040204020203" pitchFamily="34" charset="0"/>
              </a:rPr>
              <a:t>Approach:</a:t>
            </a:r>
          </a:p>
        </p:txBody>
      </p:sp>
      <p:cxnSp>
        <p:nvCxnSpPr>
          <p:cNvPr id="60" name="Straight Arrow Connector 59"/>
          <p:cNvCxnSpPr/>
          <p:nvPr/>
        </p:nvCxnSpPr>
        <p:spPr>
          <a:xfrm flipV="1">
            <a:off x="6247563" y="3342841"/>
            <a:ext cx="1330061" cy="1"/>
          </a:xfrm>
          <a:prstGeom prst="straightConnector1">
            <a:avLst/>
          </a:prstGeom>
          <a:ln w="25400">
            <a:solidFill>
              <a:schemeClr val="accent2">
                <a:lumMod val="60000"/>
                <a:lumOff val="4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nvCxnSpPr>
        <p:spPr>
          <a:xfrm flipV="1">
            <a:off x="5093257" y="4748792"/>
            <a:ext cx="2484368" cy="1"/>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a:off x="4313507" y="6274737"/>
            <a:ext cx="3264117" cy="0"/>
          </a:xfrm>
          <a:prstGeom prst="straightConnector1">
            <a:avLst/>
          </a:prstGeom>
          <a:ln w="25400">
            <a:solidFill>
              <a:srgbClr val="00206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0" name="TextBox 69"/>
          <p:cNvSpPr txBox="1"/>
          <p:nvPr/>
        </p:nvSpPr>
        <p:spPr>
          <a:xfrm>
            <a:off x="6829099" y="3030518"/>
            <a:ext cx="890207" cy="339147"/>
          </a:xfrm>
          <a:prstGeom prst="rect">
            <a:avLst/>
          </a:prstGeom>
          <a:noFill/>
        </p:spPr>
        <p:txBody>
          <a:bodyPr wrap="square" rtlCol="0" anchor="ctr">
            <a:spAutoFit/>
          </a:bodyPr>
          <a:lstStyle/>
          <a:p>
            <a:pPr algn="ctr" defTabSz="932333">
              <a:lnSpc>
                <a:spcPct val="90000"/>
              </a:lnSpc>
              <a:defRPr/>
            </a:pPr>
            <a:r>
              <a:rPr lang="en-US" sz="1734" b="1" kern="0">
                <a:solidFill>
                  <a:srgbClr val="0078D7">
                    <a:lumMod val="60000"/>
                    <a:lumOff val="40000"/>
                  </a:srgbClr>
                </a:solidFill>
                <a:latin typeface="Segoe UI"/>
              </a:rPr>
              <a:t>15%</a:t>
            </a:r>
          </a:p>
        </p:txBody>
      </p:sp>
      <p:sp>
        <p:nvSpPr>
          <p:cNvPr id="71" name="TextBox 70"/>
          <p:cNvSpPr txBox="1"/>
          <p:nvPr/>
        </p:nvSpPr>
        <p:spPr>
          <a:xfrm>
            <a:off x="6824184" y="4421585"/>
            <a:ext cx="890207" cy="339147"/>
          </a:xfrm>
          <a:prstGeom prst="rect">
            <a:avLst/>
          </a:prstGeom>
          <a:noFill/>
        </p:spPr>
        <p:txBody>
          <a:bodyPr wrap="square" rtlCol="0" anchor="ctr">
            <a:spAutoFit/>
          </a:bodyPr>
          <a:lstStyle/>
          <a:p>
            <a:pPr algn="ctr" defTabSz="932333">
              <a:lnSpc>
                <a:spcPct val="90000"/>
              </a:lnSpc>
              <a:defRPr/>
            </a:pPr>
            <a:r>
              <a:rPr lang="en-US" sz="1734" b="1" kern="0">
                <a:gradFill>
                  <a:gsLst>
                    <a:gs pos="1250">
                      <a:srgbClr val="0078D7"/>
                    </a:gs>
                    <a:gs pos="100000">
                      <a:srgbClr val="0078D7"/>
                    </a:gs>
                  </a:gsLst>
                  <a:lin ang="5400000" scaled="0"/>
                </a:gradFill>
                <a:latin typeface="Segoe UI"/>
              </a:rPr>
              <a:t>50%</a:t>
            </a:r>
          </a:p>
        </p:txBody>
      </p:sp>
      <p:sp>
        <p:nvSpPr>
          <p:cNvPr id="72" name="TextBox 71"/>
          <p:cNvSpPr txBox="1"/>
          <p:nvPr/>
        </p:nvSpPr>
        <p:spPr>
          <a:xfrm>
            <a:off x="6809437" y="5960115"/>
            <a:ext cx="890207" cy="339147"/>
          </a:xfrm>
          <a:prstGeom prst="rect">
            <a:avLst/>
          </a:prstGeom>
          <a:noFill/>
        </p:spPr>
        <p:txBody>
          <a:bodyPr wrap="square" rtlCol="0" anchor="ctr">
            <a:spAutoFit/>
          </a:bodyPr>
          <a:lstStyle/>
          <a:p>
            <a:pPr algn="ctr" defTabSz="932333">
              <a:lnSpc>
                <a:spcPct val="90000"/>
              </a:lnSpc>
              <a:defRPr/>
            </a:pPr>
            <a:r>
              <a:rPr lang="en-US" sz="1734" b="1" kern="0">
                <a:gradFill>
                  <a:gsLst>
                    <a:gs pos="1250">
                      <a:srgbClr val="002050"/>
                    </a:gs>
                    <a:gs pos="100000">
                      <a:srgbClr val="002050"/>
                    </a:gs>
                  </a:gsLst>
                  <a:lin ang="5400000" scaled="0"/>
                </a:gradFill>
                <a:latin typeface="Segoe UI"/>
              </a:rPr>
              <a:t>5%</a:t>
            </a:r>
          </a:p>
        </p:txBody>
      </p:sp>
    </p:spTree>
    <p:extLst>
      <p:ext uri="{BB962C8B-B14F-4D97-AF65-F5344CB8AC3E}">
        <p14:creationId xmlns:p14="http://schemas.microsoft.com/office/powerpoint/2010/main" val="371759066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B15F91-1568-4C05-BF9E-A712D663FDA1}"/>
              </a:ext>
            </a:extLst>
          </p:cNvPr>
          <p:cNvSpPr>
            <a:spLocks noGrp="1"/>
          </p:cNvSpPr>
          <p:nvPr>
            <p:ph type="title"/>
          </p:nvPr>
        </p:nvSpPr>
        <p:spPr>
          <a:xfrm>
            <a:off x="275545" y="2571882"/>
            <a:ext cx="6750824" cy="1915840"/>
          </a:xfrm>
        </p:spPr>
        <p:txBody>
          <a:bodyPr/>
          <a:lstStyle/>
          <a:p>
            <a:r>
              <a:rPr lang="en-US"/>
              <a:t>Lift and Shift</a:t>
            </a:r>
            <a:br>
              <a:rPr lang="en-US"/>
            </a:br>
            <a:r>
              <a:rPr lang="en-US" sz="3599"/>
              <a:t>(Apps, Virtual Machines, Workloads)</a:t>
            </a:r>
          </a:p>
        </p:txBody>
      </p:sp>
      <p:sp>
        <p:nvSpPr>
          <p:cNvPr id="265" name="Rectangle 264">
            <a:extLst>
              <a:ext uri="{FF2B5EF4-FFF2-40B4-BE49-F238E27FC236}">
                <a16:creationId xmlns:a16="http://schemas.microsoft.com/office/drawing/2014/main" id="{E4ECED19-C19E-4A72-8AC3-CFB0EE5B17DC}"/>
              </a:ext>
            </a:extLst>
          </p:cNvPr>
          <p:cNvSpPr/>
          <p:nvPr/>
        </p:nvSpPr>
        <p:spPr bwMode="auto">
          <a:xfrm>
            <a:off x="7026370" y="497"/>
            <a:ext cx="5409224" cy="699353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6" name="Rectangle 117">
            <a:extLst>
              <a:ext uri="{FF2B5EF4-FFF2-40B4-BE49-F238E27FC236}">
                <a16:creationId xmlns:a16="http://schemas.microsoft.com/office/drawing/2014/main" id="{17E92F02-4EC7-4950-A7F8-27DAE813CA0F}"/>
              </a:ext>
            </a:extLst>
          </p:cNvPr>
          <p:cNvSpPr>
            <a:spLocks noChangeArrowheads="1"/>
          </p:cNvSpPr>
          <p:nvPr/>
        </p:nvSpPr>
        <p:spPr bwMode="auto">
          <a:xfrm>
            <a:off x="5539466" y="4802612"/>
            <a:ext cx="678773" cy="2186952"/>
          </a:xfrm>
          <a:prstGeom prst="rect">
            <a:avLst/>
          </a:prstGeom>
          <a:solidFill>
            <a:srgbClr val="045BA6"/>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67" name="Isosceles Triangle 266">
            <a:extLst>
              <a:ext uri="{FF2B5EF4-FFF2-40B4-BE49-F238E27FC236}">
                <a16:creationId xmlns:a16="http://schemas.microsoft.com/office/drawing/2014/main" id="{4008CD10-CF86-4F32-AD5D-FA58F53C599A}"/>
              </a:ext>
            </a:extLst>
          </p:cNvPr>
          <p:cNvSpPr/>
          <p:nvPr/>
        </p:nvSpPr>
        <p:spPr bwMode="auto">
          <a:xfrm rot="10800000" flipH="1">
            <a:off x="4908744" y="5380724"/>
            <a:ext cx="547032" cy="643203"/>
          </a:xfrm>
          <a:prstGeom prst="triangle">
            <a:avLst>
              <a:gd name="adj" fmla="val 0"/>
            </a:avLst>
          </a:prstGeom>
          <a:solidFill>
            <a:schemeClr val="accent2">
              <a:alpha val="64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8" name="Rectangle 42">
            <a:extLst>
              <a:ext uri="{FF2B5EF4-FFF2-40B4-BE49-F238E27FC236}">
                <a16:creationId xmlns:a16="http://schemas.microsoft.com/office/drawing/2014/main" id="{44727367-1340-40DC-9FCD-4C853B6CA488}"/>
              </a:ext>
            </a:extLst>
          </p:cNvPr>
          <p:cNvSpPr>
            <a:spLocks noChangeArrowheads="1"/>
          </p:cNvSpPr>
          <p:nvPr/>
        </p:nvSpPr>
        <p:spPr bwMode="auto">
          <a:xfrm>
            <a:off x="4535147" y="5718339"/>
            <a:ext cx="660121" cy="1271227"/>
          </a:xfrm>
          <a:prstGeom prst="rect">
            <a:avLst/>
          </a:prstGeom>
          <a:solidFill>
            <a:schemeClr val="accent2">
              <a:alpha val="64000"/>
            </a:schemeClr>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69" name="Freeform 46">
            <a:extLst>
              <a:ext uri="{FF2B5EF4-FFF2-40B4-BE49-F238E27FC236}">
                <a16:creationId xmlns:a16="http://schemas.microsoft.com/office/drawing/2014/main" id="{8A424F6D-20B9-4E4F-977B-2F44F40C4834}"/>
              </a:ext>
            </a:extLst>
          </p:cNvPr>
          <p:cNvSpPr>
            <a:spLocks/>
          </p:cNvSpPr>
          <p:nvPr/>
        </p:nvSpPr>
        <p:spPr bwMode="auto">
          <a:xfrm>
            <a:off x="4907324" y="5059750"/>
            <a:ext cx="637145" cy="1929815"/>
          </a:xfrm>
          <a:custGeom>
            <a:avLst/>
            <a:gdLst>
              <a:gd name="T0" fmla="*/ 0 w 416"/>
              <a:gd name="T1" fmla="*/ 630 h 1260"/>
              <a:gd name="T2" fmla="*/ 0 w 416"/>
              <a:gd name="T3" fmla="*/ 1260 h 1260"/>
              <a:gd name="T4" fmla="*/ 416 w 416"/>
              <a:gd name="T5" fmla="*/ 1260 h 1260"/>
              <a:gd name="T6" fmla="*/ 416 w 416"/>
              <a:gd name="T7" fmla="*/ 0 h 1260"/>
              <a:gd name="T8" fmla="*/ 0 w 416"/>
              <a:gd name="T9" fmla="*/ 630 h 1260"/>
            </a:gdLst>
            <a:ahLst/>
            <a:cxnLst>
              <a:cxn ang="0">
                <a:pos x="T0" y="T1"/>
              </a:cxn>
              <a:cxn ang="0">
                <a:pos x="T2" y="T3"/>
              </a:cxn>
              <a:cxn ang="0">
                <a:pos x="T4" y="T5"/>
              </a:cxn>
              <a:cxn ang="0">
                <a:pos x="T6" y="T7"/>
              </a:cxn>
              <a:cxn ang="0">
                <a:pos x="T8" y="T9"/>
              </a:cxn>
            </a:cxnLst>
            <a:rect l="0" t="0" r="r" b="b"/>
            <a:pathLst>
              <a:path w="416" h="1260">
                <a:moveTo>
                  <a:pt x="0" y="630"/>
                </a:moveTo>
                <a:lnTo>
                  <a:pt x="0" y="1260"/>
                </a:lnTo>
                <a:lnTo>
                  <a:pt x="416" y="1260"/>
                </a:lnTo>
                <a:lnTo>
                  <a:pt x="416" y="0"/>
                </a:lnTo>
                <a:lnTo>
                  <a:pt x="0" y="630"/>
                </a:lnTo>
                <a:close/>
              </a:path>
            </a:pathLst>
          </a:cu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0" name="Rectangle 100">
            <a:extLst>
              <a:ext uri="{FF2B5EF4-FFF2-40B4-BE49-F238E27FC236}">
                <a16:creationId xmlns:a16="http://schemas.microsoft.com/office/drawing/2014/main" id="{57B581A8-69CE-4FF8-A510-1776087A9DF6}"/>
              </a:ext>
            </a:extLst>
          </p:cNvPr>
          <p:cNvSpPr>
            <a:spLocks noChangeArrowheads="1"/>
          </p:cNvSpPr>
          <p:nvPr/>
        </p:nvSpPr>
        <p:spPr bwMode="auto">
          <a:xfrm>
            <a:off x="5377525" y="5516168"/>
            <a:ext cx="94959" cy="19757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1" name="Rectangle 102">
            <a:extLst>
              <a:ext uri="{FF2B5EF4-FFF2-40B4-BE49-F238E27FC236}">
                <a16:creationId xmlns:a16="http://schemas.microsoft.com/office/drawing/2014/main" id="{9FC7A7FD-034E-4A5A-8987-F97902D44E2F}"/>
              </a:ext>
            </a:extLst>
          </p:cNvPr>
          <p:cNvSpPr>
            <a:spLocks noChangeArrowheads="1"/>
          </p:cNvSpPr>
          <p:nvPr/>
        </p:nvSpPr>
        <p:spPr bwMode="auto">
          <a:xfrm>
            <a:off x="5176886" y="5788792"/>
            <a:ext cx="90364" cy="19757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2" name="Rectangle 103">
            <a:extLst>
              <a:ext uri="{FF2B5EF4-FFF2-40B4-BE49-F238E27FC236}">
                <a16:creationId xmlns:a16="http://schemas.microsoft.com/office/drawing/2014/main" id="{A4640114-6B29-4415-BEBB-A8BC890F17F4}"/>
              </a:ext>
            </a:extLst>
          </p:cNvPr>
          <p:cNvSpPr>
            <a:spLocks noChangeArrowheads="1"/>
          </p:cNvSpPr>
          <p:nvPr/>
        </p:nvSpPr>
        <p:spPr bwMode="auto">
          <a:xfrm>
            <a:off x="5377525" y="5788792"/>
            <a:ext cx="94959" cy="19757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3" name="Rectangle 104">
            <a:extLst>
              <a:ext uri="{FF2B5EF4-FFF2-40B4-BE49-F238E27FC236}">
                <a16:creationId xmlns:a16="http://schemas.microsoft.com/office/drawing/2014/main" id="{368F53E0-2FD4-42D2-8555-62B1D52AD037}"/>
              </a:ext>
            </a:extLst>
          </p:cNvPr>
          <p:cNvSpPr>
            <a:spLocks noChangeArrowheads="1"/>
          </p:cNvSpPr>
          <p:nvPr/>
        </p:nvSpPr>
        <p:spPr bwMode="auto">
          <a:xfrm>
            <a:off x="4971651" y="6062948"/>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4" name="Rectangle 105">
            <a:extLst>
              <a:ext uri="{FF2B5EF4-FFF2-40B4-BE49-F238E27FC236}">
                <a16:creationId xmlns:a16="http://schemas.microsoft.com/office/drawing/2014/main" id="{B7630F1A-13C0-49A3-8299-05D1BB08D091}"/>
              </a:ext>
            </a:extLst>
          </p:cNvPr>
          <p:cNvSpPr>
            <a:spLocks noChangeArrowheads="1"/>
          </p:cNvSpPr>
          <p:nvPr/>
        </p:nvSpPr>
        <p:spPr bwMode="auto">
          <a:xfrm>
            <a:off x="5176886" y="6062948"/>
            <a:ext cx="90364"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5" name="Rectangle 106">
            <a:extLst>
              <a:ext uri="{FF2B5EF4-FFF2-40B4-BE49-F238E27FC236}">
                <a16:creationId xmlns:a16="http://schemas.microsoft.com/office/drawing/2014/main" id="{BF188CBB-B15D-4C5B-AF6E-289BF6BAC490}"/>
              </a:ext>
            </a:extLst>
          </p:cNvPr>
          <p:cNvSpPr>
            <a:spLocks noChangeArrowheads="1"/>
          </p:cNvSpPr>
          <p:nvPr/>
        </p:nvSpPr>
        <p:spPr bwMode="auto">
          <a:xfrm>
            <a:off x="5377525" y="6062948"/>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6" name="Rectangle 107">
            <a:extLst>
              <a:ext uri="{FF2B5EF4-FFF2-40B4-BE49-F238E27FC236}">
                <a16:creationId xmlns:a16="http://schemas.microsoft.com/office/drawing/2014/main" id="{F5B255EC-4E7E-4522-A7B3-9F791C57E765}"/>
              </a:ext>
            </a:extLst>
          </p:cNvPr>
          <p:cNvSpPr>
            <a:spLocks noChangeArrowheads="1"/>
          </p:cNvSpPr>
          <p:nvPr/>
        </p:nvSpPr>
        <p:spPr bwMode="auto">
          <a:xfrm>
            <a:off x="4971651" y="6335573"/>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7" name="Rectangle 108">
            <a:extLst>
              <a:ext uri="{FF2B5EF4-FFF2-40B4-BE49-F238E27FC236}">
                <a16:creationId xmlns:a16="http://schemas.microsoft.com/office/drawing/2014/main" id="{C285E3DD-B190-4AFD-BED2-4B95344504C7}"/>
              </a:ext>
            </a:extLst>
          </p:cNvPr>
          <p:cNvSpPr>
            <a:spLocks noChangeArrowheads="1"/>
          </p:cNvSpPr>
          <p:nvPr/>
        </p:nvSpPr>
        <p:spPr bwMode="auto">
          <a:xfrm>
            <a:off x="5176886" y="6335573"/>
            <a:ext cx="90364"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8" name="Rectangle 109">
            <a:extLst>
              <a:ext uri="{FF2B5EF4-FFF2-40B4-BE49-F238E27FC236}">
                <a16:creationId xmlns:a16="http://schemas.microsoft.com/office/drawing/2014/main" id="{C5AE7EE5-90A9-4D9A-90F9-CB24C6CE945F}"/>
              </a:ext>
            </a:extLst>
          </p:cNvPr>
          <p:cNvSpPr>
            <a:spLocks noChangeArrowheads="1"/>
          </p:cNvSpPr>
          <p:nvPr/>
        </p:nvSpPr>
        <p:spPr bwMode="auto">
          <a:xfrm>
            <a:off x="5377525" y="6335573"/>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79" name="Rectangle 110">
            <a:extLst>
              <a:ext uri="{FF2B5EF4-FFF2-40B4-BE49-F238E27FC236}">
                <a16:creationId xmlns:a16="http://schemas.microsoft.com/office/drawing/2014/main" id="{E92A5D44-DC9E-467B-9B1C-79CE2A19BFD9}"/>
              </a:ext>
            </a:extLst>
          </p:cNvPr>
          <p:cNvSpPr>
            <a:spLocks noChangeArrowheads="1"/>
          </p:cNvSpPr>
          <p:nvPr/>
        </p:nvSpPr>
        <p:spPr bwMode="auto">
          <a:xfrm>
            <a:off x="4971651" y="6608197"/>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0" name="Rectangle 111">
            <a:extLst>
              <a:ext uri="{FF2B5EF4-FFF2-40B4-BE49-F238E27FC236}">
                <a16:creationId xmlns:a16="http://schemas.microsoft.com/office/drawing/2014/main" id="{E99F5A43-CBDF-47E9-A332-3FC129C69DB6}"/>
              </a:ext>
            </a:extLst>
          </p:cNvPr>
          <p:cNvSpPr>
            <a:spLocks noChangeArrowheads="1"/>
          </p:cNvSpPr>
          <p:nvPr/>
        </p:nvSpPr>
        <p:spPr bwMode="auto">
          <a:xfrm>
            <a:off x="5176886" y="6608197"/>
            <a:ext cx="90364"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1" name="Rectangle 112">
            <a:extLst>
              <a:ext uri="{FF2B5EF4-FFF2-40B4-BE49-F238E27FC236}">
                <a16:creationId xmlns:a16="http://schemas.microsoft.com/office/drawing/2014/main" id="{412F21F0-B0BA-488A-BD32-7417496F27D0}"/>
              </a:ext>
            </a:extLst>
          </p:cNvPr>
          <p:cNvSpPr>
            <a:spLocks noChangeArrowheads="1"/>
          </p:cNvSpPr>
          <p:nvPr/>
        </p:nvSpPr>
        <p:spPr bwMode="auto">
          <a:xfrm>
            <a:off x="5377525" y="6608197"/>
            <a:ext cx="94959" cy="19298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2" name="Rectangle 116">
            <a:extLst>
              <a:ext uri="{FF2B5EF4-FFF2-40B4-BE49-F238E27FC236}">
                <a16:creationId xmlns:a16="http://schemas.microsoft.com/office/drawing/2014/main" id="{DC76C98B-91A2-469C-AB38-AA2AE05617A6}"/>
              </a:ext>
            </a:extLst>
          </p:cNvPr>
          <p:cNvSpPr>
            <a:spLocks noChangeArrowheads="1"/>
          </p:cNvSpPr>
          <p:nvPr/>
        </p:nvSpPr>
        <p:spPr bwMode="auto">
          <a:xfrm>
            <a:off x="3713874" y="5718337"/>
            <a:ext cx="567959" cy="1271228"/>
          </a:xfrm>
          <a:prstGeom prst="rect">
            <a:avLst/>
          </a:prstGeom>
          <a:solidFill>
            <a:schemeClr val="accent2">
              <a:alpha val="64000"/>
            </a:schemeClr>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3" name="Rectangle 117">
            <a:extLst>
              <a:ext uri="{FF2B5EF4-FFF2-40B4-BE49-F238E27FC236}">
                <a16:creationId xmlns:a16="http://schemas.microsoft.com/office/drawing/2014/main" id="{276F6509-CC38-4BF3-83BB-840DFF10A61C}"/>
              </a:ext>
            </a:extLst>
          </p:cNvPr>
          <p:cNvSpPr>
            <a:spLocks noChangeArrowheads="1"/>
          </p:cNvSpPr>
          <p:nvPr/>
        </p:nvSpPr>
        <p:spPr bwMode="auto">
          <a:xfrm>
            <a:off x="4107168" y="5494855"/>
            <a:ext cx="678773" cy="1494711"/>
          </a:xfrm>
          <a:prstGeom prst="rect">
            <a:avLst/>
          </a:prstGeom>
          <a:solidFill>
            <a:schemeClr val="accent2">
              <a:alpha val="64000"/>
            </a:schemeClr>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nvGrpSpPr>
          <p:cNvPr id="284" name="Group 283">
            <a:extLst>
              <a:ext uri="{FF2B5EF4-FFF2-40B4-BE49-F238E27FC236}">
                <a16:creationId xmlns:a16="http://schemas.microsoft.com/office/drawing/2014/main" id="{8F1B9AC0-90DF-4C5A-B485-8B0EBB9C158E}"/>
              </a:ext>
            </a:extLst>
          </p:cNvPr>
          <p:cNvGrpSpPr/>
          <p:nvPr/>
        </p:nvGrpSpPr>
        <p:grpSpPr>
          <a:xfrm>
            <a:off x="5661464" y="4802611"/>
            <a:ext cx="454408" cy="2186953"/>
            <a:chOff x="8546306" y="746197"/>
            <a:chExt cx="424695" cy="2545519"/>
          </a:xfrm>
        </p:grpSpPr>
        <p:sp>
          <p:nvSpPr>
            <p:cNvPr id="285" name="Line 160">
              <a:extLst>
                <a:ext uri="{FF2B5EF4-FFF2-40B4-BE49-F238E27FC236}">
                  <a16:creationId xmlns:a16="http://schemas.microsoft.com/office/drawing/2014/main" id="{18DEF30F-F91C-4BD7-BAE3-826F4D453542}"/>
                </a:ext>
              </a:extLst>
            </p:cNvPr>
            <p:cNvSpPr>
              <a:spLocks noChangeShapeType="1"/>
            </p:cNvSpPr>
            <p:nvPr/>
          </p:nvSpPr>
          <p:spPr bwMode="auto">
            <a:xfrm>
              <a:off x="8971001"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6" name="Line 161">
              <a:extLst>
                <a:ext uri="{FF2B5EF4-FFF2-40B4-BE49-F238E27FC236}">
                  <a16:creationId xmlns:a16="http://schemas.microsoft.com/office/drawing/2014/main" id="{99518154-8620-4C80-9347-466A7A3DE668}"/>
                </a:ext>
              </a:extLst>
            </p:cNvPr>
            <p:cNvSpPr>
              <a:spLocks noChangeShapeType="1"/>
            </p:cNvSpPr>
            <p:nvPr/>
          </p:nvSpPr>
          <p:spPr bwMode="auto">
            <a:xfrm>
              <a:off x="8866155"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7" name="Line 162">
              <a:extLst>
                <a:ext uri="{FF2B5EF4-FFF2-40B4-BE49-F238E27FC236}">
                  <a16:creationId xmlns:a16="http://schemas.microsoft.com/office/drawing/2014/main" id="{22F69542-1CF7-4FF1-998B-06B21D9089C4}"/>
                </a:ext>
              </a:extLst>
            </p:cNvPr>
            <p:cNvSpPr>
              <a:spLocks noChangeShapeType="1"/>
            </p:cNvSpPr>
            <p:nvPr/>
          </p:nvSpPr>
          <p:spPr bwMode="auto">
            <a:xfrm>
              <a:off x="8757327"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8" name="Line 163">
              <a:extLst>
                <a:ext uri="{FF2B5EF4-FFF2-40B4-BE49-F238E27FC236}">
                  <a16:creationId xmlns:a16="http://schemas.microsoft.com/office/drawing/2014/main" id="{7FFB0484-E870-40FE-9668-5B88180EC4A1}"/>
                </a:ext>
              </a:extLst>
            </p:cNvPr>
            <p:cNvSpPr>
              <a:spLocks noChangeShapeType="1"/>
            </p:cNvSpPr>
            <p:nvPr/>
          </p:nvSpPr>
          <p:spPr bwMode="auto">
            <a:xfrm>
              <a:off x="8651153"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89" name="Line 164">
              <a:extLst>
                <a:ext uri="{FF2B5EF4-FFF2-40B4-BE49-F238E27FC236}">
                  <a16:creationId xmlns:a16="http://schemas.microsoft.com/office/drawing/2014/main" id="{1172FDEB-0A22-45FF-830C-21FCE5486686}"/>
                </a:ext>
              </a:extLst>
            </p:cNvPr>
            <p:cNvSpPr>
              <a:spLocks noChangeShapeType="1"/>
            </p:cNvSpPr>
            <p:nvPr/>
          </p:nvSpPr>
          <p:spPr bwMode="auto">
            <a:xfrm>
              <a:off x="8546306"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sp>
        <p:nvSpPr>
          <p:cNvPr id="290" name="Freeform 5">
            <a:extLst>
              <a:ext uri="{FF2B5EF4-FFF2-40B4-BE49-F238E27FC236}">
                <a16:creationId xmlns:a16="http://schemas.microsoft.com/office/drawing/2014/main" id="{B51AE4B5-11F9-4506-B0D0-FF969D0A6B3C}"/>
              </a:ext>
            </a:extLst>
          </p:cNvPr>
          <p:cNvSpPr>
            <a:spLocks/>
          </p:cNvSpPr>
          <p:nvPr/>
        </p:nvSpPr>
        <p:spPr bwMode="auto">
          <a:xfrm>
            <a:off x="1765" y="4330885"/>
            <a:ext cx="3712109" cy="2658680"/>
          </a:xfrm>
          <a:custGeom>
            <a:avLst/>
            <a:gdLst>
              <a:gd name="T0" fmla="*/ 2339 w 2339"/>
              <a:gd name="T1" fmla="*/ 1336 h 1946"/>
              <a:gd name="T2" fmla="*/ 2230 w 2339"/>
              <a:gd name="T3" fmla="*/ 1268 h 1946"/>
              <a:gd name="T4" fmla="*/ 2230 w 2339"/>
              <a:gd name="T5" fmla="*/ 681 h 1946"/>
              <a:gd name="T6" fmla="*/ 2166 w 2339"/>
              <a:gd name="T7" fmla="*/ 681 h 1946"/>
              <a:gd name="T8" fmla="*/ 2166 w 2339"/>
              <a:gd name="T9" fmla="*/ 1134 h 1946"/>
              <a:gd name="T10" fmla="*/ 2131 w 2339"/>
              <a:gd name="T11" fmla="*/ 1155 h 1946"/>
              <a:gd name="T12" fmla="*/ 2131 w 2339"/>
              <a:gd name="T13" fmla="*/ 603 h 1946"/>
              <a:gd name="T14" fmla="*/ 2025 w 2339"/>
              <a:gd name="T15" fmla="*/ 603 h 1946"/>
              <a:gd name="T16" fmla="*/ 2025 w 2339"/>
              <a:gd name="T17" fmla="*/ 512 h 1946"/>
              <a:gd name="T18" fmla="*/ 1965 w 2339"/>
              <a:gd name="T19" fmla="*/ 512 h 1946"/>
              <a:gd name="T20" fmla="*/ 1965 w 2339"/>
              <a:gd name="T21" fmla="*/ 371 h 1946"/>
              <a:gd name="T22" fmla="*/ 1927 w 2339"/>
              <a:gd name="T23" fmla="*/ 371 h 1946"/>
              <a:gd name="T24" fmla="*/ 1927 w 2339"/>
              <a:gd name="T25" fmla="*/ 511 h 1946"/>
              <a:gd name="T26" fmla="*/ 1858 w 2339"/>
              <a:gd name="T27" fmla="*/ 511 h 1946"/>
              <a:gd name="T28" fmla="*/ 1858 w 2339"/>
              <a:gd name="T29" fmla="*/ 601 h 1946"/>
              <a:gd name="T30" fmla="*/ 1735 w 2339"/>
              <a:gd name="T31" fmla="*/ 601 h 1946"/>
              <a:gd name="T32" fmla="*/ 1735 w 2339"/>
              <a:gd name="T33" fmla="*/ 1140 h 1946"/>
              <a:gd name="T34" fmla="*/ 1542 w 2339"/>
              <a:gd name="T35" fmla="*/ 1140 h 1946"/>
              <a:gd name="T36" fmla="*/ 1542 w 2339"/>
              <a:gd name="T37" fmla="*/ 914 h 1946"/>
              <a:gd name="T38" fmla="*/ 1383 w 2339"/>
              <a:gd name="T39" fmla="*/ 914 h 1946"/>
              <a:gd name="T40" fmla="*/ 1383 w 2339"/>
              <a:gd name="T41" fmla="*/ 1253 h 1946"/>
              <a:gd name="T42" fmla="*/ 1315 w 2339"/>
              <a:gd name="T43" fmla="*/ 1253 h 1946"/>
              <a:gd name="T44" fmla="*/ 1315 w 2339"/>
              <a:gd name="T45" fmla="*/ 1114 h 1946"/>
              <a:gd name="T46" fmla="*/ 1126 w 2339"/>
              <a:gd name="T47" fmla="*/ 1114 h 1946"/>
              <a:gd name="T48" fmla="*/ 1126 w 2339"/>
              <a:gd name="T49" fmla="*/ 725 h 1946"/>
              <a:gd name="T50" fmla="*/ 817 w 2339"/>
              <a:gd name="T51" fmla="*/ 725 h 1946"/>
              <a:gd name="T52" fmla="*/ 817 w 2339"/>
              <a:gd name="T53" fmla="*/ 1301 h 1946"/>
              <a:gd name="T54" fmla="*/ 779 w 2339"/>
              <a:gd name="T55" fmla="*/ 1277 h 1946"/>
              <a:gd name="T56" fmla="*/ 779 w 2339"/>
              <a:gd name="T57" fmla="*/ 0 h 1946"/>
              <a:gd name="T58" fmla="*/ 673 w 2339"/>
              <a:gd name="T59" fmla="*/ 0 h 1946"/>
              <a:gd name="T60" fmla="*/ 673 w 2339"/>
              <a:gd name="T61" fmla="*/ 535 h 1946"/>
              <a:gd name="T62" fmla="*/ 416 w 2339"/>
              <a:gd name="T63" fmla="*/ 535 h 1946"/>
              <a:gd name="T64" fmla="*/ 416 w 2339"/>
              <a:gd name="T65" fmla="*/ 1216 h 1946"/>
              <a:gd name="T66" fmla="*/ 370 w 2339"/>
              <a:gd name="T67" fmla="*/ 1216 h 1946"/>
              <a:gd name="T68" fmla="*/ 370 w 2339"/>
              <a:gd name="T69" fmla="*/ 211 h 1946"/>
              <a:gd name="T70" fmla="*/ 0 w 2339"/>
              <a:gd name="T71" fmla="*/ 211 h 1946"/>
              <a:gd name="T72" fmla="*/ 0 w 2339"/>
              <a:gd name="T73" fmla="*/ 1946 h 1946"/>
              <a:gd name="T74" fmla="*/ 2339 w 2339"/>
              <a:gd name="T75" fmla="*/ 1946 h 1946"/>
              <a:gd name="T76" fmla="*/ 2339 w 2339"/>
              <a:gd name="T77" fmla="*/ 1336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39" h="1946">
                <a:moveTo>
                  <a:pt x="2339" y="1336"/>
                </a:moveTo>
                <a:lnTo>
                  <a:pt x="2230" y="1268"/>
                </a:lnTo>
                <a:lnTo>
                  <a:pt x="2230" y="681"/>
                </a:lnTo>
                <a:lnTo>
                  <a:pt x="2166" y="681"/>
                </a:lnTo>
                <a:lnTo>
                  <a:pt x="2166" y="1134"/>
                </a:lnTo>
                <a:lnTo>
                  <a:pt x="2131" y="1155"/>
                </a:lnTo>
                <a:lnTo>
                  <a:pt x="2131" y="603"/>
                </a:lnTo>
                <a:lnTo>
                  <a:pt x="2025" y="603"/>
                </a:lnTo>
                <a:lnTo>
                  <a:pt x="2025" y="512"/>
                </a:lnTo>
                <a:lnTo>
                  <a:pt x="1965" y="512"/>
                </a:lnTo>
                <a:lnTo>
                  <a:pt x="1965" y="371"/>
                </a:lnTo>
                <a:lnTo>
                  <a:pt x="1927" y="371"/>
                </a:lnTo>
                <a:lnTo>
                  <a:pt x="1927" y="511"/>
                </a:lnTo>
                <a:lnTo>
                  <a:pt x="1858" y="511"/>
                </a:lnTo>
                <a:lnTo>
                  <a:pt x="1858" y="601"/>
                </a:lnTo>
                <a:lnTo>
                  <a:pt x="1735" y="601"/>
                </a:lnTo>
                <a:lnTo>
                  <a:pt x="1735" y="1140"/>
                </a:lnTo>
                <a:lnTo>
                  <a:pt x="1542" y="1140"/>
                </a:lnTo>
                <a:lnTo>
                  <a:pt x="1542" y="914"/>
                </a:lnTo>
                <a:lnTo>
                  <a:pt x="1383" y="914"/>
                </a:lnTo>
                <a:lnTo>
                  <a:pt x="1383" y="1253"/>
                </a:lnTo>
                <a:lnTo>
                  <a:pt x="1315" y="1253"/>
                </a:lnTo>
                <a:lnTo>
                  <a:pt x="1315" y="1114"/>
                </a:lnTo>
                <a:lnTo>
                  <a:pt x="1126" y="1114"/>
                </a:lnTo>
                <a:lnTo>
                  <a:pt x="1126" y="725"/>
                </a:lnTo>
                <a:lnTo>
                  <a:pt x="817" y="725"/>
                </a:lnTo>
                <a:lnTo>
                  <a:pt x="817" y="1301"/>
                </a:lnTo>
                <a:lnTo>
                  <a:pt x="779" y="1277"/>
                </a:lnTo>
                <a:lnTo>
                  <a:pt x="779" y="0"/>
                </a:lnTo>
                <a:lnTo>
                  <a:pt x="673" y="0"/>
                </a:lnTo>
                <a:lnTo>
                  <a:pt x="673" y="535"/>
                </a:lnTo>
                <a:lnTo>
                  <a:pt x="416" y="535"/>
                </a:lnTo>
                <a:lnTo>
                  <a:pt x="416" y="1216"/>
                </a:lnTo>
                <a:lnTo>
                  <a:pt x="370" y="1216"/>
                </a:lnTo>
                <a:lnTo>
                  <a:pt x="370" y="211"/>
                </a:lnTo>
                <a:lnTo>
                  <a:pt x="0" y="211"/>
                </a:lnTo>
                <a:lnTo>
                  <a:pt x="0" y="1946"/>
                </a:lnTo>
                <a:lnTo>
                  <a:pt x="2339" y="1946"/>
                </a:lnTo>
                <a:lnTo>
                  <a:pt x="2339" y="1336"/>
                </a:lnTo>
                <a:close/>
              </a:path>
            </a:pathLst>
          </a:custGeom>
          <a:solidFill>
            <a:schemeClr val="accent2">
              <a:alpha val="64000"/>
            </a:schemeClr>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1" name="Rectangle 14">
            <a:extLst>
              <a:ext uri="{FF2B5EF4-FFF2-40B4-BE49-F238E27FC236}">
                <a16:creationId xmlns:a16="http://schemas.microsoft.com/office/drawing/2014/main" id="{A2BB91A6-3604-4C23-81B6-9402996DAA49}"/>
              </a:ext>
            </a:extLst>
          </p:cNvPr>
          <p:cNvSpPr>
            <a:spLocks noChangeArrowheads="1"/>
          </p:cNvSpPr>
          <p:nvPr/>
        </p:nvSpPr>
        <p:spPr bwMode="auto">
          <a:xfrm>
            <a:off x="457249" y="45566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2" name="Rectangle 15">
            <a:extLst>
              <a:ext uri="{FF2B5EF4-FFF2-40B4-BE49-F238E27FC236}">
                <a16:creationId xmlns:a16="http://schemas.microsoft.com/office/drawing/2014/main" id="{C2C1E0AB-16B5-45B3-A3B5-EB7BCF2F3192}"/>
              </a:ext>
            </a:extLst>
          </p:cNvPr>
          <p:cNvSpPr>
            <a:spLocks noChangeArrowheads="1"/>
          </p:cNvSpPr>
          <p:nvPr/>
        </p:nvSpPr>
        <p:spPr bwMode="auto">
          <a:xfrm>
            <a:off x="325524" y="45566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3" name="Rectangle 16">
            <a:extLst>
              <a:ext uri="{FF2B5EF4-FFF2-40B4-BE49-F238E27FC236}">
                <a16:creationId xmlns:a16="http://schemas.microsoft.com/office/drawing/2014/main" id="{6A98C25F-A73B-48CE-B50D-B5C12E0958CE}"/>
              </a:ext>
            </a:extLst>
          </p:cNvPr>
          <p:cNvSpPr>
            <a:spLocks noChangeArrowheads="1"/>
          </p:cNvSpPr>
          <p:nvPr/>
        </p:nvSpPr>
        <p:spPr bwMode="auto">
          <a:xfrm>
            <a:off x="193799" y="45566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4" name="Rectangle 17">
            <a:extLst>
              <a:ext uri="{FF2B5EF4-FFF2-40B4-BE49-F238E27FC236}">
                <a16:creationId xmlns:a16="http://schemas.microsoft.com/office/drawing/2014/main" id="{1E2EC8E2-FE1D-4247-8FF2-E51AAEC200C9}"/>
              </a:ext>
            </a:extLst>
          </p:cNvPr>
          <p:cNvSpPr>
            <a:spLocks noChangeArrowheads="1"/>
          </p:cNvSpPr>
          <p:nvPr/>
        </p:nvSpPr>
        <p:spPr bwMode="auto">
          <a:xfrm>
            <a:off x="60487" y="45566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5" name="Rectangle 18">
            <a:extLst>
              <a:ext uri="{FF2B5EF4-FFF2-40B4-BE49-F238E27FC236}">
                <a16:creationId xmlns:a16="http://schemas.microsoft.com/office/drawing/2014/main" id="{D0E8B38B-E93D-4056-A5EB-BA3A731CE7B3}"/>
              </a:ext>
            </a:extLst>
          </p:cNvPr>
          <p:cNvSpPr>
            <a:spLocks noChangeArrowheads="1"/>
          </p:cNvSpPr>
          <p:nvPr/>
        </p:nvSpPr>
        <p:spPr bwMode="auto">
          <a:xfrm>
            <a:off x="457249" y="4678822"/>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6" name="Rectangle 19">
            <a:extLst>
              <a:ext uri="{FF2B5EF4-FFF2-40B4-BE49-F238E27FC236}">
                <a16:creationId xmlns:a16="http://schemas.microsoft.com/office/drawing/2014/main" id="{1E475A38-1FE7-48DC-8C8D-6CC45D3F7920}"/>
              </a:ext>
            </a:extLst>
          </p:cNvPr>
          <p:cNvSpPr>
            <a:spLocks noChangeArrowheads="1"/>
          </p:cNvSpPr>
          <p:nvPr/>
        </p:nvSpPr>
        <p:spPr bwMode="auto">
          <a:xfrm>
            <a:off x="325524" y="4678822"/>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7" name="Rectangle 20">
            <a:extLst>
              <a:ext uri="{FF2B5EF4-FFF2-40B4-BE49-F238E27FC236}">
                <a16:creationId xmlns:a16="http://schemas.microsoft.com/office/drawing/2014/main" id="{F74A751C-C403-4272-98CA-2B532E6FC83B}"/>
              </a:ext>
            </a:extLst>
          </p:cNvPr>
          <p:cNvSpPr>
            <a:spLocks noChangeArrowheads="1"/>
          </p:cNvSpPr>
          <p:nvPr/>
        </p:nvSpPr>
        <p:spPr bwMode="auto">
          <a:xfrm>
            <a:off x="193799" y="4678822"/>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8" name="Rectangle 21">
            <a:extLst>
              <a:ext uri="{FF2B5EF4-FFF2-40B4-BE49-F238E27FC236}">
                <a16:creationId xmlns:a16="http://schemas.microsoft.com/office/drawing/2014/main" id="{413DDCCD-FB2D-4D33-8F10-C829ABA3899B}"/>
              </a:ext>
            </a:extLst>
          </p:cNvPr>
          <p:cNvSpPr>
            <a:spLocks noChangeArrowheads="1"/>
          </p:cNvSpPr>
          <p:nvPr/>
        </p:nvSpPr>
        <p:spPr bwMode="auto">
          <a:xfrm>
            <a:off x="60487" y="4678822"/>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299" name="Rectangle 22">
            <a:extLst>
              <a:ext uri="{FF2B5EF4-FFF2-40B4-BE49-F238E27FC236}">
                <a16:creationId xmlns:a16="http://schemas.microsoft.com/office/drawing/2014/main" id="{B9AE7542-A02F-499D-9820-CB6C78093F22}"/>
              </a:ext>
            </a:extLst>
          </p:cNvPr>
          <p:cNvSpPr>
            <a:spLocks noChangeArrowheads="1"/>
          </p:cNvSpPr>
          <p:nvPr/>
        </p:nvSpPr>
        <p:spPr bwMode="auto">
          <a:xfrm>
            <a:off x="457249" y="4802612"/>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0" name="Rectangle 23">
            <a:extLst>
              <a:ext uri="{FF2B5EF4-FFF2-40B4-BE49-F238E27FC236}">
                <a16:creationId xmlns:a16="http://schemas.microsoft.com/office/drawing/2014/main" id="{8DBC7C93-1479-4B3E-93E0-0ADA79C309D5}"/>
              </a:ext>
            </a:extLst>
          </p:cNvPr>
          <p:cNvSpPr>
            <a:spLocks noChangeArrowheads="1"/>
          </p:cNvSpPr>
          <p:nvPr/>
        </p:nvSpPr>
        <p:spPr bwMode="auto">
          <a:xfrm>
            <a:off x="325524" y="4802612"/>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1" name="Rectangle 24">
            <a:extLst>
              <a:ext uri="{FF2B5EF4-FFF2-40B4-BE49-F238E27FC236}">
                <a16:creationId xmlns:a16="http://schemas.microsoft.com/office/drawing/2014/main" id="{64668EDB-B92D-47CB-836A-4EBF404B8098}"/>
              </a:ext>
            </a:extLst>
          </p:cNvPr>
          <p:cNvSpPr>
            <a:spLocks noChangeArrowheads="1"/>
          </p:cNvSpPr>
          <p:nvPr/>
        </p:nvSpPr>
        <p:spPr bwMode="auto">
          <a:xfrm>
            <a:off x="193799" y="4802612"/>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2" name="Rectangle 25">
            <a:extLst>
              <a:ext uri="{FF2B5EF4-FFF2-40B4-BE49-F238E27FC236}">
                <a16:creationId xmlns:a16="http://schemas.microsoft.com/office/drawing/2014/main" id="{46AFAE31-94B8-4F13-90C0-20CC6F5AB95C}"/>
              </a:ext>
            </a:extLst>
          </p:cNvPr>
          <p:cNvSpPr>
            <a:spLocks noChangeArrowheads="1"/>
          </p:cNvSpPr>
          <p:nvPr/>
        </p:nvSpPr>
        <p:spPr bwMode="auto">
          <a:xfrm>
            <a:off x="60487" y="4802612"/>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3" name="Rectangle 26">
            <a:extLst>
              <a:ext uri="{FF2B5EF4-FFF2-40B4-BE49-F238E27FC236}">
                <a16:creationId xmlns:a16="http://schemas.microsoft.com/office/drawing/2014/main" id="{A9346258-E38D-4A4E-8409-09A0F2F824BB}"/>
              </a:ext>
            </a:extLst>
          </p:cNvPr>
          <p:cNvSpPr>
            <a:spLocks noChangeArrowheads="1"/>
          </p:cNvSpPr>
          <p:nvPr/>
        </p:nvSpPr>
        <p:spPr bwMode="auto">
          <a:xfrm>
            <a:off x="457249" y="4924815"/>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4" name="Rectangle 27">
            <a:extLst>
              <a:ext uri="{FF2B5EF4-FFF2-40B4-BE49-F238E27FC236}">
                <a16:creationId xmlns:a16="http://schemas.microsoft.com/office/drawing/2014/main" id="{371E200D-98F9-429F-8AB5-079EC0754E14}"/>
              </a:ext>
            </a:extLst>
          </p:cNvPr>
          <p:cNvSpPr>
            <a:spLocks noChangeArrowheads="1"/>
          </p:cNvSpPr>
          <p:nvPr/>
        </p:nvSpPr>
        <p:spPr bwMode="auto">
          <a:xfrm>
            <a:off x="325524" y="4924815"/>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5" name="Rectangle 28">
            <a:extLst>
              <a:ext uri="{FF2B5EF4-FFF2-40B4-BE49-F238E27FC236}">
                <a16:creationId xmlns:a16="http://schemas.microsoft.com/office/drawing/2014/main" id="{65187428-761A-4CA4-8EC5-FC5D47DD9CCC}"/>
              </a:ext>
            </a:extLst>
          </p:cNvPr>
          <p:cNvSpPr>
            <a:spLocks noChangeArrowheads="1"/>
          </p:cNvSpPr>
          <p:nvPr/>
        </p:nvSpPr>
        <p:spPr bwMode="auto">
          <a:xfrm>
            <a:off x="193799" y="4924815"/>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6" name="Rectangle 29">
            <a:extLst>
              <a:ext uri="{FF2B5EF4-FFF2-40B4-BE49-F238E27FC236}">
                <a16:creationId xmlns:a16="http://schemas.microsoft.com/office/drawing/2014/main" id="{FAABB749-1CD7-4A49-BD70-6FFA3F3C10E7}"/>
              </a:ext>
            </a:extLst>
          </p:cNvPr>
          <p:cNvSpPr>
            <a:spLocks noChangeArrowheads="1"/>
          </p:cNvSpPr>
          <p:nvPr/>
        </p:nvSpPr>
        <p:spPr bwMode="auto">
          <a:xfrm>
            <a:off x="60487" y="4924815"/>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7" name="Rectangle 30">
            <a:extLst>
              <a:ext uri="{FF2B5EF4-FFF2-40B4-BE49-F238E27FC236}">
                <a16:creationId xmlns:a16="http://schemas.microsoft.com/office/drawing/2014/main" id="{FD8CC899-97F6-46B8-BB7B-9C2896CACADA}"/>
              </a:ext>
            </a:extLst>
          </p:cNvPr>
          <p:cNvSpPr>
            <a:spLocks noChangeArrowheads="1"/>
          </p:cNvSpPr>
          <p:nvPr/>
        </p:nvSpPr>
        <p:spPr bwMode="auto">
          <a:xfrm>
            <a:off x="457249" y="5047018"/>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8" name="Rectangle 31">
            <a:extLst>
              <a:ext uri="{FF2B5EF4-FFF2-40B4-BE49-F238E27FC236}">
                <a16:creationId xmlns:a16="http://schemas.microsoft.com/office/drawing/2014/main" id="{085E6BA7-89EB-4C82-BA93-672F2F4B4733}"/>
              </a:ext>
            </a:extLst>
          </p:cNvPr>
          <p:cNvSpPr>
            <a:spLocks noChangeArrowheads="1"/>
          </p:cNvSpPr>
          <p:nvPr/>
        </p:nvSpPr>
        <p:spPr bwMode="auto">
          <a:xfrm>
            <a:off x="325524" y="5047018"/>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09" name="Rectangle 32">
            <a:extLst>
              <a:ext uri="{FF2B5EF4-FFF2-40B4-BE49-F238E27FC236}">
                <a16:creationId xmlns:a16="http://schemas.microsoft.com/office/drawing/2014/main" id="{9B8DC736-CEC0-4174-BEFF-D5761016B3BF}"/>
              </a:ext>
            </a:extLst>
          </p:cNvPr>
          <p:cNvSpPr>
            <a:spLocks noChangeArrowheads="1"/>
          </p:cNvSpPr>
          <p:nvPr/>
        </p:nvSpPr>
        <p:spPr bwMode="auto">
          <a:xfrm>
            <a:off x="193799" y="5047018"/>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0" name="Rectangle 33">
            <a:extLst>
              <a:ext uri="{FF2B5EF4-FFF2-40B4-BE49-F238E27FC236}">
                <a16:creationId xmlns:a16="http://schemas.microsoft.com/office/drawing/2014/main" id="{32E91993-C6F7-4ABC-8B88-2F4A3632EBFE}"/>
              </a:ext>
            </a:extLst>
          </p:cNvPr>
          <p:cNvSpPr>
            <a:spLocks noChangeArrowheads="1"/>
          </p:cNvSpPr>
          <p:nvPr/>
        </p:nvSpPr>
        <p:spPr bwMode="auto">
          <a:xfrm>
            <a:off x="60487" y="5047018"/>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1" name="Rectangle 34">
            <a:extLst>
              <a:ext uri="{FF2B5EF4-FFF2-40B4-BE49-F238E27FC236}">
                <a16:creationId xmlns:a16="http://schemas.microsoft.com/office/drawing/2014/main" id="{119E0D7A-0432-45AF-97AA-DF2F6BBAAF7F}"/>
              </a:ext>
            </a:extLst>
          </p:cNvPr>
          <p:cNvSpPr>
            <a:spLocks noChangeArrowheads="1"/>
          </p:cNvSpPr>
          <p:nvPr/>
        </p:nvSpPr>
        <p:spPr bwMode="auto">
          <a:xfrm>
            <a:off x="457249" y="51692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2" name="Rectangle 35">
            <a:extLst>
              <a:ext uri="{FF2B5EF4-FFF2-40B4-BE49-F238E27FC236}">
                <a16:creationId xmlns:a16="http://schemas.microsoft.com/office/drawing/2014/main" id="{83E247A4-15A9-4C19-A236-D2B238E2537A}"/>
              </a:ext>
            </a:extLst>
          </p:cNvPr>
          <p:cNvSpPr>
            <a:spLocks noChangeArrowheads="1"/>
          </p:cNvSpPr>
          <p:nvPr/>
        </p:nvSpPr>
        <p:spPr bwMode="auto">
          <a:xfrm>
            <a:off x="325524" y="51692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3" name="Rectangle 36">
            <a:extLst>
              <a:ext uri="{FF2B5EF4-FFF2-40B4-BE49-F238E27FC236}">
                <a16:creationId xmlns:a16="http://schemas.microsoft.com/office/drawing/2014/main" id="{78EDBE77-29BD-48D8-AA2C-3D4BC203B50A}"/>
              </a:ext>
            </a:extLst>
          </p:cNvPr>
          <p:cNvSpPr>
            <a:spLocks noChangeArrowheads="1"/>
          </p:cNvSpPr>
          <p:nvPr/>
        </p:nvSpPr>
        <p:spPr bwMode="auto">
          <a:xfrm>
            <a:off x="193799" y="51692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4" name="Rectangle 37">
            <a:extLst>
              <a:ext uri="{FF2B5EF4-FFF2-40B4-BE49-F238E27FC236}">
                <a16:creationId xmlns:a16="http://schemas.microsoft.com/office/drawing/2014/main" id="{74E48C37-15AA-46CC-8D3D-32194680A1E7}"/>
              </a:ext>
            </a:extLst>
          </p:cNvPr>
          <p:cNvSpPr>
            <a:spLocks noChangeArrowheads="1"/>
          </p:cNvSpPr>
          <p:nvPr/>
        </p:nvSpPr>
        <p:spPr bwMode="auto">
          <a:xfrm>
            <a:off x="60487" y="5169220"/>
            <a:ext cx="80940" cy="82526"/>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5" name="Rectangle 38">
            <a:extLst>
              <a:ext uri="{FF2B5EF4-FFF2-40B4-BE49-F238E27FC236}">
                <a16:creationId xmlns:a16="http://schemas.microsoft.com/office/drawing/2014/main" id="{2187FC50-70C7-466D-9B04-FBED601359F9}"/>
              </a:ext>
            </a:extLst>
          </p:cNvPr>
          <p:cNvSpPr>
            <a:spLocks noChangeArrowheads="1"/>
          </p:cNvSpPr>
          <p:nvPr/>
        </p:nvSpPr>
        <p:spPr bwMode="auto">
          <a:xfrm>
            <a:off x="457249" y="5293010"/>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6" name="Rectangle 39">
            <a:extLst>
              <a:ext uri="{FF2B5EF4-FFF2-40B4-BE49-F238E27FC236}">
                <a16:creationId xmlns:a16="http://schemas.microsoft.com/office/drawing/2014/main" id="{678A853C-AFBA-4657-8FC9-6AB3A12515C9}"/>
              </a:ext>
            </a:extLst>
          </p:cNvPr>
          <p:cNvSpPr>
            <a:spLocks noChangeArrowheads="1"/>
          </p:cNvSpPr>
          <p:nvPr/>
        </p:nvSpPr>
        <p:spPr bwMode="auto">
          <a:xfrm>
            <a:off x="325524" y="5293010"/>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7" name="Rectangle 40">
            <a:extLst>
              <a:ext uri="{FF2B5EF4-FFF2-40B4-BE49-F238E27FC236}">
                <a16:creationId xmlns:a16="http://schemas.microsoft.com/office/drawing/2014/main" id="{981E180E-0FAD-483B-9924-72A73599BF37}"/>
              </a:ext>
            </a:extLst>
          </p:cNvPr>
          <p:cNvSpPr>
            <a:spLocks noChangeArrowheads="1"/>
          </p:cNvSpPr>
          <p:nvPr/>
        </p:nvSpPr>
        <p:spPr bwMode="auto">
          <a:xfrm>
            <a:off x="193799" y="5293010"/>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8" name="Rectangle 41">
            <a:extLst>
              <a:ext uri="{FF2B5EF4-FFF2-40B4-BE49-F238E27FC236}">
                <a16:creationId xmlns:a16="http://schemas.microsoft.com/office/drawing/2014/main" id="{D8EB9FE5-3FAB-4138-9E99-C970539E74A7}"/>
              </a:ext>
            </a:extLst>
          </p:cNvPr>
          <p:cNvSpPr>
            <a:spLocks noChangeArrowheads="1"/>
          </p:cNvSpPr>
          <p:nvPr/>
        </p:nvSpPr>
        <p:spPr bwMode="auto">
          <a:xfrm>
            <a:off x="60487" y="5293010"/>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19" name="Rectangle 42">
            <a:extLst>
              <a:ext uri="{FF2B5EF4-FFF2-40B4-BE49-F238E27FC236}">
                <a16:creationId xmlns:a16="http://schemas.microsoft.com/office/drawing/2014/main" id="{B8BFD321-DE5F-46FE-B0E1-B447460E56DB}"/>
              </a:ext>
            </a:extLst>
          </p:cNvPr>
          <p:cNvSpPr>
            <a:spLocks noChangeArrowheads="1"/>
          </p:cNvSpPr>
          <p:nvPr/>
        </p:nvSpPr>
        <p:spPr bwMode="auto">
          <a:xfrm>
            <a:off x="457249" y="541521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0" name="Rectangle 43">
            <a:extLst>
              <a:ext uri="{FF2B5EF4-FFF2-40B4-BE49-F238E27FC236}">
                <a16:creationId xmlns:a16="http://schemas.microsoft.com/office/drawing/2014/main" id="{3F72498F-29A7-411F-9228-5C7E00C85987}"/>
              </a:ext>
            </a:extLst>
          </p:cNvPr>
          <p:cNvSpPr>
            <a:spLocks noChangeArrowheads="1"/>
          </p:cNvSpPr>
          <p:nvPr/>
        </p:nvSpPr>
        <p:spPr bwMode="auto">
          <a:xfrm>
            <a:off x="325524" y="541521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1" name="Rectangle 44">
            <a:extLst>
              <a:ext uri="{FF2B5EF4-FFF2-40B4-BE49-F238E27FC236}">
                <a16:creationId xmlns:a16="http://schemas.microsoft.com/office/drawing/2014/main" id="{C9B52BDD-0A18-46CC-883A-38C207F43F3B}"/>
              </a:ext>
            </a:extLst>
          </p:cNvPr>
          <p:cNvSpPr>
            <a:spLocks noChangeArrowheads="1"/>
          </p:cNvSpPr>
          <p:nvPr/>
        </p:nvSpPr>
        <p:spPr bwMode="auto">
          <a:xfrm>
            <a:off x="193799" y="541521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2" name="Rectangle 45">
            <a:extLst>
              <a:ext uri="{FF2B5EF4-FFF2-40B4-BE49-F238E27FC236}">
                <a16:creationId xmlns:a16="http://schemas.microsoft.com/office/drawing/2014/main" id="{3EC1679E-FD5C-46ED-B5A2-3F1591B7EE3B}"/>
              </a:ext>
            </a:extLst>
          </p:cNvPr>
          <p:cNvSpPr>
            <a:spLocks noChangeArrowheads="1"/>
          </p:cNvSpPr>
          <p:nvPr/>
        </p:nvSpPr>
        <p:spPr bwMode="auto">
          <a:xfrm>
            <a:off x="60487" y="541521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3" name="Rectangle 46">
            <a:extLst>
              <a:ext uri="{FF2B5EF4-FFF2-40B4-BE49-F238E27FC236}">
                <a16:creationId xmlns:a16="http://schemas.microsoft.com/office/drawing/2014/main" id="{F950F8ED-269C-45F7-950A-35C432F1DBFC}"/>
              </a:ext>
            </a:extLst>
          </p:cNvPr>
          <p:cNvSpPr>
            <a:spLocks noChangeArrowheads="1"/>
          </p:cNvSpPr>
          <p:nvPr/>
        </p:nvSpPr>
        <p:spPr bwMode="auto">
          <a:xfrm>
            <a:off x="457249" y="553900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4" name="Rectangle 47">
            <a:extLst>
              <a:ext uri="{FF2B5EF4-FFF2-40B4-BE49-F238E27FC236}">
                <a16:creationId xmlns:a16="http://schemas.microsoft.com/office/drawing/2014/main" id="{0D01D5C0-DF87-4A10-8057-B61CF5EAEC1E}"/>
              </a:ext>
            </a:extLst>
          </p:cNvPr>
          <p:cNvSpPr>
            <a:spLocks noChangeArrowheads="1"/>
          </p:cNvSpPr>
          <p:nvPr/>
        </p:nvSpPr>
        <p:spPr bwMode="auto">
          <a:xfrm>
            <a:off x="325524" y="553900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5" name="Rectangle 48">
            <a:extLst>
              <a:ext uri="{FF2B5EF4-FFF2-40B4-BE49-F238E27FC236}">
                <a16:creationId xmlns:a16="http://schemas.microsoft.com/office/drawing/2014/main" id="{0E1B3726-7647-4948-8C81-7D3B52A88DA4}"/>
              </a:ext>
            </a:extLst>
          </p:cNvPr>
          <p:cNvSpPr>
            <a:spLocks noChangeArrowheads="1"/>
          </p:cNvSpPr>
          <p:nvPr/>
        </p:nvSpPr>
        <p:spPr bwMode="auto">
          <a:xfrm>
            <a:off x="193799" y="553900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6" name="Rectangle 49">
            <a:extLst>
              <a:ext uri="{FF2B5EF4-FFF2-40B4-BE49-F238E27FC236}">
                <a16:creationId xmlns:a16="http://schemas.microsoft.com/office/drawing/2014/main" id="{4692BEEE-3054-435C-A85D-A1DBA607736C}"/>
              </a:ext>
            </a:extLst>
          </p:cNvPr>
          <p:cNvSpPr>
            <a:spLocks noChangeArrowheads="1"/>
          </p:cNvSpPr>
          <p:nvPr/>
        </p:nvSpPr>
        <p:spPr bwMode="auto">
          <a:xfrm>
            <a:off x="60487" y="5539003"/>
            <a:ext cx="80940" cy="80940"/>
          </a:xfrm>
          <a:prstGeom prst="rect">
            <a:avLst/>
          </a:prstGeom>
          <a:solidFill>
            <a:srgbClr val="0078D7"/>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8" name="Rectangle 60">
            <a:extLst>
              <a:ext uri="{FF2B5EF4-FFF2-40B4-BE49-F238E27FC236}">
                <a16:creationId xmlns:a16="http://schemas.microsoft.com/office/drawing/2014/main" id="{08D43266-F41F-47BF-AB3A-06DC99BF6835}"/>
              </a:ext>
            </a:extLst>
          </p:cNvPr>
          <p:cNvSpPr>
            <a:spLocks noChangeArrowheads="1"/>
          </p:cNvSpPr>
          <p:nvPr/>
        </p:nvSpPr>
        <p:spPr bwMode="auto">
          <a:xfrm>
            <a:off x="733395" y="5232702"/>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29" name="Rectangle 61">
            <a:extLst>
              <a:ext uri="{FF2B5EF4-FFF2-40B4-BE49-F238E27FC236}">
                <a16:creationId xmlns:a16="http://schemas.microsoft.com/office/drawing/2014/main" id="{48C39FCC-FE13-4D53-ABE2-54658C25B613}"/>
              </a:ext>
            </a:extLst>
          </p:cNvPr>
          <p:cNvSpPr>
            <a:spLocks noChangeArrowheads="1"/>
          </p:cNvSpPr>
          <p:nvPr/>
        </p:nvSpPr>
        <p:spPr bwMode="auto">
          <a:xfrm>
            <a:off x="895274" y="5232702"/>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0" name="Rectangle 62">
            <a:extLst>
              <a:ext uri="{FF2B5EF4-FFF2-40B4-BE49-F238E27FC236}">
                <a16:creationId xmlns:a16="http://schemas.microsoft.com/office/drawing/2014/main" id="{6A611E6E-113C-452C-9999-52B62C0AD89B}"/>
              </a:ext>
            </a:extLst>
          </p:cNvPr>
          <p:cNvSpPr>
            <a:spLocks noChangeArrowheads="1"/>
          </p:cNvSpPr>
          <p:nvPr/>
        </p:nvSpPr>
        <p:spPr bwMode="auto">
          <a:xfrm>
            <a:off x="1285690" y="523270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1" name="Rectangle 63">
            <a:extLst>
              <a:ext uri="{FF2B5EF4-FFF2-40B4-BE49-F238E27FC236}">
                <a16:creationId xmlns:a16="http://schemas.microsoft.com/office/drawing/2014/main" id="{E3382414-37E6-4BA6-89B0-4A4F2CDDBF36}"/>
              </a:ext>
            </a:extLst>
          </p:cNvPr>
          <p:cNvSpPr>
            <a:spLocks noChangeArrowheads="1"/>
          </p:cNvSpPr>
          <p:nvPr/>
        </p:nvSpPr>
        <p:spPr bwMode="auto">
          <a:xfrm>
            <a:off x="1449155" y="523270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2" name="Rectangle 64">
            <a:extLst>
              <a:ext uri="{FF2B5EF4-FFF2-40B4-BE49-F238E27FC236}">
                <a16:creationId xmlns:a16="http://schemas.microsoft.com/office/drawing/2014/main" id="{43F66F2E-4531-44AC-B9CD-9481B43D692C}"/>
              </a:ext>
            </a:extLst>
          </p:cNvPr>
          <p:cNvSpPr>
            <a:spLocks noChangeArrowheads="1"/>
          </p:cNvSpPr>
          <p:nvPr/>
        </p:nvSpPr>
        <p:spPr bwMode="auto">
          <a:xfrm>
            <a:off x="1612622" y="523270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3" name="Rectangle 65">
            <a:extLst>
              <a:ext uri="{FF2B5EF4-FFF2-40B4-BE49-F238E27FC236}">
                <a16:creationId xmlns:a16="http://schemas.microsoft.com/office/drawing/2014/main" id="{3C5271D7-90ED-40D9-870D-F1E039C81178}"/>
              </a:ext>
            </a:extLst>
          </p:cNvPr>
          <p:cNvSpPr>
            <a:spLocks noChangeArrowheads="1"/>
          </p:cNvSpPr>
          <p:nvPr/>
        </p:nvSpPr>
        <p:spPr bwMode="auto">
          <a:xfrm>
            <a:off x="733395" y="5419973"/>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4" name="Rectangle 66">
            <a:extLst>
              <a:ext uri="{FF2B5EF4-FFF2-40B4-BE49-F238E27FC236}">
                <a16:creationId xmlns:a16="http://schemas.microsoft.com/office/drawing/2014/main" id="{983A4C34-E5B9-426F-AECC-13F87215C4A0}"/>
              </a:ext>
            </a:extLst>
          </p:cNvPr>
          <p:cNvSpPr>
            <a:spLocks noChangeArrowheads="1"/>
          </p:cNvSpPr>
          <p:nvPr/>
        </p:nvSpPr>
        <p:spPr bwMode="auto">
          <a:xfrm>
            <a:off x="895274" y="5419973"/>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5" name="Rectangle 67">
            <a:extLst>
              <a:ext uri="{FF2B5EF4-FFF2-40B4-BE49-F238E27FC236}">
                <a16:creationId xmlns:a16="http://schemas.microsoft.com/office/drawing/2014/main" id="{12572027-1FFF-43F5-B52D-A133BCE631E6}"/>
              </a:ext>
            </a:extLst>
          </p:cNvPr>
          <p:cNvSpPr>
            <a:spLocks noChangeArrowheads="1"/>
          </p:cNvSpPr>
          <p:nvPr/>
        </p:nvSpPr>
        <p:spPr bwMode="auto">
          <a:xfrm>
            <a:off x="1266642" y="5419973"/>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6" name="Rectangle 68">
            <a:extLst>
              <a:ext uri="{FF2B5EF4-FFF2-40B4-BE49-F238E27FC236}">
                <a16:creationId xmlns:a16="http://schemas.microsoft.com/office/drawing/2014/main" id="{31821C3D-8D07-4328-B28A-95ECB0B912A0}"/>
              </a:ext>
            </a:extLst>
          </p:cNvPr>
          <p:cNvSpPr>
            <a:spLocks noChangeArrowheads="1"/>
          </p:cNvSpPr>
          <p:nvPr/>
        </p:nvSpPr>
        <p:spPr bwMode="auto">
          <a:xfrm>
            <a:off x="1430109" y="5419973"/>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7" name="Rectangle 69">
            <a:extLst>
              <a:ext uri="{FF2B5EF4-FFF2-40B4-BE49-F238E27FC236}">
                <a16:creationId xmlns:a16="http://schemas.microsoft.com/office/drawing/2014/main" id="{68B9C334-BFEC-45C8-AB32-06C884FF2883}"/>
              </a:ext>
            </a:extLst>
          </p:cNvPr>
          <p:cNvSpPr>
            <a:spLocks noChangeArrowheads="1"/>
          </p:cNvSpPr>
          <p:nvPr/>
        </p:nvSpPr>
        <p:spPr bwMode="auto">
          <a:xfrm>
            <a:off x="1593576" y="5419973"/>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8" name="Rectangle 70">
            <a:extLst>
              <a:ext uri="{FF2B5EF4-FFF2-40B4-BE49-F238E27FC236}">
                <a16:creationId xmlns:a16="http://schemas.microsoft.com/office/drawing/2014/main" id="{39B5B156-3041-4E8E-97E0-B576E6457D63}"/>
              </a:ext>
            </a:extLst>
          </p:cNvPr>
          <p:cNvSpPr>
            <a:spLocks noChangeArrowheads="1"/>
          </p:cNvSpPr>
          <p:nvPr/>
        </p:nvSpPr>
        <p:spPr bwMode="auto">
          <a:xfrm>
            <a:off x="733395" y="5607246"/>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39" name="Rectangle 71">
            <a:extLst>
              <a:ext uri="{FF2B5EF4-FFF2-40B4-BE49-F238E27FC236}">
                <a16:creationId xmlns:a16="http://schemas.microsoft.com/office/drawing/2014/main" id="{926C56E5-EE8C-4E9D-8BA3-7F40501C018B}"/>
              </a:ext>
            </a:extLst>
          </p:cNvPr>
          <p:cNvSpPr>
            <a:spLocks noChangeArrowheads="1"/>
          </p:cNvSpPr>
          <p:nvPr/>
        </p:nvSpPr>
        <p:spPr bwMode="auto">
          <a:xfrm>
            <a:off x="895274" y="5607246"/>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0" name="Rectangle 72">
            <a:extLst>
              <a:ext uri="{FF2B5EF4-FFF2-40B4-BE49-F238E27FC236}">
                <a16:creationId xmlns:a16="http://schemas.microsoft.com/office/drawing/2014/main" id="{41EE08AE-D006-4C98-BBAC-A34EA3A55F9C}"/>
              </a:ext>
            </a:extLst>
          </p:cNvPr>
          <p:cNvSpPr>
            <a:spLocks noChangeArrowheads="1"/>
          </p:cNvSpPr>
          <p:nvPr/>
        </p:nvSpPr>
        <p:spPr bwMode="auto">
          <a:xfrm>
            <a:off x="1266642" y="5607246"/>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1" name="Rectangle 73">
            <a:extLst>
              <a:ext uri="{FF2B5EF4-FFF2-40B4-BE49-F238E27FC236}">
                <a16:creationId xmlns:a16="http://schemas.microsoft.com/office/drawing/2014/main" id="{C039C938-DF75-4A75-8D2A-F61EEE90A7E4}"/>
              </a:ext>
            </a:extLst>
          </p:cNvPr>
          <p:cNvSpPr>
            <a:spLocks noChangeArrowheads="1"/>
          </p:cNvSpPr>
          <p:nvPr/>
        </p:nvSpPr>
        <p:spPr bwMode="auto">
          <a:xfrm>
            <a:off x="1430109" y="5607246"/>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2" name="Rectangle 74">
            <a:extLst>
              <a:ext uri="{FF2B5EF4-FFF2-40B4-BE49-F238E27FC236}">
                <a16:creationId xmlns:a16="http://schemas.microsoft.com/office/drawing/2014/main" id="{AB953EE6-FD0D-46D5-AD88-4674E0B75FEA}"/>
              </a:ext>
            </a:extLst>
          </p:cNvPr>
          <p:cNvSpPr>
            <a:spLocks noChangeArrowheads="1"/>
          </p:cNvSpPr>
          <p:nvPr/>
        </p:nvSpPr>
        <p:spPr bwMode="auto">
          <a:xfrm>
            <a:off x="1593576" y="5607246"/>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3" name="Rectangle 75">
            <a:extLst>
              <a:ext uri="{FF2B5EF4-FFF2-40B4-BE49-F238E27FC236}">
                <a16:creationId xmlns:a16="http://schemas.microsoft.com/office/drawing/2014/main" id="{36E3AEA7-3C0E-4D72-BEE1-758A5AFFD4CC}"/>
              </a:ext>
            </a:extLst>
          </p:cNvPr>
          <p:cNvSpPr>
            <a:spLocks noChangeArrowheads="1"/>
          </p:cNvSpPr>
          <p:nvPr/>
        </p:nvSpPr>
        <p:spPr bwMode="auto">
          <a:xfrm>
            <a:off x="733395" y="5794517"/>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4" name="Rectangle 76">
            <a:extLst>
              <a:ext uri="{FF2B5EF4-FFF2-40B4-BE49-F238E27FC236}">
                <a16:creationId xmlns:a16="http://schemas.microsoft.com/office/drawing/2014/main" id="{8DF831DF-01B5-46C1-83B1-FC13989F4E0D}"/>
              </a:ext>
            </a:extLst>
          </p:cNvPr>
          <p:cNvSpPr>
            <a:spLocks noChangeArrowheads="1"/>
          </p:cNvSpPr>
          <p:nvPr/>
        </p:nvSpPr>
        <p:spPr bwMode="auto">
          <a:xfrm>
            <a:off x="895274" y="5794517"/>
            <a:ext cx="98397" cy="96811"/>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5" name="Rectangle 77">
            <a:extLst>
              <a:ext uri="{FF2B5EF4-FFF2-40B4-BE49-F238E27FC236}">
                <a16:creationId xmlns:a16="http://schemas.microsoft.com/office/drawing/2014/main" id="{4F9180F3-9297-42F2-A2F4-D0F47452D40A}"/>
              </a:ext>
            </a:extLst>
          </p:cNvPr>
          <p:cNvSpPr>
            <a:spLocks noChangeArrowheads="1"/>
          </p:cNvSpPr>
          <p:nvPr/>
        </p:nvSpPr>
        <p:spPr bwMode="auto">
          <a:xfrm>
            <a:off x="1266642" y="5794517"/>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6" name="Rectangle 78">
            <a:extLst>
              <a:ext uri="{FF2B5EF4-FFF2-40B4-BE49-F238E27FC236}">
                <a16:creationId xmlns:a16="http://schemas.microsoft.com/office/drawing/2014/main" id="{9CD7F38D-5E5A-4313-865E-E44AF346664C}"/>
              </a:ext>
            </a:extLst>
          </p:cNvPr>
          <p:cNvSpPr>
            <a:spLocks noChangeArrowheads="1"/>
          </p:cNvSpPr>
          <p:nvPr/>
        </p:nvSpPr>
        <p:spPr bwMode="auto">
          <a:xfrm>
            <a:off x="1430109" y="5794517"/>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7" name="Rectangle 79">
            <a:extLst>
              <a:ext uri="{FF2B5EF4-FFF2-40B4-BE49-F238E27FC236}">
                <a16:creationId xmlns:a16="http://schemas.microsoft.com/office/drawing/2014/main" id="{CB3A7623-1078-4A25-B5FF-4A4BD8FBC9EE}"/>
              </a:ext>
            </a:extLst>
          </p:cNvPr>
          <p:cNvSpPr>
            <a:spLocks noChangeArrowheads="1"/>
          </p:cNvSpPr>
          <p:nvPr/>
        </p:nvSpPr>
        <p:spPr bwMode="auto">
          <a:xfrm>
            <a:off x="1593576" y="5794517"/>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8" name="Rectangle 80">
            <a:extLst>
              <a:ext uri="{FF2B5EF4-FFF2-40B4-BE49-F238E27FC236}">
                <a16:creationId xmlns:a16="http://schemas.microsoft.com/office/drawing/2014/main" id="{1134E37E-7930-4533-A0AA-14B4CBC240CF}"/>
              </a:ext>
            </a:extLst>
          </p:cNvPr>
          <p:cNvSpPr>
            <a:spLocks noChangeArrowheads="1"/>
          </p:cNvSpPr>
          <p:nvPr/>
        </p:nvSpPr>
        <p:spPr bwMode="auto">
          <a:xfrm>
            <a:off x="733395" y="5981790"/>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49" name="Rectangle 81">
            <a:extLst>
              <a:ext uri="{FF2B5EF4-FFF2-40B4-BE49-F238E27FC236}">
                <a16:creationId xmlns:a16="http://schemas.microsoft.com/office/drawing/2014/main" id="{1F9EAD66-9564-4563-A0DA-DBD064264C64}"/>
              </a:ext>
            </a:extLst>
          </p:cNvPr>
          <p:cNvSpPr>
            <a:spLocks noChangeArrowheads="1"/>
          </p:cNvSpPr>
          <p:nvPr/>
        </p:nvSpPr>
        <p:spPr bwMode="auto">
          <a:xfrm>
            <a:off x="895274" y="5981790"/>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0" name="Rectangle 82">
            <a:extLst>
              <a:ext uri="{FF2B5EF4-FFF2-40B4-BE49-F238E27FC236}">
                <a16:creationId xmlns:a16="http://schemas.microsoft.com/office/drawing/2014/main" id="{CE554CE4-BFC9-4E0F-B846-10D021B635A1}"/>
              </a:ext>
            </a:extLst>
          </p:cNvPr>
          <p:cNvSpPr>
            <a:spLocks noChangeArrowheads="1"/>
          </p:cNvSpPr>
          <p:nvPr/>
        </p:nvSpPr>
        <p:spPr bwMode="auto">
          <a:xfrm>
            <a:off x="1266642" y="598179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1" name="Rectangle 83">
            <a:extLst>
              <a:ext uri="{FF2B5EF4-FFF2-40B4-BE49-F238E27FC236}">
                <a16:creationId xmlns:a16="http://schemas.microsoft.com/office/drawing/2014/main" id="{4E7AF8E5-2249-4EC4-A3CC-4E289615688B}"/>
              </a:ext>
            </a:extLst>
          </p:cNvPr>
          <p:cNvSpPr>
            <a:spLocks noChangeArrowheads="1"/>
          </p:cNvSpPr>
          <p:nvPr/>
        </p:nvSpPr>
        <p:spPr bwMode="auto">
          <a:xfrm>
            <a:off x="1430109" y="598179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2" name="Rectangle 84">
            <a:extLst>
              <a:ext uri="{FF2B5EF4-FFF2-40B4-BE49-F238E27FC236}">
                <a16:creationId xmlns:a16="http://schemas.microsoft.com/office/drawing/2014/main" id="{DC687FFE-D302-4491-8B5C-98A36955B807}"/>
              </a:ext>
            </a:extLst>
          </p:cNvPr>
          <p:cNvSpPr>
            <a:spLocks noChangeArrowheads="1"/>
          </p:cNvSpPr>
          <p:nvPr/>
        </p:nvSpPr>
        <p:spPr bwMode="auto">
          <a:xfrm>
            <a:off x="1593576" y="598179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3" name="Rectangle 85">
            <a:extLst>
              <a:ext uri="{FF2B5EF4-FFF2-40B4-BE49-F238E27FC236}">
                <a16:creationId xmlns:a16="http://schemas.microsoft.com/office/drawing/2014/main" id="{A8DF27BD-CF6F-4073-9D0D-D9074E2B2F51}"/>
              </a:ext>
            </a:extLst>
          </p:cNvPr>
          <p:cNvSpPr>
            <a:spLocks noChangeArrowheads="1"/>
          </p:cNvSpPr>
          <p:nvPr/>
        </p:nvSpPr>
        <p:spPr bwMode="auto">
          <a:xfrm>
            <a:off x="733395" y="6169062"/>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4" name="Rectangle 86">
            <a:extLst>
              <a:ext uri="{FF2B5EF4-FFF2-40B4-BE49-F238E27FC236}">
                <a16:creationId xmlns:a16="http://schemas.microsoft.com/office/drawing/2014/main" id="{617E97D4-86A4-442D-81F5-7EF3503801D4}"/>
              </a:ext>
            </a:extLst>
          </p:cNvPr>
          <p:cNvSpPr>
            <a:spLocks noChangeArrowheads="1"/>
          </p:cNvSpPr>
          <p:nvPr/>
        </p:nvSpPr>
        <p:spPr bwMode="auto">
          <a:xfrm>
            <a:off x="895274" y="6169062"/>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5" name="Rectangle 87">
            <a:extLst>
              <a:ext uri="{FF2B5EF4-FFF2-40B4-BE49-F238E27FC236}">
                <a16:creationId xmlns:a16="http://schemas.microsoft.com/office/drawing/2014/main" id="{F2E11D93-C8A8-4D02-BC4D-32B9A9E7E711}"/>
              </a:ext>
            </a:extLst>
          </p:cNvPr>
          <p:cNvSpPr>
            <a:spLocks noChangeArrowheads="1"/>
          </p:cNvSpPr>
          <p:nvPr/>
        </p:nvSpPr>
        <p:spPr bwMode="auto">
          <a:xfrm>
            <a:off x="1266642" y="616906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6" name="Rectangle 88">
            <a:extLst>
              <a:ext uri="{FF2B5EF4-FFF2-40B4-BE49-F238E27FC236}">
                <a16:creationId xmlns:a16="http://schemas.microsoft.com/office/drawing/2014/main" id="{CC1362D4-1B83-4D3E-89FD-4D6F051C02D6}"/>
              </a:ext>
            </a:extLst>
          </p:cNvPr>
          <p:cNvSpPr>
            <a:spLocks noChangeArrowheads="1"/>
          </p:cNvSpPr>
          <p:nvPr/>
        </p:nvSpPr>
        <p:spPr bwMode="auto">
          <a:xfrm>
            <a:off x="1430109" y="616906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7" name="Rectangle 89">
            <a:extLst>
              <a:ext uri="{FF2B5EF4-FFF2-40B4-BE49-F238E27FC236}">
                <a16:creationId xmlns:a16="http://schemas.microsoft.com/office/drawing/2014/main" id="{37C86917-C680-4FA2-9734-97AA87EA09B6}"/>
              </a:ext>
            </a:extLst>
          </p:cNvPr>
          <p:cNvSpPr>
            <a:spLocks noChangeArrowheads="1"/>
          </p:cNvSpPr>
          <p:nvPr/>
        </p:nvSpPr>
        <p:spPr bwMode="auto">
          <a:xfrm>
            <a:off x="1593576" y="616906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8" name="Rectangle 90">
            <a:extLst>
              <a:ext uri="{FF2B5EF4-FFF2-40B4-BE49-F238E27FC236}">
                <a16:creationId xmlns:a16="http://schemas.microsoft.com/office/drawing/2014/main" id="{F1E9BAE9-0F6E-4EBD-9996-A36E642A2F3D}"/>
              </a:ext>
            </a:extLst>
          </p:cNvPr>
          <p:cNvSpPr>
            <a:spLocks noChangeArrowheads="1"/>
          </p:cNvSpPr>
          <p:nvPr/>
        </p:nvSpPr>
        <p:spPr bwMode="auto">
          <a:xfrm>
            <a:off x="733395" y="6356334"/>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59" name="Rectangle 91">
            <a:extLst>
              <a:ext uri="{FF2B5EF4-FFF2-40B4-BE49-F238E27FC236}">
                <a16:creationId xmlns:a16="http://schemas.microsoft.com/office/drawing/2014/main" id="{1E32E424-9877-4A40-A7F8-111ED8274EE4}"/>
              </a:ext>
            </a:extLst>
          </p:cNvPr>
          <p:cNvSpPr>
            <a:spLocks noChangeArrowheads="1"/>
          </p:cNvSpPr>
          <p:nvPr/>
        </p:nvSpPr>
        <p:spPr bwMode="auto">
          <a:xfrm>
            <a:off x="895274" y="6356334"/>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0" name="Rectangle 92">
            <a:extLst>
              <a:ext uri="{FF2B5EF4-FFF2-40B4-BE49-F238E27FC236}">
                <a16:creationId xmlns:a16="http://schemas.microsoft.com/office/drawing/2014/main" id="{0086FA0F-7844-4E45-8518-DDA0F4A6BC6A}"/>
              </a:ext>
            </a:extLst>
          </p:cNvPr>
          <p:cNvSpPr>
            <a:spLocks noChangeArrowheads="1"/>
          </p:cNvSpPr>
          <p:nvPr/>
        </p:nvSpPr>
        <p:spPr bwMode="auto">
          <a:xfrm>
            <a:off x="1266642" y="635633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1" name="Rectangle 93">
            <a:extLst>
              <a:ext uri="{FF2B5EF4-FFF2-40B4-BE49-F238E27FC236}">
                <a16:creationId xmlns:a16="http://schemas.microsoft.com/office/drawing/2014/main" id="{361A0CBC-BD2C-4EFA-9405-D3F5F5DADA2D}"/>
              </a:ext>
            </a:extLst>
          </p:cNvPr>
          <p:cNvSpPr>
            <a:spLocks noChangeArrowheads="1"/>
          </p:cNvSpPr>
          <p:nvPr/>
        </p:nvSpPr>
        <p:spPr bwMode="auto">
          <a:xfrm>
            <a:off x="1430109" y="635633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2" name="Rectangle 94">
            <a:extLst>
              <a:ext uri="{FF2B5EF4-FFF2-40B4-BE49-F238E27FC236}">
                <a16:creationId xmlns:a16="http://schemas.microsoft.com/office/drawing/2014/main" id="{F31B8510-4208-4AE6-93E0-FEDF2DAF8E93}"/>
              </a:ext>
            </a:extLst>
          </p:cNvPr>
          <p:cNvSpPr>
            <a:spLocks noChangeArrowheads="1"/>
          </p:cNvSpPr>
          <p:nvPr/>
        </p:nvSpPr>
        <p:spPr bwMode="auto">
          <a:xfrm>
            <a:off x="1593576" y="635633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3" name="Rectangle 95">
            <a:extLst>
              <a:ext uri="{FF2B5EF4-FFF2-40B4-BE49-F238E27FC236}">
                <a16:creationId xmlns:a16="http://schemas.microsoft.com/office/drawing/2014/main" id="{DCB2D2FB-24C5-41DC-95C8-6030A305CCF9}"/>
              </a:ext>
            </a:extLst>
          </p:cNvPr>
          <p:cNvSpPr>
            <a:spLocks noChangeArrowheads="1"/>
          </p:cNvSpPr>
          <p:nvPr/>
        </p:nvSpPr>
        <p:spPr bwMode="auto">
          <a:xfrm>
            <a:off x="733395" y="6543606"/>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4" name="Rectangle 96">
            <a:extLst>
              <a:ext uri="{FF2B5EF4-FFF2-40B4-BE49-F238E27FC236}">
                <a16:creationId xmlns:a16="http://schemas.microsoft.com/office/drawing/2014/main" id="{FC7EA791-9356-491B-B97E-5806C1EBF061}"/>
              </a:ext>
            </a:extLst>
          </p:cNvPr>
          <p:cNvSpPr>
            <a:spLocks noChangeArrowheads="1"/>
          </p:cNvSpPr>
          <p:nvPr/>
        </p:nvSpPr>
        <p:spPr bwMode="auto">
          <a:xfrm>
            <a:off x="895274" y="6543606"/>
            <a:ext cx="98397" cy="98397"/>
          </a:xfrm>
          <a:prstGeom prst="rect">
            <a:avLst/>
          </a:prstGeom>
          <a:solidFill>
            <a:srgbClr val="00B0F0"/>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5" name="Rectangle 97">
            <a:extLst>
              <a:ext uri="{FF2B5EF4-FFF2-40B4-BE49-F238E27FC236}">
                <a16:creationId xmlns:a16="http://schemas.microsoft.com/office/drawing/2014/main" id="{56B2F410-CA88-4671-AC60-A36CA0CDD043}"/>
              </a:ext>
            </a:extLst>
          </p:cNvPr>
          <p:cNvSpPr>
            <a:spLocks noChangeArrowheads="1"/>
          </p:cNvSpPr>
          <p:nvPr/>
        </p:nvSpPr>
        <p:spPr bwMode="auto">
          <a:xfrm>
            <a:off x="1266642" y="6543606"/>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6" name="Rectangle 98">
            <a:extLst>
              <a:ext uri="{FF2B5EF4-FFF2-40B4-BE49-F238E27FC236}">
                <a16:creationId xmlns:a16="http://schemas.microsoft.com/office/drawing/2014/main" id="{51568F6C-4422-404E-B075-3E44B3F839D9}"/>
              </a:ext>
            </a:extLst>
          </p:cNvPr>
          <p:cNvSpPr>
            <a:spLocks noChangeArrowheads="1"/>
          </p:cNvSpPr>
          <p:nvPr/>
        </p:nvSpPr>
        <p:spPr bwMode="auto">
          <a:xfrm>
            <a:off x="1430109" y="6543606"/>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7" name="Rectangle 99">
            <a:extLst>
              <a:ext uri="{FF2B5EF4-FFF2-40B4-BE49-F238E27FC236}">
                <a16:creationId xmlns:a16="http://schemas.microsoft.com/office/drawing/2014/main" id="{0665FA11-CA12-4B90-9E34-4F2EEC1CE70D}"/>
              </a:ext>
            </a:extLst>
          </p:cNvPr>
          <p:cNvSpPr>
            <a:spLocks noChangeArrowheads="1"/>
          </p:cNvSpPr>
          <p:nvPr/>
        </p:nvSpPr>
        <p:spPr bwMode="auto">
          <a:xfrm>
            <a:off x="1593576" y="6543606"/>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368" name="Rectangle 62">
            <a:extLst>
              <a:ext uri="{FF2B5EF4-FFF2-40B4-BE49-F238E27FC236}">
                <a16:creationId xmlns:a16="http://schemas.microsoft.com/office/drawing/2014/main" id="{6AD4E322-667B-4EC2-9380-A9D59199BBE2}"/>
              </a:ext>
            </a:extLst>
          </p:cNvPr>
          <p:cNvSpPr>
            <a:spLocks noChangeArrowheads="1"/>
          </p:cNvSpPr>
          <p:nvPr/>
        </p:nvSpPr>
        <p:spPr bwMode="auto">
          <a:xfrm>
            <a:off x="1293626" y="5239050"/>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3" name="Rectangle 63">
            <a:extLst>
              <a:ext uri="{FF2B5EF4-FFF2-40B4-BE49-F238E27FC236}">
                <a16:creationId xmlns:a16="http://schemas.microsoft.com/office/drawing/2014/main" id="{A9F47A8A-C0A7-4B45-8DC0-518B4E5B0365}"/>
              </a:ext>
            </a:extLst>
          </p:cNvPr>
          <p:cNvSpPr>
            <a:spLocks noChangeArrowheads="1"/>
          </p:cNvSpPr>
          <p:nvPr/>
        </p:nvSpPr>
        <p:spPr bwMode="auto">
          <a:xfrm>
            <a:off x="1457091" y="5239050"/>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4" name="Rectangle 64">
            <a:extLst>
              <a:ext uri="{FF2B5EF4-FFF2-40B4-BE49-F238E27FC236}">
                <a16:creationId xmlns:a16="http://schemas.microsoft.com/office/drawing/2014/main" id="{44F0F30A-A3C8-4941-A3BE-FE3E30E27CC9}"/>
              </a:ext>
            </a:extLst>
          </p:cNvPr>
          <p:cNvSpPr>
            <a:spLocks noChangeArrowheads="1"/>
          </p:cNvSpPr>
          <p:nvPr/>
        </p:nvSpPr>
        <p:spPr bwMode="auto">
          <a:xfrm>
            <a:off x="1620557" y="5239050"/>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5" name="Rectangle 67">
            <a:extLst>
              <a:ext uri="{FF2B5EF4-FFF2-40B4-BE49-F238E27FC236}">
                <a16:creationId xmlns:a16="http://schemas.microsoft.com/office/drawing/2014/main" id="{D6FE07B6-0C82-4B46-B31D-CD8C2FC906A1}"/>
              </a:ext>
            </a:extLst>
          </p:cNvPr>
          <p:cNvSpPr>
            <a:spLocks noChangeArrowheads="1"/>
          </p:cNvSpPr>
          <p:nvPr/>
        </p:nvSpPr>
        <p:spPr bwMode="auto">
          <a:xfrm>
            <a:off x="1274578" y="5426321"/>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6" name="Rectangle 68">
            <a:extLst>
              <a:ext uri="{FF2B5EF4-FFF2-40B4-BE49-F238E27FC236}">
                <a16:creationId xmlns:a16="http://schemas.microsoft.com/office/drawing/2014/main" id="{6A19251F-8BA2-415E-BFE8-CD876DE2601E}"/>
              </a:ext>
            </a:extLst>
          </p:cNvPr>
          <p:cNvSpPr>
            <a:spLocks noChangeArrowheads="1"/>
          </p:cNvSpPr>
          <p:nvPr/>
        </p:nvSpPr>
        <p:spPr bwMode="auto">
          <a:xfrm>
            <a:off x="1438045" y="5426321"/>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7" name="Rectangle 69">
            <a:extLst>
              <a:ext uri="{FF2B5EF4-FFF2-40B4-BE49-F238E27FC236}">
                <a16:creationId xmlns:a16="http://schemas.microsoft.com/office/drawing/2014/main" id="{AA0D962D-87FC-4B6B-ACB1-57C3625CAD9C}"/>
              </a:ext>
            </a:extLst>
          </p:cNvPr>
          <p:cNvSpPr>
            <a:spLocks noChangeArrowheads="1"/>
          </p:cNvSpPr>
          <p:nvPr/>
        </p:nvSpPr>
        <p:spPr bwMode="auto">
          <a:xfrm>
            <a:off x="1601511" y="5426321"/>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8" name="Rectangle 72">
            <a:extLst>
              <a:ext uri="{FF2B5EF4-FFF2-40B4-BE49-F238E27FC236}">
                <a16:creationId xmlns:a16="http://schemas.microsoft.com/office/drawing/2014/main" id="{BA9FA4C8-4351-4804-B3FE-21FD0A4D2123}"/>
              </a:ext>
            </a:extLst>
          </p:cNvPr>
          <p:cNvSpPr>
            <a:spLocks noChangeArrowheads="1"/>
          </p:cNvSpPr>
          <p:nvPr/>
        </p:nvSpPr>
        <p:spPr bwMode="auto">
          <a:xfrm>
            <a:off x="1274578" y="561359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79" name="Rectangle 73">
            <a:extLst>
              <a:ext uri="{FF2B5EF4-FFF2-40B4-BE49-F238E27FC236}">
                <a16:creationId xmlns:a16="http://schemas.microsoft.com/office/drawing/2014/main" id="{26F62717-4B4E-4462-8444-A414D7705D35}"/>
              </a:ext>
            </a:extLst>
          </p:cNvPr>
          <p:cNvSpPr>
            <a:spLocks noChangeArrowheads="1"/>
          </p:cNvSpPr>
          <p:nvPr/>
        </p:nvSpPr>
        <p:spPr bwMode="auto">
          <a:xfrm>
            <a:off x="1438045" y="561359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0" name="Rectangle 74">
            <a:extLst>
              <a:ext uri="{FF2B5EF4-FFF2-40B4-BE49-F238E27FC236}">
                <a16:creationId xmlns:a16="http://schemas.microsoft.com/office/drawing/2014/main" id="{3B470736-A3CA-4D55-8D21-FCA00010D08A}"/>
              </a:ext>
            </a:extLst>
          </p:cNvPr>
          <p:cNvSpPr>
            <a:spLocks noChangeArrowheads="1"/>
          </p:cNvSpPr>
          <p:nvPr/>
        </p:nvSpPr>
        <p:spPr bwMode="auto">
          <a:xfrm>
            <a:off x="1601511" y="561359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1" name="Rectangle 77">
            <a:extLst>
              <a:ext uri="{FF2B5EF4-FFF2-40B4-BE49-F238E27FC236}">
                <a16:creationId xmlns:a16="http://schemas.microsoft.com/office/drawing/2014/main" id="{D7D81325-1EA8-4967-9AC6-7BEF0BC10E5C}"/>
              </a:ext>
            </a:extLst>
          </p:cNvPr>
          <p:cNvSpPr>
            <a:spLocks noChangeArrowheads="1"/>
          </p:cNvSpPr>
          <p:nvPr/>
        </p:nvSpPr>
        <p:spPr bwMode="auto">
          <a:xfrm>
            <a:off x="1274578" y="5800865"/>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2" name="Rectangle 78">
            <a:extLst>
              <a:ext uri="{FF2B5EF4-FFF2-40B4-BE49-F238E27FC236}">
                <a16:creationId xmlns:a16="http://schemas.microsoft.com/office/drawing/2014/main" id="{3EC4AF4D-6031-4836-B28E-C2ADFFA51A10}"/>
              </a:ext>
            </a:extLst>
          </p:cNvPr>
          <p:cNvSpPr>
            <a:spLocks noChangeArrowheads="1"/>
          </p:cNvSpPr>
          <p:nvPr/>
        </p:nvSpPr>
        <p:spPr bwMode="auto">
          <a:xfrm>
            <a:off x="1438045" y="5800865"/>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3" name="Rectangle 79">
            <a:extLst>
              <a:ext uri="{FF2B5EF4-FFF2-40B4-BE49-F238E27FC236}">
                <a16:creationId xmlns:a16="http://schemas.microsoft.com/office/drawing/2014/main" id="{6B085A96-EF25-4F18-A515-7F473D276A43}"/>
              </a:ext>
            </a:extLst>
          </p:cNvPr>
          <p:cNvSpPr>
            <a:spLocks noChangeArrowheads="1"/>
          </p:cNvSpPr>
          <p:nvPr/>
        </p:nvSpPr>
        <p:spPr bwMode="auto">
          <a:xfrm>
            <a:off x="1601511" y="5800865"/>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4" name="Rectangle 82">
            <a:extLst>
              <a:ext uri="{FF2B5EF4-FFF2-40B4-BE49-F238E27FC236}">
                <a16:creationId xmlns:a16="http://schemas.microsoft.com/office/drawing/2014/main" id="{73011FC1-E76B-41FC-A8F6-4B3BC29E9907}"/>
              </a:ext>
            </a:extLst>
          </p:cNvPr>
          <p:cNvSpPr>
            <a:spLocks noChangeArrowheads="1"/>
          </p:cNvSpPr>
          <p:nvPr/>
        </p:nvSpPr>
        <p:spPr bwMode="auto">
          <a:xfrm>
            <a:off x="1274578" y="5988138"/>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5" name="Rectangle 83">
            <a:extLst>
              <a:ext uri="{FF2B5EF4-FFF2-40B4-BE49-F238E27FC236}">
                <a16:creationId xmlns:a16="http://schemas.microsoft.com/office/drawing/2014/main" id="{19408DB2-5EC6-46D3-9BB9-DF1DC26A8679}"/>
              </a:ext>
            </a:extLst>
          </p:cNvPr>
          <p:cNvSpPr>
            <a:spLocks noChangeArrowheads="1"/>
          </p:cNvSpPr>
          <p:nvPr/>
        </p:nvSpPr>
        <p:spPr bwMode="auto">
          <a:xfrm>
            <a:off x="1438045" y="5988138"/>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6" name="Rectangle 84">
            <a:extLst>
              <a:ext uri="{FF2B5EF4-FFF2-40B4-BE49-F238E27FC236}">
                <a16:creationId xmlns:a16="http://schemas.microsoft.com/office/drawing/2014/main" id="{7011B516-DE26-4EBE-AC55-6D92D59DDBA2}"/>
              </a:ext>
            </a:extLst>
          </p:cNvPr>
          <p:cNvSpPr>
            <a:spLocks noChangeArrowheads="1"/>
          </p:cNvSpPr>
          <p:nvPr/>
        </p:nvSpPr>
        <p:spPr bwMode="auto">
          <a:xfrm>
            <a:off x="1601511" y="5988138"/>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7" name="Rectangle 87">
            <a:extLst>
              <a:ext uri="{FF2B5EF4-FFF2-40B4-BE49-F238E27FC236}">
                <a16:creationId xmlns:a16="http://schemas.microsoft.com/office/drawing/2014/main" id="{F342C840-C65D-4DFC-AB52-A3D5AB16323F}"/>
              </a:ext>
            </a:extLst>
          </p:cNvPr>
          <p:cNvSpPr>
            <a:spLocks noChangeArrowheads="1"/>
          </p:cNvSpPr>
          <p:nvPr/>
        </p:nvSpPr>
        <p:spPr bwMode="auto">
          <a:xfrm>
            <a:off x="1274578" y="617541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8" name="Rectangle 88">
            <a:extLst>
              <a:ext uri="{FF2B5EF4-FFF2-40B4-BE49-F238E27FC236}">
                <a16:creationId xmlns:a16="http://schemas.microsoft.com/office/drawing/2014/main" id="{202A2B1C-B02D-42F6-93AA-C9BFDF8D5207}"/>
              </a:ext>
            </a:extLst>
          </p:cNvPr>
          <p:cNvSpPr>
            <a:spLocks noChangeArrowheads="1"/>
          </p:cNvSpPr>
          <p:nvPr/>
        </p:nvSpPr>
        <p:spPr bwMode="auto">
          <a:xfrm>
            <a:off x="1438045" y="617541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89" name="Rectangle 89">
            <a:extLst>
              <a:ext uri="{FF2B5EF4-FFF2-40B4-BE49-F238E27FC236}">
                <a16:creationId xmlns:a16="http://schemas.microsoft.com/office/drawing/2014/main" id="{CD70230E-7F6F-4E21-9F10-F15AB5522323}"/>
              </a:ext>
            </a:extLst>
          </p:cNvPr>
          <p:cNvSpPr>
            <a:spLocks noChangeArrowheads="1"/>
          </p:cNvSpPr>
          <p:nvPr/>
        </p:nvSpPr>
        <p:spPr bwMode="auto">
          <a:xfrm>
            <a:off x="1601511" y="617541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0" name="Rectangle 92">
            <a:extLst>
              <a:ext uri="{FF2B5EF4-FFF2-40B4-BE49-F238E27FC236}">
                <a16:creationId xmlns:a16="http://schemas.microsoft.com/office/drawing/2014/main" id="{978080F8-F53B-49B8-823F-0B6204EE6F55}"/>
              </a:ext>
            </a:extLst>
          </p:cNvPr>
          <p:cNvSpPr>
            <a:spLocks noChangeArrowheads="1"/>
          </p:cNvSpPr>
          <p:nvPr/>
        </p:nvSpPr>
        <p:spPr bwMode="auto">
          <a:xfrm>
            <a:off x="1274578" y="636268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1" name="Rectangle 93">
            <a:extLst>
              <a:ext uri="{FF2B5EF4-FFF2-40B4-BE49-F238E27FC236}">
                <a16:creationId xmlns:a16="http://schemas.microsoft.com/office/drawing/2014/main" id="{D02A3CF1-E70E-4053-A851-F082443E5865}"/>
              </a:ext>
            </a:extLst>
          </p:cNvPr>
          <p:cNvSpPr>
            <a:spLocks noChangeArrowheads="1"/>
          </p:cNvSpPr>
          <p:nvPr/>
        </p:nvSpPr>
        <p:spPr bwMode="auto">
          <a:xfrm>
            <a:off x="1438045" y="636268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2" name="Rectangle 94">
            <a:extLst>
              <a:ext uri="{FF2B5EF4-FFF2-40B4-BE49-F238E27FC236}">
                <a16:creationId xmlns:a16="http://schemas.microsoft.com/office/drawing/2014/main" id="{23DF8CF8-4ED8-4BA5-98B7-001D522E4AC3}"/>
              </a:ext>
            </a:extLst>
          </p:cNvPr>
          <p:cNvSpPr>
            <a:spLocks noChangeArrowheads="1"/>
          </p:cNvSpPr>
          <p:nvPr/>
        </p:nvSpPr>
        <p:spPr bwMode="auto">
          <a:xfrm>
            <a:off x="1601511" y="636268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3" name="Rectangle 97">
            <a:extLst>
              <a:ext uri="{FF2B5EF4-FFF2-40B4-BE49-F238E27FC236}">
                <a16:creationId xmlns:a16="http://schemas.microsoft.com/office/drawing/2014/main" id="{3D0D8F65-8D19-4CFE-8F79-9472AF7292FE}"/>
              </a:ext>
            </a:extLst>
          </p:cNvPr>
          <p:cNvSpPr>
            <a:spLocks noChangeArrowheads="1"/>
          </p:cNvSpPr>
          <p:nvPr/>
        </p:nvSpPr>
        <p:spPr bwMode="auto">
          <a:xfrm>
            <a:off x="1274578" y="654995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4" name="Rectangle 98">
            <a:extLst>
              <a:ext uri="{FF2B5EF4-FFF2-40B4-BE49-F238E27FC236}">
                <a16:creationId xmlns:a16="http://schemas.microsoft.com/office/drawing/2014/main" id="{1E6FCF38-2A5F-48C9-93BB-0C7875D27943}"/>
              </a:ext>
            </a:extLst>
          </p:cNvPr>
          <p:cNvSpPr>
            <a:spLocks noChangeArrowheads="1"/>
          </p:cNvSpPr>
          <p:nvPr/>
        </p:nvSpPr>
        <p:spPr bwMode="auto">
          <a:xfrm>
            <a:off x="1438045" y="6549954"/>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5" name="Rectangle 59">
            <a:extLst>
              <a:ext uri="{FF2B5EF4-FFF2-40B4-BE49-F238E27FC236}">
                <a16:creationId xmlns:a16="http://schemas.microsoft.com/office/drawing/2014/main" id="{347FC817-48E2-46A7-B434-1D1B6A5E7570}"/>
              </a:ext>
            </a:extLst>
          </p:cNvPr>
          <p:cNvSpPr>
            <a:spLocks noChangeArrowheads="1"/>
          </p:cNvSpPr>
          <p:nvPr/>
        </p:nvSpPr>
        <p:spPr bwMode="auto">
          <a:xfrm>
            <a:off x="1219034" y="5142242"/>
            <a:ext cx="524221" cy="1847324"/>
          </a:xfrm>
          <a:prstGeom prst="rect">
            <a:avLst/>
          </a:prstGeom>
          <a:solidFill>
            <a:srgbClr val="2274B6"/>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6" name="Rectangle 72">
            <a:extLst>
              <a:ext uri="{FF2B5EF4-FFF2-40B4-BE49-F238E27FC236}">
                <a16:creationId xmlns:a16="http://schemas.microsoft.com/office/drawing/2014/main" id="{605FEA40-EAD4-4A4E-A3E1-A3158B4E2348}"/>
              </a:ext>
            </a:extLst>
          </p:cNvPr>
          <p:cNvSpPr>
            <a:spLocks noChangeArrowheads="1"/>
          </p:cNvSpPr>
          <p:nvPr/>
        </p:nvSpPr>
        <p:spPr bwMode="auto">
          <a:xfrm>
            <a:off x="1282514" y="561994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7" name="Rectangle 73">
            <a:extLst>
              <a:ext uri="{FF2B5EF4-FFF2-40B4-BE49-F238E27FC236}">
                <a16:creationId xmlns:a16="http://schemas.microsoft.com/office/drawing/2014/main" id="{83EF4A16-E123-4DB1-93ED-FF192DCD647C}"/>
              </a:ext>
            </a:extLst>
          </p:cNvPr>
          <p:cNvSpPr>
            <a:spLocks noChangeArrowheads="1"/>
          </p:cNvSpPr>
          <p:nvPr/>
        </p:nvSpPr>
        <p:spPr bwMode="auto">
          <a:xfrm>
            <a:off x="1445981" y="561994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8" name="Rectangle 74">
            <a:extLst>
              <a:ext uri="{FF2B5EF4-FFF2-40B4-BE49-F238E27FC236}">
                <a16:creationId xmlns:a16="http://schemas.microsoft.com/office/drawing/2014/main" id="{17109945-E56F-40CD-8D3B-74579673C4FC}"/>
              </a:ext>
            </a:extLst>
          </p:cNvPr>
          <p:cNvSpPr>
            <a:spLocks noChangeArrowheads="1"/>
          </p:cNvSpPr>
          <p:nvPr/>
        </p:nvSpPr>
        <p:spPr bwMode="auto">
          <a:xfrm>
            <a:off x="1609447" y="5619942"/>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499" name="Rectangle 77">
            <a:extLst>
              <a:ext uri="{FF2B5EF4-FFF2-40B4-BE49-F238E27FC236}">
                <a16:creationId xmlns:a16="http://schemas.microsoft.com/office/drawing/2014/main" id="{C641F867-871A-454F-83AA-8450442190AD}"/>
              </a:ext>
            </a:extLst>
          </p:cNvPr>
          <p:cNvSpPr>
            <a:spLocks noChangeArrowheads="1"/>
          </p:cNvSpPr>
          <p:nvPr/>
        </p:nvSpPr>
        <p:spPr bwMode="auto">
          <a:xfrm>
            <a:off x="1282514" y="580721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0" name="Rectangle 78">
            <a:extLst>
              <a:ext uri="{FF2B5EF4-FFF2-40B4-BE49-F238E27FC236}">
                <a16:creationId xmlns:a16="http://schemas.microsoft.com/office/drawing/2014/main" id="{6153CC93-D164-42D8-B638-0765AE54AFCE}"/>
              </a:ext>
            </a:extLst>
          </p:cNvPr>
          <p:cNvSpPr>
            <a:spLocks noChangeArrowheads="1"/>
          </p:cNvSpPr>
          <p:nvPr/>
        </p:nvSpPr>
        <p:spPr bwMode="auto">
          <a:xfrm>
            <a:off x="1445981" y="580721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1" name="Rectangle 79">
            <a:extLst>
              <a:ext uri="{FF2B5EF4-FFF2-40B4-BE49-F238E27FC236}">
                <a16:creationId xmlns:a16="http://schemas.microsoft.com/office/drawing/2014/main" id="{F9147CCF-B142-4A7C-8829-FE0DFE62DA81}"/>
              </a:ext>
            </a:extLst>
          </p:cNvPr>
          <p:cNvSpPr>
            <a:spLocks noChangeArrowheads="1"/>
          </p:cNvSpPr>
          <p:nvPr/>
        </p:nvSpPr>
        <p:spPr bwMode="auto">
          <a:xfrm>
            <a:off x="1609447" y="5807214"/>
            <a:ext cx="98397" cy="96811"/>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2" name="Rectangle 82">
            <a:extLst>
              <a:ext uri="{FF2B5EF4-FFF2-40B4-BE49-F238E27FC236}">
                <a16:creationId xmlns:a16="http://schemas.microsoft.com/office/drawing/2014/main" id="{B6B02514-A10B-4BC5-906B-6D5677714A43}"/>
              </a:ext>
            </a:extLst>
          </p:cNvPr>
          <p:cNvSpPr>
            <a:spLocks noChangeArrowheads="1"/>
          </p:cNvSpPr>
          <p:nvPr/>
        </p:nvSpPr>
        <p:spPr bwMode="auto">
          <a:xfrm>
            <a:off x="1282514" y="5994487"/>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3" name="Rectangle 83">
            <a:extLst>
              <a:ext uri="{FF2B5EF4-FFF2-40B4-BE49-F238E27FC236}">
                <a16:creationId xmlns:a16="http://schemas.microsoft.com/office/drawing/2014/main" id="{A044F27C-C2B6-49B9-B94A-41701A580283}"/>
              </a:ext>
            </a:extLst>
          </p:cNvPr>
          <p:cNvSpPr>
            <a:spLocks noChangeArrowheads="1"/>
          </p:cNvSpPr>
          <p:nvPr/>
        </p:nvSpPr>
        <p:spPr bwMode="auto">
          <a:xfrm>
            <a:off x="1445981" y="5994487"/>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4" name="Rectangle 84">
            <a:extLst>
              <a:ext uri="{FF2B5EF4-FFF2-40B4-BE49-F238E27FC236}">
                <a16:creationId xmlns:a16="http://schemas.microsoft.com/office/drawing/2014/main" id="{A900B6DE-7429-4AAF-BC89-4CCDD2EA1976}"/>
              </a:ext>
            </a:extLst>
          </p:cNvPr>
          <p:cNvSpPr>
            <a:spLocks noChangeArrowheads="1"/>
          </p:cNvSpPr>
          <p:nvPr/>
        </p:nvSpPr>
        <p:spPr bwMode="auto">
          <a:xfrm>
            <a:off x="1609447" y="5994487"/>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5" name="Rectangle 87">
            <a:extLst>
              <a:ext uri="{FF2B5EF4-FFF2-40B4-BE49-F238E27FC236}">
                <a16:creationId xmlns:a16="http://schemas.microsoft.com/office/drawing/2014/main" id="{0EEE5E76-44FC-4840-9C9B-FA5BFDFE5278}"/>
              </a:ext>
            </a:extLst>
          </p:cNvPr>
          <p:cNvSpPr>
            <a:spLocks noChangeArrowheads="1"/>
          </p:cNvSpPr>
          <p:nvPr/>
        </p:nvSpPr>
        <p:spPr bwMode="auto">
          <a:xfrm>
            <a:off x="1282514" y="6181759"/>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6" name="Rectangle 88">
            <a:extLst>
              <a:ext uri="{FF2B5EF4-FFF2-40B4-BE49-F238E27FC236}">
                <a16:creationId xmlns:a16="http://schemas.microsoft.com/office/drawing/2014/main" id="{2BDCCCC6-EE23-48D2-B352-55AEE1198EC9}"/>
              </a:ext>
            </a:extLst>
          </p:cNvPr>
          <p:cNvSpPr>
            <a:spLocks noChangeArrowheads="1"/>
          </p:cNvSpPr>
          <p:nvPr/>
        </p:nvSpPr>
        <p:spPr bwMode="auto">
          <a:xfrm>
            <a:off x="1445981" y="6181759"/>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7" name="Rectangle 89">
            <a:extLst>
              <a:ext uri="{FF2B5EF4-FFF2-40B4-BE49-F238E27FC236}">
                <a16:creationId xmlns:a16="http://schemas.microsoft.com/office/drawing/2014/main" id="{19DC52EB-3FA1-41C4-BE4C-3679A0585F03}"/>
              </a:ext>
            </a:extLst>
          </p:cNvPr>
          <p:cNvSpPr>
            <a:spLocks noChangeArrowheads="1"/>
          </p:cNvSpPr>
          <p:nvPr/>
        </p:nvSpPr>
        <p:spPr bwMode="auto">
          <a:xfrm>
            <a:off x="1609447" y="6181759"/>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8" name="Rectangle 92">
            <a:extLst>
              <a:ext uri="{FF2B5EF4-FFF2-40B4-BE49-F238E27FC236}">
                <a16:creationId xmlns:a16="http://schemas.microsoft.com/office/drawing/2014/main" id="{EBCAC8E3-B2FC-4CF9-A301-030A862EE87C}"/>
              </a:ext>
            </a:extLst>
          </p:cNvPr>
          <p:cNvSpPr>
            <a:spLocks noChangeArrowheads="1"/>
          </p:cNvSpPr>
          <p:nvPr/>
        </p:nvSpPr>
        <p:spPr bwMode="auto">
          <a:xfrm>
            <a:off x="1282514" y="636903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09" name="Rectangle 93">
            <a:extLst>
              <a:ext uri="{FF2B5EF4-FFF2-40B4-BE49-F238E27FC236}">
                <a16:creationId xmlns:a16="http://schemas.microsoft.com/office/drawing/2014/main" id="{C1BEBDFA-9D5E-46C0-A04A-5E5D83A79F74}"/>
              </a:ext>
            </a:extLst>
          </p:cNvPr>
          <p:cNvSpPr>
            <a:spLocks noChangeArrowheads="1"/>
          </p:cNvSpPr>
          <p:nvPr/>
        </p:nvSpPr>
        <p:spPr bwMode="auto">
          <a:xfrm>
            <a:off x="1445981" y="636903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10" name="Rectangle 94">
            <a:extLst>
              <a:ext uri="{FF2B5EF4-FFF2-40B4-BE49-F238E27FC236}">
                <a16:creationId xmlns:a16="http://schemas.microsoft.com/office/drawing/2014/main" id="{7F87C427-8735-42AA-9E21-9186C74F250F}"/>
              </a:ext>
            </a:extLst>
          </p:cNvPr>
          <p:cNvSpPr>
            <a:spLocks noChangeArrowheads="1"/>
          </p:cNvSpPr>
          <p:nvPr/>
        </p:nvSpPr>
        <p:spPr bwMode="auto">
          <a:xfrm>
            <a:off x="1609447" y="6369030"/>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11" name="Rectangle 97">
            <a:extLst>
              <a:ext uri="{FF2B5EF4-FFF2-40B4-BE49-F238E27FC236}">
                <a16:creationId xmlns:a16="http://schemas.microsoft.com/office/drawing/2014/main" id="{994FC73B-5A34-4790-83B5-F2735A71F71A}"/>
              </a:ext>
            </a:extLst>
          </p:cNvPr>
          <p:cNvSpPr>
            <a:spLocks noChangeArrowheads="1"/>
          </p:cNvSpPr>
          <p:nvPr/>
        </p:nvSpPr>
        <p:spPr bwMode="auto">
          <a:xfrm>
            <a:off x="1282514" y="655630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12" name="Rectangle 98">
            <a:extLst>
              <a:ext uri="{FF2B5EF4-FFF2-40B4-BE49-F238E27FC236}">
                <a16:creationId xmlns:a16="http://schemas.microsoft.com/office/drawing/2014/main" id="{B471C47C-D49E-4764-B9B6-673CFCA72866}"/>
              </a:ext>
            </a:extLst>
          </p:cNvPr>
          <p:cNvSpPr>
            <a:spLocks noChangeArrowheads="1"/>
          </p:cNvSpPr>
          <p:nvPr/>
        </p:nvSpPr>
        <p:spPr bwMode="auto">
          <a:xfrm>
            <a:off x="1445981" y="655630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513" name="Rectangle 98">
            <a:extLst>
              <a:ext uri="{FF2B5EF4-FFF2-40B4-BE49-F238E27FC236}">
                <a16:creationId xmlns:a16="http://schemas.microsoft.com/office/drawing/2014/main" id="{1C157272-A4CA-4321-BC1D-8B9386BAE926}"/>
              </a:ext>
            </a:extLst>
          </p:cNvPr>
          <p:cNvSpPr>
            <a:spLocks noChangeArrowheads="1"/>
          </p:cNvSpPr>
          <p:nvPr/>
        </p:nvSpPr>
        <p:spPr bwMode="auto">
          <a:xfrm>
            <a:off x="1609447" y="6556302"/>
            <a:ext cx="98397" cy="98397"/>
          </a:xfrm>
          <a:prstGeom prst="rect">
            <a:avLst/>
          </a:prstGeom>
          <a:solidFill>
            <a:srgbClr val="0093E2"/>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nvGrpSpPr>
          <p:cNvPr id="514" name="Group 4">
            <a:extLst>
              <a:ext uri="{FF2B5EF4-FFF2-40B4-BE49-F238E27FC236}">
                <a16:creationId xmlns:a16="http://schemas.microsoft.com/office/drawing/2014/main" id="{0DED9A49-E468-4F23-B9E4-1C175ECEE982}"/>
              </a:ext>
            </a:extLst>
          </p:cNvPr>
          <p:cNvGrpSpPr>
            <a:grpSpLocks noChangeAspect="1"/>
          </p:cNvGrpSpPr>
          <p:nvPr/>
        </p:nvGrpSpPr>
        <p:grpSpPr bwMode="auto">
          <a:xfrm>
            <a:off x="841266" y="3884607"/>
            <a:ext cx="5347179" cy="2992233"/>
            <a:chOff x="247" y="777"/>
            <a:chExt cx="3717" cy="2080"/>
          </a:xfrm>
        </p:grpSpPr>
        <p:sp>
          <p:nvSpPr>
            <p:cNvPr id="515" name="AutoShape 3">
              <a:extLst>
                <a:ext uri="{FF2B5EF4-FFF2-40B4-BE49-F238E27FC236}">
                  <a16:creationId xmlns:a16="http://schemas.microsoft.com/office/drawing/2014/main" id="{AE95034B-22C2-46A6-820B-E20FD470851F}"/>
                </a:ext>
              </a:extLst>
            </p:cNvPr>
            <p:cNvSpPr>
              <a:spLocks noChangeAspect="1" noChangeArrowheads="1" noTextEdit="1"/>
            </p:cNvSpPr>
            <p:nvPr/>
          </p:nvSpPr>
          <p:spPr bwMode="auto">
            <a:xfrm>
              <a:off x="273" y="777"/>
              <a:ext cx="3567" cy="2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16" name="Rectangle 6">
              <a:extLst>
                <a:ext uri="{FF2B5EF4-FFF2-40B4-BE49-F238E27FC236}">
                  <a16:creationId xmlns:a16="http://schemas.microsoft.com/office/drawing/2014/main" id="{64A095E6-5291-4A84-9ACD-D099A5E28B68}"/>
                </a:ext>
              </a:extLst>
            </p:cNvPr>
            <p:cNvSpPr>
              <a:spLocks noChangeArrowheads="1"/>
            </p:cNvSpPr>
            <p:nvPr/>
          </p:nvSpPr>
          <p:spPr bwMode="auto">
            <a:xfrm>
              <a:off x="247" y="778"/>
              <a:ext cx="3717" cy="2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17" name="Rectangle 7">
              <a:extLst>
                <a:ext uri="{FF2B5EF4-FFF2-40B4-BE49-F238E27FC236}">
                  <a16:creationId xmlns:a16="http://schemas.microsoft.com/office/drawing/2014/main" id="{0156D045-FC18-445D-B9EB-962FA74424AE}"/>
                </a:ext>
              </a:extLst>
            </p:cNvPr>
            <p:cNvSpPr>
              <a:spLocks noChangeArrowheads="1"/>
            </p:cNvSpPr>
            <p:nvPr/>
          </p:nvSpPr>
          <p:spPr bwMode="auto">
            <a:xfrm>
              <a:off x="712" y="778"/>
              <a:ext cx="2788" cy="207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18" name="Rectangle 8">
              <a:extLst>
                <a:ext uri="{FF2B5EF4-FFF2-40B4-BE49-F238E27FC236}">
                  <a16:creationId xmlns:a16="http://schemas.microsoft.com/office/drawing/2014/main" id="{0F4C93ED-7FD0-4FA1-B48F-0DD7982C6AFE}"/>
                </a:ext>
              </a:extLst>
            </p:cNvPr>
            <p:cNvSpPr>
              <a:spLocks noChangeArrowheads="1"/>
            </p:cNvSpPr>
            <p:nvPr/>
          </p:nvSpPr>
          <p:spPr bwMode="auto">
            <a:xfrm>
              <a:off x="712" y="778"/>
              <a:ext cx="2788" cy="2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19" name="Freeform 9">
              <a:extLst>
                <a:ext uri="{FF2B5EF4-FFF2-40B4-BE49-F238E27FC236}">
                  <a16:creationId xmlns:a16="http://schemas.microsoft.com/office/drawing/2014/main" id="{37F90B00-DDBB-488E-8DC5-B3E55FA12100}"/>
                </a:ext>
              </a:extLst>
            </p:cNvPr>
            <p:cNvSpPr>
              <a:spLocks/>
            </p:cNvSpPr>
            <p:nvPr/>
          </p:nvSpPr>
          <p:spPr bwMode="auto">
            <a:xfrm>
              <a:off x="1168" y="2213"/>
              <a:ext cx="407" cy="52"/>
            </a:xfrm>
            <a:custGeom>
              <a:avLst/>
              <a:gdLst>
                <a:gd name="T0" fmla="*/ 437 w 467"/>
                <a:gd name="T1" fmla="*/ 60 h 60"/>
                <a:gd name="T2" fmla="*/ 30 w 467"/>
                <a:gd name="T3" fmla="*/ 60 h 60"/>
                <a:gd name="T4" fmla="*/ 0 w 467"/>
                <a:gd name="T5" fmla="*/ 30 h 60"/>
                <a:gd name="T6" fmla="*/ 30 w 467"/>
                <a:gd name="T7" fmla="*/ 0 h 60"/>
                <a:gd name="T8" fmla="*/ 437 w 467"/>
                <a:gd name="T9" fmla="*/ 0 h 60"/>
                <a:gd name="T10" fmla="*/ 467 w 467"/>
                <a:gd name="T11" fmla="*/ 30 h 60"/>
                <a:gd name="T12" fmla="*/ 437 w 467"/>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467" h="60">
                  <a:moveTo>
                    <a:pt x="437" y="60"/>
                  </a:moveTo>
                  <a:cubicBezTo>
                    <a:pt x="30" y="60"/>
                    <a:pt x="30" y="60"/>
                    <a:pt x="30" y="60"/>
                  </a:cubicBezTo>
                  <a:cubicBezTo>
                    <a:pt x="13" y="60"/>
                    <a:pt x="0" y="46"/>
                    <a:pt x="0" y="30"/>
                  </a:cubicBezTo>
                  <a:cubicBezTo>
                    <a:pt x="0" y="13"/>
                    <a:pt x="13" y="0"/>
                    <a:pt x="30" y="0"/>
                  </a:cubicBezTo>
                  <a:cubicBezTo>
                    <a:pt x="437" y="0"/>
                    <a:pt x="437" y="0"/>
                    <a:pt x="437" y="0"/>
                  </a:cubicBezTo>
                  <a:cubicBezTo>
                    <a:pt x="453" y="0"/>
                    <a:pt x="467" y="13"/>
                    <a:pt x="467" y="30"/>
                  </a:cubicBezTo>
                  <a:cubicBezTo>
                    <a:pt x="467" y="46"/>
                    <a:pt x="453" y="60"/>
                    <a:pt x="437"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0" name="Freeform 10">
              <a:extLst>
                <a:ext uri="{FF2B5EF4-FFF2-40B4-BE49-F238E27FC236}">
                  <a16:creationId xmlns:a16="http://schemas.microsoft.com/office/drawing/2014/main" id="{C8BF3B28-D562-4E8C-831D-595C7E667A0D}"/>
                </a:ext>
              </a:extLst>
            </p:cNvPr>
            <p:cNvSpPr>
              <a:spLocks/>
            </p:cNvSpPr>
            <p:nvPr/>
          </p:nvSpPr>
          <p:spPr bwMode="auto">
            <a:xfrm>
              <a:off x="2515" y="1337"/>
              <a:ext cx="442" cy="234"/>
            </a:xfrm>
            <a:custGeom>
              <a:avLst/>
              <a:gdLst>
                <a:gd name="T0" fmla="*/ 440 w 507"/>
                <a:gd name="T1" fmla="*/ 127 h 271"/>
                <a:gd name="T2" fmla="*/ 306 w 507"/>
                <a:gd name="T3" fmla="*/ 0 h 271"/>
                <a:gd name="T4" fmla="*/ 174 w 507"/>
                <a:gd name="T5" fmla="*/ 106 h 271"/>
                <a:gd name="T6" fmla="*/ 99 w 507"/>
                <a:gd name="T7" fmla="*/ 72 h 271"/>
                <a:gd name="T8" fmla="*/ 0 w 507"/>
                <a:gd name="T9" fmla="*/ 171 h 271"/>
                <a:gd name="T10" fmla="*/ 99 w 507"/>
                <a:gd name="T11" fmla="*/ 271 h 271"/>
                <a:gd name="T12" fmla="*/ 435 w 507"/>
                <a:gd name="T13" fmla="*/ 271 h 271"/>
                <a:gd name="T14" fmla="*/ 507 w 507"/>
                <a:gd name="T15" fmla="*/ 199 h 271"/>
                <a:gd name="T16" fmla="*/ 440 w 507"/>
                <a:gd name="T17" fmla="*/ 12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271">
                  <a:moveTo>
                    <a:pt x="440" y="127"/>
                  </a:moveTo>
                  <a:cubicBezTo>
                    <a:pt x="436" y="56"/>
                    <a:pt x="378" y="0"/>
                    <a:pt x="306" y="0"/>
                  </a:cubicBezTo>
                  <a:cubicBezTo>
                    <a:pt x="241" y="0"/>
                    <a:pt x="187" y="46"/>
                    <a:pt x="174" y="106"/>
                  </a:cubicBezTo>
                  <a:cubicBezTo>
                    <a:pt x="156" y="85"/>
                    <a:pt x="129" y="72"/>
                    <a:pt x="99" y="72"/>
                  </a:cubicBezTo>
                  <a:cubicBezTo>
                    <a:pt x="44" y="72"/>
                    <a:pt x="0" y="116"/>
                    <a:pt x="0" y="171"/>
                  </a:cubicBezTo>
                  <a:cubicBezTo>
                    <a:pt x="0" y="226"/>
                    <a:pt x="44" y="271"/>
                    <a:pt x="99" y="271"/>
                  </a:cubicBezTo>
                  <a:cubicBezTo>
                    <a:pt x="99" y="271"/>
                    <a:pt x="434" y="271"/>
                    <a:pt x="435" y="271"/>
                  </a:cubicBezTo>
                  <a:cubicBezTo>
                    <a:pt x="475" y="271"/>
                    <a:pt x="507" y="238"/>
                    <a:pt x="507" y="199"/>
                  </a:cubicBezTo>
                  <a:cubicBezTo>
                    <a:pt x="507" y="161"/>
                    <a:pt x="478" y="130"/>
                    <a:pt x="440" y="127"/>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1" name="Freeform 11">
              <a:extLst>
                <a:ext uri="{FF2B5EF4-FFF2-40B4-BE49-F238E27FC236}">
                  <a16:creationId xmlns:a16="http://schemas.microsoft.com/office/drawing/2014/main" id="{EB17EF82-E841-4F64-A917-C2178D875ABA}"/>
                </a:ext>
              </a:extLst>
            </p:cNvPr>
            <p:cNvSpPr>
              <a:spLocks/>
            </p:cNvSpPr>
            <p:nvPr/>
          </p:nvSpPr>
          <p:spPr bwMode="auto">
            <a:xfrm>
              <a:off x="2115" y="2211"/>
              <a:ext cx="949" cy="52"/>
            </a:xfrm>
            <a:custGeom>
              <a:avLst/>
              <a:gdLst>
                <a:gd name="T0" fmla="*/ 1059 w 1089"/>
                <a:gd name="T1" fmla="*/ 60 h 60"/>
                <a:gd name="T2" fmla="*/ 30 w 1089"/>
                <a:gd name="T3" fmla="*/ 60 h 60"/>
                <a:gd name="T4" fmla="*/ 0 w 1089"/>
                <a:gd name="T5" fmla="*/ 30 h 60"/>
                <a:gd name="T6" fmla="*/ 30 w 1089"/>
                <a:gd name="T7" fmla="*/ 0 h 60"/>
                <a:gd name="T8" fmla="*/ 1059 w 1089"/>
                <a:gd name="T9" fmla="*/ 0 h 60"/>
                <a:gd name="T10" fmla="*/ 1089 w 1089"/>
                <a:gd name="T11" fmla="*/ 30 h 60"/>
                <a:gd name="T12" fmla="*/ 1059 w 1089"/>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089" h="60">
                  <a:moveTo>
                    <a:pt x="1059" y="60"/>
                  </a:moveTo>
                  <a:cubicBezTo>
                    <a:pt x="30" y="60"/>
                    <a:pt x="30" y="60"/>
                    <a:pt x="30" y="60"/>
                  </a:cubicBezTo>
                  <a:cubicBezTo>
                    <a:pt x="14" y="60"/>
                    <a:pt x="0" y="46"/>
                    <a:pt x="0" y="30"/>
                  </a:cubicBezTo>
                  <a:cubicBezTo>
                    <a:pt x="0" y="13"/>
                    <a:pt x="14" y="0"/>
                    <a:pt x="30" y="0"/>
                  </a:cubicBezTo>
                  <a:cubicBezTo>
                    <a:pt x="1059" y="0"/>
                    <a:pt x="1059" y="0"/>
                    <a:pt x="1059" y="0"/>
                  </a:cubicBezTo>
                  <a:cubicBezTo>
                    <a:pt x="1076" y="0"/>
                    <a:pt x="1089" y="13"/>
                    <a:pt x="1089" y="30"/>
                  </a:cubicBezTo>
                  <a:cubicBezTo>
                    <a:pt x="1089" y="46"/>
                    <a:pt x="1076" y="60"/>
                    <a:pt x="1059"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2" name="Freeform 12">
              <a:extLst>
                <a:ext uri="{FF2B5EF4-FFF2-40B4-BE49-F238E27FC236}">
                  <a16:creationId xmlns:a16="http://schemas.microsoft.com/office/drawing/2014/main" id="{FE1443AF-0460-4C5C-BBFC-4FE5285E6CFE}"/>
                </a:ext>
              </a:extLst>
            </p:cNvPr>
            <p:cNvSpPr>
              <a:spLocks/>
            </p:cNvSpPr>
            <p:nvPr/>
          </p:nvSpPr>
          <p:spPr bwMode="auto">
            <a:xfrm>
              <a:off x="1555" y="2347"/>
              <a:ext cx="638" cy="69"/>
            </a:xfrm>
            <a:custGeom>
              <a:avLst/>
              <a:gdLst>
                <a:gd name="T0" fmla="*/ 692 w 732"/>
                <a:gd name="T1" fmla="*/ 80 h 80"/>
                <a:gd name="T2" fmla="*/ 40 w 732"/>
                <a:gd name="T3" fmla="*/ 80 h 80"/>
                <a:gd name="T4" fmla="*/ 0 w 732"/>
                <a:gd name="T5" fmla="*/ 40 h 80"/>
                <a:gd name="T6" fmla="*/ 40 w 732"/>
                <a:gd name="T7" fmla="*/ 0 h 80"/>
                <a:gd name="T8" fmla="*/ 692 w 732"/>
                <a:gd name="T9" fmla="*/ 0 h 80"/>
                <a:gd name="T10" fmla="*/ 732 w 732"/>
                <a:gd name="T11" fmla="*/ 40 h 80"/>
                <a:gd name="T12" fmla="*/ 692 w 73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32" h="80">
                  <a:moveTo>
                    <a:pt x="692" y="80"/>
                  </a:moveTo>
                  <a:cubicBezTo>
                    <a:pt x="40" y="80"/>
                    <a:pt x="40" y="80"/>
                    <a:pt x="40" y="80"/>
                  </a:cubicBezTo>
                  <a:cubicBezTo>
                    <a:pt x="18" y="80"/>
                    <a:pt x="0" y="62"/>
                    <a:pt x="0" y="40"/>
                  </a:cubicBezTo>
                  <a:cubicBezTo>
                    <a:pt x="0" y="18"/>
                    <a:pt x="18" y="0"/>
                    <a:pt x="40" y="0"/>
                  </a:cubicBezTo>
                  <a:cubicBezTo>
                    <a:pt x="692" y="0"/>
                    <a:pt x="692" y="0"/>
                    <a:pt x="692" y="0"/>
                  </a:cubicBezTo>
                  <a:cubicBezTo>
                    <a:pt x="714" y="0"/>
                    <a:pt x="732" y="18"/>
                    <a:pt x="732" y="40"/>
                  </a:cubicBezTo>
                  <a:cubicBezTo>
                    <a:pt x="732" y="62"/>
                    <a:pt x="714" y="80"/>
                    <a:pt x="692" y="8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3" name="Freeform 13">
              <a:extLst>
                <a:ext uri="{FF2B5EF4-FFF2-40B4-BE49-F238E27FC236}">
                  <a16:creationId xmlns:a16="http://schemas.microsoft.com/office/drawing/2014/main" id="{96F11A61-BC2A-4842-A13D-790F603D3AFC}"/>
                </a:ext>
              </a:extLst>
            </p:cNvPr>
            <p:cNvSpPr>
              <a:spLocks/>
            </p:cNvSpPr>
            <p:nvPr/>
          </p:nvSpPr>
          <p:spPr bwMode="auto">
            <a:xfrm>
              <a:off x="1429" y="1857"/>
              <a:ext cx="21" cy="49"/>
            </a:xfrm>
            <a:custGeom>
              <a:avLst/>
              <a:gdLst>
                <a:gd name="T0" fmla="*/ 0 w 21"/>
                <a:gd name="T1" fmla="*/ 0 h 49"/>
                <a:gd name="T2" fmla="*/ 1 w 21"/>
                <a:gd name="T3" fmla="*/ 10 h 49"/>
                <a:gd name="T4" fmla="*/ 0 w 21"/>
                <a:gd name="T5" fmla="*/ 49 h 49"/>
                <a:gd name="T6" fmla="*/ 12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1" y="10"/>
                  </a:lnTo>
                  <a:lnTo>
                    <a:pt x="0" y="49"/>
                  </a:lnTo>
                  <a:lnTo>
                    <a:pt x="12"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4" name="Freeform 14">
              <a:extLst>
                <a:ext uri="{FF2B5EF4-FFF2-40B4-BE49-F238E27FC236}">
                  <a16:creationId xmlns:a16="http://schemas.microsoft.com/office/drawing/2014/main" id="{1FD6CC34-0F19-4B12-99E4-805BDA33F386}"/>
                </a:ext>
              </a:extLst>
            </p:cNvPr>
            <p:cNvSpPr>
              <a:spLocks/>
            </p:cNvSpPr>
            <p:nvPr/>
          </p:nvSpPr>
          <p:spPr bwMode="auto">
            <a:xfrm>
              <a:off x="1441" y="1857"/>
              <a:ext cx="9" cy="49"/>
            </a:xfrm>
            <a:custGeom>
              <a:avLst/>
              <a:gdLst>
                <a:gd name="T0" fmla="*/ 5 w 9"/>
                <a:gd name="T1" fmla="*/ 0 h 49"/>
                <a:gd name="T2" fmla="*/ 5 w 9"/>
                <a:gd name="T3" fmla="*/ 11 h 49"/>
                <a:gd name="T4" fmla="*/ 0 w 9"/>
                <a:gd name="T5" fmla="*/ 49 h 49"/>
                <a:gd name="T6" fmla="*/ 9 w 9"/>
                <a:gd name="T7" fmla="*/ 11 h 49"/>
                <a:gd name="T8" fmla="*/ 9 w 9"/>
                <a:gd name="T9" fmla="*/ 0 h 49"/>
                <a:gd name="T10" fmla="*/ 5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5" y="0"/>
                  </a:moveTo>
                  <a:lnTo>
                    <a:pt x="5" y="11"/>
                  </a:lnTo>
                  <a:lnTo>
                    <a:pt x="0" y="49"/>
                  </a:lnTo>
                  <a:lnTo>
                    <a:pt x="9" y="11"/>
                  </a:lnTo>
                  <a:lnTo>
                    <a:pt x="9" y="0"/>
                  </a:lnTo>
                  <a:lnTo>
                    <a:pt x="5"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5" name="Freeform 15">
              <a:extLst>
                <a:ext uri="{FF2B5EF4-FFF2-40B4-BE49-F238E27FC236}">
                  <a16:creationId xmlns:a16="http://schemas.microsoft.com/office/drawing/2014/main" id="{4B755E8C-6DAD-4130-9FD0-4613667EDA4D}"/>
                </a:ext>
              </a:extLst>
            </p:cNvPr>
            <p:cNvSpPr>
              <a:spLocks/>
            </p:cNvSpPr>
            <p:nvPr/>
          </p:nvSpPr>
          <p:spPr bwMode="auto">
            <a:xfrm>
              <a:off x="1429" y="1857"/>
              <a:ext cx="4" cy="49"/>
            </a:xfrm>
            <a:custGeom>
              <a:avLst/>
              <a:gdLst>
                <a:gd name="T0" fmla="*/ 0 w 4"/>
                <a:gd name="T1" fmla="*/ 0 h 49"/>
                <a:gd name="T2" fmla="*/ 1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1"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6" name="Freeform 16">
              <a:extLst>
                <a:ext uri="{FF2B5EF4-FFF2-40B4-BE49-F238E27FC236}">
                  <a16:creationId xmlns:a16="http://schemas.microsoft.com/office/drawing/2014/main" id="{3FF84048-8A56-40DE-A141-80F5481B504F}"/>
                </a:ext>
              </a:extLst>
            </p:cNvPr>
            <p:cNvSpPr>
              <a:spLocks/>
            </p:cNvSpPr>
            <p:nvPr/>
          </p:nvSpPr>
          <p:spPr bwMode="auto">
            <a:xfrm>
              <a:off x="1430" y="1896"/>
              <a:ext cx="21" cy="30"/>
            </a:xfrm>
            <a:custGeom>
              <a:avLst/>
              <a:gdLst>
                <a:gd name="T0" fmla="*/ 0 w 24"/>
                <a:gd name="T1" fmla="*/ 0 h 34"/>
                <a:gd name="T2" fmla="*/ 0 w 24"/>
                <a:gd name="T3" fmla="*/ 34 h 34"/>
                <a:gd name="T4" fmla="*/ 22 w 24"/>
                <a:gd name="T5" fmla="*/ 34 h 34"/>
                <a:gd name="T6" fmla="*/ 24 w 24"/>
                <a:gd name="T7" fmla="*/ 32 h 34"/>
                <a:gd name="T8" fmla="*/ 24 w 24"/>
                <a:gd name="T9" fmla="*/ 27 h 34"/>
                <a:gd name="T10" fmla="*/ 22 w 24"/>
                <a:gd name="T11" fmla="*/ 24 h 34"/>
                <a:gd name="T12" fmla="*/ 15 w 24"/>
                <a:gd name="T13" fmla="*/ 16 h 34"/>
                <a:gd name="T14" fmla="*/ 15 w 24"/>
                <a:gd name="T15" fmla="*/ 0 h 34"/>
                <a:gd name="T16" fmla="*/ 0 w 24"/>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4">
                  <a:moveTo>
                    <a:pt x="0" y="0"/>
                  </a:moveTo>
                  <a:cubicBezTo>
                    <a:pt x="0" y="34"/>
                    <a:pt x="0" y="34"/>
                    <a:pt x="0" y="34"/>
                  </a:cubicBezTo>
                  <a:cubicBezTo>
                    <a:pt x="22" y="34"/>
                    <a:pt x="22" y="34"/>
                    <a:pt x="22" y="34"/>
                  </a:cubicBezTo>
                  <a:cubicBezTo>
                    <a:pt x="22" y="34"/>
                    <a:pt x="24" y="34"/>
                    <a:pt x="24" y="32"/>
                  </a:cubicBezTo>
                  <a:cubicBezTo>
                    <a:pt x="24" y="30"/>
                    <a:pt x="24" y="27"/>
                    <a:pt x="24" y="27"/>
                  </a:cubicBezTo>
                  <a:cubicBezTo>
                    <a:pt x="24" y="27"/>
                    <a:pt x="24" y="26"/>
                    <a:pt x="22" y="24"/>
                  </a:cubicBezTo>
                  <a:cubicBezTo>
                    <a:pt x="20" y="23"/>
                    <a:pt x="16" y="18"/>
                    <a:pt x="15" y="16"/>
                  </a:cubicBezTo>
                  <a:cubicBezTo>
                    <a:pt x="15" y="0"/>
                    <a:pt x="15" y="0"/>
                    <a:pt x="15"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7" name="Freeform 17">
              <a:extLst>
                <a:ext uri="{FF2B5EF4-FFF2-40B4-BE49-F238E27FC236}">
                  <a16:creationId xmlns:a16="http://schemas.microsoft.com/office/drawing/2014/main" id="{632DC68C-566C-4B5F-B3B5-00908ED98721}"/>
                </a:ext>
              </a:extLst>
            </p:cNvPr>
            <p:cNvSpPr>
              <a:spLocks/>
            </p:cNvSpPr>
            <p:nvPr/>
          </p:nvSpPr>
          <p:spPr bwMode="auto">
            <a:xfrm>
              <a:off x="1430" y="1924"/>
              <a:ext cx="21" cy="3"/>
            </a:xfrm>
            <a:custGeom>
              <a:avLst/>
              <a:gdLst>
                <a:gd name="T0" fmla="*/ 24 w 24"/>
                <a:gd name="T1" fmla="*/ 0 h 4"/>
                <a:gd name="T2" fmla="*/ 24 w 24"/>
                <a:gd name="T3" fmla="*/ 2 h 4"/>
                <a:gd name="T4" fmla="*/ 22 w 24"/>
                <a:gd name="T5" fmla="*/ 4 h 4"/>
                <a:gd name="T6" fmla="*/ 0 w 24"/>
                <a:gd name="T7" fmla="*/ 4 h 4"/>
                <a:gd name="T8" fmla="*/ 0 w 24"/>
                <a:gd name="T9" fmla="*/ 2 h 4"/>
                <a:gd name="T10" fmla="*/ 22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2" y="4"/>
                    <a:pt x="22" y="4"/>
                  </a:cubicBezTo>
                  <a:cubicBezTo>
                    <a:pt x="0" y="4"/>
                    <a:pt x="0" y="4"/>
                    <a:pt x="0" y="4"/>
                  </a:cubicBezTo>
                  <a:cubicBezTo>
                    <a:pt x="0" y="2"/>
                    <a:pt x="0" y="2"/>
                    <a:pt x="0" y="2"/>
                  </a:cubicBezTo>
                  <a:cubicBezTo>
                    <a:pt x="22" y="2"/>
                    <a:pt x="22" y="2"/>
                    <a:pt x="22" y="2"/>
                  </a:cubicBezTo>
                  <a:cubicBezTo>
                    <a:pt x="22"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8" name="Freeform 18">
              <a:extLst>
                <a:ext uri="{FF2B5EF4-FFF2-40B4-BE49-F238E27FC236}">
                  <a16:creationId xmlns:a16="http://schemas.microsoft.com/office/drawing/2014/main" id="{5581D83D-302E-46D4-9CE1-7F807790A140}"/>
                </a:ext>
              </a:extLst>
            </p:cNvPr>
            <p:cNvSpPr>
              <a:spLocks/>
            </p:cNvSpPr>
            <p:nvPr/>
          </p:nvSpPr>
          <p:spPr bwMode="auto">
            <a:xfrm>
              <a:off x="1443" y="1910"/>
              <a:ext cx="8" cy="16"/>
            </a:xfrm>
            <a:custGeom>
              <a:avLst/>
              <a:gdLst>
                <a:gd name="T0" fmla="*/ 7 w 9"/>
                <a:gd name="T1" fmla="*/ 18 h 18"/>
                <a:gd name="T2" fmla="*/ 9 w 9"/>
                <a:gd name="T3" fmla="*/ 16 h 18"/>
                <a:gd name="T4" fmla="*/ 9 w 9"/>
                <a:gd name="T5" fmla="*/ 11 h 18"/>
                <a:gd name="T6" fmla="*/ 7 w 9"/>
                <a:gd name="T7" fmla="*/ 8 h 18"/>
                <a:gd name="T8" fmla="*/ 0 w 9"/>
                <a:gd name="T9" fmla="*/ 0 h 18"/>
                <a:gd name="T10" fmla="*/ 0 w 9"/>
                <a:gd name="T11" fmla="*/ 18 h 18"/>
                <a:gd name="T12" fmla="*/ 7 w 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7" y="18"/>
                  </a:moveTo>
                  <a:cubicBezTo>
                    <a:pt x="7" y="18"/>
                    <a:pt x="9" y="18"/>
                    <a:pt x="9" y="16"/>
                  </a:cubicBezTo>
                  <a:cubicBezTo>
                    <a:pt x="9" y="14"/>
                    <a:pt x="9" y="11"/>
                    <a:pt x="9" y="11"/>
                  </a:cubicBezTo>
                  <a:cubicBezTo>
                    <a:pt x="9" y="11"/>
                    <a:pt x="9" y="10"/>
                    <a:pt x="7" y="8"/>
                  </a:cubicBezTo>
                  <a:cubicBezTo>
                    <a:pt x="5" y="7"/>
                    <a:pt x="1" y="2"/>
                    <a:pt x="0" y="0"/>
                  </a:cubicBezTo>
                  <a:cubicBezTo>
                    <a:pt x="0" y="18"/>
                    <a:pt x="0" y="18"/>
                    <a:pt x="0" y="18"/>
                  </a:cubicBezTo>
                  <a:lnTo>
                    <a:pt x="7" y="18"/>
                  </a:lnTo>
                  <a:close/>
                </a:path>
              </a:pathLst>
            </a:custGeom>
            <a:solidFill>
              <a:srgbClr val="31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29" name="Freeform 19">
              <a:extLst>
                <a:ext uri="{FF2B5EF4-FFF2-40B4-BE49-F238E27FC236}">
                  <a16:creationId xmlns:a16="http://schemas.microsoft.com/office/drawing/2014/main" id="{B5110884-825A-420B-A666-5211089851A4}"/>
                </a:ext>
              </a:extLst>
            </p:cNvPr>
            <p:cNvSpPr>
              <a:spLocks/>
            </p:cNvSpPr>
            <p:nvPr/>
          </p:nvSpPr>
          <p:spPr bwMode="auto">
            <a:xfrm>
              <a:off x="1406" y="1857"/>
              <a:ext cx="20" cy="49"/>
            </a:xfrm>
            <a:custGeom>
              <a:avLst/>
              <a:gdLst>
                <a:gd name="T0" fmla="*/ 0 w 20"/>
                <a:gd name="T1" fmla="*/ 0 h 49"/>
                <a:gd name="T2" fmla="*/ 0 w 20"/>
                <a:gd name="T3" fmla="*/ 10 h 49"/>
                <a:gd name="T4" fmla="*/ 0 w 20"/>
                <a:gd name="T5" fmla="*/ 49 h 49"/>
                <a:gd name="T6" fmla="*/ 13 w 20"/>
                <a:gd name="T7" fmla="*/ 49 h 49"/>
                <a:gd name="T8" fmla="*/ 20 w 20"/>
                <a:gd name="T9" fmla="*/ 11 h 49"/>
                <a:gd name="T10" fmla="*/ 20 w 20"/>
                <a:gd name="T11" fmla="*/ 0 h 49"/>
                <a:gd name="T12" fmla="*/ 0 w 20"/>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0" h="49">
                  <a:moveTo>
                    <a:pt x="0" y="0"/>
                  </a:moveTo>
                  <a:lnTo>
                    <a:pt x="0" y="10"/>
                  </a:lnTo>
                  <a:lnTo>
                    <a:pt x="0" y="49"/>
                  </a:lnTo>
                  <a:lnTo>
                    <a:pt x="13" y="49"/>
                  </a:lnTo>
                  <a:lnTo>
                    <a:pt x="20" y="11"/>
                  </a:lnTo>
                  <a:lnTo>
                    <a:pt x="20"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0" name="Freeform 20">
              <a:extLst>
                <a:ext uri="{FF2B5EF4-FFF2-40B4-BE49-F238E27FC236}">
                  <a16:creationId xmlns:a16="http://schemas.microsoft.com/office/drawing/2014/main" id="{D8A4F710-C2D9-4242-B8B7-9411A2EB4243}"/>
                </a:ext>
              </a:extLst>
            </p:cNvPr>
            <p:cNvSpPr>
              <a:spLocks/>
            </p:cNvSpPr>
            <p:nvPr/>
          </p:nvSpPr>
          <p:spPr bwMode="auto">
            <a:xfrm>
              <a:off x="1419" y="1857"/>
              <a:ext cx="7" cy="49"/>
            </a:xfrm>
            <a:custGeom>
              <a:avLst/>
              <a:gdLst>
                <a:gd name="T0" fmla="*/ 4 w 7"/>
                <a:gd name="T1" fmla="*/ 0 h 49"/>
                <a:gd name="T2" fmla="*/ 4 w 7"/>
                <a:gd name="T3" fmla="*/ 11 h 49"/>
                <a:gd name="T4" fmla="*/ 0 w 7"/>
                <a:gd name="T5" fmla="*/ 49 h 49"/>
                <a:gd name="T6" fmla="*/ 7 w 7"/>
                <a:gd name="T7" fmla="*/ 11 h 49"/>
                <a:gd name="T8" fmla="*/ 7 w 7"/>
                <a:gd name="T9" fmla="*/ 0 h 49"/>
                <a:gd name="T10" fmla="*/ 4 w 7"/>
                <a:gd name="T11" fmla="*/ 0 h 49"/>
              </a:gdLst>
              <a:ahLst/>
              <a:cxnLst>
                <a:cxn ang="0">
                  <a:pos x="T0" y="T1"/>
                </a:cxn>
                <a:cxn ang="0">
                  <a:pos x="T2" y="T3"/>
                </a:cxn>
                <a:cxn ang="0">
                  <a:pos x="T4" y="T5"/>
                </a:cxn>
                <a:cxn ang="0">
                  <a:pos x="T6" y="T7"/>
                </a:cxn>
                <a:cxn ang="0">
                  <a:pos x="T8" y="T9"/>
                </a:cxn>
                <a:cxn ang="0">
                  <a:pos x="T10" y="T11"/>
                </a:cxn>
              </a:cxnLst>
              <a:rect l="0" t="0" r="r" b="b"/>
              <a:pathLst>
                <a:path w="7" h="49">
                  <a:moveTo>
                    <a:pt x="4" y="0"/>
                  </a:moveTo>
                  <a:lnTo>
                    <a:pt x="4" y="11"/>
                  </a:lnTo>
                  <a:lnTo>
                    <a:pt x="0" y="49"/>
                  </a:lnTo>
                  <a:lnTo>
                    <a:pt x="7" y="11"/>
                  </a:lnTo>
                  <a:lnTo>
                    <a:pt x="7" y="0"/>
                  </a:lnTo>
                  <a:lnTo>
                    <a:pt x="4"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1" name="Freeform 21">
              <a:extLst>
                <a:ext uri="{FF2B5EF4-FFF2-40B4-BE49-F238E27FC236}">
                  <a16:creationId xmlns:a16="http://schemas.microsoft.com/office/drawing/2014/main" id="{1682B561-BD8E-4BE8-AABB-03B7E00E975B}"/>
                </a:ext>
              </a:extLst>
            </p:cNvPr>
            <p:cNvSpPr>
              <a:spLocks/>
            </p:cNvSpPr>
            <p:nvPr/>
          </p:nvSpPr>
          <p:spPr bwMode="auto">
            <a:xfrm>
              <a:off x="1406" y="1857"/>
              <a:ext cx="4" cy="49"/>
            </a:xfrm>
            <a:custGeom>
              <a:avLst/>
              <a:gdLst>
                <a:gd name="T0" fmla="*/ 0 w 4"/>
                <a:gd name="T1" fmla="*/ 0 h 49"/>
                <a:gd name="T2" fmla="*/ 0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0"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2" name="Freeform 22">
              <a:extLst>
                <a:ext uri="{FF2B5EF4-FFF2-40B4-BE49-F238E27FC236}">
                  <a16:creationId xmlns:a16="http://schemas.microsoft.com/office/drawing/2014/main" id="{A948C2EA-949B-4D5B-89F0-9B1779301579}"/>
                </a:ext>
              </a:extLst>
            </p:cNvPr>
            <p:cNvSpPr>
              <a:spLocks/>
            </p:cNvSpPr>
            <p:nvPr/>
          </p:nvSpPr>
          <p:spPr bwMode="auto">
            <a:xfrm>
              <a:off x="1406" y="1896"/>
              <a:ext cx="22" cy="30"/>
            </a:xfrm>
            <a:custGeom>
              <a:avLst/>
              <a:gdLst>
                <a:gd name="T0" fmla="*/ 0 w 25"/>
                <a:gd name="T1" fmla="*/ 0 h 34"/>
                <a:gd name="T2" fmla="*/ 0 w 25"/>
                <a:gd name="T3" fmla="*/ 34 h 34"/>
                <a:gd name="T4" fmla="*/ 23 w 25"/>
                <a:gd name="T5" fmla="*/ 34 h 34"/>
                <a:gd name="T6" fmla="*/ 24 w 25"/>
                <a:gd name="T7" fmla="*/ 32 h 34"/>
                <a:gd name="T8" fmla="*/ 24 w 25"/>
                <a:gd name="T9" fmla="*/ 27 h 34"/>
                <a:gd name="T10" fmla="*/ 22 w 25"/>
                <a:gd name="T11" fmla="*/ 24 h 34"/>
                <a:gd name="T12" fmla="*/ 16 w 25"/>
                <a:gd name="T13" fmla="*/ 16 h 34"/>
                <a:gd name="T14" fmla="*/ 16 w 25"/>
                <a:gd name="T15" fmla="*/ 0 h 34"/>
                <a:gd name="T16" fmla="*/ 0 w 2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4">
                  <a:moveTo>
                    <a:pt x="0" y="0"/>
                  </a:moveTo>
                  <a:cubicBezTo>
                    <a:pt x="0" y="34"/>
                    <a:pt x="0" y="34"/>
                    <a:pt x="0" y="34"/>
                  </a:cubicBezTo>
                  <a:cubicBezTo>
                    <a:pt x="23" y="34"/>
                    <a:pt x="23" y="34"/>
                    <a:pt x="23" y="34"/>
                  </a:cubicBezTo>
                  <a:cubicBezTo>
                    <a:pt x="23" y="34"/>
                    <a:pt x="24" y="34"/>
                    <a:pt x="24" y="32"/>
                  </a:cubicBezTo>
                  <a:cubicBezTo>
                    <a:pt x="24" y="30"/>
                    <a:pt x="24" y="27"/>
                    <a:pt x="24" y="27"/>
                  </a:cubicBezTo>
                  <a:cubicBezTo>
                    <a:pt x="24" y="27"/>
                    <a:pt x="25" y="26"/>
                    <a:pt x="22" y="24"/>
                  </a:cubicBezTo>
                  <a:cubicBezTo>
                    <a:pt x="20" y="23"/>
                    <a:pt x="16" y="18"/>
                    <a:pt x="16" y="16"/>
                  </a:cubicBezTo>
                  <a:cubicBezTo>
                    <a:pt x="16" y="0"/>
                    <a:pt x="16" y="0"/>
                    <a:pt x="16"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3" name="Freeform 23">
              <a:extLst>
                <a:ext uri="{FF2B5EF4-FFF2-40B4-BE49-F238E27FC236}">
                  <a16:creationId xmlns:a16="http://schemas.microsoft.com/office/drawing/2014/main" id="{18F8A2AF-3865-4BF5-9D46-5C767DA830E8}"/>
                </a:ext>
              </a:extLst>
            </p:cNvPr>
            <p:cNvSpPr>
              <a:spLocks/>
            </p:cNvSpPr>
            <p:nvPr/>
          </p:nvSpPr>
          <p:spPr bwMode="auto">
            <a:xfrm>
              <a:off x="1406" y="1924"/>
              <a:ext cx="21" cy="3"/>
            </a:xfrm>
            <a:custGeom>
              <a:avLst/>
              <a:gdLst>
                <a:gd name="T0" fmla="*/ 24 w 24"/>
                <a:gd name="T1" fmla="*/ 0 h 4"/>
                <a:gd name="T2" fmla="*/ 24 w 24"/>
                <a:gd name="T3" fmla="*/ 2 h 4"/>
                <a:gd name="T4" fmla="*/ 23 w 24"/>
                <a:gd name="T5" fmla="*/ 4 h 4"/>
                <a:gd name="T6" fmla="*/ 0 w 24"/>
                <a:gd name="T7" fmla="*/ 4 h 4"/>
                <a:gd name="T8" fmla="*/ 0 w 24"/>
                <a:gd name="T9" fmla="*/ 2 h 4"/>
                <a:gd name="T10" fmla="*/ 23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3" y="4"/>
                    <a:pt x="23" y="4"/>
                  </a:cubicBezTo>
                  <a:cubicBezTo>
                    <a:pt x="0" y="4"/>
                    <a:pt x="0" y="4"/>
                    <a:pt x="0" y="4"/>
                  </a:cubicBezTo>
                  <a:cubicBezTo>
                    <a:pt x="0" y="2"/>
                    <a:pt x="0" y="2"/>
                    <a:pt x="0" y="2"/>
                  </a:cubicBezTo>
                  <a:cubicBezTo>
                    <a:pt x="23" y="2"/>
                    <a:pt x="23" y="2"/>
                    <a:pt x="23" y="2"/>
                  </a:cubicBezTo>
                  <a:cubicBezTo>
                    <a:pt x="23"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4" name="Freeform 24">
              <a:extLst>
                <a:ext uri="{FF2B5EF4-FFF2-40B4-BE49-F238E27FC236}">
                  <a16:creationId xmlns:a16="http://schemas.microsoft.com/office/drawing/2014/main" id="{4BFD723E-0629-4CA5-8B08-239468FFF11D}"/>
                </a:ext>
              </a:extLst>
            </p:cNvPr>
            <p:cNvSpPr>
              <a:spLocks/>
            </p:cNvSpPr>
            <p:nvPr/>
          </p:nvSpPr>
          <p:spPr bwMode="auto">
            <a:xfrm>
              <a:off x="1420" y="1910"/>
              <a:ext cx="7" cy="16"/>
            </a:xfrm>
            <a:custGeom>
              <a:avLst/>
              <a:gdLst>
                <a:gd name="T0" fmla="*/ 0 w 8"/>
                <a:gd name="T1" fmla="*/ 0 h 18"/>
                <a:gd name="T2" fmla="*/ 0 w 8"/>
                <a:gd name="T3" fmla="*/ 18 h 18"/>
                <a:gd name="T4" fmla="*/ 7 w 8"/>
                <a:gd name="T5" fmla="*/ 18 h 18"/>
                <a:gd name="T6" fmla="*/ 8 w 8"/>
                <a:gd name="T7" fmla="*/ 16 h 18"/>
                <a:gd name="T8" fmla="*/ 8 w 8"/>
                <a:gd name="T9" fmla="*/ 11 h 18"/>
                <a:gd name="T10" fmla="*/ 8 w 8"/>
                <a:gd name="T11" fmla="*/ 11 h 18"/>
                <a:gd name="T12" fmla="*/ 8 w 8"/>
                <a:gd name="T13" fmla="*/ 11 h 18"/>
                <a:gd name="T14" fmla="*/ 8 w 8"/>
                <a:gd name="T15" fmla="*/ 11 h 18"/>
                <a:gd name="T16" fmla="*/ 6 w 8"/>
                <a:gd name="T17" fmla="*/ 8 h 18"/>
                <a:gd name="T18" fmla="*/ 0 w 8"/>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8">
                  <a:moveTo>
                    <a:pt x="0" y="0"/>
                  </a:moveTo>
                  <a:cubicBezTo>
                    <a:pt x="0" y="18"/>
                    <a:pt x="0" y="18"/>
                    <a:pt x="0" y="18"/>
                  </a:cubicBezTo>
                  <a:cubicBezTo>
                    <a:pt x="7" y="18"/>
                    <a:pt x="7" y="18"/>
                    <a:pt x="7" y="18"/>
                  </a:cubicBezTo>
                  <a:cubicBezTo>
                    <a:pt x="7" y="18"/>
                    <a:pt x="8" y="18"/>
                    <a:pt x="8" y="16"/>
                  </a:cubicBezTo>
                  <a:cubicBezTo>
                    <a:pt x="8" y="14"/>
                    <a:pt x="8" y="11"/>
                    <a:pt x="8" y="11"/>
                  </a:cubicBezTo>
                  <a:cubicBezTo>
                    <a:pt x="8" y="11"/>
                    <a:pt x="8" y="11"/>
                    <a:pt x="8" y="11"/>
                  </a:cubicBezTo>
                  <a:cubicBezTo>
                    <a:pt x="8" y="11"/>
                    <a:pt x="8" y="11"/>
                    <a:pt x="8" y="11"/>
                  </a:cubicBezTo>
                  <a:cubicBezTo>
                    <a:pt x="8" y="11"/>
                    <a:pt x="8" y="11"/>
                    <a:pt x="8" y="11"/>
                  </a:cubicBezTo>
                  <a:cubicBezTo>
                    <a:pt x="8" y="10"/>
                    <a:pt x="8" y="9"/>
                    <a:pt x="6" y="8"/>
                  </a:cubicBezTo>
                  <a:cubicBezTo>
                    <a:pt x="4" y="7"/>
                    <a:pt x="0" y="2"/>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5" name="Freeform 25">
              <a:extLst>
                <a:ext uri="{FF2B5EF4-FFF2-40B4-BE49-F238E27FC236}">
                  <a16:creationId xmlns:a16="http://schemas.microsoft.com/office/drawing/2014/main" id="{4B969441-D375-44A5-A4D1-B8D4C1B46F2F}"/>
                </a:ext>
              </a:extLst>
            </p:cNvPr>
            <p:cNvSpPr>
              <a:spLocks/>
            </p:cNvSpPr>
            <p:nvPr/>
          </p:nvSpPr>
          <p:spPr bwMode="auto">
            <a:xfrm>
              <a:off x="1441" y="1744"/>
              <a:ext cx="6" cy="1"/>
            </a:xfrm>
            <a:custGeom>
              <a:avLst/>
              <a:gdLst>
                <a:gd name="T0" fmla="*/ 0 w 6"/>
                <a:gd name="T1" fmla="*/ 0 h 1"/>
                <a:gd name="T2" fmla="*/ 6 w 6"/>
                <a:gd name="T3" fmla="*/ 1 h 1"/>
                <a:gd name="T4" fmla="*/ 6 w 6"/>
                <a:gd name="T5" fmla="*/ 1 h 1"/>
                <a:gd name="T6" fmla="*/ 0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1"/>
                  </a:lnTo>
                  <a:lnTo>
                    <a:pt x="0" y="0"/>
                  </a:lnTo>
                  <a:lnTo>
                    <a:pt x="0" y="0"/>
                  </a:lnTo>
                  <a:close/>
                </a:path>
              </a:pathLst>
            </a:custGeom>
            <a:solidFill>
              <a:srgbClr val="FB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6" name="Freeform 26">
              <a:extLst>
                <a:ext uri="{FF2B5EF4-FFF2-40B4-BE49-F238E27FC236}">
                  <a16:creationId xmlns:a16="http://schemas.microsoft.com/office/drawing/2014/main" id="{E0D1AB29-4D2A-4A08-8BCB-10D480721FFF}"/>
                </a:ext>
              </a:extLst>
            </p:cNvPr>
            <p:cNvSpPr>
              <a:spLocks/>
            </p:cNvSpPr>
            <p:nvPr/>
          </p:nvSpPr>
          <p:spPr bwMode="auto">
            <a:xfrm>
              <a:off x="1433" y="172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7" name="Freeform 27">
              <a:extLst>
                <a:ext uri="{FF2B5EF4-FFF2-40B4-BE49-F238E27FC236}">
                  <a16:creationId xmlns:a16="http://schemas.microsoft.com/office/drawing/2014/main" id="{D062E35B-0D34-4213-816E-73FE4BDE260B}"/>
                </a:ext>
              </a:extLst>
            </p:cNvPr>
            <p:cNvSpPr>
              <a:spLocks/>
            </p:cNvSpPr>
            <p:nvPr/>
          </p:nvSpPr>
          <p:spPr bwMode="auto">
            <a:xfrm>
              <a:off x="1422" y="1724"/>
              <a:ext cx="31" cy="36"/>
            </a:xfrm>
            <a:custGeom>
              <a:avLst/>
              <a:gdLst>
                <a:gd name="T0" fmla="*/ 33 w 36"/>
                <a:gd name="T1" fmla="*/ 16 h 42"/>
                <a:gd name="T2" fmla="*/ 28 w 36"/>
                <a:gd name="T3" fmla="*/ 7 h 42"/>
                <a:gd name="T4" fmla="*/ 27 w 36"/>
                <a:gd name="T5" fmla="*/ 5 h 42"/>
                <a:gd name="T6" fmla="*/ 27 w 36"/>
                <a:gd name="T7" fmla="*/ 5 h 42"/>
                <a:gd name="T8" fmla="*/ 17 w 36"/>
                <a:gd name="T9" fmla="*/ 4 h 42"/>
                <a:gd name="T10" fmla="*/ 13 w 36"/>
                <a:gd name="T11" fmla="*/ 0 h 42"/>
                <a:gd name="T12" fmla="*/ 13 w 36"/>
                <a:gd name="T13" fmla="*/ 0 h 42"/>
                <a:gd name="T14" fmla="*/ 13 w 36"/>
                <a:gd name="T15" fmla="*/ 5 h 42"/>
                <a:gd name="T16" fmla="*/ 13 w 36"/>
                <a:gd name="T17" fmla="*/ 6 h 42"/>
                <a:gd name="T18" fmla="*/ 13 w 36"/>
                <a:gd name="T19" fmla="*/ 11 h 42"/>
                <a:gd name="T20" fmla="*/ 14 w 36"/>
                <a:gd name="T21" fmla="*/ 14 h 42"/>
                <a:gd name="T22" fmla="*/ 11 w 36"/>
                <a:gd name="T23" fmla="*/ 14 h 42"/>
                <a:gd name="T24" fmla="*/ 6 w 36"/>
                <a:gd name="T25" fmla="*/ 11 h 42"/>
                <a:gd name="T26" fmla="*/ 3 w 36"/>
                <a:gd name="T27" fmla="*/ 12 h 42"/>
                <a:gd name="T28" fmla="*/ 4 w 36"/>
                <a:gd name="T29" fmla="*/ 17 h 42"/>
                <a:gd name="T30" fmla="*/ 5 w 36"/>
                <a:gd name="T31" fmla="*/ 20 h 42"/>
                <a:gd name="T32" fmla="*/ 6 w 36"/>
                <a:gd name="T33" fmla="*/ 22 h 42"/>
                <a:gd name="T34" fmla="*/ 6 w 36"/>
                <a:gd name="T35" fmla="*/ 22 h 42"/>
                <a:gd name="T36" fmla="*/ 6 w 36"/>
                <a:gd name="T37" fmla="*/ 22 h 42"/>
                <a:gd name="T38" fmla="*/ 2 w 36"/>
                <a:gd name="T39" fmla="*/ 31 h 42"/>
                <a:gd name="T40" fmla="*/ 0 w 36"/>
                <a:gd name="T41" fmla="*/ 30 h 42"/>
                <a:gd name="T42" fmla="*/ 2 w 36"/>
                <a:gd name="T43" fmla="*/ 41 h 42"/>
                <a:gd name="T44" fmla="*/ 19 w 36"/>
                <a:gd name="T45" fmla="*/ 42 h 42"/>
                <a:gd name="T46" fmla="*/ 18 w 36"/>
                <a:gd name="T47" fmla="*/ 36 h 42"/>
                <a:gd name="T48" fmla="*/ 23 w 36"/>
                <a:gd name="T49" fmla="*/ 37 h 42"/>
                <a:gd name="T50" fmla="*/ 28 w 36"/>
                <a:gd name="T51" fmla="*/ 34 h 42"/>
                <a:gd name="T52" fmla="*/ 29 w 36"/>
                <a:gd name="T53" fmla="*/ 29 h 42"/>
                <a:gd name="T54" fmla="*/ 29 w 36"/>
                <a:gd name="T55" fmla="*/ 24 h 42"/>
                <a:gd name="T56" fmla="*/ 30 w 36"/>
                <a:gd name="T57" fmla="*/ 20 h 42"/>
                <a:gd name="T58" fmla="*/ 33 w 36"/>
                <a:gd name="T59"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2">
                  <a:moveTo>
                    <a:pt x="33" y="16"/>
                  </a:moveTo>
                  <a:cubicBezTo>
                    <a:pt x="33" y="16"/>
                    <a:pt x="28" y="8"/>
                    <a:pt x="28" y="7"/>
                  </a:cubicBezTo>
                  <a:cubicBezTo>
                    <a:pt x="27" y="6"/>
                    <a:pt x="27" y="5"/>
                    <a:pt x="27" y="5"/>
                  </a:cubicBezTo>
                  <a:cubicBezTo>
                    <a:pt x="27" y="5"/>
                    <a:pt x="27" y="5"/>
                    <a:pt x="27" y="5"/>
                  </a:cubicBezTo>
                  <a:cubicBezTo>
                    <a:pt x="23" y="6"/>
                    <a:pt x="20" y="5"/>
                    <a:pt x="17" y="4"/>
                  </a:cubicBezTo>
                  <a:cubicBezTo>
                    <a:pt x="15" y="2"/>
                    <a:pt x="13" y="0"/>
                    <a:pt x="13" y="0"/>
                  </a:cubicBezTo>
                  <a:cubicBezTo>
                    <a:pt x="13" y="0"/>
                    <a:pt x="13" y="0"/>
                    <a:pt x="13" y="0"/>
                  </a:cubicBezTo>
                  <a:cubicBezTo>
                    <a:pt x="13" y="5"/>
                    <a:pt x="13" y="5"/>
                    <a:pt x="13" y="5"/>
                  </a:cubicBezTo>
                  <a:cubicBezTo>
                    <a:pt x="13" y="6"/>
                    <a:pt x="13" y="6"/>
                    <a:pt x="13" y="6"/>
                  </a:cubicBezTo>
                  <a:cubicBezTo>
                    <a:pt x="13" y="6"/>
                    <a:pt x="13" y="9"/>
                    <a:pt x="13" y="11"/>
                  </a:cubicBezTo>
                  <a:cubicBezTo>
                    <a:pt x="14" y="12"/>
                    <a:pt x="14" y="14"/>
                    <a:pt x="14" y="14"/>
                  </a:cubicBezTo>
                  <a:cubicBezTo>
                    <a:pt x="14" y="16"/>
                    <a:pt x="11" y="14"/>
                    <a:pt x="11" y="14"/>
                  </a:cubicBezTo>
                  <a:cubicBezTo>
                    <a:pt x="11" y="14"/>
                    <a:pt x="9" y="12"/>
                    <a:pt x="6" y="11"/>
                  </a:cubicBezTo>
                  <a:cubicBezTo>
                    <a:pt x="5" y="11"/>
                    <a:pt x="4" y="11"/>
                    <a:pt x="3" y="12"/>
                  </a:cubicBezTo>
                  <a:cubicBezTo>
                    <a:pt x="3" y="13"/>
                    <a:pt x="3" y="15"/>
                    <a:pt x="4" y="17"/>
                  </a:cubicBezTo>
                  <a:cubicBezTo>
                    <a:pt x="4" y="18"/>
                    <a:pt x="4" y="20"/>
                    <a:pt x="5" y="20"/>
                  </a:cubicBezTo>
                  <a:cubicBezTo>
                    <a:pt x="5" y="21"/>
                    <a:pt x="6" y="22"/>
                    <a:pt x="6" y="22"/>
                  </a:cubicBezTo>
                  <a:cubicBezTo>
                    <a:pt x="6" y="22"/>
                    <a:pt x="6" y="22"/>
                    <a:pt x="6" y="22"/>
                  </a:cubicBezTo>
                  <a:cubicBezTo>
                    <a:pt x="6" y="22"/>
                    <a:pt x="6" y="22"/>
                    <a:pt x="6" y="22"/>
                  </a:cubicBezTo>
                  <a:cubicBezTo>
                    <a:pt x="6" y="22"/>
                    <a:pt x="6" y="28"/>
                    <a:pt x="2" y="31"/>
                  </a:cubicBezTo>
                  <a:cubicBezTo>
                    <a:pt x="0" y="30"/>
                    <a:pt x="0" y="30"/>
                    <a:pt x="0" y="30"/>
                  </a:cubicBezTo>
                  <a:cubicBezTo>
                    <a:pt x="2" y="41"/>
                    <a:pt x="2" y="41"/>
                    <a:pt x="2" y="41"/>
                  </a:cubicBezTo>
                  <a:cubicBezTo>
                    <a:pt x="19" y="42"/>
                    <a:pt x="19" y="42"/>
                    <a:pt x="19" y="42"/>
                  </a:cubicBezTo>
                  <a:cubicBezTo>
                    <a:pt x="18" y="36"/>
                    <a:pt x="18" y="36"/>
                    <a:pt x="18" y="36"/>
                  </a:cubicBezTo>
                  <a:cubicBezTo>
                    <a:pt x="20" y="37"/>
                    <a:pt x="21" y="37"/>
                    <a:pt x="23" y="37"/>
                  </a:cubicBezTo>
                  <a:cubicBezTo>
                    <a:pt x="28" y="37"/>
                    <a:pt x="28" y="34"/>
                    <a:pt x="28" y="34"/>
                  </a:cubicBezTo>
                  <a:cubicBezTo>
                    <a:pt x="29" y="29"/>
                    <a:pt x="29" y="29"/>
                    <a:pt x="29" y="29"/>
                  </a:cubicBezTo>
                  <a:cubicBezTo>
                    <a:pt x="29" y="24"/>
                    <a:pt x="29" y="24"/>
                    <a:pt x="29" y="24"/>
                  </a:cubicBezTo>
                  <a:cubicBezTo>
                    <a:pt x="30" y="20"/>
                    <a:pt x="30" y="20"/>
                    <a:pt x="30" y="20"/>
                  </a:cubicBezTo>
                  <a:cubicBezTo>
                    <a:pt x="36" y="19"/>
                    <a:pt x="34" y="17"/>
                    <a:pt x="33" y="16"/>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8" name="Freeform 28">
              <a:extLst>
                <a:ext uri="{FF2B5EF4-FFF2-40B4-BE49-F238E27FC236}">
                  <a16:creationId xmlns:a16="http://schemas.microsoft.com/office/drawing/2014/main" id="{95C96F82-22D2-472B-845A-F0CBC0E12001}"/>
                </a:ext>
              </a:extLst>
            </p:cNvPr>
            <p:cNvSpPr>
              <a:spLocks/>
            </p:cNvSpPr>
            <p:nvPr/>
          </p:nvSpPr>
          <p:spPr bwMode="auto">
            <a:xfrm>
              <a:off x="1427" y="1754"/>
              <a:ext cx="11" cy="3"/>
            </a:xfrm>
            <a:custGeom>
              <a:avLst/>
              <a:gdLst>
                <a:gd name="T0" fmla="*/ 0 w 12"/>
                <a:gd name="T1" fmla="*/ 0 h 3"/>
                <a:gd name="T2" fmla="*/ 12 w 12"/>
                <a:gd name="T3" fmla="*/ 3 h 3"/>
                <a:gd name="T4" fmla="*/ 12 w 12"/>
                <a:gd name="T5" fmla="*/ 1 h 3"/>
                <a:gd name="T6" fmla="*/ 0 w 12"/>
                <a:gd name="T7" fmla="*/ 0 h 3"/>
              </a:gdLst>
              <a:ahLst/>
              <a:cxnLst>
                <a:cxn ang="0">
                  <a:pos x="T0" y="T1"/>
                </a:cxn>
                <a:cxn ang="0">
                  <a:pos x="T2" y="T3"/>
                </a:cxn>
                <a:cxn ang="0">
                  <a:pos x="T4" y="T5"/>
                </a:cxn>
                <a:cxn ang="0">
                  <a:pos x="T6" y="T7"/>
                </a:cxn>
              </a:cxnLst>
              <a:rect l="0" t="0" r="r" b="b"/>
              <a:pathLst>
                <a:path w="12" h="3">
                  <a:moveTo>
                    <a:pt x="0" y="0"/>
                  </a:moveTo>
                  <a:cubicBezTo>
                    <a:pt x="1" y="1"/>
                    <a:pt x="4" y="3"/>
                    <a:pt x="12" y="3"/>
                  </a:cubicBezTo>
                  <a:cubicBezTo>
                    <a:pt x="12" y="2"/>
                    <a:pt x="12" y="2"/>
                    <a:pt x="12" y="1"/>
                  </a:cubicBezTo>
                  <a:cubicBezTo>
                    <a:pt x="8" y="1"/>
                    <a:pt x="4" y="1"/>
                    <a:pt x="0" y="0"/>
                  </a:cubicBez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39" name="Freeform 29">
              <a:extLst>
                <a:ext uri="{FF2B5EF4-FFF2-40B4-BE49-F238E27FC236}">
                  <a16:creationId xmlns:a16="http://schemas.microsoft.com/office/drawing/2014/main" id="{ABD37870-F281-4065-8662-8622E573B22C}"/>
                </a:ext>
              </a:extLst>
            </p:cNvPr>
            <p:cNvSpPr>
              <a:spLocks/>
            </p:cNvSpPr>
            <p:nvPr/>
          </p:nvSpPr>
          <p:spPr bwMode="auto">
            <a:xfrm>
              <a:off x="1444" y="1745"/>
              <a:ext cx="3" cy="3"/>
            </a:xfrm>
            <a:custGeom>
              <a:avLst/>
              <a:gdLst>
                <a:gd name="T0" fmla="*/ 4 w 4"/>
                <a:gd name="T1" fmla="*/ 3 h 4"/>
                <a:gd name="T2" fmla="*/ 2 w 4"/>
                <a:gd name="T3" fmla="*/ 0 h 4"/>
                <a:gd name="T4" fmla="*/ 0 w 4"/>
                <a:gd name="T5" fmla="*/ 0 h 4"/>
                <a:gd name="T6" fmla="*/ 4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3" y="2"/>
                    <a:pt x="2" y="1"/>
                    <a:pt x="2" y="0"/>
                  </a:cubicBezTo>
                  <a:cubicBezTo>
                    <a:pt x="0" y="0"/>
                    <a:pt x="0" y="0"/>
                    <a:pt x="0" y="0"/>
                  </a:cubicBezTo>
                  <a:cubicBezTo>
                    <a:pt x="0" y="0"/>
                    <a:pt x="2" y="2"/>
                    <a:pt x="4" y="4"/>
                  </a:cubicBezTo>
                  <a:lnTo>
                    <a:pt x="4" y="3"/>
                  </a:ln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0" name="Freeform 30">
              <a:extLst>
                <a:ext uri="{FF2B5EF4-FFF2-40B4-BE49-F238E27FC236}">
                  <a16:creationId xmlns:a16="http://schemas.microsoft.com/office/drawing/2014/main" id="{28F31F26-6A8F-4784-9830-1AFC4714BD2F}"/>
                </a:ext>
              </a:extLst>
            </p:cNvPr>
            <p:cNvSpPr>
              <a:spLocks/>
            </p:cNvSpPr>
            <p:nvPr/>
          </p:nvSpPr>
          <p:spPr bwMode="auto">
            <a:xfrm>
              <a:off x="1446" y="1745"/>
              <a:ext cx="1" cy="2"/>
            </a:xfrm>
            <a:custGeom>
              <a:avLst/>
              <a:gdLst>
                <a:gd name="T0" fmla="*/ 2 w 2"/>
                <a:gd name="T1" fmla="*/ 0 h 3"/>
                <a:gd name="T2" fmla="*/ 0 w 2"/>
                <a:gd name="T3" fmla="*/ 0 h 3"/>
                <a:gd name="T4" fmla="*/ 2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0" y="0"/>
                    <a:pt x="0" y="0"/>
                    <a:pt x="0" y="0"/>
                  </a:cubicBezTo>
                  <a:cubicBezTo>
                    <a:pt x="0" y="1"/>
                    <a:pt x="1" y="2"/>
                    <a:pt x="2" y="3"/>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1" name="Freeform 31">
              <a:extLst>
                <a:ext uri="{FF2B5EF4-FFF2-40B4-BE49-F238E27FC236}">
                  <a16:creationId xmlns:a16="http://schemas.microsoft.com/office/drawing/2014/main" id="{429A10B7-52D4-4CE9-B25A-8EF80BE09FDA}"/>
                </a:ext>
              </a:extLst>
            </p:cNvPr>
            <p:cNvSpPr>
              <a:spLocks/>
            </p:cNvSpPr>
            <p:nvPr/>
          </p:nvSpPr>
          <p:spPr bwMode="auto">
            <a:xfrm>
              <a:off x="1444" y="1733"/>
              <a:ext cx="3" cy="2"/>
            </a:xfrm>
            <a:custGeom>
              <a:avLst/>
              <a:gdLst>
                <a:gd name="T0" fmla="*/ 3 w 3"/>
                <a:gd name="T1" fmla="*/ 1 h 3"/>
                <a:gd name="T2" fmla="*/ 1 w 3"/>
                <a:gd name="T3" fmla="*/ 3 h 3"/>
                <a:gd name="T4" fmla="*/ 0 w 3"/>
                <a:gd name="T5" fmla="*/ 2 h 3"/>
                <a:gd name="T6" fmla="*/ 1 w 3"/>
                <a:gd name="T7" fmla="*/ 0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3" y="2"/>
                    <a:pt x="2" y="3"/>
                    <a:pt x="1" y="3"/>
                  </a:cubicBezTo>
                  <a:cubicBezTo>
                    <a:pt x="1" y="3"/>
                    <a:pt x="0" y="3"/>
                    <a:pt x="0" y="2"/>
                  </a:cubicBezTo>
                  <a:cubicBezTo>
                    <a:pt x="0" y="1"/>
                    <a:pt x="0" y="1"/>
                    <a:pt x="1" y="0"/>
                  </a:cubicBezTo>
                  <a:cubicBezTo>
                    <a:pt x="2" y="0"/>
                    <a:pt x="2"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2" name="Freeform 32">
              <a:extLst>
                <a:ext uri="{FF2B5EF4-FFF2-40B4-BE49-F238E27FC236}">
                  <a16:creationId xmlns:a16="http://schemas.microsoft.com/office/drawing/2014/main" id="{0AF80EC2-7678-4B0E-A2A8-46189461E177}"/>
                </a:ext>
              </a:extLst>
            </p:cNvPr>
            <p:cNvSpPr>
              <a:spLocks/>
            </p:cNvSpPr>
            <p:nvPr/>
          </p:nvSpPr>
          <p:spPr bwMode="auto">
            <a:xfrm>
              <a:off x="1418" y="1754"/>
              <a:ext cx="22" cy="14"/>
            </a:xfrm>
            <a:custGeom>
              <a:avLst/>
              <a:gdLst>
                <a:gd name="T0" fmla="*/ 0 w 22"/>
                <a:gd name="T1" fmla="*/ 8 h 14"/>
                <a:gd name="T2" fmla="*/ 2 w 22"/>
                <a:gd name="T3" fmla="*/ 0 h 14"/>
                <a:gd name="T4" fmla="*/ 22 w 22"/>
                <a:gd name="T5" fmla="*/ 5 h 14"/>
                <a:gd name="T6" fmla="*/ 22 w 22"/>
                <a:gd name="T7" fmla="*/ 14 h 14"/>
                <a:gd name="T8" fmla="*/ 0 w 22"/>
                <a:gd name="T9" fmla="*/ 8 h 14"/>
              </a:gdLst>
              <a:ahLst/>
              <a:cxnLst>
                <a:cxn ang="0">
                  <a:pos x="T0" y="T1"/>
                </a:cxn>
                <a:cxn ang="0">
                  <a:pos x="T2" y="T3"/>
                </a:cxn>
                <a:cxn ang="0">
                  <a:pos x="T4" y="T5"/>
                </a:cxn>
                <a:cxn ang="0">
                  <a:pos x="T6" y="T7"/>
                </a:cxn>
                <a:cxn ang="0">
                  <a:pos x="T8" y="T9"/>
                </a:cxn>
              </a:cxnLst>
              <a:rect l="0" t="0" r="r" b="b"/>
              <a:pathLst>
                <a:path w="22" h="14">
                  <a:moveTo>
                    <a:pt x="0" y="8"/>
                  </a:moveTo>
                  <a:lnTo>
                    <a:pt x="2" y="0"/>
                  </a:lnTo>
                  <a:lnTo>
                    <a:pt x="22" y="5"/>
                  </a:lnTo>
                  <a:lnTo>
                    <a:pt x="22" y="14"/>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3" name="Freeform 33">
              <a:extLst>
                <a:ext uri="{FF2B5EF4-FFF2-40B4-BE49-F238E27FC236}">
                  <a16:creationId xmlns:a16="http://schemas.microsoft.com/office/drawing/2014/main" id="{834AA982-A47F-4411-A213-2A62B7E42FE0}"/>
                </a:ext>
              </a:extLst>
            </p:cNvPr>
            <p:cNvSpPr>
              <a:spLocks/>
            </p:cNvSpPr>
            <p:nvPr/>
          </p:nvSpPr>
          <p:spPr bwMode="auto">
            <a:xfrm>
              <a:off x="1394" y="1757"/>
              <a:ext cx="65" cy="105"/>
            </a:xfrm>
            <a:custGeom>
              <a:avLst/>
              <a:gdLst>
                <a:gd name="T0" fmla="*/ 31 w 74"/>
                <a:gd name="T1" fmla="*/ 4 h 121"/>
                <a:gd name="T2" fmla="*/ 14 w 74"/>
                <a:gd name="T3" fmla="*/ 24 h 121"/>
                <a:gd name="T4" fmla="*/ 0 w 74"/>
                <a:gd name="T5" fmla="*/ 119 h 121"/>
                <a:gd name="T6" fmla="*/ 68 w 74"/>
                <a:gd name="T7" fmla="*/ 115 h 121"/>
                <a:gd name="T8" fmla="*/ 62 w 74"/>
                <a:gd name="T9" fmla="*/ 16 h 121"/>
                <a:gd name="T10" fmla="*/ 31 w 74"/>
                <a:gd name="T11" fmla="*/ 4 h 121"/>
              </a:gdLst>
              <a:ahLst/>
              <a:cxnLst>
                <a:cxn ang="0">
                  <a:pos x="T0" y="T1"/>
                </a:cxn>
                <a:cxn ang="0">
                  <a:pos x="T2" y="T3"/>
                </a:cxn>
                <a:cxn ang="0">
                  <a:pos x="T4" y="T5"/>
                </a:cxn>
                <a:cxn ang="0">
                  <a:pos x="T6" y="T7"/>
                </a:cxn>
                <a:cxn ang="0">
                  <a:pos x="T8" y="T9"/>
                </a:cxn>
                <a:cxn ang="0">
                  <a:pos x="T10" y="T11"/>
                </a:cxn>
              </a:cxnLst>
              <a:rect l="0" t="0" r="r" b="b"/>
              <a:pathLst>
                <a:path w="74" h="121">
                  <a:moveTo>
                    <a:pt x="31" y="4"/>
                  </a:moveTo>
                  <a:cubicBezTo>
                    <a:pt x="17" y="5"/>
                    <a:pt x="14" y="22"/>
                    <a:pt x="14" y="24"/>
                  </a:cubicBezTo>
                  <a:cubicBezTo>
                    <a:pt x="13" y="49"/>
                    <a:pt x="11" y="118"/>
                    <a:pt x="0" y="119"/>
                  </a:cubicBezTo>
                  <a:cubicBezTo>
                    <a:pt x="60" y="119"/>
                    <a:pt x="62" y="121"/>
                    <a:pt x="68" y="115"/>
                  </a:cubicBezTo>
                  <a:cubicBezTo>
                    <a:pt x="74" y="109"/>
                    <a:pt x="62" y="16"/>
                    <a:pt x="62" y="16"/>
                  </a:cubicBezTo>
                  <a:cubicBezTo>
                    <a:pt x="61" y="0"/>
                    <a:pt x="48" y="3"/>
                    <a:pt x="3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4" name="Freeform 34">
              <a:extLst>
                <a:ext uri="{FF2B5EF4-FFF2-40B4-BE49-F238E27FC236}">
                  <a16:creationId xmlns:a16="http://schemas.microsoft.com/office/drawing/2014/main" id="{8E5E8F0D-A640-4FD4-B8A6-9F8DB25DA61A}"/>
                </a:ext>
              </a:extLst>
            </p:cNvPr>
            <p:cNvSpPr>
              <a:spLocks/>
            </p:cNvSpPr>
            <p:nvPr/>
          </p:nvSpPr>
          <p:spPr bwMode="auto">
            <a:xfrm>
              <a:off x="1394" y="1759"/>
              <a:ext cx="44" cy="101"/>
            </a:xfrm>
            <a:custGeom>
              <a:avLst/>
              <a:gdLst>
                <a:gd name="T0" fmla="*/ 31 w 50"/>
                <a:gd name="T1" fmla="*/ 1 h 116"/>
                <a:gd name="T2" fmla="*/ 14 w 50"/>
                <a:gd name="T3" fmla="*/ 21 h 116"/>
                <a:gd name="T4" fmla="*/ 0 w 50"/>
                <a:gd name="T5" fmla="*/ 116 h 116"/>
                <a:gd name="T6" fmla="*/ 9 w 50"/>
                <a:gd name="T7" fmla="*/ 116 h 116"/>
                <a:gd name="T8" fmla="*/ 8 w 50"/>
                <a:gd name="T9" fmla="*/ 116 h 116"/>
                <a:gd name="T10" fmla="*/ 22 w 50"/>
                <a:gd name="T11" fmla="*/ 31 h 116"/>
                <a:gd name="T12" fmla="*/ 40 w 50"/>
                <a:gd name="T13" fmla="*/ 2 h 116"/>
                <a:gd name="T14" fmla="*/ 49 w 50"/>
                <a:gd name="T15" fmla="*/ 0 h 116"/>
                <a:gd name="T16" fmla="*/ 31 w 50"/>
                <a:gd name="T17" fmla="*/ 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31" y="1"/>
                  </a:moveTo>
                  <a:cubicBezTo>
                    <a:pt x="17" y="2"/>
                    <a:pt x="14" y="19"/>
                    <a:pt x="14" y="21"/>
                  </a:cubicBezTo>
                  <a:cubicBezTo>
                    <a:pt x="13" y="46"/>
                    <a:pt x="11" y="115"/>
                    <a:pt x="0" y="116"/>
                  </a:cubicBezTo>
                  <a:cubicBezTo>
                    <a:pt x="3" y="116"/>
                    <a:pt x="6" y="116"/>
                    <a:pt x="9" y="116"/>
                  </a:cubicBezTo>
                  <a:cubicBezTo>
                    <a:pt x="8" y="116"/>
                    <a:pt x="8" y="116"/>
                    <a:pt x="8" y="116"/>
                  </a:cubicBezTo>
                  <a:cubicBezTo>
                    <a:pt x="20" y="115"/>
                    <a:pt x="21" y="55"/>
                    <a:pt x="22" y="31"/>
                  </a:cubicBezTo>
                  <a:cubicBezTo>
                    <a:pt x="22" y="29"/>
                    <a:pt x="26" y="3"/>
                    <a:pt x="40" y="2"/>
                  </a:cubicBezTo>
                  <a:cubicBezTo>
                    <a:pt x="43" y="2"/>
                    <a:pt x="50" y="1"/>
                    <a:pt x="49" y="0"/>
                  </a:cubicBezTo>
                  <a:cubicBezTo>
                    <a:pt x="44" y="0"/>
                    <a:pt x="38" y="0"/>
                    <a:pt x="31" y="1"/>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5" name="Freeform 35">
              <a:extLst>
                <a:ext uri="{FF2B5EF4-FFF2-40B4-BE49-F238E27FC236}">
                  <a16:creationId xmlns:a16="http://schemas.microsoft.com/office/drawing/2014/main" id="{9A312DFC-0F9D-41E7-BB57-E83CA99AB5AF}"/>
                </a:ext>
              </a:extLst>
            </p:cNvPr>
            <p:cNvSpPr>
              <a:spLocks/>
            </p:cNvSpPr>
            <p:nvPr/>
          </p:nvSpPr>
          <p:spPr bwMode="auto">
            <a:xfrm>
              <a:off x="1416" y="1803"/>
              <a:ext cx="55" cy="35"/>
            </a:xfrm>
            <a:custGeom>
              <a:avLst/>
              <a:gdLst>
                <a:gd name="T0" fmla="*/ 63 w 63"/>
                <a:gd name="T1" fmla="*/ 36 h 41"/>
                <a:gd name="T2" fmla="*/ 57 w 63"/>
                <a:gd name="T3" fmla="*/ 41 h 41"/>
                <a:gd name="T4" fmla="*/ 6 w 63"/>
                <a:gd name="T5" fmla="*/ 41 h 41"/>
                <a:gd name="T6" fmla="*/ 0 w 63"/>
                <a:gd name="T7" fmla="*/ 36 h 41"/>
                <a:gd name="T8" fmla="*/ 0 w 63"/>
                <a:gd name="T9" fmla="*/ 6 h 41"/>
                <a:gd name="T10" fmla="*/ 6 w 63"/>
                <a:gd name="T11" fmla="*/ 0 h 41"/>
                <a:gd name="T12" fmla="*/ 57 w 63"/>
                <a:gd name="T13" fmla="*/ 0 h 41"/>
                <a:gd name="T14" fmla="*/ 63 w 63"/>
                <a:gd name="T15" fmla="*/ 6 h 41"/>
                <a:gd name="T16" fmla="*/ 63 w 63"/>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1">
                  <a:moveTo>
                    <a:pt x="63" y="36"/>
                  </a:moveTo>
                  <a:cubicBezTo>
                    <a:pt x="63" y="39"/>
                    <a:pt x="60" y="41"/>
                    <a:pt x="57" y="41"/>
                  </a:cubicBezTo>
                  <a:cubicBezTo>
                    <a:pt x="6" y="41"/>
                    <a:pt x="6" y="41"/>
                    <a:pt x="6" y="41"/>
                  </a:cubicBezTo>
                  <a:cubicBezTo>
                    <a:pt x="3" y="41"/>
                    <a:pt x="0" y="39"/>
                    <a:pt x="0" y="36"/>
                  </a:cubicBezTo>
                  <a:cubicBezTo>
                    <a:pt x="0" y="6"/>
                    <a:pt x="0" y="6"/>
                    <a:pt x="0" y="6"/>
                  </a:cubicBezTo>
                  <a:cubicBezTo>
                    <a:pt x="0" y="3"/>
                    <a:pt x="3" y="0"/>
                    <a:pt x="6" y="0"/>
                  </a:cubicBezTo>
                  <a:cubicBezTo>
                    <a:pt x="57" y="0"/>
                    <a:pt x="57" y="0"/>
                    <a:pt x="57" y="0"/>
                  </a:cubicBezTo>
                  <a:cubicBezTo>
                    <a:pt x="60" y="0"/>
                    <a:pt x="63" y="3"/>
                    <a:pt x="63" y="6"/>
                  </a:cubicBezTo>
                  <a:lnTo>
                    <a:pt x="63" y="3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6" name="Freeform 36">
              <a:extLst>
                <a:ext uri="{FF2B5EF4-FFF2-40B4-BE49-F238E27FC236}">
                  <a16:creationId xmlns:a16="http://schemas.microsoft.com/office/drawing/2014/main" id="{06AA598B-4E16-4DD9-9CB6-0870625C3C1B}"/>
                </a:ext>
              </a:extLst>
            </p:cNvPr>
            <p:cNvSpPr>
              <a:spLocks/>
            </p:cNvSpPr>
            <p:nvPr/>
          </p:nvSpPr>
          <p:spPr bwMode="auto">
            <a:xfrm>
              <a:off x="1460" y="1833"/>
              <a:ext cx="12" cy="13"/>
            </a:xfrm>
            <a:custGeom>
              <a:avLst/>
              <a:gdLst>
                <a:gd name="T0" fmla="*/ 0 w 14"/>
                <a:gd name="T1" fmla="*/ 10 h 15"/>
                <a:gd name="T2" fmla="*/ 0 w 14"/>
                <a:gd name="T3" fmla="*/ 10 h 15"/>
                <a:gd name="T4" fmla="*/ 1 w 14"/>
                <a:gd name="T5" fmla="*/ 12 h 15"/>
                <a:gd name="T6" fmla="*/ 6 w 14"/>
                <a:gd name="T7" fmla="*/ 15 h 15"/>
                <a:gd name="T8" fmla="*/ 8 w 14"/>
                <a:gd name="T9" fmla="*/ 14 h 15"/>
                <a:gd name="T10" fmla="*/ 9 w 14"/>
                <a:gd name="T11" fmla="*/ 13 h 15"/>
                <a:gd name="T12" fmla="*/ 11 w 14"/>
                <a:gd name="T13" fmla="*/ 12 h 15"/>
                <a:gd name="T14" fmla="*/ 11 w 14"/>
                <a:gd name="T15" fmla="*/ 10 h 15"/>
                <a:gd name="T16" fmla="*/ 13 w 14"/>
                <a:gd name="T17" fmla="*/ 9 h 15"/>
                <a:gd name="T18" fmla="*/ 12 w 14"/>
                <a:gd name="T19" fmla="*/ 6 h 15"/>
                <a:gd name="T20" fmla="*/ 11 w 14"/>
                <a:gd name="T21" fmla="*/ 6 h 15"/>
                <a:gd name="T22" fmla="*/ 13 w 14"/>
                <a:gd name="T23" fmla="*/ 5 h 15"/>
                <a:gd name="T24" fmla="*/ 13 w 14"/>
                <a:gd name="T25" fmla="*/ 3 h 15"/>
                <a:gd name="T26" fmla="*/ 8 w 14"/>
                <a:gd name="T27" fmla="*/ 0 h 15"/>
                <a:gd name="T28" fmla="*/ 6 w 14"/>
                <a:gd name="T29" fmla="*/ 0 h 15"/>
                <a:gd name="T30" fmla="*/ 0 w 14"/>
                <a:gd name="T3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5">
                  <a:moveTo>
                    <a:pt x="0" y="10"/>
                  </a:moveTo>
                  <a:cubicBezTo>
                    <a:pt x="0" y="10"/>
                    <a:pt x="0" y="10"/>
                    <a:pt x="0" y="10"/>
                  </a:cubicBezTo>
                  <a:cubicBezTo>
                    <a:pt x="0" y="11"/>
                    <a:pt x="0" y="11"/>
                    <a:pt x="1" y="12"/>
                  </a:cubicBezTo>
                  <a:cubicBezTo>
                    <a:pt x="6" y="15"/>
                    <a:pt x="6" y="15"/>
                    <a:pt x="6" y="15"/>
                  </a:cubicBezTo>
                  <a:cubicBezTo>
                    <a:pt x="7" y="15"/>
                    <a:pt x="8" y="15"/>
                    <a:pt x="8" y="14"/>
                  </a:cubicBezTo>
                  <a:cubicBezTo>
                    <a:pt x="9" y="14"/>
                    <a:pt x="9" y="13"/>
                    <a:pt x="9" y="13"/>
                  </a:cubicBezTo>
                  <a:cubicBezTo>
                    <a:pt x="9" y="13"/>
                    <a:pt x="10" y="13"/>
                    <a:pt x="11" y="12"/>
                  </a:cubicBezTo>
                  <a:cubicBezTo>
                    <a:pt x="11" y="11"/>
                    <a:pt x="11" y="10"/>
                    <a:pt x="11" y="10"/>
                  </a:cubicBezTo>
                  <a:cubicBezTo>
                    <a:pt x="11" y="10"/>
                    <a:pt x="12" y="10"/>
                    <a:pt x="13" y="9"/>
                  </a:cubicBezTo>
                  <a:cubicBezTo>
                    <a:pt x="13" y="8"/>
                    <a:pt x="13" y="7"/>
                    <a:pt x="12" y="6"/>
                  </a:cubicBezTo>
                  <a:cubicBezTo>
                    <a:pt x="11" y="6"/>
                    <a:pt x="11" y="6"/>
                    <a:pt x="11" y="6"/>
                  </a:cubicBezTo>
                  <a:cubicBezTo>
                    <a:pt x="12" y="6"/>
                    <a:pt x="13" y="6"/>
                    <a:pt x="13" y="5"/>
                  </a:cubicBezTo>
                  <a:cubicBezTo>
                    <a:pt x="14" y="4"/>
                    <a:pt x="14" y="3"/>
                    <a:pt x="13" y="3"/>
                  </a:cubicBezTo>
                  <a:cubicBezTo>
                    <a:pt x="8" y="0"/>
                    <a:pt x="8" y="0"/>
                    <a:pt x="8" y="0"/>
                  </a:cubicBezTo>
                  <a:cubicBezTo>
                    <a:pt x="7" y="0"/>
                    <a:pt x="6" y="0"/>
                    <a:pt x="6" y="0"/>
                  </a:cubicBezTo>
                  <a:cubicBezTo>
                    <a:pt x="2" y="2"/>
                    <a:pt x="0" y="10"/>
                    <a:pt x="0" y="10"/>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7" name="Freeform 37">
              <a:extLst>
                <a:ext uri="{FF2B5EF4-FFF2-40B4-BE49-F238E27FC236}">
                  <a16:creationId xmlns:a16="http://schemas.microsoft.com/office/drawing/2014/main" id="{321A0BEF-FA4E-402E-AD52-E18B3A574979}"/>
                </a:ext>
              </a:extLst>
            </p:cNvPr>
            <p:cNvSpPr>
              <a:spLocks/>
            </p:cNvSpPr>
            <p:nvPr/>
          </p:nvSpPr>
          <p:spPr bwMode="auto">
            <a:xfrm>
              <a:off x="1460" y="1830"/>
              <a:ext cx="10" cy="4"/>
            </a:xfrm>
            <a:custGeom>
              <a:avLst/>
              <a:gdLst>
                <a:gd name="T0" fmla="*/ 0 w 11"/>
                <a:gd name="T1" fmla="*/ 2 h 4"/>
                <a:gd name="T2" fmla="*/ 2 w 11"/>
                <a:gd name="T3" fmla="*/ 0 h 4"/>
                <a:gd name="T4" fmla="*/ 10 w 11"/>
                <a:gd name="T5" fmla="*/ 0 h 4"/>
                <a:gd name="T6" fmla="*/ 11 w 11"/>
                <a:gd name="T7" fmla="*/ 2 h 4"/>
                <a:gd name="T8" fmla="*/ 11 w 11"/>
                <a:gd name="T9" fmla="*/ 2 h 4"/>
                <a:gd name="T10" fmla="*/ 10 w 11"/>
                <a:gd name="T11" fmla="*/ 4 h 4"/>
                <a:gd name="T12" fmla="*/ 2 w 11"/>
                <a:gd name="T13" fmla="*/ 4 h 4"/>
                <a:gd name="T14" fmla="*/ 0 w 1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0" y="2"/>
                  </a:moveTo>
                  <a:cubicBezTo>
                    <a:pt x="0" y="1"/>
                    <a:pt x="1" y="0"/>
                    <a:pt x="2" y="0"/>
                  </a:cubicBezTo>
                  <a:cubicBezTo>
                    <a:pt x="10" y="0"/>
                    <a:pt x="10" y="0"/>
                    <a:pt x="10" y="0"/>
                  </a:cubicBezTo>
                  <a:cubicBezTo>
                    <a:pt x="11" y="0"/>
                    <a:pt x="11" y="1"/>
                    <a:pt x="11" y="2"/>
                  </a:cubicBezTo>
                  <a:cubicBezTo>
                    <a:pt x="11" y="2"/>
                    <a:pt x="11" y="2"/>
                    <a:pt x="11" y="2"/>
                  </a:cubicBezTo>
                  <a:cubicBezTo>
                    <a:pt x="11" y="3"/>
                    <a:pt x="10" y="4"/>
                    <a:pt x="10" y="4"/>
                  </a:cubicBezTo>
                  <a:cubicBezTo>
                    <a:pt x="2" y="4"/>
                    <a:pt x="2" y="4"/>
                    <a:pt x="2" y="4"/>
                  </a:cubicBezTo>
                  <a:cubicBezTo>
                    <a:pt x="1" y="4"/>
                    <a:pt x="0" y="3"/>
                    <a:pt x="0" y="2"/>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8" name="Freeform 38">
              <a:extLst>
                <a:ext uri="{FF2B5EF4-FFF2-40B4-BE49-F238E27FC236}">
                  <a16:creationId xmlns:a16="http://schemas.microsoft.com/office/drawing/2014/main" id="{C6045924-B592-46B8-B6D0-5E13AAB5E310}"/>
                </a:ext>
              </a:extLst>
            </p:cNvPr>
            <p:cNvSpPr>
              <a:spLocks/>
            </p:cNvSpPr>
            <p:nvPr/>
          </p:nvSpPr>
          <p:spPr bwMode="auto">
            <a:xfrm>
              <a:off x="1418" y="1770"/>
              <a:ext cx="49" cy="73"/>
            </a:xfrm>
            <a:custGeom>
              <a:avLst/>
              <a:gdLst>
                <a:gd name="T0" fmla="*/ 48 w 57"/>
                <a:gd name="T1" fmla="*/ 84 h 84"/>
                <a:gd name="T2" fmla="*/ 42 w 57"/>
                <a:gd name="T3" fmla="*/ 82 h 84"/>
                <a:gd name="T4" fmla="*/ 18 w 57"/>
                <a:gd name="T5" fmla="*/ 59 h 84"/>
                <a:gd name="T6" fmla="*/ 1 w 57"/>
                <a:gd name="T7" fmla="*/ 11 h 84"/>
                <a:gd name="T8" fmla="*/ 6 w 57"/>
                <a:gd name="T9" fmla="*/ 1 h 84"/>
                <a:gd name="T10" fmla="*/ 16 w 57"/>
                <a:gd name="T11" fmla="*/ 6 h 84"/>
                <a:gd name="T12" fmla="*/ 32 w 57"/>
                <a:gd name="T13" fmla="*/ 50 h 84"/>
                <a:gd name="T14" fmla="*/ 53 w 57"/>
                <a:gd name="T15" fmla="*/ 70 h 84"/>
                <a:gd name="T16" fmla="*/ 54 w 57"/>
                <a:gd name="T17" fmla="*/ 81 h 84"/>
                <a:gd name="T18" fmla="*/ 48 w 5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84">
                  <a:moveTo>
                    <a:pt x="48" y="84"/>
                  </a:moveTo>
                  <a:cubicBezTo>
                    <a:pt x="46" y="84"/>
                    <a:pt x="44" y="83"/>
                    <a:pt x="42" y="82"/>
                  </a:cubicBezTo>
                  <a:cubicBezTo>
                    <a:pt x="18" y="59"/>
                    <a:pt x="18" y="59"/>
                    <a:pt x="18" y="59"/>
                  </a:cubicBezTo>
                  <a:cubicBezTo>
                    <a:pt x="1" y="11"/>
                    <a:pt x="1" y="11"/>
                    <a:pt x="1" y="11"/>
                  </a:cubicBezTo>
                  <a:cubicBezTo>
                    <a:pt x="0" y="7"/>
                    <a:pt x="2" y="2"/>
                    <a:pt x="6" y="1"/>
                  </a:cubicBezTo>
                  <a:cubicBezTo>
                    <a:pt x="10" y="0"/>
                    <a:pt x="15" y="2"/>
                    <a:pt x="16" y="6"/>
                  </a:cubicBezTo>
                  <a:cubicBezTo>
                    <a:pt x="32" y="50"/>
                    <a:pt x="32" y="50"/>
                    <a:pt x="32" y="50"/>
                  </a:cubicBezTo>
                  <a:cubicBezTo>
                    <a:pt x="53" y="70"/>
                    <a:pt x="53" y="70"/>
                    <a:pt x="53" y="70"/>
                  </a:cubicBezTo>
                  <a:cubicBezTo>
                    <a:pt x="57" y="73"/>
                    <a:pt x="57" y="78"/>
                    <a:pt x="54" y="81"/>
                  </a:cubicBezTo>
                  <a:cubicBezTo>
                    <a:pt x="52" y="83"/>
                    <a:pt x="50" y="84"/>
                    <a:pt x="48"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49" name="Freeform 39">
              <a:extLst>
                <a:ext uri="{FF2B5EF4-FFF2-40B4-BE49-F238E27FC236}">
                  <a16:creationId xmlns:a16="http://schemas.microsoft.com/office/drawing/2014/main" id="{0A4257B7-F52F-45CA-AC2F-076FB8BC6402}"/>
                </a:ext>
              </a:extLst>
            </p:cNvPr>
            <p:cNvSpPr>
              <a:spLocks/>
            </p:cNvSpPr>
            <p:nvPr/>
          </p:nvSpPr>
          <p:spPr bwMode="auto">
            <a:xfrm>
              <a:off x="1418" y="1772"/>
              <a:ext cx="44" cy="71"/>
            </a:xfrm>
            <a:custGeom>
              <a:avLst/>
              <a:gdLst>
                <a:gd name="T0" fmla="*/ 48 w 51"/>
                <a:gd name="T1" fmla="*/ 76 h 82"/>
                <a:gd name="T2" fmla="*/ 23 w 51"/>
                <a:gd name="T3" fmla="*/ 53 h 82"/>
                <a:gd name="T4" fmla="*/ 5 w 51"/>
                <a:gd name="T5" fmla="*/ 2 h 82"/>
                <a:gd name="T6" fmla="*/ 4 w 51"/>
                <a:gd name="T7" fmla="*/ 0 h 82"/>
                <a:gd name="T8" fmla="*/ 1 w 51"/>
                <a:gd name="T9" fmla="*/ 9 h 82"/>
                <a:gd name="T10" fmla="*/ 18 w 51"/>
                <a:gd name="T11" fmla="*/ 57 h 82"/>
                <a:gd name="T12" fmla="*/ 42 w 51"/>
                <a:gd name="T13" fmla="*/ 80 h 82"/>
                <a:gd name="T14" fmla="*/ 48 w 51"/>
                <a:gd name="T15" fmla="*/ 82 h 82"/>
                <a:gd name="T16" fmla="*/ 51 w 51"/>
                <a:gd name="T17" fmla="*/ 81 h 82"/>
                <a:gd name="T18" fmla="*/ 48 w 51"/>
                <a:gd name="T19" fmla="*/ 7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2">
                  <a:moveTo>
                    <a:pt x="48" y="76"/>
                  </a:moveTo>
                  <a:cubicBezTo>
                    <a:pt x="23" y="53"/>
                    <a:pt x="23" y="53"/>
                    <a:pt x="23" y="53"/>
                  </a:cubicBezTo>
                  <a:cubicBezTo>
                    <a:pt x="5" y="2"/>
                    <a:pt x="5" y="2"/>
                    <a:pt x="5" y="2"/>
                  </a:cubicBezTo>
                  <a:cubicBezTo>
                    <a:pt x="5" y="1"/>
                    <a:pt x="5" y="1"/>
                    <a:pt x="4" y="0"/>
                  </a:cubicBezTo>
                  <a:cubicBezTo>
                    <a:pt x="1" y="2"/>
                    <a:pt x="0" y="6"/>
                    <a:pt x="1" y="9"/>
                  </a:cubicBezTo>
                  <a:cubicBezTo>
                    <a:pt x="18" y="57"/>
                    <a:pt x="18" y="57"/>
                    <a:pt x="18" y="57"/>
                  </a:cubicBezTo>
                  <a:cubicBezTo>
                    <a:pt x="42" y="80"/>
                    <a:pt x="42" y="80"/>
                    <a:pt x="42" y="80"/>
                  </a:cubicBezTo>
                  <a:cubicBezTo>
                    <a:pt x="44" y="81"/>
                    <a:pt x="46" y="82"/>
                    <a:pt x="48" y="82"/>
                  </a:cubicBezTo>
                  <a:cubicBezTo>
                    <a:pt x="49" y="82"/>
                    <a:pt x="50" y="82"/>
                    <a:pt x="51" y="81"/>
                  </a:cubicBezTo>
                  <a:cubicBezTo>
                    <a:pt x="51" y="79"/>
                    <a:pt x="50" y="78"/>
                    <a:pt x="48" y="76"/>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0" name="Freeform 40">
              <a:extLst>
                <a:ext uri="{FF2B5EF4-FFF2-40B4-BE49-F238E27FC236}">
                  <a16:creationId xmlns:a16="http://schemas.microsoft.com/office/drawing/2014/main" id="{CD38284E-0F1E-4351-A421-1B4F638AF4B9}"/>
                </a:ext>
              </a:extLst>
            </p:cNvPr>
            <p:cNvSpPr>
              <a:spLocks/>
            </p:cNvSpPr>
            <p:nvPr/>
          </p:nvSpPr>
          <p:spPr bwMode="auto">
            <a:xfrm>
              <a:off x="1403" y="1706"/>
              <a:ext cx="46" cy="46"/>
            </a:xfrm>
            <a:custGeom>
              <a:avLst/>
              <a:gdLst>
                <a:gd name="T0" fmla="*/ 49 w 53"/>
                <a:gd name="T1" fmla="*/ 11 h 53"/>
                <a:gd name="T2" fmla="*/ 42 w 53"/>
                <a:gd name="T3" fmla="*/ 6 h 53"/>
                <a:gd name="T4" fmla="*/ 40 w 53"/>
                <a:gd name="T5" fmla="*/ 6 h 53"/>
                <a:gd name="T6" fmla="*/ 33 w 53"/>
                <a:gd name="T7" fmla="*/ 1 h 53"/>
                <a:gd name="T8" fmla="*/ 29 w 53"/>
                <a:gd name="T9" fmla="*/ 3 h 53"/>
                <a:gd name="T10" fmla="*/ 23 w 53"/>
                <a:gd name="T11" fmla="*/ 0 h 53"/>
                <a:gd name="T12" fmla="*/ 15 w 53"/>
                <a:gd name="T13" fmla="*/ 4 h 53"/>
                <a:gd name="T14" fmla="*/ 14 w 53"/>
                <a:gd name="T15" fmla="*/ 4 h 53"/>
                <a:gd name="T16" fmla="*/ 6 w 53"/>
                <a:gd name="T17" fmla="*/ 12 h 53"/>
                <a:gd name="T18" fmla="*/ 6 w 53"/>
                <a:gd name="T19" fmla="*/ 13 h 53"/>
                <a:gd name="T20" fmla="*/ 0 w 53"/>
                <a:gd name="T21" fmla="*/ 21 h 53"/>
                <a:gd name="T22" fmla="*/ 1 w 53"/>
                <a:gd name="T23" fmla="*/ 25 h 53"/>
                <a:gd name="T24" fmla="*/ 0 w 53"/>
                <a:gd name="T25" fmla="*/ 30 h 53"/>
                <a:gd name="T26" fmla="*/ 4 w 53"/>
                <a:gd name="T27" fmla="*/ 37 h 53"/>
                <a:gd name="T28" fmla="*/ 4 w 53"/>
                <a:gd name="T29" fmla="*/ 38 h 53"/>
                <a:gd name="T30" fmla="*/ 3 w 53"/>
                <a:gd name="T31" fmla="*/ 39 h 53"/>
                <a:gd name="T32" fmla="*/ 11 w 53"/>
                <a:gd name="T33" fmla="*/ 48 h 53"/>
                <a:gd name="T34" fmla="*/ 11 w 53"/>
                <a:gd name="T35" fmla="*/ 48 h 53"/>
                <a:gd name="T36" fmla="*/ 16 w 53"/>
                <a:gd name="T37" fmla="*/ 52 h 53"/>
                <a:gd name="T38" fmla="*/ 19 w 53"/>
                <a:gd name="T39" fmla="*/ 52 h 53"/>
                <a:gd name="T40" fmla="*/ 22 w 53"/>
                <a:gd name="T41" fmla="*/ 53 h 53"/>
                <a:gd name="T42" fmla="*/ 22 w 53"/>
                <a:gd name="T43" fmla="*/ 53 h 53"/>
                <a:gd name="T44" fmla="*/ 22 w 53"/>
                <a:gd name="T45" fmla="*/ 53 h 53"/>
                <a:gd name="T46" fmla="*/ 26 w 53"/>
                <a:gd name="T47" fmla="*/ 50 h 53"/>
                <a:gd name="T48" fmla="*/ 31 w 53"/>
                <a:gd name="T49" fmla="*/ 49 h 53"/>
                <a:gd name="T50" fmla="*/ 31 w 53"/>
                <a:gd name="T51" fmla="*/ 40 h 53"/>
                <a:gd name="T52" fmla="*/ 38 w 53"/>
                <a:gd name="T53" fmla="*/ 39 h 53"/>
                <a:gd name="T54" fmla="*/ 38 w 53"/>
                <a:gd name="T55" fmla="*/ 31 h 53"/>
                <a:gd name="T56" fmla="*/ 43 w 53"/>
                <a:gd name="T57" fmla="*/ 30 h 53"/>
                <a:gd name="T58" fmla="*/ 45 w 53"/>
                <a:gd name="T59" fmla="*/ 26 h 53"/>
                <a:gd name="T60" fmla="*/ 49 w 53"/>
                <a:gd name="T61" fmla="*/ 26 h 53"/>
                <a:gd name="T62" fmla="*/ 49 w 53"/>
                <a:gd name="T63" fmla="*/ 26 h 53"/>
                <a:gd name="T64" fmla="*/ 53 w 53"/>
                <a:gd name="T65" fmla="*/ 17 h 53"/>
                <a:gd name="T66" fmla="*/ 49 w 53"/>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53">
                  <a:moveTo>
                    <a:pt x="49" y="11"/>
                  </a:moveTo>
                  <a:cubicBezTo>
                    <a:pt x="48" y="8"/>
                    <a:pt x="45" y="6"/>
                    <a:pt x="42" y="6"/>
                  </a:cubicBezTo>
                  <a:cubicBezTo>
                    <a:pt x="41" y="6"/>
                    <a:pt x="41" y="6"/>
                    <a:pt x="40" y="6"/>
                  </a:cubicBezTo>
                  <a:cubicBezTo>
                    <a:pt x="39" y="3"/>
                    <a:pt x="36" y="1"/>
                    <a:pt x="33" y="1"/>
                  </a:cubicBezTo>
                  <a:cubicBezTo>
                    <a:pt x="32" y="1"/>
                    <a:pt x="30" y="2"/>
                    <a:pt x="29" y="3"/>
                  </a:cubicBezTo>
                  <a:cubicBezTo>
                    <a:pt x="27" y="1"/>
                    <a:pt x="25" y="0"/>
                    <a:pt x="23" y="0"/>
                  </a:cubicBezTo>
                  <a:cubicBezTo>
                    <a:pt x="19" y="0"/>
                    <a:pt x="16" y="2"/>
                    <a:pt x="15" y="4"/>
                  </a:cubicBezTo>
                  <a:cubicBezTo>
                    <a:pt x="14" y="4"/>
                    <a:pt x="14" y="4"/>
                    <a:pt x="14" y="4"/>
                  </a:cubicBezTo>
                  <a:cubicBezTo>
                    <a:pt x="10" y="4"/>
                    <a:pt x="6" y="8"/>
                    <a:pt x="6" y="12"/>
                  </a:cubicBezTo>
                  <a:cubicBezTo>
                    <a:pt x="6" y="13"/>
                    <a:pt x="6" y="13"/>
                    <a:pt x="6" y="13"/>
                  </a:cubicBezTo>
                  <a:cubicBezTo>
                    <a:pt x="3" y="14"/>
                    <a:pt x="0" y="17"/>
                    <a:pt x="0" y="21"/>
                  </a:cubicBezTo>
                  <a:cubicBezTo>
                    <a:pt x="0" y="22"/>
                    <a:pt x="1" y="24"/>
                    <a:pt x="1" y="25"/>
                  </a:cubicBezTo>
                  <a:cubicBezTo>
                    <a:pt x="0" y="26"/>
                    <a:pt x="0" y="28"/>
                    <a:pt x="0" y="30"/>
                  </a:cubicBezTo>
                  <a:cubicBezTo>
                    <a:pt x="0" y="33"/>
                    <a:pt x="1" y="36"/>
                    <a:pt x="4" y="37"/>
                  </a:cubicBezTo>
                  <a:cubicBezTo>
                    <a:pt x="4" y="38"/>
                    <a:pt x="4" y="38"/>
                    <a:pt x="4" y="38"/>
                  </a:cubicBezTo>
                  <a:cubicBezTo>
                    <a:pt x="3" y="38"/>
                    <a:pt x="3" y="39"/>
                    <a:pt x="3" y="39"/>
                  </a:cubicBezTo>
                  <a:cubicBezTo>
                    <a:pt x="3" y="44"/>
                    <a:pt x="7" y="47"/>
                    <a:pt x="11" y="48"/>
                  </a:cubicBezTo>
                  <a:cubicBezTo>
                    <a:pt x="11" y="48"/>
                    <a:pt x="11" y="48"/>
                    <a:pt x="11" y="48"/>
                  </a:cubicBezTo>
                  <a:cubicBezTo>
                    <a:pt x="11" y="50"/>
                    <a:pt x="14" y="52"/>
                    <a:pt x="16" y="52"/>
                  </a:cubicBezTo>
                  <a:cubicBezTo>
                    <a:pt x="17" y="52"/>
                    <a:pt x="18" y="52"/>
                    <a:pt x="19" y="52"/>
                  </a:cubicBezTo>
                  <a:cubicBezTo>
                    <a:pt x="20" y="52"/>
                    <a:pt x="21" y="53"/>
                    <a:pt x="22" y="53"/>
                  </a:cubicBezTo>
                  <a:cubicBezTo>
                    <a:pt x="22" y="53"/>
                    <a:pt x="22" y="53"/>
                    <a:pt x="22" y="53"/>
                  </a:cubicBezTo>
                  <a:cubicBezTo>
                    <a:pt x="22" y="53"/>
                    <a:pt x="22" y="53"/>
                    <a:pt x="22" y="53"/>
                  </a:cubicBezTo>
                  <a:cubicBezTo>
                    <a:pt x="24" y="52"/>
                    <a:pt x="25" y="51"/>
                    <a:pt x="26" y="50"/>
                  </a:cubicBezTo>
                  <a:cubicBezTo>
                    <a:pt x="27" y="50"/>
                    <a:pt x="29" y="50"/>
                    <a:pt x="31" y="49"/>
                  </a:cubicBezTo>
                  <a:cubicBezTo>
                    <a:pt x="39" y="46"/>
                    <a:pt x="32" y="45"/>
                    <a:pt x="31" y="40"/>
                  </a:cubicBezTo>
                  <a:cubicBezTo>
                    <a:pt x="31" y="35"/>
                    <a:pt x="36" y="40"/>
                    <a:pt x="38" y="39"/>
                  </a:cubicBezTo>
                  <a:cubicBezTo>
                    <a:pt x="40" y="39"/>
                    <a:pt x="38" y="35"/>
                    <a:pt x="38" y="31"/>
                  </a:cubicBezTo>
                  <a:cubicBezTo>
                    <a:pt x="37" y="27"/>
                    <a:pt x="39" y="30"/>
                    <a:pt x="43" y="30"/>
                  </a:cubicBezTo>
                  <a:cubicBezTo>
                    <a:pt x="46" y="29"/>
                    <a:pt x="46" y="28"/>
                    <a:pt x="45" y="26"/>
                  </a:cubicBezTo>
                  <a:cubicBezTo>
                    <a:pt x="47" y="26"/>
                    <a:pt x="48" y="26"/>
                    <a:pt x="49" y="26"/>
                  </a:cubicBezTo>
                  <a:cubicBezTo>
                    <a:pt x="49" y="26"/>
                    <a:pt x="49" y="26"/>
                    <a:pt x="49" y="26"/>
                  </a:cubicBezTo>
                  <a:cubicBezTo>
                    <a:pt x="52" y="24"/>
                    <a:pt x="53" y="20"/>
                    <a:pt x="53" y="17"/>
                  </a:cubicBezTo>
                  <a:cubicBezTo>
                    <a:pt x="52" y="14"/>
                    <a:pt x="51" y="13"/>
                    <a:pt x="4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1" name="Freeform 41">
              <a:extLst>
                <a:ext uri="{FF2B5EF4-FFF2-40B4-BE49-F238E27FC236}">
                  <a16:creationId xmlns:a16="http://schemas.microsoft.com/office/drawing/2014/main" id="{4F4F2809-30D0-4AAB-AFBC-8D7D95F77636}"/>
                </a:ext>
              </a:extLst>
            </p:cNvPr>
            <p:cNvSpPr>
              <a:spLocks/>
            </p:cNvSpPr>
            <p:nvPr/>
          </p:nvSpPr>
          <p:spPr bwMode="auto">
            <a:xfrm>
              <a:off x="1398" y="1698"/>
              <a:ext cx="52" cy="41"/>
            </a:xfrm>
            <a:custGeom>
              <a:avLst/>
              <a:gdLst>
                <a:gd name="T0" fmla="*/ 60 w 60"/>
                <a:gd name="T1" fmla="*/ 26 h 47"/>
                <a:gd name="T2" fmla="*/ 59 w 60"/>
                <a:gd name="T3" fmla="*/ 21 h 47"/>
                <a:gd name="T4" fmla="*/ 22 w 60"/>
                <a:gd name="T5" fmla="*/ 6 h 47"/>
                <a:gd name="T6" fmla="*/ 6 w 60"/>
                <a:gd name="T7" fmla="*/ 43 h 47"/>
                <a:gd name="T8" fmla="*/ 8 w 60"/>
                <a:gd name="T9" fmla="*/ 47 h 47"/>
                <a:gd name="T10" fmla="*/ 60 w 60"/>
                <a:gd name="T11" fmla="*/ 26 h 47"/>
              </a:gdLst>
              <a:ahLst/>
              <a:cxnLst>
                <a:cxn ang="0">
                  <a:pos x="T0" y="T1"/>
                </a:cxn>
                <a:cxn ang="0">
                  <a:pos x="T2" y="T3"/>
                </a:cxn>
                <a:cxn ang="0">
                  <a:pos x="T4" y="T5"/>
                </a:cxn>
                <a:cxn ang="0">
                  <a:pos x="T6" y="T7"/>
                </a:cxn>
                <a:cxn ang="0">
                  <a:pos x="T8" y="T9"/>
                </a:cxn>
                <a:cxn ang="0">
                  <a:pos x="T10" y="T11"/>
                </a:cxn>
              </a:cxnLst>
              <a:rect l="0" t="0" r="r" b="b"/>
              <a:pathLst>
                <a:path w="60" h="47">
                  <a:moveTo>
                    <a:pt x="60" y="26"/>
                  </a:moveTo>
                  <a:cubicBezTo>
                    <a:pt x="60" y="24"/>
                    <a:pt x="59" y="23"/>
                    <a:pt x="59" y="21"/>
                  </a:cubicBezTo>
                  <a:cubicBezTo>
                    <a:pt x="53" y="7"/>
                    <a:pt x="36" y="0"/>
                    <a:pt x="22" y="6"/>
                  </a:cubicBezTo>
                  <a:cubicBezTo>
                    <a:pt x="7" y="12"/>
                    <a:pt x="0" y="29"/>
                    <a:pt x="6" y="43"/>
                  </a:cubicBezTo>
                  <a:cubicBezTo>
                    <a:pt x="7" y="44"/>
                    <a:pt x="7" y="46"/>
                    <a:pt x="8" y="47"/>
                  </a:cubicBezTo>
                  <a:lnTo>
                    <a:pt x="60" y="2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2" name="Freeform 42">
              <a:extLst>
                <a:ext uri="{FF2B5EF4-FFF2-40B4-BE49-F238E27FC236}">
                  <a16:creationId xmlns:a16="http://schemas.microsoft.com/office/drawing/2014/main" id="{96AC69A0-5D4B-4BAF-97C5-F9C5D9B47D7F}"/>
                </a:ext>
              </a:extLst>
            </p:cNvPr>
            <p:cNvSpPr>
              <a:spLocks/>
            </p:cNvSpPr>
            <p:nvPr/>
          </p:nvSpPr>
          <p:spPr bwMode="auto">
            <a:xfrm>
              <a:off x="1413" y="1698"/>
              <a:ext cx="37" cy="24"/>
            </a:xfrm>
            <a:custGeom>
              <a:avLst/>
              <a:gdLst>
                <a:gd name="T0" fmla="*/ 34 w 42"/>
                <a:gd name="T1" fmla="*/ 24 h 28"/>
                <a:gd name="T2" fmla="*/ 35 w 42"/>
                <a:gd name="T3" fmla="*/ 28 h 28"/>
                <a:gd name="T4" fmla="*/ 42 w 42"/>
                <a:gd name="T5" fmla="*/ 26 h 28"/>
                <a:gd name="T6" fmla="*/ 41 w 42"/>
                <a:gd name="T7" fmla="*/ 21 h 28"/>
                <a:gd name="T8" fmla="*/ 4 w 42"/>
                <a:gd name="T9" fmla="*/ 6 h 28"/>
                <a:gd name="T10" fmla="*/ 0 w 42"/>
                <a:gd name="T11" fmla="*/ 8 h 28"/>
                <a:gd name="T12" fmla="*/ 34 w 42"/>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42" h="28">
                  <a:moveTo>
                    <a:pt x="34" y="24"/>
                  </a:moveTo>
                  <a:cubicBezTo>
                    <a:pt x="34" y="26"/>
                    <a:pt x="34" y="27"/>
                    <a:pt x="35" y="28"/>
                  </a:cubicBezTo>
                  <a:cubicBezTo>
                    <a:pt x="42" y="26"/>
                    <a:pt x="42" y="26"/>
                    <a:pt x="42" y="26"/>
                  </a:cubicBezTo>
                  <a:cubicBezTo>
                    <a:pt x="42" y="24"/>
                    <a:pt x="41" y="23"/>
                    <a:pt x="41" y="21"/>
                  </a:cubicBezTo>
                  <a:cubicBezTo>
                    <a:pt x="35" y="7"/>
                    <a:pt x="18" y="0"/>
                    <a:pt x="4" y="6"/>
                  </a:cubicBezTo>
                  <a:cubicBezTo>
                    <a:pt x="2" y="7"/>
                    <a:pt x="1" y="7"/>
                    <a:pt x="0" y="8"/>
                  </a:cubicBezTo>
                  <a:cubicBezTo>
                    <a:pt x="14" y="4"/>
                    <a:pt x="28" y="11"/>
                    <a:pt x="34" y="24"/>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3" name="Freeform 43">
              <a:extLst>
                <a:ext uri="{FF2B5EF4-FFF2-40B4-BE49-F238E27FC236}">
                  <a16:creationId xmlns:a16="http://schemas.microsoft.com/office/drawing/2014/main" id="{17AA08AA-8F21-4A03-971F-AEEA13FBC419}"/>
                </a:ext>
              </a:extLst>
            </p:cNvPr>
            <p:cNvSpPr>
              <a:spLocks/>
            </p:cNvSpPr>
            <p:nvPr/>
          </p:nvSpPr>
          <p:spPr bwMode="auto">
            <a:xfrm>
              <a:off x="1399" y="1704"/>
              <a:ext cx="18" cy="35"/>
            </a:xfrm>
            <a:custGeom>
              <a:avLst/>
              <a:gdLst>
                <a:gd name="T0" fmla="*/ 20 w 20"/>
                <a:gd name="T1" fmla="*/ 0 h 40"/>
                <a:gd name="T2" fmla="*/ 16 w 20"/>
                <a:gd name="T3" fmla="*/ 1 h 40"/>
                <a:gd name="T4" fmla="*/ 3 w 20"/>
                <a:gd name="T5" fmla="*/ 30 h 40"/>
                <a:gd name="T6" fmla="*/ 3 w 20"/>
                <a:gd name="T7" fmla="*/ 30 h 40"/>
                <a:gd name="T8" fmla="*/ 3 w 20"/>
                <a:gd name="T9" fmla="*/ 31 h 40"/>
                <a:gd name="T10" fmla="*/ 4 w 20"/>
                <a:gd name="T11" fmla="*/ 36 h 40"/>
                <a:gd name="T12" fmla="*/ 6 w 20"/>
                <a:gd name="T13" fmla="*/ 40 h 40"/>
                <a:gd name="T14" fmla="*/ 10 w 20"/>
                <a:gd name="T15" fmla="*/ 38 h 40"/>
                <a:gd name="T16" fmla="*/ 13 w 20"/>
                <a:gd name="T17" fmla="*/ 37 h 40"/>
                <a:gd name="T18" fmla="*/ 11 w 20"/>
                <a:gd name="T19" fmla="*/ 33 h 40"/>
                <a:gd name="T20" fmla="*/ 20 w 20"/>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0">
                  <a:moveTo>
                    <a:pt x="20" y="0"/>
                  </a:moveTo>
                  <a:cubicBezTo>
                    <a:pt x="18" y="0"/>
                    <a:pt x="17" y="1"/>
                    <a:pt x="16" y="1"/>
                  </a:cubicBezTo>
                  <a:cubicBezTo>
                    <a:pt x="6" y="7"/>
                    <a:pt x="0" y="19"/>
                    <a:pt x="3" y="30"/>
                  </a:cubicBezTo>
                  <a:cubicBezTo>
                    <a:pt x="3" y="30"/>
                    <a:pt x="3" y="30"/>
                    <a:pt x="3" y="30"/>
                  </a:cubicBezTo>
                  <a:cubicBezTo>
                    <a:pt x="3" y="31"/>
                    <a:pt x="3" y="31"/>
                    <a:pt x="3" y="31"/>
                  </a:cubicBezTo>
                  <a:cubicBezTo>
                    <a:pt x="3" y="33"/>
                    <a:pt x="4" y="34"/>
                    <a:pt x="4" y="36"/>
                  </a:cubicBezTo>
                  <a:cubicBezTo>
                    <a:pt x="5" y="37"/>
                    <a:pt x="6" y="39"/>
                    <a:pt x="6" y="40"/>
                  </a:cubicBezTo>
                  <a:cubicBezTo>
                    <a:pt x="10" y="38"/>
                    <a:pt x="10" y="38"/>
                    <a:pt x="10" y="38"/>
                  </a:cubicBezTo>
                  <a:cubicBezTo>
                    <a:pt x="13" y="37"/>
                    <a:pt x="13" y="37"/>
                    <a:pt x="13" y="37"/>
                  </a:cubicBezTo>
                  <a:cubicBezTo>
                    <a:pt x="13" y="36"/>
                    <a:pt x="12" y="34"/>
                    <a:pt x="11" y="33"/>
                  </a:cubicBezTo>
                  <a:cubicBezTo>
                    <a:pt x="6" y="21"/>
                    <a:pt x="10" y="8"/>
                    <a:pt x="20" y="0"/>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4" name="Freeform 44">
              <a:extLst>
                <a:ext uri="{FF2B5EF4-FFF2-40B4-BE49-F238E27FC236}">
                  <a16:creationId xmlns:a16="http://schemas.microsoft.com/office/drawing/2014/main" id="{18747609-E35B-4A86-97F9-8F9DAA05B00C}"/>
                </a:ext>
              </a:extLst>
            </p:cNvPr>
            <p:cNvSpPr>
              <a:spLocks/>
            </p:cNvSpPr>
            <p:nvPr/>
          </p:nvSpPr>
          <p:spPr bwMode="auto">
            <a:xfrm>
              <a:off x="1399" y="1714"/>
              <a:ext cx="54" cy="25"/>
            </a:xfrm>
            <a:custGeom>
              <a:avLst/>
              <a:gdLst>
                <a:gd name="T0" fmla="*/ 58 w 61"/>
                <a:gd name="T1" fmla="*/ 0 h 29"/>
                <a:gd name="T2" fmla="*/ 1 w 61"/>
                <a:gd name="T3" fmla="*/ 23 h 29"/>
                <a:gd name="T4" fmla="*/ 1 w 61"/>
                <a:gd name="T5" fmla="*/ 27 h 29"/>
                <a:gd name="T6" fmla="*/ 3 w 61"/>
                <a:gd name="T7" fmla="*/ 29 h 29"/>
                <a:gd name="T8" fmla="*/ 61 w 61"/>
                <a:gd name="T9" fmla="*/ 5 h 29"/>
                <a:gd name="T10" fmla="*/ 61 w 61"/>
                <a:gd name="T11" fmla="*/ 2 h 29"/>
                <a:gd name="T12" fmla="*/ 58 w 6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1" h="29">
                  <a:moveTo>
                    <a:pt x="58" y="0"/>
                  </a:moveTo>
                  <a:cubicBezTo>
                    <a:pt x="1" y="23"/>
                    <a:pt x="1" y="23"/>
                    <a:pt x="1" y="23"/>
                  </a:cubicBezTo>
                  <a:cubicBezTo>
                    <a:pt x="1" y="23"/>
                    <a:pt x="0" y="25"/>
                    <a:pt x="1" y="27"/>
                  </a:cubicBezTo>
                  <a:cubicBezTo>
                    <a:pt x="2" y="28"/>
                    <a:pt x="3" y="29"/>
                    <a:pt x="3" y="29"/>
                  </a:cubicBezTo>
                  <a:cubicBezTo>
                    <a:pt x="61" y="5"/>
                    <a:pt x="61" y="5"/>
                    <a:pt x="61" y="5"/>
                  </a:cubicBezTo>
                  <a:cubicBezTo>
                    <a:pt x="61" y="5"/>
                    <a:pt x="61" y="4"/>
                    <a:pt x="61" y="2"/>
                  </a:cubicBezTo>
                  <a:cubicBezTo>
                    <a:pt x="60" y="0"/>
                    <a:pt x="58" y="0"/>
                    <a:pt x="5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5" name="Freeform 45">
              <a:extLst>
                <a:ext uri="{FF2B5EF4-FFF2-40B4-BE49-F238E27FC236}">
                  <a16:creationId xmlns:a16="http://schemas.microsoft.com/office/drawing/2014/main" id="{A75493AF-9434-4D9B-AC89-DF189E0E010B}"/>
                </a:ext>
              </a:extLst>
            </p:cNvPr>
            <p:cNvSpPr>
              <a:spLocks noEditPoints="1"/>
            </p:cNvSpPr>
            <p:nvPr/>
          </p:nvSpPr>
          <p:spPr bwMode="auto">
            <a:xfrm>
              <a:off x="1291" y="1968"/>
              <a:ext cx="156" cy="190"/>
            </a:xfrm>
            <a:custGeom>
              <a:avLst/>
              <a:gdLst>
                <a:gd name="T0" fmla="*/ 100 w 178"/>
                <a:gd name="T1" fmla="*/ 161 h 219"/>
                <a:gd name="T2" fmla="*/ 175 w 178"/>
                <a:gd name="T3" fmla="*/ 114 h 219"/>
                <a:gd name="T4" fmla="*/ 176 w 178"/>
                <a:gd name="T5" fmla="*/ 113 h 219"/>
                <a:gd name="T6" fmla="*/ 176 w 178"/>
                <a:gd name="T7" fmla="*/ 113 h 219"/>
                <a:gd name="T8" fmla="*/ 177 w 178"/>
                <a:gd name="T9" fmla="*/ 112 h 219"/>
                <a:gd name="T10" fmla="*/ 177 w 178"/>
                <a:gd name="T11" fmla="*/ 110 h 219"/>
                <a:gd name="T12" fmla="*/ 177 w 178"/>
                <a:gd name="T13" fmla="*/ 109 h 219"/>
                <a:gd name="T14" fmla="*/ 177 w 178"/>
                <a:gd name="T15" fmla="*/ 108 h 219"/>
                <a:gd name="T16" fmla="*/ 176 w 178"/>
                <a:gd name="T17" fmla="*/ 107 h 219"/>
                <a:gd name="T18" fmla="*/ 176 w 178"/>
                <a:gd name="T19" fmla="*/ 107 h 219"/>
                <a:gd name="T20" fmla="*/ 175 w 178"/>
                <a:gd name="T21" fmla="*/ 106 h 219"/>
                <a:gd name="T22" fmla="*/ 174 w 178"/>
                <a:gd name="T23" fmla="*/ 105 h 219"/>
                <a:gd name="T24" fmla="*/ 100 w 178"/>
                <a:gd name="T25" fmla="*/ 58 h 219"/>
                <a:gd name="T26" fmla="*/ 176 w 178"/>
                <a:gd name="T27" fmla="*/ 3 h 219"/>
                <a:gd name="T28" fmla="*/ 89 w 178"/>
                <a:gd name="T29" fmla="*/ 51 h 219"/>
                <a:gd name="T30" fmla="*/ 2 w 178"/>
                <a:gd name="T31" fmla="*/ 3 h 219"/>
                <a:gd name="T32" fmla="*/ 78 w 178"/>
                <a:gd name="T33" fmla="*/ 58 h 219"/>
                <a:gd name="T34" fmla="*/ 3 w 178"/>
                <a:gd name="T35" fmla="*/ 105 h 219"/>
                <a:gd name="T36" fmla="*/ 2 w 178"/>
                <a:gd name="T37" fmla="*/ 106 h 219"/>
                <a:gd name="T38" fmla="*/ 2 w 178"/>
                <a:gd name="T39" fmla="*/ 107 h 219"/>
                <a:gd name="T40" fmla="*/ 2 w 178"/>
                <a:gd name="T41" fmla="*/ 107 h 219"/>
                <a:gd name="T42" fmla="*/ 1 w 178"/>
                <a:gd name="T43" fmla="*/ 108 h 219"/>
                <a:gd name="T44" fmla="*/ 1 w 178"/>
                <a:gd name="T45" fmla="*/ 109 h 219"/>
                <a:gd name="T46" fmla="*/ 1 w 178"/>
                <a:gd name="T47" fmla="*/ 110 h 219"/>
                <a:gd name="T48" fmla="*/ 1 w 178"/>
                <a:gd name="T49" fmla="*/ 112 h 219"/>
                <a:gd name="T50" fmla="*/ 1 w 178"/>
                <a:gd name="T51" fmla="*/ 113 h 219"/>
                <a:gd name="T52" fmla="*/ 2 w 178"/>
                <a:gd name="T53" fmla="*/ 113 h 219"/>
                <a:gd name="T54" fmla="*/ 3 w 178"/>
                <a:gd name="T55" fmla="*/ 114 h 219"/>
                <a:gd name="T56" fmla="*/ 78 w 178"/>
                <a:gd name="T57" fmla="*/ 161 h 219"/>
                <a:gd name="T58" fmla="*/ 2 w 178"/>
                <a:gd name="T59" fmla="*/ 216 h 219"/>
                <a:gd name="T60" fmla="*/ 10 w 178"/>
                <a:gd name="T61" fmla="*/ 218 h 219"/>
                <a:gd name="T62" fmla="*/ 168 w 178"/>
                <a:gd name="T63" fmla="*/ 218 h 219"/>
                <a:gd name="T64" fmla="*/ 176 w 178"/>
                <a:gd name="T65" fmla="*/ 216 h 219"/>
                <a:gd name="T66" fmla="*/ 18 w 178"/>
                <a:gd name="T67" fmla="*/ 110 h 219"/>
                <a:gd name="T68" fmla="*/ 160 w 178"/>
                <a:gd name="T69" fmla="*/ 110 h 219"/>
                <a:gd name="T70" fmla="*/ 18 w 178"/>
                <a:gd name="T71" fmla="*/ 11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8" h="219">
                  <a:moveTo>
                    <a:pt x="174" y="208"/>
                  </a:moveTo>
                  <a:cubicBezTo>
                    <a:pt x="100" y="161"/>
                    <a:pt x="100" y="161"/>
                    <a:pt x="100" y="161"/>
                  </a:cubicBezTo>
                  <a:cubicBezTo>
                    <a:pt x="174" y="115"/>
                    <a:pt x="174" y="115"/>
                    <a:pt x="174" y="115"/>
                  </a:cubicBezTo>
                  <a:cubicBezTo>
                    <a:pt x="175" y="114"/>
                    <a:pt x="175" y="114"/>
                    <a:pt x="175" y="114"/>
                  </a:cubicBezTo>
                  <a:cubicBezTo>
                    <a:pt x="175" y="114"/>
                    <a:pt x="175" y="114"/>
                    <a:pt x="175" y="114"/>
                  </a:cubicBezTo>
                  <a:cubicBezTo>
                    <a:pt x="175" y="114"/>
                    <a:pt x="176" y="114"/>
                    <a:pt x="176" y="113"/>
                  </a:cubicBezTo>
                  <a:cubicBezTo>
                    <a:pt x="176" y="113"/>
                    <a:pt x="176" y="113"/>
                    <a:pt x="176" y="113"/>
                  </a:cubicBezTo>
                  <a:cubicBezTo>
                    <a:pt x="176" y="113"/>
                    <a:pt x="176" y="113"/>
                    <a:pt x="176" y="113"/>
                  </a:cubicBezTo>
                  <a:cubicBezTo>
                    <a:pt x="177" y="112"/>
                    <a:pt x="177" y="112"/>
                    <a:pt x="177" y="112"/>
                  </a:cubicBezTo>
                  <a:cubicBezTo>
                    <a:pt x="177" y="112"/>
                    <a:pt x="177" y="112"/>
                    <a:pt x="177" y="112"/>
                  </a:cubicBezTo>
                  <a:cubicBezTo>
                    <a:pt x="177" y="111"/>
                    <a:pt x="177" y="111"/>
                    <a:pt x="177" y="111"/>
                  </a:cubicBezTo>
                  <a:cubicBezTo>
                    <a:pt x="177" y="110"/>
                    <a:pt x="177" y="110"/>
                    <a:pt x="177" y="110"/>
                  </a:cubicBezTo>
                  <a:cubicBezTo>
                    <a:pt x="177" y="110"/>
                    <a:pt x="177" y="110"/>
                    <a:pt x="177" y="110"/>
                  </a:cubicBezTo>
                  <a:cubicBezTo>
                    <a:pt x="177" y="109"/>
                    <a:pt x="177" y="109"/>
                    <a:pt x="177" y="109"/>
                  </a:cubicBezTo>
                  <a:cubicBezTo>
                    <a:pt x="177" y="109"/>
                    <a:pt x="177" y="109"/>
                    <a:pt x="177" y="109"/>
                  </a:cubicBezTo>
                  <a:cubicBezTo>
                    <a:pt x="177" y="108"/>
                    <a:pt x="177" y="108"/>
                    <a:pt x="177" y="108"/>
                  </a:cubicBezTo>
                  <a:cubicBezTo>
                    <a:pt x="177" y="108"/>
                    <a:pt x="177" y="108"/>
                    <a:pt x="177" y="108"/>
                  </a:cubicBezTo>
                  <a:cubicBezTo>
                    <a:pt x="176" y="107"/>
                    <a:pt x="176" y="107"/>
                    <a:pt x="176" y="107"/>
                  </a:cubicBezTo>
                  <a:cubicBezTo>
                    <a:pt x="176" y="107"/>
                    <a:pt x="176" y="107"/>
                    <a:pt x="176" y="107"/>
                  </a:cubicBezTo>
                  <a:cubicBezTo>
                    <a:pt x="176" y="107"/>
                    <a:pt x="176" y="107"/>
                    <a:pt x="176" y="107"/>
                  </a:cubicBezTo>
                  <a:cubicBezTo>
                    <a:pt x="176" y="106"/>
                    <a:pt x="176" y="106"/>
                    <a:pt x="176" y="106"/>
                  </a:cubicBezTo>
                  <a:cubicBezTo>
                    <a:pt x="175" y="106"/>
                    <a:pt x="175" y="106"/>
                    <a:pt x="175" y="106"/>
                  </a:cubicBezTo>
                  <a:cubicBezTo>
                    <a:pt x="175" y="105"/>
                    <a:pt x="175" y="105"/>
                    <a:pt x="175" y="105"/>
                  </a:cubicBezTo>
                  <a:cubicBezTo>
                    <a:pt x="174" y="105"/>
                    <a:pt x="174" y="105"/>
                    <a:pt x="174" y="105"/>
                  </a:cubicBezTo>
                  <a:cubicBezTo>
                    <a:pt x="174" y="105"/>
                    <a:pt x="174" y="105"/>
                    <a:pt x="174" y="105"/>
                  </a:cubicBezTo>
                  <a:cubicBezTo>
                    <a:pt x="100" y="58"/>
                    <a:pt x="100" y="58"/>
                    <a:pt x="100" y="58"/>
                  </a:cubicBezTo>
                  <a:cubicBezTo>
                    <a:pt x="174" y="12"/>
                    <a:pt x="174" y="12"/>
                    <a:pt x="174" y="12"/>
                  </a:cubicBezTo>
                  <a:cubicBezTo>
                    <a:pt x="177" y="10"/>
                    <a:pt x="178" y="6"/>
                    <a:pt x="176" y="3"/>
                  </a:cubicBezTo>
                  <a:cubicBezTo>
                    <a:pt x="174" y="1"/>
                    <a:pt x="171" y="0"/>
                    <a:pt x="168" y="2"/>
                  </a:cubicBezTo>
                  <a:cubicBezTo>
                    <a:pt x="89" y="51"/>
                    <a:pt x="89" y="51"/>
                    <a:pt x="89" y="51"/>
                  </a:cubicBezTo>
                  <a:cubicBezTo>
                    <a:pt x="10" y="2"/>
                    <a:pt x="10" y="2"/>
                    <a:pt x="10" y="2"/>
                  </a:cubicBezTo>
                  <a:cubicBezTo>
                    <a:pt x="7" y="0"/>
                    <a:pt x="3" y="1"/>
                    <a:pt x="2" y="3"/>
                  </a:cubicBezTo>
                  <a:cubicBezTo>
                    <a:pt x="0" y="6"/>
                    <a:pt x="1" y="10"/>
                    <a:pt x="4" y="12"/>
                  </a:cubicBezTo>
                  <a:cubicBezTo>
                    <a:pt x="78" y="58"/>
                    <a:pt x="78" y="58"/>
                    <a:pt x="78" y="58"/>
                  </a:cubicBezTo>
                  <a:cubicBezTo>
                    <a:pt x="4" y="105"/>
                    <a:pt x="4" y="105"/>
                    <a:pt x="4" y="105"/>
                  </a:cubicBezTo>
                  <a:cubicBezTo>
                    <a:pt x="3" y="105"/>
                    <a:pt x="3" y="105"/>
                    <a:pt x="3" y="105"/>
                  </a:cubicBezTo>
                  <a:cubicBezTo>
                    <a:pt x="3" y="105"/>
                    <a:pt x="3" y="105"/>
                    <a:pt x="3" y="105"/>
                  </a:cubicBezTo>
                  <a:cubicBezTo>
                    <a:pt x="2" y="106"/>
                    <a:pt x="2" y="106"/>
                    <a:pt x="2" y="106"/>
                  </a:cubicBezTo>
                  <a:cubicBezTo>
                    <a:pt x="2" y="106"/>
                    <a:pt x="2" y="106"/>
                    <a:pt x="2" y="106"/>
                  </a:cubicBezTo>
                  <a:cubicBezTo>
                    <a:pt x="2" y="107"/>
                    <a:pt x="2" y="107"/>
                    <a:pt x="2" y="107"/>
                  </a:cubicBezTo>
                  <a:cubicBezTo>
                    <a:pt x="2" y="107"/>
                    <a:pt x="2" y="107"/>
                    <a:pt x="2" y="107"/>
                  </a:cubicBezTo>
                  <a:cubicBezTo>
                    <a:pt x="2" y="107"/>
                    <a:pt x="2" y="107"/>
                    <a:pt x="2" y="107"/>
                  </a:cubicBezTo>
                  <a:cubicBezTo>
                    <a:pt x="1" y="108"/>
                    <a:pt x="1" y="108"/>
                    <a:pt x="1" y="108"/>
                  </a:cubicBezTo>
                  <a:cubicBezTo>
                    <a:pt x="1" y="108"/>
                    <a:pt x="1" y="108"/>
                    <a:pt x="1" y="108"/>
                  </a:cubicBezTo>
                  <a:cubicBezTo>
                    <a:pt x="1" y="109"/>
                    <a:pt x="1" y="109"/>
                    <a:pt x="1" y="109"/>
                  </a:cubicBezTo>
                  <a:cubicBezTo>
                    <a:pt x="1" y="109"/>
                    <a:pt x="1" y="109"/>
                    <a:pt x="1" y="109"/>
                  </a:cubicBezTo>
                  <a:cubicBezTo>
                    <a:pt x="1" y="110"/>
                    <a:pt x="1" y="110"/>
                    <a:pt x="1" y="110"/>
                  </a:cubicBezTo>
                  <a:cubicBezTo>
                    <a:pt x="1" y="110"/>
                    <a:pt x="1" y="110"/>
                    <a:pt x="1" y="110"/>
                  </a:cubicBezTo>
                  <a:cubicBezTo>
                    <a:pt x="1" y="111"/>
                    <a:pt x="1" y="111"/>
                    <a:pt x="1" y="111"/>
                  </a:cubicBezTo>
                  <a:cubicBezTo>
                    <a:pt x="1" y="112"/>
                    <a:pt x="1" y="112"/>
                    <a:pt x="1" y="112"/>
                  </a:cubicBezTo>
                  <a:cubicBezTo>
                    <a:pt x="1" y="112"/>
                    <a:pt x="1" y="112"/>
                    <a:pt x="1" y="112"/>
                  </a:cubicBezTo>
                  <a:cubicBezTo>
                    <a:pt x="1" y="113"/>
                    <a:pt x="1" y="113"/>
                    <a:pt x="1" y="113"/>
                  </a:cubicBezTo>
                  <a:cubicBezTo>
                    <a:pt x="2" y="113"/>
                    <a:pt x="2" y="113"/>
                    <a:pt x="2" y="113"/>
                  </a:cubicBezTo>
                  <a:cubicBezTo>
                    <a:pt x="2" y="113"/>
                    <a:pt x="2" y="113"/>
                    <a:pt x="2" y="113"/>
                  </a:cubicBezTo>
                  <a:cubicBezTo>
                    <a:pt x="2" y="114"/>
                    <a:pt x="2" y="114"/>
                    <a:pt x="3" y="114"/>
                  </a:cubicBezTo>
                  <a:cubicBezTo>
                    <a:pt x="3" y="114"/>
                    <a:pt x="3" y="114"/>
                    <a:pt x="3" y="114"/>
                  </a:cubicBezTo>
                  <a:cubicBezTo>
                    <a:pt x="4" y="115"/>
                    <a:pt x="4" y="115"/>
                    <a:pt x="4" y="115"/>
                  </a:cubicBezTo>
                  <a:cubicBezTo>
                    <a:pt x="78" y="161"/>
                    <a:pt x="78" y="161"/>
                    <a:pt x="78" y="161"/>
                  </a:cubicBezTo>
                  <a:cubicBezTo>
                    <a:pt x="4" y="208"/>
                    <a:pt x="4" y="208"/>
                    <a:pt x="4" y="208"/>
                  </a:cubicBezTo>
                  <a:cubicBezTo>
                    <a:pt x="1" y="210"/>
                    <a:pt x="0" y="213"/>
                    <a:pt x="2" y="216"/>
                  </a:cubicBezTo>
                  <a:cubicBezTo>
                    <a:pt x="3" y="218"/>
                    <a:pt x="5" y="219"/>
                    <a:pt x="7" y="219"/>
                  </a:cubicBezTo>
                  <a:cubicBezTo>
                    <a:pt x="8" y="219"/>
                    <a:pt x="9" y="219"/>
                    <a:pt x="10" y="218"/>
                  </a:cubicBezTo>
                  <a:cubicBezTo>
                    <a:pt x="89" y="169"/>
                    <a:pt x="89" y="169"/>
                    <a:pt x="89" y="169"/>
                  </a:cubicBezTo>
                  <a:cubicBezTo>
                    <a:pt x="168" y="218"/>
                    <a:pt x="168" y="218"/>
                    <a:pt x="168" y="218"/>
                  </a:cubicBezTo>
                  <a:cubicBezTo>
                    <a:pt x="169" y="219"/>
                    <a:pt x="170" y="219"/>
                    <a:pt x="171" y="219"/>
                  </a:cubicBezTo>
                  <a:cubicBezTo>
                    <a:pt x="173" y="219"/>
                    <a:pt x="175" y="218"/>
                    <a:pt x="176" y="216"/>
                  </a:cubicBezTo>
                  <a:cubicBezTo>
                    <a:pt x="178" y="213"/>
                    <a:pt x="177" y="210"/>
                    <a:pt x="174" y="208"/>
                  </a:cubicBezTo>
                  <a:close/>
                  <a:moveTo>
                    <a:pt x="18" y="110"/>
                  </a:moveTo>
                  <a:cubicBezTo>
                    <a:pt x="89" y="65"/>
                    <a:pt x="89" y="65"/>
                    <a:pt x="89" y="65"/>
                  </a:cubicBezTo>
                  <a:cubicBezTo>
                    <a:pt x="160" y="110"/>
                    <a:pt x="160" y="110"/>
                    <a:pt x="160" y="110"/>
                  </a:cubicBezTo>
                  <a:cubicBezTo>
                    <a:pt x="89" y="154"/>
                    <a:pt x="89" y="154"/>
                    <a:pt x="89" y="154"/>
                  </a:cubicBezTo>
                  <a:lnTo>
                    <a:pt x="18" y="11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6" name="Freeform 46">
              <a:extLst>
                <a:ext uri="{FF2B5EF4-FFF2-40B4-BE49-F238E27FC236}">
                  <a16:creationId xmlns:a16="http://schemas.microsoft.com/office/drawing/2014/main" id="{5635773F-DB78-4B86-9F85-486144455574}"/>
                </a:ext>
              </a:extLst>
            </p:cNvPr>
            <p:cNvSpPr>
              <a:spLocks/>
            </p:cNvSpPr>
            <p:nvPr/>
          </p:nvSpPr>
          <p:spPr bwMode="auto">
            <a:xfrm>
              <a:off x="1260" y="2141"/>
              <a:ext cx="218" cy="71"/>
            </a:xfrm>
            <a:custGeom>
              <a:avLst/>
              <a:gdLst>
                <a:gd name="T0" fmla="*/ 250 w 250"/>
                <a:gd name="T1" fmla="*/ 72 h 81"/>
                <a:gd name="T2" fmla="*/ 241 w 250"/>
                <a:gd name="T3" fmla="*/ 81 h 81"/>
                <a:gd name="T4" fmla="*/ 9 w 250"/>
                <a:gd name="T5" fmla="*/ 81 h 81"/>
                <a:gd name="T6" fmla="*/ 0 w 250"/>
                <a:gd name="T7" fmla="*/ 72 h 81"/>
                <a:gd name="T8" fmla="*/ 0 w 250"/>
                <a:gd name="T9" fmla="*/ 9 h 81"/>
                <a:gd name="T10" fmla="*/ 9 w 250"/>
                <a:gd name="T11" fmla="*/ 0 h 81"/>
                <a:gd name="T12" fmla="*/ 241 w 250"/>
                <a:gd name="T13" fmla="*/ 0 h 81"/>
                <a:gd name="T14" fmla="*/ 250 w 250"/>
                <a:gd name="T15" fmla="*/ 9 h 81"/>
                <a:gd name="T16" fmla="*/ 250 w 250"/>
                <a:gd name="T1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81">
                  <a:moveTo>
                    <a:pt x="250" y="72"/>
                  </a:moveTo>
                  <a:cubicBezTo>
                    <a:pt x="250" y="77"/>
                    <a:pt x="246" y="81"/>
                    <a:pt x="241" y="81"/>
                  </a:cubicBezTo>
                  <a:cubicBezTo>
                    <a:pt x="9" y="81"/>
                    <a:pt x="9" y="81"/>
                    <a:pt x="9" y="81"/>
                  </a:cubicBezTo>
                  <a:cubicBezTo>
                    <a:pt x="4" y="81"/>
                    <a:pt x="0" y="77"/>
                    <a:pt x="0" y="72"/>
                  </a:cubicBezTo>
                  <a:cubicBezTo>
                    <a:pt x="0" y="9"/>
                    <a:pt x="0" y="9"/>
                    <a:pt x="0" y="9"/>
                  </a:cubicBezTo>
                  <a:cubicBezTo>
                    <a:pt x="0" y="4"/>
                    <a:pt x="4" y="0"/>
                    <a:pt x="9" y="0"/>
                  </a:cubicBezTo>
                  <a:cubicBezTo>
                    <a:pt x="241" y="0"/>
                    <a:pt x="241" y="0"/>
                    <a:pt x="241" y="0"/>
                  </a:cubicBezTo>
                  <a:cubicBezTo>
                    <a:pt x="246" y="0"/>
                    <a:pt x="250" y="4"/>
                    <a:pt x="250" y="9"/>
                  </a:cubicBezTo>
                  <a:lnTo>
                    <a:pt x="250" y="7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7" name="Freeform 47">
              <a:extLst>
                <a:ext uri="{FF2B5EF4-FFF2-40B4-BE49-F238E27FC236}">
                  <a16:creationId xmlns:a16="http://schemas.microsoft.com/office/drawing/2014/main" id="{68ED02C2-65F8-4B3B-97AB-2776EF5171EF}"/>
                </a:ext>
              </a:extLst>
            </p:cNvPr>
            <p:cNvSpPr>
              <a:spLocks/>
            </p:cNvSpPr>
            <p:nvPr/>
          </p:nvSpPr>
          <p:spPr bwMode="auto">
            <a:xfrm>
              <a:off x="1260" y="2153"/>
              <a:ext cx="206" cy="59"/>
            </a:xfrm>
            <a:custGeom>
              <a:avLst/>
              <a:gdLst>
                <a:gd name="T0" fmla="*/ 22 w 236"/>
                <a:gd name="T1" fmla="*/ 55 h 68"/>
                <a:gd name="T2" fmla="*/ 14 w 236"/>
                <a:gd name="T3" fmla="*/ 46 h 68"/>
                <a:gd name="T4" fmla="*/ 14 w 236"/>
                <a:gd name="T5" fmla="*/ 0 h 68"/>
                <a:gd name="T6" fmla="*/ 0 w 236"/>
                <a:gd name="T7" fmla="*/ 0 h 68"/>
                <a:gd name="T8" fmla="*/ 0 w 236"/>
                <a:gd name="T9" fmla="*/ 59 h 68"/>
                <a:gd name="T10" fmla="*/ 9 w 236"/>
                <a:gd name="T11" fmla="*/ 68 h 68"/>
                <a:gd name="T12" fmla="*/ 236 w 236"/>
                <a:gd name="T13" fmla="*/ 68 h 68"/>
                <a:gd name="T14" fmla="*/ 236 w 236"/>
                <a:gd name="T15" fmla="*/ 55 h 68"/>
                <a:gd name="T16" fmla="*/ 22 w 236"/>
                <a:gd name="T17" fmla="*/ 5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22" y="55"/>
                  </a:moveTo>
                  <a:cubicBezTo>
                    <a:pt x="17" y="55"/>
                    <a:pt x="14" y="51"/>
                    <a:pt x="14" y="46"/>
                  </a:cubicBezTo>
                  <a:cubicBezTo>
                    <a:pt x="14" y="0"/>
                    <a:pt x="14" y="0"/>
                    <a:pt x="14" y="0"/>
                  </a:cubicBezTo>
                  <a:cubicBezTo>
                    <a:pt x="0" y="0"/>
                    <a:pt x="0" y="0"/>
                    <a:pt x="0" y="0"/>
                  </a:cubicBezTo>
                  <a:cubicBezTo>
                    <a:pt x="0" y="59"/>
                    <a:pt x="0" y="59"/>
                    <a:pt x="0" y="59"/>
                  </a:cubicBezTo>
                  <a:cubicBezTo>
                    <a:pt x="0" y="64"/>
                    <a:pt x="4" y="68"/>
                    <a:pt x="9" y="68"/>
                  </a:cubicBezTo>
                  <a:cubicBezTo>
                    <a:pt x="236" y="68"/>
                    <a:pt x="236" y="68"/>
                    <a:pt x="236" y="68"/>
                  </a:cubicBezTo>
                  <a:cubicBezTo>
                    <a:pt x="236" y="55"/>
                    <a:pt x="236" y="55"/>
                    <a:pt x="236" y="55"/>
                  </a:cubicBezTo>
                  <a:lnTo>
                    <a:pt x="22" y="5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8" name="Freeform 48">
              <a:extLst>
                <a:ext uri="{FF2B5EF4-FFF2-40B4-BE49-F238E27FC236}">
                  <a16:creationId xmlns:a16="http://schemas.microsoft.com/office/drawing/2014/main" id="{0CA58B5E-9DE8-4063-9127-1A029E8C42D7}"/>
                </a:ext>
              </a:extLst>
            </p:cNvPr>
            <p:cNvSpPr>
              <a:spLocks/>
            </p:cNvSpPr>
            <p:nvPr/>
          </p:nvSpPr>
          <p:spPr bwMode="auto">
            <a:xfrm>
              <a:off x="1260" y="2141"/>
              <a:ext cx="218" cy="71"/>
            </a:xfrm>
            <a:custGeom>
              <a:avLst/>
              <a:gdLst>
                <a:gd name="T0" fmla="*/ 241 w 250"/>
                <a:gd name="T1" fmla="*/ 81 h 81"/>
                <a:gd name="T2" fmla="*/ 236 w 250"/>
                <a:gd name="T3" fmla="*/ 81 h 81"/>
                <a:gd name="T4" fmla="*/ 236 w 250"/>
                <a:gd name="T5" fmla="*/ 22 h 81"/>
                <a:gd name="T6" fmla="*/ 228 w 250"/>
                <a:gd name="T7" fmla="*/ 13 h 81"/>
                <a:gd name="T8" fmla="*/ 0 w 250"/>
                <a:gd name="T9" fmla="*/ 13 h 81"/>
                <a:gd name="T10" fmla="*/ 0 w 250"/>
                <a:gd name="T11" fmla="*/ 9 h 81"/>
                <a:gd name="T12" fmla="*/ 9 w 250"/>
                <a:gd name="T13" fmla="*/ 0 h 81"/>
                <a:gd name="T14" fmla="*/ 241 w 250"/>
                <a:gd name="T15" fmla="*/ 0 h 81"/>
                <a:gd name="T16" fmla="*/ 250 w 250"/>
                <a:gd name="T17" fmla="*/ 9 h 81"/>
                <a:gd name="T18" fmla="*/ 250 w 250"/>
                <a:gd name="T19" fmla="*/ 72 h 81"/>
                <a:gd name="T20" fmla="*/ 241 w 250"/>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81">
                  <a:moveTo>
                    <a:pt x="241" y="81"/>
                  </a:moveTo>
                  <a:cubicBezTo>
                    <a:pt x="236" y="81"/>
                    <a:pt x="236" y="81"/>
                    <a:pt x="236" y="81"/>
                  </a:cubicBezTo>
                  <a:cubicBezTo>
                    <a:pt x="236" y="22"/>
                    <a:pt x="236" y="22"/>
                    <a:pt x="236" y="22"/>
                  </a:cubicBezTo>
                  <a:cubicBezTo>
                    <a:pt x="236" y="17"/>
                    <a:pt x="232" y="13"/>
                    <a:pt x="228" y="13"/>
                  </a:cubicBezTo>
                  <a:cubicBezTo>
                    <a:pt x="0" y="13"/>
                    <a:pt x="0" y="13"/>
                    <a:pt x="0" y="13"/>
                  </a:cubicBezTo>
                  <a:cubicBezTo>
                    <a:pt x="0" y="9"/>
                    <a:pt x="0" y="9"/>
                    <a:pt x="0" y="9"/>
                  </a:cubicBezTo>
                  <a:cubicBezTo>
                    <a:pt x="0" y="4"/>
                    <a:pt x="4" y="0"/>
                    <a:pt x="9" y="0"/>
                  </a:cubicBezTo>
                  <a:cubicBezTo>
                    <a:pt x="241" y="0"/>
                    <a:pt x="241" y="0"/>
                    <a:pt x="241" y="0"/>
                  </a:cubicBezTo>
                  <a:cubicBezTo>
                    <a:pt x="246" y="0"/>
                    <a:pt x="250" y="4"/>
                    <a:pt x="250" y="9"/>
                  </a:cubicBezTo>
                  <a:cubicBezTo>
                    <a:pt x="250" y="72"/>
                    <a:pt x="250" y="72"/>
                    <a:pt x="250" y="72"/>
                  </a:cubicBezTo>
                  <a:cubicBezTo>
                    <a:pt x="250" y="77"/>
                    <a:pt x="246" y="81"/>
                    <a:pt x="241" y="8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59" name="Oval 49">
              <a:extLst>
                <a:ext uri="{FF2B5EF4-FFF2-40B4-BE49-F238E27FC236}">
                  <a16:creationId xmlns:a16="http://schemas.microsoft.com/office/drawing/2014/main" id="{CFC6F016-27F5-463E-AC53-0539F467D355}"/>
                </a:ext>
              </a:extLst>
            </p:cNvPr>
            <p:cNvSpPr>
              <a:spLocks noChangeArrowheads="1"/>
            </p:cNvSpPr>
            <p:nvPr/>
          </p:nvSpPr>
          <p:spPr bwMode="auto">
            <a:xfrm>
              <a:off x="1280" y="2184"/>
              <a:ext cx="55" cy="55"/>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0" name="Oval 50">
              <a:extLst>
                <a:ext uri="{FF2B5EF4-FFF2-40B4-BE49-F238E27FC236}">
                  <a16:creationId xmlns:a16="http://schemas.microsoft.com/office/drawing/2014/main" id="{D65F7B29-F3D9-47DC-97CC-21D417AC1C34}"/>
                </a:ext>
              </a:extLst>
            </p:cNvPr>
            <p:cNvSpPr>
              <a:spLocks noChangeArrowheads="1"/>
            </p:cNvSpPr>
            <p:nvPr/>
          </p:nvSpPr>
          <p:spPr bwMode="auto">
            <a:xfrm>
              <a:off x="1291" y="2196"/>
              <a:ext cx="32" cy="31"/>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1" name="Freeform 51">
              <a:extLst>
                <a:ext uri="{FF2B5EF4-FFF2-40B4-BE49-F238E27FC236}">
                  <a16:creationId xmlns:a16="http://schemas.microsoft.com/office/drawing/2014/main" id="{7BEB6362-2037-4E87-AB09-6A070F8D3841}"/>
                </a:ext>
              </a:extLst>
            </p:cNvPr>
            <p:cNvSpPr>
              <a:spLocks/>
            </p:cNvSpPr>
            <p:nvPr/>
          </p:nvSpPr>
          <p:spPr bwMode="auto">
            <a:xfrm>
              <a:off x="1291" y="2200"/>
              <a:ext cx="27" cy="27"/>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2" name="Oval 52">
              <a:extLst>
                <a:ext uri="{FF2B5EF4-FFF2-40B4-BE49-F238E27FC236}">
                  <a16:creationId xmlns:a16="http://schemas.microsoft.com/office/drawing/2014/main" id="{FC25BCA1-D949-4C7D-9C47-12437260D0EE}"/>
                </a:ext>
              </a:extLst>
            </p:cNvPr>
            <p:cNvSpPr>
              <a:spLocks noChangeArrowheads="1"/>
            </p:cNvSpPr>
            <p:nvPr/>
          </p:nvSpPr>
          <p:spPr bwMode="auto">
            <a:xfrm>
              <a:off x="1403" y="2184"/>
              <a:ext cx="55" cy="55"/>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3" name="Oval 53">
              <a:extLst>
                <a:ext uri="{FF2B5EF4-FFF2-40B4-BE49-F238E27FC236}">
                  <a16:creationId xmlns:a16="http://schemas.microsoft.com/office/drawing/2014/main" id="{31AE538A-4077-462F-942E-796DCB8F751C}"/>
                </a:ext>
              </a:extLst>
            </p:cNvPr>
            <p:cNvSpPr>
              <a:spLocks noChangeArrowheads="1"/>
            </p:cNvSpPr>
            <p:nvPr/>
          </p:nvSpPr>
          <p:spPr bwMode="auto">
            <a:xfrm>
              <a:off x="1414" y="2196"/>
              <a:ext cx="32" cy="31"/>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4" name="Freeform 54">
              <a:extLst>
                <a:ext uri="{FF2B5EF4-FFF2-40B4-BE49-F238E27FC236}">
                  <a16:creationId xmlns:a16="http://schemas.microsoft.com/office/drawing/2014/main" id="{C6441538-748A-43C7-A085-607C929DBF4B}"/>
                </a:ext>
              </a:extLst>
            </p:cNvPr>
            <p:cNvSpPr>
              <a:spLocks/>
            </p:cNvSpPr>
            <p:nvPr/>
          </p:nvSpPr>
          <p:spPr bwMode="auto">
            <a:xfrm>
              <a:off x="1414" y="2200"/>
              <a:ext cx="27" cy="27"/>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5" name="Freeform 55">
              <a:extLst>
                <a:ext uri="{FF2B5EF4-FFF2-40B4-BE49-F238E27FC236}">
                  <a16:creationId xmlns:a16="http://schemas.microsoft.com/office/drawing/2014/main" id="{E1931521-7D18-45A3-A2EC-E89CEB867788}"/>
                </a:ext>
              </a:extLst>
            </p:cNvPr>
            <p:cNvSpPr>
              <a:spLocks noEditPoints="1"/>
            </p:cNvSpPr>
            <p:nvPr/>
          </p:nvSpPr>
          <p:spPr bwMode="auto">
            <a:xfrm>
              <a:off x="1253" y="1839"/>
              <a:ext cx="232" cy="141"/>
            </a:xfrm>
            <a:custGeom>
              <a:avLst/>
              <a:gdLst>
                <a:gd name="T0" fmla="*/ 258 w 266"/>
                <a:gd name="T1" fmla="*/ 0 h 163"/>
                <a:gd name="T2" fmla="*/ 8 w 266"/>
                <a:gd name="T3" fmla="*/ 0 h 163"/>
                <a:gd name="T4" fmla="*/ 0 w 266"/>
                <a:gd name="T5" fmla="*/ 8 h 163"/>
                <a:gd name="T6" fmla="*/ 8 w 266"/>
                <a:gd name="T7" fmla="*/ 16 h 163"/>
                <a:gd name="T8" fmla="*/ 23 w 266"/>
                <a:gd name="T9" fmla="*/ 16 h 163"/>
                <a:gd name="T10" fmla="*/ 23 w 266"/>
                <a:gd name="T11" fmla="*/ 102 h 163"/>
                <a:gd name="T12" fmla="*/ 17 w 266"/>
                <a:gd name="T13" fmla="*/ 102 h 163"/>
                <a:gd name="T14" fmla="*/ 8 w 266"/>
                <a:gd name="T15" fmla="*/ 111 h 163"/>
                <a:gd name="T16" fmla="*/ 8 w 266"/>
                <a:gd name="T17" fmla="*/ 155 h 163"/>
                <a:gd name="T18" fmla="*/ 17 w 266"/>
                <a:gd name="T19" fmla="*/ 163 h 163"/>
                <a:gd name="T20" fmla="*/ 249 w 266"/>
                <a:gd name="T21" fmla="*/ 163 h 163"/>
                <a:gd name="T22" fmla="*/ 258 w 266"/>
                <a:gd name="T23" fmla="*/ 155 h 163"/>
                <a:gd name="T24" fmla="*/ 258 w 266"/>
                <a:gd name="T25" fmla="*/ 111 h 163"/>
                <a:gd name="T26" fmla="*/ 249 w 266"/>
                <a:gd name="T27" fmla="*/ 102 h 163"/>
                <a:gd name="T28" fmla="*/ 243 w 266"/>
                <a:gd name="T29" fmla="*/ 102 h 163"/>
                <a:gd name="T30" fmla="*/ 243 w 266"/>
                <a:gd name="T31" fmla="*/ 16 h 163"/>
                <a:gd name="T32" fmla="*/ 258 w 266"/>
                <a:gd name="T33" fmla="*/ 16 h 163"/>
                <a:gd name="T34" fmla="*/ 266 w 266"/>
                <a:gd name="T35" fmla="*/ 8 h 163"/>
                <a:gd name="T36" fmla="*/ 258 w 266"/>
                <a:gd name="T37" fmla="*/ 0 h 163"/>
                <a:gd name="T38" fmla="*/ 189 w 266"/>
                <a:gd name="T39" fmla="*/ 16 h 163"/>
                <a:gd name="T40" fmla="*/ 189 w 266"/>
                <a:gd name="T41" fmla="*/ 102 h 163"/>
                <a:gd name="T42" fmla="*/ 160 w 266"/>
                <a:gd name="T43" fmla="*/ 102 h 163"/>
                <a:gd name="T44" fmla="*/ 160 w 266"/>
                <a:gd name="T45" fmla="*/ 16 h 163"/>
                <a:gd name="T46" fmla="*/ 189 w 266"/>
                <a:gd name="T47" fmla="*/ 16 h 163"/>
                <a:gd name="T48" fmla="*/ 148 w 266"/>
                <a:gd name="T49" fmla="*/ 16 h 163"/>
                <a:gd name="T50" fmla="*/ 148 w 266"/>
                <a:gd name="T51" fmla="*/ 102 h 163"/>
                <a:gd name="T52" fmla="*/ 118 w 266"/>
                <a:gd name="T53" fmla="*/ 102 h 163"/>
                <a:gd name="T54" fmla="*/ 118 w 266"/>
                <a:gd name="T55" fmla="*/ 16 h 163"/>
                <a:gd name="T56" fmla="*/ 148 w 266"/>
                <a:gd name="T57" fmla="*/ 16 h 163"/>
                <a:gd name="T58" fmla="*/ 106 w 266"/>
                <a:gd name="T59" fmla="*/ 16 h 163"/>
                <a:gd name="T60" fmla="*/ 106 w 266"/>
                <a:gd name="T61" fmla="*/ 102 h 163"/>
                <a:gd name="T62" fmla="*/ 77 w 266"/>
                <a:gd name="T63" fmla="*/ 102 h 163"/>
                <a:gd name="T64" fmla="*/ 77 w 266"/>
                <a:gd name="T65" fmla="*/ 16 h 163"/>
                <a:gd name="T66" fmla="*/ 106 w 266"/>
                <a:gd name="T67" fmla="*/ 16 h 163"/>
                <a:gd name="T68" fmla="*/ 35 w 266"/>
                <a:gd name="T69" fmla="*/ 16 h 163"/>
                <a:gd name="T70" fmla="*/ 65 w 266"/>
                <a:gd name="T71" fmla="*/ 16 h 163"/>
                <a:gd name="T72" fmla="*/ 65 w 266"/>
                <a:gd name="T73" fmla="*/ 102 h 163"/>
                <a:gd name="T74" fmla="*/ 35 w 266"/>
                <a:gd name="T75" fmla="*/ 102 h 163"/>
                <a:gd name="T76" fmla="*/ 35 w 266"/>
                <a:gd name="T77" fmla="*/ 16 h 163"/>
                <a:gd name="T78" fmla="*/ 201 w 266"/>
                <a:gd name="T79" fmla="*/ 102 h 163"/>
                <a:gd name="T80" fmla="*/ 201 w 266"/>
                <a:gd name="T81" fmla="*/ 16 h 163"/>
                <a:gd name="T82" fmla="*/ 231 w 266"/>
                <a:gd name="T83" fmla="*/ 16 h 163"/>
                <a:gd name="T84" fmla="*/ 231 w 266"/>
                <a:gd name="T85" fmla="*/ 102 h 163"/>
                <a:gd name="T86" fmla="*/ 201 w 266"/>
                <a:gd name="T87" fmla="*/ 10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163">
                  <a:moveTo>
                    <a:pt x="258" y="0"/>
                  </a:moveTo>
                  <a:cubicBezTo>
                    <a:pt x="8" y="0"/>
                    <a:pt x="8" y="0"/>
                    <a:pt x="8" y="0"/>
                  </a:cubicBezTo>
                  <a:cubicBezTo>
                    <a:pt x="4" y="0"/>
                    <a:pt x="0" y="4"/>
                    <a:pt x="0" y="8"/>
                  </a:cubicBezTo>
                  <a:cubicBezTo>
                    <a:pt x="0" y="13"/>
                    <a:pt x="4" y="16"/>
                    <a:pt x="8" y="16"/>
                  </a:cubicBezTo>
                  <a:cubicBezTo>
                    <a:pt x="23" y="16"/>
                    <a:pt x="23" y="16"/>
                    <a:pt x="23" y="16"/>
                  </a:cubicBezTo>
                  <a:cubicBezTo>
                    <a:pt x="23" y="102"/>
                    <a:pt x="23" y="102"/>
                    <a:pt x="23" y="102"/>
                  </a:cubicBezTo>
                  <a:cubicBezTo>
                    <a:pt x="17" y="102"/>
                    <a:pt x="17" y="102"/>
                    <a:pt x="17" y="102"/>
                  </a:cubicBezTo>
                  <a:cubicBezTo>
                    <a:pt x="12" y="102"/>
                    <a:pt x="8" y="106"/>
                    <a:pt x="8" y="111"/>
                  </a:cubicBezTo>
                  <a:cubicBezTo>
                    <a:pt x="8" y="155"/>
                    <a:pt x="8" y="155"/>
                    <a:pt x="8" y="155"/>
                  </a:cubicBezTo>
                  <a:cubicBezTo>
                    <a:pt x="8" y="160"/>
                    <a:pt x="12" y="163"/>
                    <a:pt x="17" y="163"/>
                  </a:cubicBezTo>
                  <a:cubicBezTo>
                    <a:pt x="249" y="163"/>
                    <a:pt x="249" y="163"/>
                    <a:pt x="249" y="163"/>
                  </a:cubicBezTo>
                  <a:cubicBezTo>
                    <a:pt x="254" y="163"/>
                    <a:pt x="258" y="160"/>
                    <a:pt x="258" y="155"/>
                  </a:cubicBezTo>
                  <a:cubicBezTo>
                    <a:pt x="258" y="111"/>
                    <a:pt x="258" y="111"/>
                    <a:pt x="258" y="111"/>
                  </a:cubicBezTo>
                  <a:cubicBezTo>
                    <a:pt x="258" y="106"/>
                    <a:pt x="254" y="102"/>
                    <a:pt x="249" y="102"/>
                  </a:cubicBezTo>
                  <a:cubicBezTo>
                    <a:pt x="243" y="102"/>
                    <a:pt x="243" y="102"/>
                    <a:pt x="243" y="102"/>
                  </a:cubicBezTo>
                  <a:cubicBezTo>
                    <a:pt x="243" y="16"/>
                    <a:pt x="243" y="16"/>
                    <a:pt x="243" y="16"/>
                  </a:cubicBezTo>
                  <a:cubicBezTo>
                    <a:pt x="258" y="16"/>
                    <a:pt x="258" y="16"/>
                    <a:pt x="258" y="16"/>
                  </a:cubicBezTo>
                  <a:cubicBezTo>
                    <a:pt x="262" y="16"/>
                    <a:pt x="266" y="13"/>
                    <a:pt x="266" y="8"/>
                  </a:cubicBezTo>
                  <a:cubicBezTo>
                    <a:pt x="266" y="4"/>
                    <a:pt x="262" y="0"/>
                    <a:pt x="258" y="0"/>
                  </a:cubicBezTo>
                  <a:close/>
                  <a:moveTo>
                    <a:pt x="189" y="16"/>
                  </a:moveTo>
                  <a:cubicBezTo>
                    <a:pt x="189" y="102"/>
                    <a:pt x="189" y="102"/>
                    <a:pt x="189" y="102"/>
                  </a:cubicBezTo>
                  <a:cubicBezTo>
                    <a:pt x="160" y="102"/>
                    <a:pt x="160" y="102"/>
                    <a:pt x="160" y="102"/>
                  </a:cubicBezTo>
                  <a:cubicBezTo>
                    <a:pt x="160" y="16"/>
                    <a:pt x="160" y="16"/>
                    <a:pt x="160" y="16"/>
                  </a:cubicBezTo>
                  <a:lnTo>
                    <a:pt x="189" y="16"/>
                  </a:lnTo>
                  <a:close/>
                  <a:moveTo>
                    <a:pt x="148" y="16"/>
                  </a:moveTo>
                  <a:cubicBezTo>
                    <a:pt x="148" y="102"/>
                    <a:pt x="148" y="102"/>
                    <a:pt x="148" y="102"/>
                  </a:cubicBezTo>
                  <a:cubicBezTo>
                    <a:pt x="118" y="102"/>
                    <a:pt x="118" y="102"/>
                    <a:pt x="118" y="102"/>
                  </a:cubicBezTo>
                  <a:cubicBezTo>
                    <a:pt x="118" y="16"/>
                    <a:pt x="118" y="16"/>
                    <a:pt x="118" y="16"/>
                  </a:cubicBezTo>
                  <a:lnTo>
                    <a:pt x="148" y="16"/>
                  </a:lnTo>
                  <a:close/>
                  <a:moveTo>
                    <a:pt x="106" y="16"/>
                  </a:moveTo>
                  <a:cubicBezTo>
                    <a:pt x="106" y="102"/>
                    <a:pt x="106" y="102"/>
                    <a:pt x="106" y="102"/>
                  </a:cubicBezTo>
                  <a:cubicBezTo>
                    <a:pt x="77" y="102"/>
                    <a:pt x="77" y="102"/>
                    <a:pt x="77" y="102"/>
                  </a:cubicBezTo>
                  <a:cubicBezTo>
                    <a:pt x="77" y="16"/>
                    <a:pt x="77" y="16"/>
                    <a:pt x="77" y="16"/>
                  </a:cubicBezTo>
                  <a:lnTo>
                    <a:pt x="106" y="16"/>
                  </a:lnTo>
                  <a:close/>
                  <a:moveTo>
                    <a:pt x="35" y="16"/>
                  </a:moveTo>
                  <a:cubicBezTo>
                    <a:pt x="65" y="16"/>
                    <a:pt x="65" y="16"/>
                    <a:pt x="65" y="16"/>
                  </a:cubicBezTo>
                  <a:cubicBezTo>
                    <a:pt x="65" y="102"/>
                    <a:pt x="65" y="102"/>
                    <a:pt x="65" y="102"/>
                  </a:cubicBezTo>
                  <a:cubicBezTo>
                    <a:pt x="35" y="102"/>
                    <a:pt x="35" y="102"/>
                    <a:pt x="35" y="102"/>
                  </a:cubicBezTo>
                  <a:lnTo>
                    <a:pt x="35" y="16"/>
                  </a:lnTo>
                  <a:close/>
                  <a:moveTo>
                    <a:pt x="201" y="102"/>
                  </a:moveTo>
                  <a:cubicBezTo>
                    <a:pt x="201" y="16"/>
                    <a:pt x="201" y="16"/>
                    <a:pt x="201" y="16"/>
                  </a:cubicBezTo>
                  <a:cubicBezTo>
                    <a:pt x="231" y="16"/>
                    <a:pt x="231" y="16"/>
                    <a:pt x="231" y="16"/>
                  </a:cubicBezTo>
                  <a:cubicBezTo>
                    <a:pt x="231" y="102"/>
                    <a:pt x="231" y="102"/>
                    <a:pt x="231" y="102"/>
                  </a:cubicBezTo>
                  <a:lnTo>
                    <a:pt x="201" y="10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6" name="Freeform 56">
              <a:extLst>
                <a:ext uri="{FF2B5EF4-FFF2-40B4-BE49-F238E27FC236}">
                  <a16:creationId xmlns:a16="http://schemas.microsoft.com/office/drawing/2014/main" id="{5DAF59AF-57EA-43EE-863A-EF625B3A74F8}"/>
                </a:ext>
              </a:extLst>
            </p:cNvPr>
            <p:cNvSpPr>
              <a:spLocks/>
            </p:cNvSpPr>
            <p:nvPr/>
          </p:nvSpPr>
          <p:spPr bwMode="auto">
            <a:xfrm>
              <a:off x="1260" y="1940"/>
              <a:ext cx="206" cy="40"/>
            </a:xfrm>
            <a:custGeom>
              <a:avLst/>
              <a:gdLst>
                <a:gd name="T0" fmla="*/ 22 w 236"/>
                <a:gd name="T1" fmla="*/ 34 h 47"/>
                <a:gd name="T2" fmla="*/ 14 w 236"/>
                <a:gd name="T3" fmla="*/ 25 h 47"/>
                <a:gd name="T4" fmla="*/ 14 w 236"/>
                <a:gd name="T5" fmla="*/ 0 h 47"/>
                <a:gd name="T6" fmla="*/ 0 w 236"/>
                <a:gd name="T7" fmla="*/ 0 h 47"/>
                <a:gd name="T8" fmla="*/ 0 w 236"/>
                <a:gd name="T9" fmla="*/ 39 h 47"/>
                <a:gd name="T10" fmla="*/ 9 w 236"/>
                <a:gd name="T11" fmla="*/ 47 h 47"/>
                <a:gd name="T12" fmla="*/ 236 w 236"/>
                <a:gd name="T13" fmla="*/ 47 h 47"/>
                <a:gd name="T14" fmla="*/ 236 w 236"/>
                <a:gd name="T15" fmla="*/ 34 h 47"/>
                <a:gd name="T16" fmla="*/ 22 w 236"/>
                <a:gd name="T1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47">
                  <a:moveTo>
                    <a:pt x="22" y="34"/>
                  </a:moveTo>
                  <a:cubicBezTo>
                    <a:pt x="17" y="34"/>
                    <a:pt x="14" y="30"/>
                    <a:pt x="14" y="25"/>
                  </a:cubicBezTo>
                  <a:cubicBezTo>
                    <a:pt x="14" y="0"/>
                    <a:pt x="14" y="0"/>
                    <a:pt x="14" y="0"/>
                  </a:cubicBezTo>
                  <a:cubicBezTo>
                    <a:pt x="0" y="0"/>
                    <a:pt x="0" y="0"/>
                    <a:pt x="0" y="0"/>
                  </a:cubicBezTo>
                  <a:cubicBezTo>
                    <a:pt x="0" y="39"/>
                    <a:pt x="0" y="39"/>
                    <a:pt x="0" y="39"/>
                  </a:cubicBezTo>
                  <a:cubicBezTo>
                    <a:pt x="0" y="44"/>
                    <a:pt x="4" y="47"/>
                    <a:pt x="9" y="47"/>
                  </a:cubicBezTo>
                  <a:cubicBezTo>
                    <a:pt x="236" y="47"/>
                    <a:pt x="236" y="47"/>
                    <a:pt x="236" y="47"/>
                  </a:cubicBezTo>
                  <a:cubicBezTo>
                    <a:pt x="236" y="34"/>
                    <a:pt x="236" y="34"/>
                    <a:pt x="236" y="34"/>
                  </a:cubicBezTo>
                  <a:lnTo>
                    <a:pt x="22" y="34"/>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7" name="Freeform 57">
              <a:extLst>
                <a:ext uri="{FF2B5EF4-FFF2-40B4-BE49-F238E27FC236}">
                  <a16:creationId xmlns:a16="http://schemas.microsoft.com/office/drawing/2014/main" id="{445D7A4A-C2C3-43A0-BD57-CAC4B7D53091}"/>
                </a:ext>
              </a:extLst>
            </p:cNvPr>
            <p:cNvSpPr>
              <a:spLocks/>
            </p:cNvSpPr>
            <p:nvPr/>
          </p:nvSpPr>
          <p:spPr bwMode="auto">
            <a:xfrm>
              <a:off x="1260" y="1927"/>
              <a:ext cx="218" cy="53"/>
            </a:xfrm>
            <a:custGeom>
              <a:avLst/>
              <a:gdLst>
                <a:gd name="T0" fmla="*/ 241 w 250"/>
                <a:gd name="T1" fmla="*/ 61 h 61"/>
                <a:gd name="T2" fmla="*/ 236 w 250"/>
                <a:gd name="T3" fmla="*/ 61 h 61"/>
                <a:gd name="T4" fmla="*/ 236 w 250"/>
                <a:gd name="T5" fmla="*/ 22 h 61"/>
                <a:gd name="T6" fmla="*/ 228 w 250"/>
                <a:gd name="T7" fmla="*/ 14 h 61"/>
                <a:gd name="T8" fmla="*/ 0 w 250"/>
                <a:gd name="T9" fmla="*/ 14 h 61"/>
                <a:gd name="T10" fmla="*/ 0 w 250"/>
                <a:gd name="T11" fmla="*/ 9 h 61"/>
                <a:gd name="T12" fmla="*/ 9 w 250"/>
                <a:gd name="T13" fmla="*/ 0 h 61"/>
                <a:gd name="T14" fmla="*/ 241 w 250"/>
                <a:gd name="T15" fmla="*/ 0 h 61"/>
                <a:gd name="T16" fmla="*/ 250 w 250"/>
                <a:gd name="T17" fmla="*/ 9 h 61"/>
                <a:gd name="T18" fmla="*/ 250 w 250"/>
                <a:gd name="T19" fmla="*/ 53 h 61"/>
                <a:gd name="T20" fmla="*/ 241 w 250"/>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1">
                  <a:moveTo>
                    <a:pt x="241" y="61"/>
                  </a:moveTo>
                  <a:cubicBezTo>
                    <a:pt x="236" y="61"/>
                    <a:pt x="236" y="61"/>
                    <a:pt x="236" y="61"/>
                  </a:cubicBezTo>
                  <a:cubicBezTo>
                    <a:pt x="236" y="22"/>
                    <a:pt x="236" y="22"/>
                    <a:pt x="236" y="22"/>
                  </a:cubicBezTo>
                  <a:cubicBezTo>
                    <a:pt x="236" y="18"/>
                    <a:pt x="232" y="14"/>
                    <a:pt x="228" y="14"/>
                  </a:cubicBezTo>
                  <a:cubicBezTo>
                    <a:pt x="0" y="14"/>
                    <a:pt x="0" y="14"/>
                    <a:pt x="0" y="14"/>
                  </a:cubicBezTo>
                  <a:cubicBezTo>
                    <a:pt x="0" y="9"/>
                    <a:pt x="0" y="9"/>
                    <a:pt x="0" y="9"/>
                  </a:cubicBezTo>
                  <a:cubicBezTo>
                    <a:pt x="0" y="4"/>
                    <a:pt x="4" y="0"/>
                    <a:pt x="9" y="0"/>
                  </a:cubicBezTo>
                  <a:cubicBezTo>
                    <a:pt x="241" y="0"/>
                    <a:pt x="241" y="0"/>
                    <a:pt x="241" y="0"/>
                  </a:cubicBezTo>
                  <a:cubicBezTo>
                    <a:pt x="246" y="0"/>
                    <a:pt x="250" y="4"/>
                    <a:pt x="250" y="9"/>
                  </a:cubicBezTo>
                  <a:cubicBezTo>
                    <a:pt x="250" y="53"/>
                    <a:pt x="250" y="53"/>
                    <a:pt x="250" y="53"/>
                  </a:cubicBezTo>
                  <a:cubicBezTo>
                    <a:pt x="250" y="58"/>
                    <a:pt x="246" y="61"/>
                    <a:pt x="241" y="6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8" name="Freeform 58">
              <a:extLst>
                <a:ext uri="{FF2B5EF4-FFF2-40B4-BE49-F238E27FC236}">
                  <a16:creationId xmlns:a16="http://schemas.microsoft.com/office/drawing/2014/main" id="{3D42EB7E-5CE6-4E9F-90EA-6E56D11DBAA4}"/>
                </a:ext>
              </a:extLst>
            </p:cNvPr>
            <p:cNvSpPr>
              <a:spLocks/>
            </p:cNvSpPr>
            <p:nvPr/>
          </p:nvSpPr>
          <p:spPr bwMode="auto">
            <a:xfrm>
              <a:off x="2614" y="1847"/>
              <a:ext cx="39" cy="196"/>
            </a:xfrm>
            <a:custGeom>
              <a:avLst/>
              <a:gdLst>
                <a:gd name="T0" fmla="*/ 39 w 45"/>
                <a:gd name="T1" fmla="*/ 180 h 226"/>
                <a:gd name="T2" fmla="*/ 33 w 45"/>
                <a:gd name="T3" fmla="*/ 180 h 226"/>
                <a:gd name="T4" fmla="*/ 33 w 45"/>
                <a:gd name="T5" fmla="*/ 0 h 226"/>
                <a:gd name="T6" fmla="*/ 12 w 45"/>
                <a:gd name="T7" fmla="*/ 0 h 226"/>
                <a:gd name="T8" fmla="*/ 12 w 45"/>
                <a:gd name="T9" fmla="*/ 180 h 226"/>
                <a:gd name="T10" fmla="*/ 5 w 45"/>
                <a:gd name="T11" fmla="*/ 180 h 226"/>
                <a:gd name="T12" fmla="*/ 0 w 45"/>
                <a:gd name="T13" fmla="*/ 186 h 226"/>
                <a:gd name="T14" fmla="*/ 0 w 45"/>
                <a:gd name="T15" fmla="*/ 226 h 226"/>
                <a:gd name="T16" fmla="*/ 45 w 45"/>
                <a:gd name="T17" fmla="*/ 226 h 226"/>
                <a:gd name="T18" fmla="*/ 45 w 45"/>
                <a:gd name="T19" fmla="*/ 186 h 226"/>
                <a:gd name="T20" fmla="*/ 39 w 45"/>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26">
                  <a:moveTo>
                    <a:pt x="39" y="180"/>
                  </a:moveTo>
                  <a:cubicBezTo>
                    <a:pt x="33" y="180"/>
                    <a:pt x="33" y="180"/>
                    <a:pt x="33" y="180"/>
                  </a:cubicBezTo>
                  <a:cubicBezTo>
                    <a:pt x="33" y="0"/>
                    <a:pt x="33" y="0"/>
                    <a:pt x="33" y="0"/>
                  </a:cubicBez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45" y="226"/>
                    <a:pt x="45" y="226"/>
                    <a:pt x="45" y="226"/>
                  </a:cubicBezTo>
                  <a:cubicBezTo>
                    <a:pt x="45" y="186"/>
                    <a:pt x="45" y="186"/>
                    <a:pt x="45" y="186"/>
                  </a:cubicBezTo>
                  <a:cubicBezTo>
                    <a:pt x="45" y="182"/>
                    <a:pt x="42" y="180"/>
                    <a:pt x="39" y="180"/>
                  </a:cubicBezTo>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69" name="Freeform 59">
              <a:extLst>
                <a:ext uri="{FF2B5EF4-FFF2-40B4-BE49-F238E27FC236}">
                  <a16:creationId xmlns:a16="http://schemas.microsoft.com/office/drawing/2014/main" id="{D6D23A0D-D845-4918-A996-846DD236489A}"/>
                </a:ext>
              </a:extLst>
            </p:cNvPr>
            <p:cNvSpPr>
              <a:spLocks/>
            </p:cNvSpPr>
            <p:nvPr/>
          </p:nvSpPr>
          <p:spPr bwMode="auto">
            <a:xfrm>
              <a:off x="2636" y="1847"/>
              <a:ext cx="17" cy="196"/>
            </a:xfrm>
            <a:custGeom>
              <a:avLst/>
              <a:gdLst>
                <a:gd name="T0" fmla="*/ 14 w 20"/>
                <a:gd name="T1" fmla="*/ 180 h 226"/>
                <a:gd name="T2" fmla="*/ 8 w 20"/>
                <a:gd name="T3" fmla="*/ 180 h 226"/>
                <a:gd name="T4" fmla="*/ 8 w 20"/>
                <a:gd name="T5" fmla="*/ 0 h 226"/>
                <a:gd name="T6" fmla="*/ 0 w 20"/>
                <a:gd name="T7" fmla="*/ 0 h 226"/>
                <a:gd name="T8" fmla="*/ 0 w 20"/>
                <a:gd name="T9" fmla="*/ 180 h 226"/>
                <a:gd name="T10" fmla="*/ 6 w 20"/>
                <a:gd name="T11" fmla="*/ 180 h 226"/>
                <a:gd name="T12" fmla="*/ 12 w 20"/>
                <a:gd name="T13" fmla="*/ 186 h 226"/>
                <a:gd name="T14" fmla="*/ 12 w 20"/>
                <a:gd name="T15" fmla="*/ 226 h 226"/>
                <a:gd name="T16" fmla="*/ 20 w 20"/>
                <a:gd name="T17" fmla="*/ 226 h 226"/>
                <a:gd name="T18" fmla="*/ 20 w 20"/>
                <a:gd name="T19" fmla="*/ 186 h 226"/>
                <a:gd name="T20" fmla="*/ 14 w 20"/>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26">
                  <a:moveTo>
                    <a:pt x="14" y="180"/>
                  </a:moveTo>
                  <a:cubicBezTo>
                    <a:pt x="8" y="180"/>
                    <a:pt x="8" y="180"/>
                    <a:pt x="8" y="180"/>
                  </a:cubicBezTo>
                  <a:cubicBezTo>
                    <a:pt x="8" y="0"/>
                    <a:pt x="8" y="0"/>
                    <a:pt x="8" y="0"/>
                  </a:cubicBezTo>
                  <a:cubicBezTo>
                    <a:pt x="0" y="0"/>
                    <a:pt x="0" y="0"/>
                    <a:pt x="0" y="0"/>
                  </a:cubicBezTo>
                  <a:cubicBezTo>
                    <a:pt x="0" y="180"/>
                    <a:pt x="0" y="180"/>
                    <a:pt x="0" y="180"/>
                  </a:cubicBezTo>
                  <a:cubicBezTo>
                    <a:pt x="6" y="180"/>
                    <a:pt x="6" y="180"/>
                    <a:pt x="6" y="180"/>
                  </a:cubicBezTo>
                  <a:cubicBezTo>
                    <a:pt x="9" y="180"/>
                    <a:pt x="12" y="182"/>
                    <a:pt x="12" y="186"/>
                  </a:cubicBezTo>
                  <a:cubicBezTo>
                    <a:pt x="12" y="226"/>
                    <a:pt x="12" y="226"/>
                    <a:pt x="12" y="226"/>
                  </a:cubicBezTo>
                  <a:cubicBezTo>
                    <a:pt x="20" y="226"/>
                    <a:pt x="20" y="226"/>
                    <a:pt x="20" y="226"/>
                  </a:cubicBezTo>
                  <a:cubicBezTo>
                    <a:pt x="20" y="186"/>
                    <a:pt x="20" y="186"/>
                    <a:pt x="20" y="186"/>
                  </a:cubicBezTo>
                  <a:cubicBezTo>
                    <a:pt x="20" y="182"/>
                    <a:pt x="17" y="180"/>
                    <a:pt x="14" y="18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0" name="Freeform 60">
              <a:extLst>
                <a:ext uri="{FF2B5EF4-FFF2-40B4-BE49-F238E27FC236}">
                  <a16:creationId xmlns:a16="http://schemas.microsoft.com/office/drawing/2014/main" id="{3A2781C5-3439-4412-AEE5-EF98F9FD814A}"/>
                </a:ext>
              </a:extLst>
            </p:cNvPr>
            <p:cNvSpPr>
              <a:spLocks/>
            </p:cNvSpPr>
            <p:nvPr/>
          </p:nvSpPr>
          <p:spPr bwMode="auto">
            <a:xfrm>
              <a:off x="2614" y="1847"/>
              <a:ext cx="16" cy="196"/>
            </a:xfrm>
            <a:custGeom>
              <a:avLst/>
              <a:gdLst>
                <a:gd name="T0" fmla="*/ 19 w 19"/>
                <a:gd name="T1" fmla="*/ 0 h 226"/>
                <a:gd name="T2" fmla="*/ 12 w 19"/>
                <a:gd name="T3" fmla="*/ 0 h 226"/>
                <a:gd name="T4" fmla="*/ 12 w 19"/>
                <a:gd name="T5" fmla="*/ 180 h 226"/>
                <a:gd name="T6" fmla="*/ 5 w 19"/>
                <a:gd name="T7" fmla="*/ 180 h 226"/>
                <a:gd name="T8" fmla="*/ 0 w 19"/>
                <a:gd name="T9" fmla="*/ 186 h 226"/>
                <a:gd name="T10" fmla="*/ 0 w 19"/>
                <a:gd name="T11" fmla="*/ 226 h 226"/>
                <a:gd name="T12" fmla="*/ 7 w 19"/>
                <a:gd name="T13" fmla="*/ 226 h 226"/>
                <a:gd name="T14" fmla="*/ 7 w 19"/>
                <a:gd name="T15" fmla="*/ 186 h 226"/>
                <a:gd name="T16" fmla="*/ 13 w 19"/>
                <a:gd name="T17" fmla="*/ 180 h 226"/>
                <a:gd name="T18" fmla="*/ 19 w 19"/>
                <a:gd name="T19" fmla="*/ 180 h 226"/>
                <a:gd name="T20" fmla="*/ 19 w 19"/>
                <a:gd name="T21"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6">
                  <a:moveTo>
                    <a:pt x="19" y="0"/>
                  </a:move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7" y="226"/>
                    <a:pt x="7" y="226"/>
                    <a:pt x="7" y="226"/>
                  </a:cubicBezTo>
                  <a:cubicBezTo>
                    <a:pt x="7" y="186"/>
                    <a:pt x="7" y="186"/>
                    <a:pt x="7" y="186"/>
                  </a:cubicBezTo>
                  <a:cubicBezTo>
                    <a:pt x="7" y="182"/>
                    <a:pt x="10" y="180"/>
                    <a:pt x="13" y="180"/>
                  </a:cubicBezTo>
                  <a:cubicBezTo>
                    <a:pt x="19" y="180"/>
                    <a:pt x="19" y="180"/>
                    <a:pt x="19" y="180"/>
                  </a:cubicBezTo>
                  <a:cubicBezTo>
                    <a:pt x="19" y="0"/>
                    <a:pt x="19" y="0"/>
                    <a:pt x="19" y="0"/>
                  </a:cubicBezTo>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1" name="Freeform 61">
              <a:extLst>
                <a:ext uri="{FF2B5EF4-FFF2-40B4-BE49-F238E27FC236}">
                  <a16:creationId xmlns:a16="http://schemas.microsoft.com/office/drawing/2014/main" id="{20BFB615-CFA5-400A-B562-68498981A2CA}"/>
                </a:ext>
              </a:extLst>
            </p:cNvPr>
            <p:cNvSpPr>
              <a:spLocks/>
            </p:cNvSpPr>
            <p:nvPr/>
          </p:nvSpPr>
          <p:spPr bwMode="auto">
            <a:xfrm>
              <a:off x="2158" y="1376"/>
              <a:ext cx="153" cy="151"/>
            </a:xfrm>
            <a:custGeom>
              <a:avLst/>
              <a:gdLst>
                <a:gd name="T0" fmla="*/ 153 w 153"/>
                <a:gd name="T1" fmla="*/ 98 h 151"/>
                <a:gd name="T2" fmla="*/ 100 w 153"/>
                <a:gd name="T3" fmla="*/ 151 h 151"/>
                <a:gd name="T4" fmla="*/ 0 w 153"/>
                <a:gd name="T5" fmla="*/ 52 h 151"/>
                <a:gd name="T6" fmla="*/ 53 w 153"/>
                <a:gd name="T7" fmla="*/ 0 h 151"/>
                <a:gd name="T8" fmla="*/ 153 w 153"/>
                <a:gd name="T9" fmla="*/ 98 h 151"/>
              </a:gdLst>
              <a:ahLst/>
              <a:cxnLst>
                <a:cxn ang="0">
                  <a:pos x="T0" y="T1"/>
                </a:cxn>
                <a:cxn ang="0">
                  <a:pos x="T2" y="T3"/>
                </a:cxn>
                <a:cxn ang="0">
                  <a:pos x="T4" y="T5"/>
                </a:cxn>
                <a:cxn ang="0">
                  <a:pos x="T6" y="T7"/>
                </a:cxn>
                <a:cxn ang="0">
                  <a:pos x="T8" y="T9"/>
                </a:cxn>
              </a:cxnLst>
              <a:rect l="0" t="0" r="r" b="b"/>
              <a:pathLst>
                <a:path w="153" h="151">
                  <a:moveTo>
                    <a:pt x="153" y="98"/>
                  </a:moveTo>
                  <a:lnTo>
                    <a:pt x="100" y="151"/>
                  </a:lnTo>
                  <a:lnTo>
                    <a:pt x="0" y="52"/>
                  </a:lnTo>
                  <a:lnTo>
                    <a:pt x="53" y="0"/>
                  </a:lnTo>
                  <a:lnTo>
                    <a:pt x="153" y="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2" name="Freeform 62">
              <a:extLst>
                <a:ext uri="{FF2B5EF4-FFF2-40B4-BE49-F238E27FC236}">
                  <a16:creationId xmlns:a16="http://schemas.microsoft.com/office/drawing/2014/main" id="{BA36CD16-8895-4590-823C-B813A3147F6A}"/>
                </a:ext>
              </a:extLst>
            </p:cNvPr>
            <p:cNvSpPr>
              <a:spLocks/>
            </p:cNvSpPr>
            <p:nvPr/>
          </p:nvSpPr>
          <p:spPr bwMode="auto">
            <a:xfrm>
              <a:off x="1838" y="1057"/>
              <a:ext cx="365" cy="363"/>
            </a:xfrm>
            <a:custGeom>
              <a:avLst/>
              <a:gdLst>
                <a:gd name="T0" fmla="*/ 415 w 419"/>
                <a:gd name="T1" fmla="*/ 379 h 419"/>
                <a:gd name="T2" fmla="*/ 415 w 419"/>
                <a:gd name="T3" fmla="*/ 392 h 419"/>
                <a:gd name="T4" fmla="*/ 392 w 419"/>
                <a:gd name="T5" fmla="*/ 415 h 419"/>
                <a:gd name="T6" fmla="*/ 380 w 419"/>
                <a:gd name="T7" fmla="*/ 415 h 419"/>
                <a:gd name="T8" fmla="*/ 3 w 419"/>
                <a:gd name="T9" fmla="*/ 39 h 419"/>
                <a:gd name="T10" fmla="*/ 3 w 419"/>
                <a:gd name="T11" fmla="*/ 27 h 419"/>
                <a:gd name="T12" fmla="*/ 27 w 419"/>
                <a:gd name="T13" fmla="*/ 3 h 419"/>
                <a:gd name="T14" fmla="*/ 39 w 419"/>
                <a:gd name="T15" fmla="*/ 3 h 419"/>
                <a:gd name="T16" fmla="*/ 415 w 419"/>
                <a:gd name="T17"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419">
                  <a:moveTo>
                    <a:pt x="415" y="379"/>
                  </a:moveTo>
                  <a:cubicBezTo>
                    <a:pt x="419" y="383"/>
                    <a:pt x="419" y="388"/>
                    <a:pt x="415" y="392"/>
                  </a:cubicBezTo>
                  <a:cubicBezTo>
                    <a:pt x="392" y="415"/>
                    <a:pt x="392" y="415"/>
                    <a:pt x="392" y="415"/>
                  </a:cubicBezTo>
                  <a:cubicBezTo>
                    <a:pt x="388" y="419"/>
                    <a:pt x="383" y="419"/>
                    <a:pt x="380" y="415"/>
                  </a:cubicBezTo>
                  <a:cubicBezTo>
                    <a:pt x="3" y="39"/>
                    <a:pt x="3" y="39"/>
                    <a:pt x="3" y="39"/>
                  </a:cubicBezTo>
                  <a:cubicBezTo>
                    <a:pt x="0" y="35"/>
                    <a:pt x="0" y="30"/>
                    <a:pt x="3" y="27"/>
                  </a:cubicBezTo>
                  <a:cubicBezTo>
                    <a:pt x="27" y="3"/>
                    <a:pt x="27" y="3"/>
                    <a:pt x="27" y="3"/>
                  </a:cubicBezTo>
                  <a:cubicBezTo>
                    <a:pt x="30" y="0"/>
                    <a:pt x="36" y="0"/>
                    <a:pt x="39" y="3"/>
                  </a:cubicBezTo>
                  <a:lnTo>
                    <a:pt x="415" y="3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3" name="Freeform 63">
              <a:extLst>
                <a:ext uri="{FF2B5EF4-FFF2-40B4-BE49-F238E27FC236}">
                  <a16:creationId xmlns:a16="http://schemas.microsoft.com/office/drawing/2014/main" id="{531B8F8D-7811-4E79-A58F-2D2726EEAC6B}"/>
                </a:ext>
              </a:extLst>
            </p:cNvPr>
            <p:cNvSpPr>
              <a:spLocks/>
            </p:cNvSpPr>
            <p:nvPr/>
          </p:nvSpPr>
          <p:spPr bwMode="auto">
            <a:xfrm>
              <a:off x="2232" y="1449"/>
              <a:ext cx="672" cy="667"/>
            </a:xfrm>
            <a:custGeom>
              <a:avLst/>
              <a:gdLst>
                <a:gd name="T0" fmla="*/ 672 w 672"/>
                <a:gd name="T1" fmla="*/ 594 h 667"/>
                <a:gd name="T2" fmla="*/ 597 w 672"/>
                <a:gd name="T3" fmla="*/ 667 h 667"/>
                <a:gd name="T4" fmla="*/ 0 w 672"/>
                <a:gd name="T5" fmla="*/ 74 h 667"/>
                <a:gd name="T6" fmla="*/ 74 w 672"/>
                <a:gd name="T7" fmla="*/ 0 h 667"/>
                <a:gd name="T8" fmla="*/ 672 w 672"/>
                <a:gd name="T9" fmla="*/ 594 h 667"/>
              </a:gdLst>
              <a:ahLst/>
              <a:cxnLst>
                <a:cxn ang="0">
                  <a:pos x="T0" y="T1"/>
                </a:cxn>
                <a:cxn ang="0">
                  <a:pos x="T2" y="T3"/>
                </a:cxn>
                <a:cxn ang="0">
                  <a:pos x="T4" y="T5"/>
                </a:cxn>
                <a:cxn ang="0">
                  <a:pos x="T6" y="T7"/>
                </a:cxn>
                <a:cxn ang="0">
                  <a:pos x="T8" y="T9"/>
                </a:cxn>
              </a:cxnLst>
              <a:rect l="0" t="0" r="r" b="b"/>
              <a:pathLst>
                <a:path w="672" h="667">
                  <a:moveTo>
                    <a:pt x="672" y="594"/>
                  </a:moveTo>
                  <a:lnTo>
                    <a:pt x="597" y="667"/>
                  </a:lnTo>
                  <a:lnTo>
                    <a:pt x="0" y="74"/>
                  </a:lnTo>
                  <a:lnTo>
                    <a:pt x="74" y="0"/>
                  </a:lnTo>
                  <a:lnTo>
                    <a:pt x="672" y="594"/>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4" name="Freeform 64">
              <a:extLst>
                <a:ext uri="{FF2B5EF4-FFF2-40B4-BE49-F238E27FC236}">
                  <a16:creationId xmlns:a16="http://schemas.microsoft.com/office/drawing/2014/main" id="{4C4F8FAB-20F1-4785-8080-E62D54EA9EEC}"/>
                </a:ext>
              </a:extLst>
            </p:cNvPr>
            <p:cNvSpPr>
              <a:spLocks/>
            </p:cNvSpPr>
            <p:nvPr/>
          </p:nvSpPr>
          <p:spPr bwMode="auto">
            <a:xfrm>
              <a:off x="2150" y="1368"/>
              <a:ext cx="69" cy="67"/>
            </a:xfrm>
            <a:custGeom>
              <a:avLst/>
              <a:gdLst>
                <a:gd name="T0" fmla="*/ 9 w 79"/>
                <a:gd name="T1" fmla="*/ 77 h 77"/>
                <a:gd name="T2" fmla="*/ 4 w 79"/>
                <a:gd name="T3" fmla="*/ 75 h 77"/>
                <a:gd name="T4" fmla="*/ 4 w 79"/>
                <a:gd name="T5" fmla="*/ 64 h 77"/>
                <a:gd name="T6" fmla="*/ 64 w 79"/>
                <a:gd name="T7" fmla="*/ 3 h 77"/>
                <a:gd name="T8" fmla="*/ 75 w 79"/>
                <a:gd name="T9" fmla="*/ 3 h 77"/>
                <a:gd name="T10" fmla="*/ 75 w 79"/>
                <a:gd name="T11" fmla="*/ 15 h 77"/>
                <a:gd name="T12" fmla="*/ 15 w 79"/>
                <a:gd name="T13" fmla="*/ 75 h 77"/>
                <a:gd name="T14" fmla="*/ 9 w 79"/>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77">
                  <a:moveTo>
                    <a:pt x="9" y="77"/>
                  </a:moveTo>
                  <a:cubicBezTo>
                    <a:pt x="7" y="77"/>
                    <a:pt x="5" y="77"/>
                    <a:pt x="4" y="75"/>
                  </a:cubicBezTo>
                  <a:cubicBezTo>
                    <a:pt x="0" y="72"/>
                    <a:pt x="0" y="67"/>
                    <a:pt x="4" y="64"/>
                  </a:cubicBezTo>
                  <a:cubicBezTo>
                    <a:pt x="64" y="3"/>
                    <a:pt x="64" y="3"/>
                    <a:pt x="64" y="3"/>
                  </a:cubicBezTo>
                  <a:cubicBezTo>
                    <a:pt x="67" y="0"/>
                    <a:pt x="72" y="0"/>
                    <a:pt x="75" y="3"/>
                  </a:cubicBezTo>
                  <a:cubicBezTo>
                    <a:pt x="79" y="6"/>
                    <a:pt x="79" y="12"/>
                    <a:pt x="75" y="15"/>
                  </a:cubicBezTo>
                  <a:cubicBezTo>
                    <a:pt x="15" y="75"/>
                    <a:pt x="15" y="75"/>
                    <a:pt x="15" y="75"/>
                  </a:cubicBezTo>
                  <a:cubicBezTo>
                    <a:pt x="13" y="77"/>
                    <a:pt x="11" y="77"/>
                    <a:pt x="9" y="7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5" name="Freeform 65">
              <a:extLst>
                <a:ext uri="{FF2B5EF4-FFF2-40B4-BE49-F238E27FC236}">
                  <a16:creationId xmlns:a16="http://schemas.microsoft.com/office/drawing/2014/main" id="{2F1F356E-786F-41A9-BACF-F6643BC4244A}"/>
                </a:ext>
              </a:extLst>
            </p:cNvPr>
            <p:cNvSpPr>
              <a:spLocks/>
            </p:cNvSpPr>
            <p:nvPr/>
          </p:nvSpPr>
          <p:spPr bwMode="auto">
            <a:xfrm>
              <a:off x="1980" y="1199"/>
              <a:ext cx="51" cy="49"/>
            </a:xfrm>
            <a:custGeom>
              <a:avLst/>
              <a:gdLst>
                <a:gd name="T0" fmla="*/ 9 w 58"/>
                <a:gd name="T1" fmla="*/ 57 h 57"/>
                <a:gd name="T2" fmla="*/ 3 w 58"/>
                <a:gd name="T3" fmla="*/ 55 h 57"/>
                <a:gd name="T4" fmla="*/ 3 w 58"/>
                <a:gd name="T5" fmla="*/ 44 h 57"/>
                <a:gd name="T6" fmla="*/ 44 w 58"/>
                <a:gd name="T7" fmla="*/ 3 h 57"/>
                <a:gd name="T8" fmla="*/ 55 w 58"/>
                <a:gd name="T9" fmla="*/ 3 h 57"/>
                <a:gd name="T10" fmla="*/ 55 w 58"/>
                <a:gd name="T11" fmla="*/ 14 h 57"/>
                <a:gd name="T12" fmla="*/ 15 w 58"/>
                <a:gd name="T13" fmla="*/ 55 h 57"/>
                <a:gd name="T14" fmla="*/ 9 w 58"/>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57">
                  <a:moveTo>
                    <a:pt x="9" y="57"/>
                  </a:moveTo>
                  <a:cubicBezTo>
                    <a:pt x="7" y="57"/>
                    <a:pt x="5" y="56"/>
                    <a:pt x="3" y="55"/>
                  </a:cubicBezTo>
                  <a:cubicBezTo>
                    <a:pt x="0" y="52"/>
                    <a:pt x="0" y="47"/>
                    <a:pt x="3" y="44"/>
                  </a:cubicBezTo>
                  <a:cubicBezTo>
                    <a:pt x="44" y="3"/>
                    <a:pt x="44" y="3"/>
                    <a:pt x="44" y="3"/>
                  </a:cubicBezTo>
                  <a:cubicBezTo>
                    <a:pt x="47" y="0"/>
                    <a:pt x="52" y="0"/>
                    <a:pt x="55" y="3"/>
                  </a:cubicBezTo>
                  <a:cubicBezTo>
                    <a:pt x="58" y="6"/>
                    <a:pt x="58" y="11"/>
                    <a:pt x="55" y="14"/>
                  </a:cubicBezTo>
                  <a:cubicBezTo>
                    <a:pt x="15" y="55"/>
                    <a:pt x="15" y="55"/>
                    <a:pt x="15" y="55"/>
                  </a:cubicBezTo>
                  <a:cubicBezTo>
                    <a:pt x="13" y="56"/>
                    <a:pt x="11" y="57"/>
                    <a:pt x="9" y="5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6" name="Freeform 66">
              <a:extLst>
                <a:ext uri="{FF2B5EF4-FFF2-40B4-BE49-F238E27FC236}">
                  <a16:creationId xmlns:a16="http://schemas.microsoft.com/office/drawing/2014/main" id="{3C334054-8D35-40C5-99E5-74D51E658791}"/>
                </a:ext>
              </a:extLst>
            </p:cNvPr>
            <p:cNvSpPr>
              <a:spLocks/>
            </p:cNvSpPr>
            <p:nvPr/>
          </p:nvSpPr>
          <p:spPr bwMode="auto">
            <a:xfrm>
              <a:off x="2221" y="1438"/>
              <a:ext cx="97" cy="95"/>
            </a:xfrm>
            <a:custGeom>
              <a:avLst/>
              <a:gdLst>
                <a:gd name="T0" fmla="*/ 9 w 111"/>
                <a:gd name="T1" fmla="*/ 110 h 110"/>
                <a:gd name="T2" fmla="*/ 3 w 111"/>
                <a:gd name="T3" fmla="*/ 108 h 110"/>
                <a:gd name="T4" fmla="*/ 3 w 111"/>
                <a:gd name="T5" fmla="*/ 96 h 110"/>
                <a:gd name="T6" fmla="*/ 96 w 111"/>
                <a:gd name="T7" fmla="*/ 3 h 110"/>
                <a:gd name="T8" fmla="*/ 108 w 111"/>
                <a:gd name="T9" fmla="*/ 3 h 110"/>
                <a:gd name="T10" fmla="*/ 108 w 111"/>
                <a:gd name="T11" fmla="*/ 15 h 110"/>
                <a:gd name="T12" fmla="*/ 15 w 111"/>
                <a:gd name="T13" fmla="*/ 108 h 110"/>
                <a:gd name="T14" fmla="*/ 9 w 111"/>
                <a:gd name="T15" fmla="*/ 11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10">
                  <a:moveTo>
                    <a:pt x="9" y="110"/>
                  </a:moveTo>
                  <a:cubicBezTo>
                    <a:pt x="7" y="110"/>
                    <a:pt x="5" y="109"/>
                    <a:pt x="3" y="108"/>
                  </a:cubicBezTo>
                  <a:cubicBezTo>
                    <a:pt x="0" y="104"/>
                    <a:pt x="0" y="99"/>
                    <a:pt x="3" y="96"/>
                  </a:cubicBezTo>
                  <a:cubicBezTo>
                    <a:pt x="96" y="3"/>
                    <a:pt x="96" y="3"/>
                    <a:pt x="96" y="3"/>
                  </a:cubicBezTo>
                  <a:cubicBezTo>
                    <a:pt x="100" y="0"/>
                    <a:pt x="105" y="0"/>
                    <a:pt x="108" y="3"/>
                  </a:cubicBezTo>
                  <a:cubicBezTo>
                    <a:pt x="111" y="6"/>
                    <a:pt x="111" y="11"/>
                    <a:pt x="108" y="15"/>
                  </a:cubicBezTo>
                  <a:cubicBezTo>
                    <a:pt x="15" y="108"/>
                    <a:pt x="15" y="108"/>
                    <a:pt x="15" y="108"/>
                  </a:cubicBezTo>
                  <a:cubicBezTo>
                    <a:pt x="13" y="109"/>
                    <a:pt x="11" y="110"/>
                    <a:pt x="9" y="11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8" name="Freeform 67">
              <a:extLst>
                <a:ext uri="{FF2B5EF4-FFF2-40B4-BE49-F238E27FC236}">
                  <a16:creationId xmlns:a16="http://schemas.microsoft.com/office/drawing/2014/main" id="{FB0990F4-3514-441D-AD71-1CBB9622F09A}"/>
                </a:ext>
              </a:extLst>
            </p:cNvPr>
            <p:cNvSpPr>
              <a:spLocks/>
            </p:cNvSpPr>
            <p:nvPr/>
          </p:nvSpPr>
          <p:spPr bwMode="auto">
            <a:xfrm>
              <a:off x="2285" y="1454"/>
              <a:ext cx="619" cy="595"/>
            </a:xfrm>
            <a:custGeom>
              <a:avLst/>
              <a:gdLst>
                <a:gd name="T0" fmla="*/ 619 w 619"/>
                <a:gd name="T1" fmla="*/ 589 h 595"/>
                <a:gd name="T2" fmla="*/ 613 w 619"/>
                <a:gd name="T3" fmla="*/ 595 h 595"/>
                <a:gd name="T4" fmla="*/ 0 w 619"/>
                <a:gd name="T5" fmla="*/ 26 h 595"/>
                <a:gd name="T6" fmla="*/ 26 w 619"/>
                <a:gd name="T7" fmla="*/ 0 h 595"/>
                <a:gd name="T8" fmla="*/ 619 w 619"/>
                <a:gd name="T9" fmla="*/ 589 h 595"/>
              </a:gdLst>
              <a:ahLst/>
              <a:cxnLst>
                <a:cxn ang="0">
                  <a:pos x="T0" y="T1"/>
                </a:cxn>
                <a:cxn ang="0">
                  <a:pos x="T2" y="T3"/>
                </a:cxn>
                <a:cxn ang="0">
                  <a:pos x="T4" y="T5"/>
                </a:cxn>
                <a:cxn ang="0">
                  <a:pos x="T6" y="T7"/>
                </a:cxn>
                <a:cxn ang="0">
                  <a:pos x="T8" y="T9"/>
                </a:cxn>
              </a:cxnLst>
              <a:rect l="0" t="0" r="r" b="b"/>
              <a:pathLst>
                <a:path w="619" h="595">
                  <a:moveTo>
                    <a:pt x="619" y="589"/>
                  </a:moveTo>
                  <a:lnTo>
                    <a:pt x="613" y="595"/>
                  </a:lnTo>
                  <a:lnTo>
                    <a:pt x="0" y="26"/>
                  </a:lnTo>
                  <a:lnTo>
                    <a:pt x="26" y="0"/>
                  </a:lnTo>
                  <a:lnTo>
                    <a:pt x="619" y="589"/>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79" name="Freeform 68">
              <a:extLst>
                <a:ext uri="{FF2B5EF4-FFF2-40B4-BE49-F238E27FC236}">
                  <a16:creationId xmlns:a16="http://schemas.microsoft.com/office/drawing/2014/main" id="{028A4965-5A5C-408E-B0D8-ED9E0C28DC7B}"/>
                </a:ext>
              </a:extLst>
            </p:cNvPr>
            <p:cNvSpPr>
              <a:spLocks/>
            </p:cNvSpPr>
            <p:nvPr/>
          </p:nvSpPr>
          <p:spPr bwMode="auto">
            <a:xfrm>
              <a:off x="2237" y="1501"/>
              <a:ext cx="598" cy="615"/>
            </a:xfrm>
            <a:custGeom>
              <a:avLst/>
              <a:gdLst>
                <a:gd name="T0" fmla="*/ 592 w 598"/>
                <a:gd name="T1" fmla="*/ 615 h 615"/>
                <a:gd name="T2" fmla="*/ 598 w 598"/>
                <a:gd name="T3" fmla="*/ 610 h 615"/>
                <a:gd name="T4" fmla="*/ 27 w 598"/>
                <a:gd name="T5" fmla="*/ 0 h 615"/>
                <a:gd name="T6" fmla="*/ 0 w 598"/>
                <a:gd name="T7" fmla="*/ 27 h 615"/>
                <a:gd name="T8" fmla="*/ 592 w 598"/>
                <a:gd name="T9" fmla="*/ 615 h 615"/>
              </a:gdLst>
              <a:ahLst/>
              <a:cxnLst>
                <a:cxn ang="0">
                  <a:pos x="T0" y="T1"/>
                </a:cxn>
                <a:cxn ang="0">
                  <a:pos x="T2" y="T3"/>
                </a:cxn>
                <a:cxn ang="0">
                  <a:pos x="T4" y="T5"/>
                </a:cxn>
                <a:cxn ang="0">
                  <a:pos x="T6" y="T7"/>
                </a:cxn>
                <a:cxn ang="0">
                  <a:pos x="T8" y="T9"/>
                </a:cxn>
              </a:cxnLst>
              <a:rect l="0" t="0" r="r" b="b"/>
              <a:pathLst>
                <a:path w="598" h="615">
                  <a:moveTo>
                    <a:pt x="592" y="615"/>
                  </a:moveTo>
                  <a:lnTo>
                    <a:pt x="598" y="610"/>
                  </a:lnTo>
                  <a:lnTo>
                    <a:pt x="27" y="0"/>
                  </a:lnTo>
                  <a:lnTo>
                    <a:pt x="0" y="27"/>
                  </a:lnTo>
                  <a:lnTo>
                    <a:pt x="592" y="61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0" name="Freeform 69">
              <a:extLst>
                <a:ext uri="{FF2B5EF4-FFF2-40B4-BE49-F238E27FC236}">
                  <a16:creationId xmlns:a16="http://schemas.microsoft.com/office/drawing/2014/main" id="{87736329-A9A0-4ECD-B640-54DE09526980}"/>
                </a:ext>
              </a:extLst>
            </p:cNvPr>
            <p:cNvSpPr>
              <a:spLocks/>
            </p:cNvSpPr>
            <p:nvPr/>
          </p:nvSpPr>
          <p:spPr bwMode="auto">
            <a:xfrm>
              <a:off x="2503" y="2043"/>
              <a:ext cx="419" cy="59"/>
            </a:xfrm>
            <a:custGeom>
              <a:avLst/>
              <a:gdLst>
                <a:gd name="T0" fmla="*/ 481 w 481"/>
                <a:gd name="T1" fmla="*/ 14 h 69"/>
                <a:gd name="T2" fmla="*/ 467 w 481"/>
                <a:gd name="T3" fmla="*/ 0 h 69"/>
                <a:gd name="T4" fmla="*/ 15 w 481"/>
                <a:gd name="T5" fmla="*/ 0 h 69"/>
                <a:gd name="T6" fmla="*/ 0 w 481"/>
                <a:gd name="T7" fmla="*/ 14 h 69"/>
                <a:gd name="T8" fmla="*/ 0 w 481"/>
                <a:gd name="T9" fmla="*/ 55 h 69"/>
                <a:gd name="T10" fmla="*/ 15 w 481"/>
                <a:gd name="T11" fmla="*/ 69 h 69"/>
                <a:gd name="T12" fmla="*/ 467 w 481"/>
                <a:gd name="T13" fmla="*/ 69 h 69"/>
                <a:gd name="T14" fmla="*/ 481 w 481"/>
                <a:gd name="T15" fmla="*/ 55 h 69"/>
                <a:gd name="T16" fmla="*/ 481 w 481"/>
                <a:gd name="T17"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69">
                  <a:moveTo>
                    <a:pt x="481" y="14"/>
                  </a:moveTo>
                  <a:cubicBezTo>
                    <a:pt x="481" y="6"/>
                    <a:pt x="475" y="0"/>
                    <a:pt x="467" y="0"/>
                  </a:cubicBezTo>
                  <a:cubicBezTo>
                    <a:pt x="15" y="0"/>
                    <a:pt x="15" y="0"/>
                    <a:pt x="15" y="0"/>
                  </a:cubicBezTo>
                  <a:cubicBezTo>
                    <a:pt x="7" y="0"/>
                    <a:pt x="0" y="6"/>
                    <a:pt x="0" y="14"/>
                  </a:cubicBezTo>
                  <a:cubicBezTo>
                    <a:pt x="0" y="55"/>
                    <a:pt x="0" y="55"/>
                    <a:pt x="0" y="55"/>
                  </a:cubicBezTo>
                  <a:cubicBezTo>
                    <a:pt x="0" y="63"/>
                    <a:pt x="7" y="69"/>
                    <a:pt x="15" y="69"/>
                  </a:cubicBezTo>
                  <a:cubicBezTo>
                    <a:pt x="467" y="69"/>
                    <a:pt x="467" y="69"/>
                    <a:pt x="467" y="69"/>
                  </a:cubicBezTo>
                  <a:cubicBezTo>
                    <a:pt x="475" y="69"/>
                    <a:pt x="481" y="63"/>
                    <a:pt x="481" y="55"/>
                  </a:cubicBezTo>
                  <a:lnTo>
                    <a:pt x="481" y="1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1" name="Oval 70">
              <a:extLst>
                <a:ext uri="{FF2B5EF4-FFF2-40B4-BE49-F238E27FC236}">
                  <a16:creationId xmlns:a16="http://schemas.microsoft.com/office/drawing/2014/main" id="{5E81745C-EF32-4604-B3D1-7775475DFD96}"/>
                </a:ext>
              </a:extLst>
            </p:cNvPr>
            <p:cNvSpPr>
              <a:spLocks noChangeArrowheads="1"/>
            </p:cNvSpPr>
            <p:nvPr/>
          </p:nvSpPr>
          <p:spPr bwMode="auto">
            <a:xfrm>
              <a:off x="2311" y="2120"/>
              <a:ext cx="121"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2" name="Oval 71">
              <a:extLst>
                <a:ext uri="{FF2B5EF4-FFF2-40B4-BE49-F238E27FC236}">
                  <a16:creationId xmlns:a16="http://schemas.microsoft.com/office/drawing/2014/main" id="{FE67F829-803C-4E50-AAA8-24F1F52CEE97}"/>
                </a:ext>
              </a:extLst>
            </p:cNvPr>
            <p:cNvSpPr>
              <a:spLocks noChangeArrowheads="1"/>
            </p:cNvSpPr>
            <p:nvPr/>
          </p:nvSpPr>
          <p:spPr bwMode="auto">
            <a:xfrm>
              <a:off x="2553" y="2120"/>
              <a:ext cx="120"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3" name="Oval 72">
              <a:extLst>
                <a:ext uri="{FF2B5EF4-FFF2-40B4-BE49-F238E27FC236}">
                  <a16:creationId xmlns:a16="http://schemas.microsoft.com/office/drawing/2014/main" id="{BD0886A4-5F1B-467E-ACA6-BF23443D1542}"/>
                </a:ext>
              </a:extLst>
            </p:cNvPr>
            <p:cNvSpPr>
              <a:spLocks noChangeArrowheads="1"/>
            </p:cNvSpPr>
            <p:nvPr/>
          </p:nvSpPr>
          <p:spPr bwMode="auto">
            <a:xfrm>
              <a:off x="2736" y="2120"/>
              <a:ext cx="120"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4" name="Freeform 73">
              <a:extLst>
                <a:ext uri="{FF2B5EF4-FFF2-40B4-BE49-F238E27FC236}">
                  <a16:creationId xmlns:a16="http://schemas.microsoft.com/office/drawing/2014/main" id="{E6A40E47-59B7-4075-A092-DBC642544F89}"/>
                </a:ext>
              </a:extLst>
            </p:cNvPr>
            <p:cNvSpPr>
              <a:spLocks/>
            </p:cNvSpPr>
            <p:nvPr/>
          </p:nvSpPr>
          <p:spPr bwMode="auto">
            <a:xfrm>
              <a:off x="2226" y="1924"/>
              <a:ext cx="215" cy="256"/>
            </a:xfrm>
            <a:custGeom>
              <a:avLst/>
              <a:gdLst>
                <a:gd name="T0" fmla="*/ 247 w 247"/>
                <a:gd name="T1" fmla="*/ 0 h 295"/>
                <a:gd name="T2" fmla="*/ 66 w 247"/>
                <a:gd name="T3" fmla="*/ 0 h 295"/>
                <a:gd name="T4" fmla="*/ 16 w 247"/>
                <a:gd name="T5" fmla="*/ 295 h 295"/>
                <a:gd name="T6" fmla="*/ 197 w 247"/>
                <a:gd name="T7" fmla="*/ 295 h 295"/>
                <a:gd name="T8" fmla="*/ 247 w 247"/>
                <a:gd name="T9" fmla="*/ 0 h 295"/>
              </a:gdLst>
              <a:ahLst/>
              <a:cxnLst>
                <a:cxn ang="0">
                  <a:pos x="T0" y="T1"/>
                </a:cxn>
                <a:cxn ang="0">
                  <a:pos x="T2" y="T3"/>
                </a:cxn>
                <a:cxn ang="0">
                  <a:pos x="T4" y="T5"/>
                </a:cxn>
                <a:cxn ang="0">
                  <a:pos x="T6" y="T7"/>
                </a:cxn>
                <a:cxn ang="0">
                  <a:pos x="T8" y="T9"/>
                </a:cxn>
              </a:cxnLst>
              <a:rect l="0" t="0" r="r" b="b"/>
              <a:pathLst>
                <a:path w="247" h="295">
                  <a:moveTo>
                    <a:pt x="247" y="0"/>
                  </a:moveTo>
                  <a:cubicBezTo>
                    <a:pt x="193" y="0"/>
                    <a:pt x="97" y="0"/>
                    <a:pt x="66" y="0"/>
                  </a:cubicBezTo>
                  <a:cubicBezTo>
                    <a:pt x="0" y="76"/>
                    <a:pt x="16" y="295"/>
                    <a:pt x="16" y="295"/>
                  </a:cubicBezTo>
                  <a:cubicBezTo>
                    <a:pt x="197" y="295"/>
                    <a:pt x="197" y="295"/>
                    <a:pt x="197" y="295"/>
                  </a:cubicBezTo>
                  <a:cubicBezTo>
                    <a:pt x="197" y="295"/>
                    <a:pt x="181" y="76"/>
                    <a:pt x="247" y="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5" name="Freeform 74">
              <a:extLst>
                <a:ext uri="{FF2B5EF4-FFF2-40B4-BE49-F238E27FC236}">
                  <a16:creationId xmlns:a16="http://schemas.microsoft.com/office/drawing/2014/main" id="{654F8CA3-0D99-4FA6-B7D1-FEEC2AD03585}"/>
                </a:ext>
              </a:extLst>
            </p:cNvPr>
            <p:cNvSpPr>
              <a:spLocks/>
            </p:cNvSpPr>
            <p:nvPr/>
          </p:nvSpPr>
          <p:spPr bwMode="auto">
            <a:xfrm>
              <a:off x="2573" y="2102"/>
              <a:ext cx="2" cy="1"/>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0"/>
                    <a:pt x="2" y="0"/>
                    <a:pt x="2" y="0"/>
                  </a:cubicBezTo>
                  <a:cubicBezTo>
                    <a:pt x="0" y="0"/>
                    <a:pt x="0" y="0"/>
                    <a:pt x="0" y="0"/>
                  </a:cubicBezTo>
                  <a:lnTo>
                    <a:pt x="0" y="1"/>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6" name="Freeform 75">
              <a:extLst>
                <a:ext uri="{FF2B5EF4-FFF2-40B4-BE49-F238E27FC236}">
                  <a16:creationId xmlns:a16="http://schemas.microsoft.com/office/drawing/2014/main" id="{19AFF587-9629-4929-8D77-E7D1EF6153C3}"/>
                </a:ext>
              </a:extLst>
            </p:cNvPr>
            <p:cNvSpPr>
              <a:spLocks/>
            </p:cNvSpPr>
            <p:nvPr/>
          </p:nvSpPr>
          <p:spPr bwMode="auto">
            <a:xfrm>
              <a:off x="2438" y="2102"/>
              <a:ext cx="2" cy="1"/>
            </a:xfrm>
            <a:custGeom>
              <a:avLst/>
              <a:gdLst>
                <a:gd name="T0" fmla="*/ 0 w 3"/>
                <a:gd name="T1" fmla="*/ 1 h 1"/>
                <a:gd name="T2" fmla="*/ 3 w 3"/>
                <a:gd name="T3" fmla="*/ 0 h 1"/>
                <a:gd name="T4" fmla="*/ 0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1" y="0"/>
                    <a:pt x="2" y="0"/>
                    <a:pt x="3" y="0"/>
                  </a:cubicBezTo>
                  <a:cubicBezTo>
                    <a:pt x="0" y="0"/>
                    <a:pt x="0" y="0"/>
                    <a:pt x="0" y="0"/>
                  </a:cubicBezTo>
                  <a:lnTo>
                    <a:pt x="0" y="1"/>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7" name="Freeform 76">
              <a:extLst>
                <a:ext uri="{FF2B5EF4-FFF2-40B4-BE49-F238E27FC236}">
                  <a16:creationId xmlns:a16="http://schemas.microsoft.com/office/drawing/2014/main" id="{0F8682EC-2B91-44D2-81CC-7BB4BD5D42CC}"/>
                </a:ext>
              </a:extLst>
            </p:cNvPr>
            <p:cNvSpPr>
              <a:spLocks/>
            </p:cNvSpPr>
            <p:nvPr/>
          </p:nvSpPr>
          <p:spPr bwMode="auto">
            <a:xfrm>
              <a:off x="2226" y="1924"/>
              <a:ext cx="80" cy="256"/>
            </a:xfrm>
            <a:custGeom>
              <a:avLst/>
              <a:gdLst>
                <a:gd name="T0" fmla="*/ 92 w 92"/>
                <a:gd name="T1" fmla="*/ 0 h 295"/>
                <a:gd name="T2" fmla="*/ 66 w 92"/>
                <a:gd name="T3" fmla="*/ 0 h 295"/>
                <a:gd name="T4" fmla="*/ 16 w 92"/>
                <a:gd name="T5" fmla="*/ 295 h 295"/>
                <a:gd name="T6" fmla="*/ 42 w 92"/>
                <a:gd name="T7" fmla="*/ 295 h 295"/>
                <a:gd name="T8" fmla="*/ 92 w 92"/>
                <a:gd name="T9" fmla="*/ 0 h 295"/>
              </a:gdLst>
              <a:ahLst/>
              <a:cxnLst>
                <a:cxn ang="0">
                  <a:pos x="T0" y="T1"/>
                </a:cxn>
                <a:cxn ang="0">
                  <a:pos x="T2" y="T3"/>
                </a:cxn>
                <a:cxn ang="0">
                  <a:pos x="T4" y="T5"/>
                </a:cxn>
                <a:cxn ang="0">
                  <a:pos x="T6" y="T7"/>
                </a:cxn>
                <a:cxn ang="0">
                  <a:pos x="T8" y="T9"/>
                </a:cxn>
              </a:cxnLst>
              <a:rect l="0" t="0" r="r" b="b"/>
              <a:pathLst>
                <a:path w="92" h="295">
                  <a:moveTo>
                    <a:pt x="92" y="0"/>
                  </a:moveTo>
                  <a:cubicBezTo>
                    <a:pt x="82" y="0"/>
                    <a:pt x="73" y="0"/>
                    <a:pt x="66" y="0"/>
                  </a:cubicBezTo>
                  <a:cubicBezTo>
                    <a:pt x="0" y="76"/>
                    <a:pt x="16" y="295"/>
                    <a:pt x="16" y="295"/>
                  </a:cubicBezTo>
                  <a:cubicBezTo>
                    <a:pt x="42" y="295"/>
                    <a:pt x="42" y="295"/>
                    <a:pt x="42" y="295"/>
                  </a:cubicBezTo>
                  <a:cubicBezTo>
                    <a:pt x="42" y="295"/>
                    <a:pt x="26" y="76"/>
                    <a:pt x="92" y="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8" name="Rectangle 77">
              <a:extLst>
                <a:ext uri="{FF2B5EF4-FFF2-40B4-BE49-F238E27FC236}">
                  <a16:creationId xmlns:a16="http://schemas.microsoft.com/office/drawing/2014/main" id="{9658E4BA-6686-49AB-98C6-3EB7007B77A0}"/>
                </a:ext>
              </a:extLst>
            </p:cNvPr>
            <p:cNvSpPr>
              <a:spLocks noChangeArrowheads="1"/>
            </p:cNvSpPr>
            <p:nvPr/>
          </p:nvSpPr>
          <p:spPr bwMode="auto">
            <a:xfrm>
              <a:off x="1847" y="1097"/>
              <a:ext cx="14" cy="43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89" name="Freeform 78">
              <a:extLst>
                <a:ext uri="{FF2B5EF4-FFF2-40B4-BE49-F238E27FC236}">
                  <a16:creationId xmlns:a16="http://schemas.microsoft.com/office/drawing/2014/main" id="{BE8E578E-33C8-401B-BE7A-C22ACDD3C54A}"/>
                </a:ext>
              </a:extLst>
            </p:cNvPr>
            <p:cNvSpPr>
              <a:spLocks/>
            </p:cNvSpPr>
            <p:nvPr/>
          </p:nvSpPr>
          <p:spPr bwMode="auto">
            <a:xfrm>
              <a:off x="2363" y="1924"/>
              <a:ext cx="571" cy="256"/>
            </a:xfrm>
            <a:custGeom>
              <a:avLst/>
              <a:gdLst>
                <a:gd name="T0" fmla="*/ 642 w 656"/>
                <a:gd name="T1" fmla="*/ 206 h 295"/>
                <a:gd name="T2" fmla="*/ 219 w 656"/>
                <a:gd name="T3" fmla="*/ 206 h 295"/>
                <a:gd name="T4" fmla="*/ 217 w 656"/>
                <a:gd name="T5" fmla="*/ 207 h 295"/>
                <a:gd name="T6" fmla="*/ 217 w 656"/>
                <a:gd name="T7" fmla="*/ 0 h 295"/>
                <a:gd name="T8" fmla="*/ 66 w 656"/>
                <a:gd name="T9" fmla="*/ 0 h 295"/>
                <a:gd name="T10" fmla="*/ 16 w 656"/>
                <a:gd name="T11" fmla="*/ 295 h 295"/>
                <a:gd name="T12" fmla="*/ 642 w 656"/>
                <a:gd name="T13" fmla="*/ 295 h 295"/>
                <a:gd name="T14" fmla="*/ 656 w 656"/>
                <a:gd name="T15" fmla="*/ 281 h 295"/>
                <a:gd name="T16" fmla="*/ 656 w 656"/>
                <a:gd name="T17" fmla="*/ 221 h 295"/>
                <a:gd name="T18" fmla="*/ 642 w 656"/>
                <a:gd name="T19"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6" h="295">
                  <a:moveTo>
                    <a:pt x="642" y="206"/>
                  </a:moveTo>
                  <a:cubicBezTo>
                    <a:pt x="219" y="206"/>
                    <a:pt x="219" y="206"/>
                    <a:pt x="219" y="206"/>
                  </a:cubicBezTo>
                  <a:cubicBezTo>
                    <a:pt x="219" y="206"/>
                    <a:pt x="218" y="206"/>
                    <a:pt x="217" y="207"/>
                  </a:cubicBezTo>
                  <a:cubicBezTo>
                    <a:pt x="217" y="0"/>
                    <a:pt x="217" y="0"/>
                    <a:pt x="217" y="0"/>
                  </a:cubicBezTo>
                  <a:cubicBezTo>
                    <a:pt x="217" y="0"/>
                    <a:pt x="119" y="0"/>
                    <a:pt x="66" y="0"/>
                  </a:cubicBezTo>
                  <a:cubicBezTo>
                    <a:pt x="0" y="76"/>
                    <a:pt x="16" y="295"/>
                    <a:pt x="16" y="295"/>
                  </a:cubicBezTo>
                  <a:cubicBezTo>
                    <a:pt x="642" y="295"/>
                    <a:pt x="642" y="295"/>
                    <a:pt x="642" y="295"/>
                  </a:cubicBezTo>
                  <a:cubicBezTo>
                    <a:pt x="650" y="295"/>
                    <a:pt x="656" y="289"/>
                    <a:pt x="656" y="281"/>
                  </a:cubicBezTo>
                  <a:cubicBezTo>
                    <a:pt x="656" y="221"/>
                    <a:pt x="656" y="221"/>
                    <a:pt x="656" y="221"/>
                  </a:cubicBezTo>
                  <a:cubicBezTo>
                    <a:pt x="656" y="213"/>
                    <a:pt x="650" y="206"/>
                    <a:pt x="642" y="206"/>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0" name="Freeform 79">
              <a:extLst>
                <a:ext uri="{FF2B5EF4-FFF2-40B4-BE49-F238E27FC236}">
                  <a16:creationId xmlns:a16="http://schemas.microsoft.com/office/drawing/2014/main" id="{A48A804C-D1D3-44A3-871C-A1BEACA96DB5}"/>
                </a:ext>
              </a:extLst>
            </p:cNvPr>
            <p:cNvSpPr>
              <a:spLocks/>
            </p:cNvSpPr>
            <p:nvPr/>
          </p:nvSpPr>
          <p:spPr bwMode="auto">
            <a:xfrm>
              <a:off x="2363" y="1924"/>
              <a:ext cx="189" cy="256"/>
            </a:xfrm>
            <a:custGeom>
              <a:avLst/>
              <a:gdLst>
                <a:gd name="T0" fmla="*/ 81 w 217"/>
                <a:gd name="T1" fmla="*/ 15 h 295"/>
                <a:gd name="T2" fmla="*/ 217 w 217"/>
                <a:gd name="T3" fmla="*/ 15 h 295"/>
                <a:gd name="T4" fmla="*/ 217 w 217"/>
                <a:gd name="T5" fmla="*/ 0 h 295"/>
                <a:gd name="T6" fmla="*/ 66 w 217"/>
                <a:gd name="T7" fmla="*/ 0 h 295"/>
                <a:gd name="T8" fmla="*/ 16 w 217"/>
                <a:gd name="T9" fmla="*/ 295 h 295"/>
                <a:gd name="T10" fmla="*/ 30 w 217"/>
                <a:gd name="T11" fmla="*/ 295 h 295"/>
                <a:gd name="T12" fmla="*/ 81 w 217"/>
                <a:gd name="T13" fmla="*/ 15 h 295"/>
              </a:gdLst>
              <a:ahLst/>
              <a:cxnLst>
                <a:cxn ang="0">
                  <a:pos x="T0" y="T1"/>
                </a:cxn>
                <a:cxn ang="0">
                  <a:pos x="T2" y="T3"/>
                </a:cxn>
                <a:cxn ang="0">
                  <a:pos x="T4" y="T5"/>
                </a:cxn>
                <a:cxn ang="0">
                  <a:pos x="T6" y="T7"/>
                </a:cxn>
                <a:cxn ang="0">
                  <a:pos x="T8" y="T9"/>
                </a:cxn>
                <a:cxn ang="0">
                  <a:pos x="T10" y="T11"/>
                </a:cxn>
                <a:cxn ang="0">
                  <a:pos x="T12" y="T13"/>
                </a:cxn>
              </a:cxnLst>
              <a:rect l="0" t="0" r="r" b="b"/>
              <a:pathLst>
                <a:path w="217" h="295">
                  <a:moveTo>
                    <a:pt x="81" y="15"/>
                  </a:moveTo>
                  <a:cubicBezTo>
                    <a:pt x="122" y="15"/>
                    <a:pt x="188" y="15"/>
                    <a:pt x="217" y="15"/>
                  </a:cubicBezTo>
                  <a:cubicBezTo>
                    <a:pt x="217" y="0"/>
                    <a:pt x="217" y="0"/>
                    <a:pt x="217" y="0"/>
                  </a:cubicBezTo>
                  <a:cubicBezTo>
                    <a:pt x="217" y="0"/>
                    <a:pt x="119" y="0"/>
                    <a:pt x="66" y="0"/>
                  </a:cubicBezTo>
                  <a:cubicBezTo>
                    <a:pt x="0" y="76"/>
                    <a:pt x="16" y="295"/>
                    <a:pt x="16" y="295"/>
                  </a:cubicBezTo>
                  <a:cubicBezTo>
                    <a:pt x="30" y="295"/>
                    <a:pt x="30" y="295"/>
                    <a:pt x="30" y="295"/>
                  </a:cubicBezTo>
                  <a:cubicBezTo>
                    <a:pt x="28" y="244"/>
                    <a:pt x="25" y="79"/>
                    <a:pt x="81" y="15"/>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1" name="Freeform 80">
              <a:extLst>
                <a:ext uri="{FF2B5EF4-FFF2-40B4-BE49-F238E27FC236}">
                  <a16:creationId xmlns:a16="http://schemas.microsoft.com/office/drawing/2014/main" id="{8697F989-B600-4006-8642-36A906110D07}"/>
                </a:ext>
              </a:extLst>
            </p:cNvPr>
            <p:cNvSpPr>
              <a:spLocks/>
            </p:cNvSpPr>
            <p:nvPr/>
          </p:nvSpPr>
          <p:spPr bwMode="auto">
            <a:xfrm>
              <a:off x="2376" y="2167"/>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2" name="Freeform 81">
              <a:extLst>
                <a:ext uri="{FF2B5EF4-FFF2-40B4-BE49-F238E27FC236}">
                  <a16:creationId xmlns:a16="http://schemas.microsoft.com/office/drawing/2014/main" id="{9704A8BE-5D74-4581-8F0A-BCA362838779}"/>
                </a:ext>
              </a:extLst>
            </p:cNvPr>
            <p:cNvSpPr>
              <a:spLocks/>
            </p:cNvSpPr>
            <p:nvPr/>
          </p:nvSpPr>
          <p:spPr bwMode="auto">
            <a:xfrm>
              <a:off x="2376" y="2170"/>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3" name="Freeform 82">
              <a:extLst>
                <a:ext uri="{FF2B5EF4-FFF2-40B4-BE49-F238E27FC236}">
                  <a16:creationId xmlns:a16="http://schemas.microsoft.com/office/drawing/2014/main" id="{F2CE9E9F-0E90-47F3-A04A-6ECBCAC24477}"/>
                </a:ext>
              </a:extLst>
            </p:cNvPr>
            <p:cNvSpPr>
              <a:spLocks/>
            </p:cNvSpPr>
            <p:nvPr/>
          </p:nvSpPr>
          <p:spPr bwMode="auto">
            <a:xfrm>
              <a:off x="2376" y="217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4" name="Freeform 83">
              <a:extLst>
                <a:ext uri="{FF2B5EF4-FFF2-40B4-BE49-F238E27FC236}">
                  <a16:creationId xmlns:a16="http://schemas.microsoft.com/office/drawing/2014/main" id="{F77ACC6F-51A2-4EE5-871A-8EDD60DDA7CE}"/>
                </a:ext>
              </a:extLst>
            </p:cNvPr>
            <p:cNvSpPr>
              <a:spLocks/>
            </p:cNvSpPr>
            <p:nvPr/>
          </p:nvSpPr>
          <p:spPr bwMode="auto">
            <a:xfrm>
              <a:off x="2388" y="2102"/>
              <a:ext cx="546" cy="78"/>
            </a:xfrm>
            <a:custGeom>
              <a:avLst/>
              <a:gdLst>
                <a:gd name="T0" fmla="*/ 613 w 627"/>
                <a:gd name="T1" fmla="*/ 0 h 89"/>
                <a:gd name="T2" fmla="*/ 613 w 627"/>
                <a:gd name="T3" fmla="*/ 56 h 89"/>
                <a:gd name="T4" fmla="*/ 599 w 627"/>
                <a:gd name="T5" fmla="*/ 71 h 89"/>
                <a:gd name="T6" fmla="*/ 0 w 627"/>
                <a:gd name="T7" fmla="*/ 71 h 89"/>
                <a:gd name="T8" fmla="*/ 1 w 627"/>
                <a:gd name="T9" fmla="*/ 89 h 89"/>
                <a:gd name="T10" fmla="*/ 613 w 627"/>
                <a:gd name="T11" fmla="*/ 89 h 89"/>
                <a:gd name="T12" fmla="*/ 627 w 627"/>
                <a:gd name="T13" fmla="*/ 75 h 89"/>
                <a:gd name="T14" fmla="*/ 627 w 627"/>
                <a:gd name="T15" fmla="*/ 15 h 89"/>
                <a:gd name="T16" fmla="*/ 613 w 627"/>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7" h="89">
                  <a:moveTo>
                    <a:pt x="613" y="0"/>
                  </a:moveTo>
                  <a:cubicBezTo>
                    <a:pt x="613" y="56"/>
                    <a:pt x="613" y="56"/>
                    <a:pt x="613" y="56"/>
                  </a:cubicBezTo>
                  <a:cubicBezTo>
                    <a:pt x="613" y="64"/>
                    <a:pt x="607" y="71"/>
                    <a:pt x="599" y="71"/>
                  </a:cubicBezTo>
                  <a:cubicBezTo>
                    <a:pt x="0" y="71"/>
                    <a:pt x="0" y="71"/>
                    <a:pt x="0" y="71"/>
                  </a:cubicBezTo>
                  <a:cubicBezTo>
                    <a:pt x="0" y="78"/>
                    <a:pt x="1" y="84"/>
                    <a:pt x="1" y="89"/>
                  </a:cubicBezTo>
                  <a:cubicBezTo>
                    <a:pt x="613" y="89"/>
                    <a:pt x="613" y="89"/>
                    <a:pt x="613" y="89"/>
                  </a:cubicBezTo>
                  <a:cubicBezTo>
                    <a:pt x="621" y="89"/>
                    <a:pt x="627" y="83"/>
                    <a:pt x="627" y="75"/>
                  </a:cubicBezTo>
                  <a:cubicBezTo>
                    <a:pt x="627" y="15"/>
                    <a:pt x="627" y="15"/>
                    <a:pt x="627" y="15"/>
                  </a:cubicBezTo>
                  <a:cubicBezTo>
                    <a:pt x="627" y="7"/>
                    <a:pt x="621" y="1"/>
                    <a:pt x="613" y="0"/>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5" name="Freeform 84">
              <a:extLst>
                <a:ext uri="{FF2B5EF4-FFF2-40B4-BE49-F238E27FC236}">
                  <a16:creationId xmlns:a16="http://schemas.microsoft.com/office/drawing/2014/main" id="{352E4993-E4DA-42A5-94FD-75A6FA2167C5}"/>
                </a:ext>
              </a:extLst>
            </p:cNvPr>
            <p:cNvSpPr>
              <a:spLocks/>
            </p:cNvSpPr>
            <p:nvPr/>
          </p:nvSpPr>
          <p:spPr bwMode="auto">
            <a:xfrm>
              <a:off x="2400" y="1952"/>
              <a:ext cx="128" cy="150"/>
            </a:xfrm>
            <a:custGeom>
              <a:avLst/>
              <a:gdLst>
                <a:gd name="T0" fmla="*/ 146 w 146"/>
                <a:gd name="T1" fmla="*/ 174 h 174"/>
                <a:gd name="T2" fmla="*/ 146 w 146"/>
                <a:gd name="T3" fmla="*/ 0 h 174"/>
                <a:gd name="T4" fmla="*/ 40 w 146"/>
                <a:gd name="T5" fmla="*/ 0 h 174"/>
                <a:gd name="T6" fmla="*/ 0 w 146"/>
                <a:gd name="T7" fmla="*/ 174 h 174"/>
                <a:gd name="T8" fmla="*/ 146 w 146"/>
                <a:gd name="T9" fmla="*/ 174 h 174"/>
              </a:gdLst>
              <a:ahLst/>
              <a:cxnLst>
                <a:cxn ang="0">
                  <a:pos x="T0" y="T1"/>
                </a:cxn>
                <a:cxn ang="0">
                  <a:pos x="T2" y="T3"/>
                </a:cxn>
                <a:cxn ang="0">
                  <a:pos x="T4" y="T5"/>
                </a:cxn>
                <a:cxn ang="0">
                  <a:pos x="T6" y="T7"/>
                </a:cxn>
                <a:cxn ang="0">
                  <a:pos x="T8" y="T9"/>
                </a:cxn>
              </a:cxnLst>
              <a:rect l="0" t="0" r="r" b="b"/>
              <a:pathLst>
                <a:path w="146" h="174">
                  <a:moveTo>
                    <a:pt x="146" y="174"/>
                  </a:moveTo>
                  <a:cubicBezTo>
                    <a:pt x="146" y="0"/>
                    <a:pt x="146" y="0"/>
                    <a:pt x="146" y="0"/>
                  </a:cubicBezTo>
                  <a:cubicBezTo>
                    <a:pt x="146" y="0"/>
                    <a:pt x="82" y="0"/>
                    <a:pt x="40" y="0"/>
                  </a:cubicBezTo>
                  <a:cubicBezTo>
                    <a:pt x="8" y="38"/>
                    <a:pt x="0" y="119"/>
                    <a:pt x="0" y="174"/>
                  </a:cubicBezTo>
                  <a:lnTo>
                    <a:pt x="146" y="17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6" name="Freeform 85">
              <a:extLst>
                <a:ext uri="{FF2B5EF4-FFF2-40B4-BE49-F238E27FC236}">
                  <a16:creationId xmlns:a16="http://schemas.microsoft.com/office/drawing/2014/main" id="{0DDA0376-104E-4F31-8462-9081B2DAE6E8}"/>
                </a:ext>
              </a:extLst>
            </p:cNvPr>
            <p:cNvSpPr>
              <a:spLocks/>
            </p:cNvSpPr>
            <p:nvPr/>
          </p:nvSpPr>
          <p:spPr bwMode="auto">
            <a:xfrm>
              <a:off x="2400" y="1952"/>
              <a:ext cx="128" cy="150"/>
            </a:xfrm>
            <a:custGeom>
              <a:avLst/>
              <a:gdLst>
                <a:gd name="T0" fmla="*/ 146 w 146"/>
                <a:gd name="T1" fmla="*/ 174 h 174"/>
                <a:gd name="T2" fmla="*/ 40 w 146"/>
                <a:gd name="T3" fmla="*/ 0 h 174"/>
                <a:gd name="T4" fmla="*/ 0 w 146"/>
                <a:gd name="T5" fmla="*/ 174 h 174"/>
                <a:gd name="T6" fmla="*/ 146 w 146"/>
                <a:gd name="T7" fmla="*/ 174 h 174"/>
              </a:gdLst>
              <a:ahLst/>
              <a:cxnLst>
                <a:cxn ang="0">
                  <a:pos x="T0" y="T1"/>
                </a:cxn>
                <a:cxn ang="0">
                  <a:pos x="T2" y="T3"/>
                </a:cxn>
                <a:cxn ang="0">
                  <a:pos x="T4" y="T5"/>
                </a:cxn>
                <a:cxn ang="0">
                  <a:pos x="T6" y="T7"/>
                </a:cxn>
              </a:cxnLst>
              <a:rect l="0" t="0" r="r" b="b"/>
              <a:pathLst>
                <a:path w="146" h="174">
                  <a:moveTo>
                    <a:pt x="146" y="174"/>
                  </a:moveTo>
                  <a:cubicBezTo>
                    <a:pt x="146" y="174"/>
                    <a:pt x="84" y="73"/>
                    <a:pt x="40" y="0"/>
                  </a:cubicBezTo>
                  <a:cubicBezTo>
                    <a:pt x="8" y="38"/>
                    <a:pt x="0" y="119"/>
                    <a:pt x="0" y="174"/>
                  </a:cubicBezTo>
                  <a:lnTo>
                    <a:pt x="146" y="174"/>
                  </a:ln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7" name="Oval 86">
              <a:extLst>
                <a:ext uri="{FF2B5EF4-FFF2-40B4-BE49-F238E27FC236}">
                  <a16:creationId xmlns:a16="http://schemas.microsoft.com/office/drawing/2014/main" id="{48EB23B8-83A9-48BC-9EEA-15C7CD80489F}"/>
                </a:ext>
              </a:extLst>
            </p:cNvPr>
            <p:cNvSpPr>
              <a:spLocks noChangeArrowheads="1"/>
            </p:cNvSpPr>
            <p:nvPr/>
          </p:nvSpPr>
          <p:spPr bwMode="auto">
            <a:xfrm>
              <a:off x="2404" y="2120"/>
              <a:ext cx="119"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8" name="Oval 87">
              <a:extLst>
                <a:ext uri="{FF2B5EF4-FFF2-40B4-BE49-F238E27FC236}">
                  <a16:creationId xmlns:a16="http://schemas.microsoft.com/office/drawing/2014/main" id="{2D903249-2856-4C64-A231-BF95C5E51D37}"/>
                </a:ext>
              </a:extLst>
            </p:cNvPr>
            <p:cNvSpPr>
              <a:spLocks noChangeArrowheads="1"/>
            </p:cNvSpPr>
            <p:nvPr/>
          </p:nvSpPr>
          <p:spPr bwMode="auto">
            <a:xfrm>
              <a:off x="2432" y="2147"/>
              <a:ext cx="63" cy="65"/>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599" name="Oval 88">
              <a:extLst>
                <a:ext uri="{FF2B5EF4-FFF2-40B4-BE49-F238E27FC236}">
                  <a16:creationId xmlns:a16="http://schemas.microsoft.com/office/drawing/2014/main" id="{A7FD1AFD-6373-4ABB-A129-C6947A9B7010}"/>
                </a:ext>
              </a:extLst>
            </p:cNvPr>
            <p:cNvSpPr>
              <a:spLocks noChangeArrowheads="1"/>
            </p:cNvSpPr>
            <p:nvPr/>
          </p:nvSpPr>
          <p:spPr bwMode="auto">
            <a:xfrm>
              <a:off x="2771" y="2120"/>
              <a:ext cx="121"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0" name="Oval 89">
              <a:extLst>
                <a:ext uri="{FF2B5EF4-FFF2-40B4-BE49-F238E27FC236}">
                  <a16:creationId xmlns:a16="http://schemas.microsoft.com/office/drawing/2014/main" id="{07602A7C-C440-4DE2-A510-4D50BACA334D}"/>
                </a:ext>
              </a:extLst>
            </p:cNvPr>
            <p:cNvSpPr>
              <a:spLocks noChangeArrowheads="1"/>
            </p:cNvSpPr>
            <p:nvPr/>
          </p:nvSpPr>
          <p:spPr bwMode="auto">
            <a:xfrm>
              <a:off x="2644" y="2120"/>
              <a:ext cx="120" cy="119"/>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1" name="Freeform 90">
              <a:extLst>
                <a:ext uri="{FF2B5EF4-FFF2-40B4-BE49-F238E27FC236}">
                  <a16:creationId xmlns:a16="http://schemas.microsoft.com/office/drawing/2014/main" id="{83035263-2AF8-4607-8AF2-DE601FEAC572}"/>
                </a:ext>
              </a:extLst>
            </p:cNvPr>
            <p:cNvSpPr>
              <a:spLocks/>
            </p:cNvSpPr>
            <p:nvPr/>
          </p:nvSpPr>
          <p:spPr bwMode="auto">
            <a:xfrm>
              <a:off x="2432" y="2157"/>
              <a:ext cx="54" cy="55"/>
            </a:xfrm>
            <a:custGeom>
              <a:avLst/>
              <a:gdLst>
                <a:gd name="T0" fmla="*/ 37 w 62"/>
                <a:gd name="T1" fmla="*/ 63 h 63"/>
                <a:gd name="T2" fmla="*/ 62 w 62"/>
                <a:gd name="T3" fmla="*/ 52 h 63"/>
                <a:gd name="T4" fmla="*/ 10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0" y="0"/>
                    <a:pt x="10" y="0"/>
                    <a:pt x="10"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2" name="Freeform 91">
              <a:extLst>
                <a:ext uri="{FF2B5EF4-FFF2-40B4-BE49-F238E27FC236}">
                  <a16:creationId xmlns:a16="http://schemas.microsoft.com/office/drawing/2014/main" id="{CD2CEF27-64C5-4276-9464-96B94C92F709}"/>
                </a:ext>
              </a:extLst>
            </p:cNvPr>
            <p:cNvSpPr>
              <a:spLocks/>
            </p:cNvSpPr>
            <p:nvPr/>
          </p:nvSpPr>
          <p:spPr bwMode="auto">
            <a:xfrm>
              <a:off x="2267" y="2124"/>
              <a:ext cx="76" cy="10"/>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9"/>
                    <a:pt x="0" y="6"/>
                  </a:cubicBezTo>
                  <a:cubicBezTo>
                    <a:pt x="0" y="3"/>
                    <a:pt x="2" y="0"/>
                    <a:pt x="6" y="0"/>
                  </a:cubicBezTo>
                  <a:cubicBezTo>
                    <a:pt x="81" y="0"/>
                    <a:pt x="81" y="0"/>
                    <a:pt x="81" y="0"/>
                  </a:cubicBezTo>
                  <a:cubicBezTo>
                    <a:pt x="84" y="0"/>
                    <a:pt x="87" y="3"/>
                    <a:pt x="87" y="6"/>
                  </a:cubicBezTo>
                  <a:cubicBezTo>
                    <a:pt x="87" y="9"/>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3" name="Freeform 92">
              <a:extLst>
                <a:ext uri="{FF2B5EF4-FFF2-40B4-BE49-F238E27FC236}">
                  <a16:creationId xmlns:a16="http://schemas.microsoft.com/office/drawing/2014/main" id="{1A300CE3-C8EB-4DD7-8F81-99B1FB8FBC5B}"/>
                </a:ext>
              </a:extLst>
            </p:cNvPr>
            <p:cNvSpPr>
              <a:spLocks/>
            </p:cNvSpPr>
            <p:nvPr/>
          </p:nvSpPr>
          <p:spPr bwMode="auto">
            <a:xfrm>
              <a:off x="2267" y="2147"/>
              <a:ext cx="76" cy="11"/>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10"/>
                    <a:pt x="0" y="6"/>
                  </a:cubicBezTo>
                  <a:cubicBezTo>
                    <a:pt x="0" y="3"/>
                    <a:pt x="2" y="0"/>
                    <a:pt x="6" y="0"/>
                  </a:cubicBezTo>
                  <a:cubicBezTo>
                    <a:pt x="81" y="0"/>
                    <a:pt x="81" y="0"/>
                    <a:pt x="81" y="0"/>
                  </a:cubicBezTo>
                  <a:cubicBezTo>
                    <a:pt x="84" y="0"/>
                    <a:pt x="87" y="3"/>
                    <a:pt x="87" y="6"/>
                  </a:cubicBezTo>
                  <a:cubicBezTo>
                    <a:pt x="87" y="10"/>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4" name="Freeform 93">
              <a:extLst>
                <a:ext uri="{FF2B5EF4-FFF2-40B4-BE49-F238E27FC236}">
                  <a16:creationId xmlns:a16="http://schemas.microsoft.com/office/drawing/2014/main" id="{8220F3D9-8CE9-4FED-A340-3FB435D1FCA8}"/>
                </a:ext>
              </a:extLst>
            </p:cNvPr>
            <p:cNvSpPr>
              <a:spLocks/>
            </p:cNvSpPr>
            <p:nvPr/>
          </p:nvSpPr>
          <p:spPr bwMode="auto">
            <a:xfrm>
              <a:off x="2247" y="1952"/>
              <a:ext cx="143" cy="151"/>
            </a:xfrm>
            <a:custGeom>
              <a:avLst/>
              <a:gdLst>
                <a:gd name="T0" fmla="*/ 31 w 164"/>
                <a:gd name="T1" fmla="*/ 0 h 175"/>
                <a:gd name="T2" fmla="*/ 0 w 164"/>
                <a:gd name="T3" fmla="*/ 175 h 175"/>
                <a:gd name="T4" fmla="*/ 133 w 164"/>
                <a:gd name="T5" fmla="*/ 175 h 175"/>
                <a:gd name="T6" fmla="*/ 164 w 164"/>
                <a:gd name="T7" fmla="*/ 0 h 175"/>
                <a:gd name="T8" fmla="*/ 31 w 164"/>
                <a:gd name="T9" fmla="*/ 0 h 175"/>
              </a:gdLst>
              <a:ahLst/>
              <a:cxnLst>
                <a:cxn ang="0">
                  <a:pos x="T0" y="T1"/>
                </a:cxn>
                <a:cxn ang="0">
                  <a:pos x="T2" y="T3"/>
                </a:cxn>
                <a:cxn ang="0">
                  <a:pos x="T4" y="T5"/>
                </a:cxn>
                <a:cxn ang="0">
                  <a:pos x="T6" y="T7"/>
                </a:cxn>
                <a:cxn ang="0">
                  <a:pos x="T8" y="T9"/>
                </a:cxn>
              </a:cxnLst>
              <a:rect l="0" t="0" r="r" b="b"/>
              <a:pathLst>
                <a:path w="164" h="175">
                  <a:moveTo>
                    <a:pt x="31" y="0"/>
                  </a:moveTo>
                  <a:cubicBezTo>
                    <a:pt x="9" y="49"/>
                    <a:pt x="1" y="119"/>
                    <a:pt x="0" y="175"/>
                  </a:cubicBezTo>
                  <a:cubicBezTo>
                    <a:pt x="133" y="175"/>
                    <a:pt x="133" y="175"/>
                    <a:pt x="133" y="175"/>
                  </a:cubicBezTo>
                  <a:cubicBezTo>
                    <a:pt x="134" y="119"/>
                    <a:pt x="142" y="49"/>
                    <a:pt x="164" y="0"/>
                  </a:cubicBezTo>
                  <a:lnTo>
                    <a:pt x="3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5" name="Freeform 94">
              <a:extLst>
                <a:ext uri="{FF2B5EF4-FFF2-40B4-BE49-F238E27FC236}">
                  <a16:creationId xmlns:a16="http://schemas.microsoft.com/office/drawing/2014/main" id="{AAAFF239-7701-4A7D-8948-57B2AC85E97D}"/>
                </a:ext>
              </a:extLst>
            </p:cNvPr>
            <p:cNvSpPr>
              <a:spLocks/>
            </p:cNvSpPr>
            <p:nvPr/>
          </p:nvSpPr>
          <p:spPr bwMode="auto">
            <a:xfrm>
              <a:off x="2247" y="1952"/>
              <a:ext cx="117" cy="151"/>
            </a:xfrm>
            <a:custGeom>
              <a:avLst/>
              <a:gdLst>
                <a:gd name="T0" fmla="*/ 31 w 134"/>
                <a:gd name="T1" fmla="*/ 0 h 175"/>
                <a:gd name="T2" fmla="*/ 0 w 134"/>
                <a:gd name="T3" fmla="*/ 175 h 175"/>
                <a:gd name="T4" fmla="*/ 133 w 134"/>
                <a:gd name="T5" fmla="*/ 175 h 175"/>
                <a:gd name="T6" fmla="*/ 31 w 134"/>
                <a:gd name="T7" fmla="*/ 0 h 175"/>
              </a:gdLst>
              <a:ahLst/>
              <a:cxnLst>
                <a:cxn ang="0">
                  <a:pos x="T0" y="T1"/>
                </a:cxn>
                <a:cxn ang="0">
                  <a:pos x="T2" y="T3"/>
                </a:cxn>
                <a:cxn ang="0">
                  <a:pos x="T4" y="T5"/>
                </a:cxn>
                <a:cxn ang="0">
                  <a:pos x="T6" y="T7"/>
                </a:cxn>
              </a:cxnLst>
              <a:rect l="0" t="0" r="r" b="b"/>
              <a:pathLst>
                <a:path w="134" h="175">
                  <a:moveTo>
                    <a:pt x="31" y="0"/>
                  </a:moveTo>
                  <a:cubicBezTo>
                    <a:pt x="9" y="49"/>
                    <a:pt x="1" y="119"/>
                    <a:pt x="0" y="175"/>
                  </a:cubicBezTo>
                  <a:cubicBezTo>
                    <a:pt x="133" y="175"/>
                    <a:pt x="133" y="175"/>
                    <a:pt x="133" y="175"/>
                  </a:cubicBezTo>
                  <a:cubicBezTo>
                    <a:pt x="134" y="119"/>
                    <a:pt x="31" y="0"/>
                    <a:pt x="31" y="0"/>
                  </a:cubicBez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6" name="Freeform 95">
              <a:extLst>
                <a:ext uri="{FF2B5EF4-FFF2-40B4-BE49-F238E27FC236}">
                  <a16:creationId xmlns:a16="http://schemas.microsoft.com/office/drawing/2014/main" id="{22E4BCD0-68AA-425E-B322-62483724B346}"/>
                </a:ext>
              </a:extLst>
            </p:cNvPr>
            <p:cNvSpPr>
              <a:spLocks noEditPoints="1"/>
            </p:cNvSpPr>
            <p:nvPr/>
          </p:nvSpPr>
          <p:spPr bwMode="auto">
            <a:xfrm>
              <a:off x="1647" y="1580"/>
              <a:ext cx="177" cy="176"/>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7" name="Freeform 96">
              <a:extLst>
                <a:ext uri="{FF2B5EF4-FFF2-40B4-BE49-F238E27FC236}">
                  <a16:creationId xmlns:a16="http://schemas.microsoft.com/office/drawing/2014/main" id="{095542C8-5472-4A73-B3CE-B292D1090909}"/>
                </a:ext>
              </a:extLst>
            </p:cNvPr>
            <p:cNvSpPr>
              <a:spLocks noEditPoints="1"/>
            </p:cNvSpPr>
            <p:nvPr/>
          </p:nvSpPr>
          <p:spPr bwMode="auto">
            <a:xfrm>
              <a:off x="1554" y="1723"/>
              <a:ext cx="160" cy="16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8" name="Freeform 97">
              <a:extLst>
                <a:ext uri="{FF2B5EF4-FFF2-40B4-BE49-F238E27FC236}">
                  <a16:creationId xmlns:a16="http://schemas.microsoft.com/office/drawing/2014/main" id="{E86DBF74-E3D1-439A-B690-AEBE6F9E128D}"/>
                </a:ext>
              </a:extLst>
            </p:cNvPr>
            <p:cNvSpPr>
              <a:spLocks noEditPoints="1"/>
            </p:cNvSpPr>
            <p:nvPr/>
          </p:nvSpPr>
          <p:spPr bwMode="auto">
            <a:xfrm>
              <a:off x="1778" y="1677"/>
              <a:ext cx="226" cy="224"/>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09" name="Freeform 98">
              <a:extLst>
                <a:ext uri="{FF2B5EF4-FFF2-40B4-BE49-F238E27FC236}">
                  <a16:creationId xmlns:a16="http://schemas.microsoft.com/office/drawing/2014/main" id="{D9F24753-7122-44EF-A034-C98E3D4EF9C4}"/>
                </a:ext>
              </a:extLst>
            </p:cNvPr>
            <p:cNvSpPr>
              <a:spLocks noEditPoints="1"/>
            </p:cNvSpPr>
            <p:nvPr/>
          </p:nvSpPr>
          <p:spPr bwMode="auto">
            <a:xfrm>
              <a:off x="2001" y="1682"/>
              <a:ext cx="143" cy="144"/>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0" name="Freeform 99">
              <a:extLst>
                <a:ext uri="{FF2B5EF4-FFF2-40B4-BE49-F238E27FC236}">
                  <a16:creationId xmlns:a16="http://schemas.microsoft.com/office/drawing/2014/main" id="{B5CAD8AD-461E-432C-ACA1-AD2E90ECCFC2}"/>
                </a:ext>
              </a:extLst>
            </p:cNvPr>
            <p:cNvSpPr>
              <a:spLocks/>
            </p:cNvSpPr>
            <p:nvPr/>
          </p:nvSpPr>
          <p:spPr bwMode="auto">
            <a:xfrm>
              <a:off x="1524" y="1839"/>
              <a:ext cx="652" cy="133"/>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1" name="Freeform 100">
              <a:extLst>
                <a:ext uri="{FF2B5EF4-FFF2-40B4-BE49-F238E27FC236}">
                  <a16:creationId xmlns:a16="http://schemas.microsoft.com/office/drawing/2014/main" id="{18BF9F4E-915C-4523-8F8D-D7CA8671EA1E}"/>
                </a:ext>
              </a:extLst>
            </p:cNvPr>
            <p:cNvSpPr>
              <a:spLocks/>
            </p:cNvSpPr>
            <p:nvPr/>
          </p:nvSpPr>
          <p:spPr bwMode="auto">
            <a:xfrm>
              <a:off x="1549" y="1839"/>
              <a:ext cx="627" cy="133"/>
            </a:xfrm>
            <a:custGeom>
              <a:avLst/>
              <a:gdLst>
                <a:gd name="T0" fmla="*/ 716 w 719"/>
                <a:gd name="T1" fmla="*/ 0 h 153"/>
                <a:gd name="T2" fmla="*/ 700 w 719"/>
                <a:gd name="T3" fmla="*/ 0 h 153"/>
                <a:gd name="T4" fmla="*/ 701 w 719"/>
                <a:gd name="T5" fmla="*/ 8 h 153"/>
                <a:gd name="T6" fmla="*/ 573 w 719"/>
                <a:gd name="T7" fmla="*/ 135 h 153"/>
                <a:gd name="T8" fmla="*/ 80 w 719"/>
                <a:gd name="T9" fmla="*/ 135 h 153"/>
                <a:gd name="T10" fmla="*/ 0 w 719"/>
                <a:gd name="T11" fmla="*/ 106 h 153"/>
                <a:gd name="T12" fmla="*/ 98 w 719"/>
                <a:gd name="T13" fmla="*/ 153 h 153"/>
                <a:gd name="T14" fmla="*/ 592 w 719"/>
                <a:gd name="T15" fmla="*/ 153 h 153"/>
                <a:gd name="T16" fmla="*/ 719 w 719"/>
                <a:gd name="T17" fmla="*/ 26 h 153"/>
                <a:gd name="T18" fmla="*/ 716 w 719"/>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153">
                  <a:moveTo>
                    <a:pt x="716" y="0"/>
                  </a:moveTo>
                  <a:cubicBezTo>
                    <a:pt x="700" y="0"/>
                    <a:pt x="700" y="0"/>
                    <a:pt x="700" y="0"/>
                  </a:cubicBezTo>
                  <a:cubicBezTo>
                    <a:pt x="701" y="3"/>
                    <a:pt x="701" y="5"/>
                    <a:pt x="701" y="8"/>
                  </a:cubicBezTo>
                  <a:cubicBezTo>
                    <a:pt x="701" y="78"/>
                    <a:pt x="644" y="135"/>
                    <a:pt x="573" y="135"/>
                  </a:cubicBezTo>
                  <a:cubicBezTo>
                    <a:pt x="80" y="135"/>
                    <a:pt x="80" y="135"/>
                    <a:pt x="80" y="135"/>
                  </a:cubicBezTo>
                  <a:cubicBezTo>
                    <a:pt x="50" y="135"/>
                    <a:pt x="22" y="124"/>
                    <a:pt x="0" y="106"/>
                  </a:cubicBezTo>
                  <a:cubicBezTo>
                    <a:pt x="23" y="135"/>
                    <a:pt x="59" y="153"/>
                    <a:pt x="98" y="153"/>
                  </a:cubicBezTo>
                  <a:cubicBezTo>
                    <a:pt x="592" y="153"/>
                    <a:pt x="592" y="153"/>
                    <a:pt x="592" y="153"/>
                  </a:cubicBezTo>
                  <a:cubicBezTo>
                    <a:pt x="662" y="153"/>
                    <a:pt x="719" y="96"/>
                    <a:pt x="719" y="26"/>
                  </a:cubicBezTo>
                  <a:cubicBezTo>
                    <a:pt x="719" y="17"/>
                    <a:pt x="718" y="9"/>
                    <a:pt x="716" y="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2" name="Freeform 101">
              <a:extLst>
                <a:ext uri="{FF2B5EF4-FFF2-40B4-BE49-F238E27FC236}">
                  <a16:creationId xmlns:a16="http://schemas.microsoft.com/office/drawing/2014/main" id="{598943CA-35F0-4220-A947-5068203F4AF1}"/>
                </a:ext>
              </a:extLst>
            </p:cNvPr>
            <p:cNvSpPr>
              <a:spLocks/>
            </p:cNvSpPr>
            <p:nvPr/>
          </p:nvSpPr>
          <p:spPr bwMode="auto">
            <a:xfrm>
              <a:off x="1526" y="1390"/>
              <a:ext cx="648" cy="237"/>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3" name="Freeform 102">
              <a:extLst>
                <a:ext uri="{FF2B5EF4-FFF2-40B4-BE49-F238E27FC236}">
                  <a16:creationId xmlns:a16="http://schemas.microsoft.com/office/drawing/2014/main" id="{2E171E5A-B6C4-4BD1-A7EA-A60B56E52BEA}"/>
                </a:ext>
              </a:extLst>
            </p:cNvPr>
            <p:cNvSpPr>
              <a:spLocks/>
            </p:cNvSpPr>
            <p:nvPr/>
          </p:nvSpPr>
          <p:spPr bwMode="auto">
            <a:xfrm>
              <a:off x="1654" y="1390"/>
              <a:ext cx="520" cy="237"/>
            </a:xfrm>
            <a:custGeom>
              <a:avLst/>
              <a:gdLst>
                <a:gd name="T0" fmla="*/ 80 w 597"/>
                <a:gd name="T1" fmla="*/ 23 h 274"/>
                <a:gd name="T2" fmla="*/ 203 w 597"/>
                <a:gd name="T3" fmla="*/ 125 h 274"/>
                <a:gd name="T4" fmla="*/ 288 w 597"/>
                <a:gd name="T5" fmla="*/ 91 h 274"/>
                <a:gd name="T6" fmla="*/ 413 w 597"/>
                <a:gd name="T7" fmla="*/ 203 h 274"/>
                <a:gd name="T8" fmla="*/ 452 w 597"/>
                <a:gd name="T9" fmla="*/ 196 h 274"/>
                <a:gd name="T10" fmla="*/ 568 w 597"/>
                <a:gd name="T11" fmla="*/ 274 h 274"/>
                <a:gd name="T12" fmla="*/ 597 w 597"/>
                <a:gd name="T13" fmla="*/ 274 h 274"/>
                <a:gd name="T14" fmla="*/ 474 w 597"/>
                <a:gd name="T15" fmla="*/ 173 h 274"/>
                <a:gd name="T16" fmla="*/ 434 w 597"/>
                <a:gd name="T17" fmla="*/ 179 h 274"/>
                <a:gd name="T18" fmla="*/ 310 w 597"/>
                <a:gd name="T19" fmla="*/ 68 h 274"/>
                <a:gd name="T20" fmla="*/ 225 w 597"/>
                <a:gd name="T21" fmla="*/ 101 h 274"/>
                <a:gd name="T22" fmla="*/ 102 w 597"/>
                <a:gd name="T23" fmla="*/ 0 h 274"/>
                <a:gd name="T24" fmla="*/ 0 w 597"/>
                <a:gd name="T25" fmla="*/ 52 h 274"/>
                <a:gd name="T26" fmla="*/ 80 w 597"/>
                <a:gd name="T27" fmla="*/ 2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7" h="274">
                  <a:moveTo>
                    <a:pt x="80" y="23"/>
                  </a:moveTo>
                  <a:cubicBezTo>
                    <a:pt x="141" y="23"/>
                    <a:pt x="192" y="67"/>
                    <a:pt x="203" y="125"/>
                  </a:cubicBezTo>
                  <a:cubicBezTo>
                    <a:pt x="225" y="104"/>
                    <a:pt x="255" y="91"/>
                    <a:pt x="288" y="91"/>
                  </a:cubicBezTo>
                  <a:cubicBezTo>
                    <a:pt x="353" y="91"/>
                    <a:pt x="406" y="140"/>
                    <a:pt x="413" y="203"/>
                  </a:cubicBezTo>
                  <a:cubicBezTo>
                    <a:pt x="425" y="199"/>
                    <a:pt x="438" y="196"/>
                    <a:pt x="452" y="196"/>
                  </a:cubicBezTo>
                  <a:cubicBezTo>
                    <a:pt x="505" y="196"/>
                    <a:pt x="549" y="229"/>
                    <a:pt x="568" y="274"/>
                  </a:cubicBezTo>
                  <a:cubicBezTo>
                    <a:pt x="597" y="274"/>
                    <a:pt x="597" y="274"/>
                    <a:pt x="597" y="274"/>
                  </a:cubicBezTo>
                  <a:cubicBezTo>
                    <a:pt x="586" y="217"/>
                    <a:pt x="535" y="173"/>
                    <a:pt x="474" y="173"/>
                  </a:cubicBezTo>
                  <a:cubicBezTo>
                    <a:pt x="460" y="173"/>
                    <a:pt x="447" y="175"/>
                    <a:pt x="434" y="179"/>
                  </a:cubicBezTo>
                  <a:cubicBezTo>
                    <a:pt x="427" y="117"/>
                    <a:pt x="374" y="68"/>
                    <a:pt x="310" y="68"/>
                  </a:cubicBezTo>
                  <a:cubicBezTo>
                    <a:pt x="277" y="68"/>
                    <a:pt x="247" y="81"/>
                    <a:pt x="225" y="101"/>
                  </a:cubicBezTo>
                  <a:cubicBezTo>
                    <a:pt x="214" y="44"/>
                    <a:pt x="163" y="0"/>
                    <a:pt x="102" y="0"/>
                  </a:cubicBezTo>
                  <a:cubicBezTo>
                    <a:pt x="60" y="0"/>
                    <a:pt x="23" y="20"/>
                    <a:pt x="0" y="52"/>
                  </a:cubicBezTo>
                  <a:cubicBezTo>
                    <a:pt x="22" y="34"/>
                    <a:pt x="49" y="23"/>
                    <a:pt x="80" y="23"/>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4" name="Oval 103">
              <a:extLst>
                <a:ext uri="{FF2B5EF4-FFF2-40B4-BE49-F238E27FC236}">
                  <a16:creationId xmlns:a16="http://schemas.microsoft.com/office/drawing/2014/main" id="{1B2535BF-B679-40BA-A77B-936D592A595A}"/>
                </a:ext>
              </a:extLst>
            </p:cNvPr>
            <p:cNvSpPr>
              <a:spLocks noChangeArrowheads="1"/>
            </p:cNvSpPr>
            <p:nvPr/>
          </p:nvSpPr>
          <p:spPr bwMode="auto">
            <a:xfrm>
              <a:off x="2799" y="2147"/>
              <a:ext cx="65" cy="65"/>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5" name="Oval 104">
              <a:extLst>
                <a:ext uri="{FF2B5EF4-FFF2-40B4-BE49-F238E27FC236}">
                  <a16:creationId xmlns:a16="http://schemas.microsoft.com/office/drawing/2014/main" id="{B5A00ADC-5717-4255-BD20-E4C0E5897056}"/>
                </a:ext>
              </a:extLst>
            </p:cNvPr>
            <p:cNvSpPr>
              <a:spLocks noChangeArrowheads="1"/>
            </p:cNvSpPr>
            <p:nvPr/>
          </p:nvSpPr>
          <p:spPr bwMode="auto">
            <a:xfrm>
              <a:off x="2672" y="2147"/>
              <a:ext cx="64" cy="65"/>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6" name="Freeform 105">
              <a:extLst>
                <a:ext uri="{FF2B5EF4-FFF2-40B4-BE49-F238E27FC236}">
                  <a16:creationId xmlns:a16="http://schemas.microsoft.com/office/drawing/2014/main" id="{81F7685D-CFDE-4917-AA3C-8CBDB04044E9}"/>
                </a:ext>
              </a:extLst>
            </p:cNvPr>
            <p:cNvSpPr>
              <a:spLocks/>
            </p:cNvSpPr>
            <p:nvPr/>
          </p:nvSpPr>
          <p:spPr bwMode="auto">
            <a:xfrm>
              <a:off x="2672" y="2157"/>
              <a:ext cx="54" cy="55"/>
            </a:xfrm>
            <a:custGeom>
              <a:avLst/>
              <a:gdLst>
                <a:gd name="T0" fmla="*/ 37 w 62"/>
                <a:gd name="T1" fmla="*/ 63 h 63"/>
                <a:gd name="T2" fmla="*/ 62 w 62"/>
                <a:gd name="T3" fmla="*/ 52 h 63"/>
                <a:gd name="T4" fmla="*/ 11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1" y="0"/>
                    <a:pt x="11" y="0"/>
                    <a:pt x="11"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617" name="Freeform 106">
              <a:extLst>
                <a:ext uri="{FF2B5EF4-FFF2-40B4-BE49-F238E27FC236}">
                  <a16:creationId xmlns:a16="http://schemas.microsoft.com/office/drawing/2014/main" id="{1C2F2F41-63A6-4F99-9029-A2A9D76F4DA2}"/>
                </a:ext>
              </a:extLst>
            </p:cNvPr>
            <p:cNvSpPr>
              <a:spLocks/>
            </p:cNvSpPr>
            <p:nvPr/>
          </p:nvSpPr>
          <p:spPr bwMode="auto">
            <a:xfrm>
              <a:off x="2799" y="2157"/>
              <a:ext cx="55" cy="55"/>
            </a:xfrm>
            <a:custGeom>
              <a:avLst/>
              <a:gdLst>
                <a:gd name="T0" fmla="*/ 37 w 63"/>
                <a:gd name="T1" fmla="*/ 63 h 63"/>
                <a:gd name="T2" fmla="*/ 63 w 63"/>
                <a:gd name="T3" fmla="*/ 52 h 63"/>
                <a:gd name="T4" fmla="*/ 11 w 63"/>
                <a:gd name="T5" fmla="*/ 0 h 63"/>
                <a:gd name="T6" fmla="*/ 0 w 63"/>
                <a:gd name="T7" fmla="*/ 26 h 63"/>
                <a:gd name="T8" fmla="*/ 37 w 63"/>
                <a:gd name="T9" fmla="*/ 63 h 63"/>
              </a:gdLst>
              <a:ahLst/>
              <a:cxnLst>
                <a:cxn ang="0">
                  <a:pos x="T0" y="T1"/>
                </a:cxn>
                <a:cxn ang="0">
                  <a:pos x="T2" y="T3"/>
                </a:cxn>
                <a:cxn ang="0">
                  <a:pos x="T4" y="T5"/>
                </a:cxn>
                <a:cxn ang="0">
                  <a:pos x="T6" y="T7"/>
                </a:cxn>
                <a:cxn ang="0">
                  <a:pos x="T8" y="T9"/>
                </a:cxn>
              </a:cxnLst>
              <a:rect l="0" t="0" r="r" b="b"/>
              <a:pathLst>
                <a:path w="63" h="63">
                  <a:moveTo>
                    <a:pt x="37" y="63"/>
                  </a:moveTo>
                  <a:cubicBezTo>
                    <a:pt x="47" y="63"/>
                    <a:pt x="56" y="59"/>
                    <a:pt x="63" y="52"/>
                  </a:cubicBezTo>
                  <a:cubicBezTo>
                    <a:pt x="11" y="0"/>
                    <a:pt x="11" y="0"/>
                    <a:pt x="11" y="0"/>
                  </a:cubicBezTo>
                  <a:cubicBezTo>
                    <a:pt x="4" y="7"/>
                    <a:pt x="0" y="16"/>
                    <a:pt x="0" y="26"/>
                  </a:cubicBezTo>
                  <a:cubicBezTo>
                    <a:pt x="0" y="46"/>
                    <a:pt x="17"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grpSp>
      <p:sp>
        <p:nvSpPr>
          <p:cNvPr id="635" name="TextBox 634">
            <a:extLst>
              <a:ext uri="{FF2B5EF4-FFF2-40B4-BE49-F238E27FC236}">
                <a16:creationId xmlns:a16="http://schemas.microsoft.com/office/drawing/2014/main" id="{E90D8968-4E25-411E-8FB2-3A8537769A1C}"/>
              </a:ext>
            </a:extLst>
          </p:cNvPr>
          <p:cNvSpPr txBox="1"/>
          <p:nvPr/>
        </p:nvSpPr>
        <p:spPr>
          <a:xfrm>
            <a:off x="7242537" y="2757309"/>
            <a:ext cx="5193057" cy="1268202"/>
          </a:xfrm>
          <a:prstGeom prst="rect">
            <a:avLst/>
          </a:prstGeom>
          <a:noFill/>
        </p:spPr>
        <p:txBody>
          <a:bodyPr wrap="square" lIns="182828" tIns="0" bIns="0" rtlCol="0" anchor="ctr" anchorCtr="0">
            <a:noAutofit/>
          </a:bodyPr>
          <a:lstStyle/>
          <a:p>
            <a:pPr defTabSz="914049">
              <a:defRPr/>
            </a:pPr>
            <a:r>
              <a:rPr lang="en-US" sz="1599" dirty="0">
                <a:solidFill>
                  <a:srgbClr val="505050"/>
                </a:solidFill>
                <a:latin typeface="Segoe UI" panose="020B0502040204020203" pitchFamily="34" charset="0"/>
                <a:ea typeface="Segoe UI" panose="020B0502040204020203" pitchFamily="34" charset="0"/>
                <a:cs typeface="Segoe UI" panose="020B0502040204020203" pitchFamily="34" charset="0"/>
              </a:rPr>
              <a:t>Want to move to cloud to lower your maintenance costs by taking advantage of cloud infrastructure.</a:t>
            </a:r>
          </a:p>
        </p:txBody>
      </p:sp>
      <p:sp>
        <p:nvSpPr>
          <p:cNvPr id="636" name="TextBox 635">
            <a:extLst>
              <a:ext uri="{FF2B5EF4-FFF2-40B4-BE49-F238E27FC236}">
                <a16:creationId xmlns:a16="http://schemas.microsoft.com/office/drawing/2014/main" id="{9A94154D-4B45-4E0D-ADF0-B941AC60C442}"/>
              </a:ext>
            </a:extLst>
          </p:cNvPr>
          <p:cNvSpPr txBox="1"/>
          <p:nvPr/>
        </p:nvSpPr>
        <p:spPr>
          <a:xfrm>
            <a:off x="7187225" y="4207248"/>
            <a:ext cx="5206299" cy="1377184"/>
          </a:xfrm>
          <a:prstGeom prst="rect">
            <a:avLst/>
          </a:prstGeom>
          <a:noFill/>
        </p:spPr>
        <p:txBody>
          <a:bodyPr wrap="square" lIns="182828" tIns="0" bIns="0" rtlCol="0" anchor="ctr" anchorCtr="0">
            <a:noAutofit/>
          </a:bodyPr>
          <a:lstStyle/>
          <a:p>
            <a:pPr marL="108873" defTabSz="913576" fontAlgn="base">
              <a:spcBef>
                <a:spcPts val="294"/>
              </a:spcBef>
              <a:spcAft>
                <a:spcPts val="490"/>
              </a:spcAft>
              <a:defRPr/>
            </a:pPr>
            <a:r>
              <a:rPr lang="en-US" sz="1599">
                <a:solidFill>
                  <a:srgbClr val="505050"/>
                </a:solidFill>
                <a:latin typeface="Segoe UI" panose="020B0502040204020203" pitchFamily="34" charset="0"/>
                <a:ea typeface="Segoe UI" panose="020B0502040204020203" pitchFamily="34" charset="0"/>
                <a:cs typeface="Segoe UI" panose="020B0502040204020203" pitchFamily="34" charset="0"/>
              </a:rPr>
              <a:t>Need a scale-on-demand capacity with no change in application environment needed. </a:t>
            </a:r>
            <a:endParaRPr lang="en-US" sz="1599" spc="20">
              <a:solidFill>
                <a:srgbClr val="3C3C3C">
                  <a:lumMod val="50000"/>
                </a:srgbClr>
              </a:solidFill>
              <a:latin typeface="Segoe UI" panose="020B0502040204020203" pitchFamily="34" charset="0"/>
              <a:cs typeface="Segoe UI" panose="020B0502040204020203" pitchFamily="34" charset="0"/>
            </a:endParaRPr>
          </a:p>
        </p:txBody>
      </p:sp>
      <p:sp>
        <p:nvSpPr>
          <p:cNvPr id="637" name="Rectangle 636">
            <a:extLst>
              <a:ext uri="{FF2B5EF4-FFF2-40B4-BE49-F238E27FC236}">
                <a16:creationId xmlns:a16="http://schemas.microsoft.com/office/drawing/2014/main" id="{3CBC4CFA-4E84-4FF2-984C-5290E9BA8139}"/>
              </a:ext>
            </a:extLst>
          </p:cNvPr>
          <p:cNvSpPr/>
          <p:nvPr/>
        </p:nvSpPr>
        <p:spPr bwMode="auto">
          <a:xfrm>
            <a:off x="7320294" y="4171691"/>
            <a:ext cx="4743670" cy="18285"/>
          </a:xfrm>
          <a:prstGeom prst="rect">
            <a:avLst/>
          </a:prstGeom>
          <a:solidFill>
            <a:schemeClr val="tx2">
              <a:lumMod val="65000"/>
              <a:alpha val="3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38" name="Rectangle 637">
            <a:extLst>
              <a:ext uri="{FF2B5EF4-FFF2-40B4-BE49-F238E27FC236}">
                <a16:creationId xmlns:a16="http://schemas.microsoft.com/office/drawing/2014/main" id="{9DECB2C6-7D8D-47DD-855C-99419A82C9FB}"/>
              </a:ext>
            </a:extLst>
          </p:cNvPr>
          <p:cNvSpPr/>
          <p:nvPr/>
        </p:nvSpPr>
        <p:spPr bwMode="auto">
          <a:xfrm>
            <a:off x="7274852" y="2580966"/>
            <a:ext cx="4813431" cy="18285"/>
          </a:xfrm>
          <a:prstGeom prst="rect">
            <a:avLst/>
          </a:prstGeom>
          <a:solidFill>
            <a:schemeClr val="tx2">
              <a:lumMod val="65000"/>
              <a:alpha val="3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39" name="TextBox 638">
            <a:extLst>
              <a:ext uri="{FF2B5EF4-FFF2-40B4-BE49-F238E27FC236}">
                <a16:creationId xmlns:a16="http://schemas.microsoft.com/office/drawing/2014/main" id="{45B8E89A-9FAA-4D32-831F-BB3E10AADB70}"/>
              </a:ext>
            </a:extLst>
          </p:cNvPr>
          <p:cNvSpPr txBox="1"/>
          <p:nvPr/>
        </p:nvSpPr>
        <p:spPr>
          <a:xfrm>
            <a:off x="7218305" y="451481"/>
            <a:ext cx="5039258" cy="634350"/>
          </a:xfrm>
          <a:prstGeom prst="rect">
            <a:avLst/>
          </a:prstGeom>
          <a:noFill/>
        </p:spPr>
        <p:txBody>
          <a:bodyPr wrap="square" lIns="182828" tIns="146262" rIns="182828" bIns="146262" rtlCol="0">
            <a:spAutoFit/>
          </a:bodyPr>
          <a:lstStyle/>
          <a:p>
            <a:pPr defTabSz="931969">
              <a:lnSpc>
                <a:spcPct val="90000"/>
              </a:lnSpc>
              <a:defRPr/>
            </a:pPr>
            <a:r>
              <a:rPr lang="en-US" sz="2400" kern="0" spc="20">
                <a:solidFill>
                  <a:srgbClr val="3C3C3C"/>
                </a:solidFill>
                <a:latin typeface="Segoe UI"/>
                <a:cs typeface="Segoe UI Semilight" panose="020B0402040204020203" pitchFamily="34" charset="0"/>
              </a:rPr>
              <a:t>Lift and Shift is great when you</a:t>
            </a:r>
          </a:p>
        </p:txBody>
      </p:sp>
      <p:sp>
        <p:nvSpPr>
          <p:cNvPr id="640" name="TextBox 639">
            <a:extLst>
              <a:ext uri="{FF2B5EF4-FFF2-40B4-BE49-F238E27FC236}">
                <a16:creationId xmlns:a16="http://schemas.microsoft.com/office/drawing/2014/main" id="{00D1E30C-69F8-4656-BC77-A1243D7B90B3}"/>
              </a:ext>
            </a:extLst>
          </p:cNvPr>
          <p:cNvSpPr txBox="1"/>
          <p:nvPr/>
        </p:nvSpPr>
        <p:spPr>
          <a:xfrm>
            <a:off x="7145772" y="1331424"/>
            <a:ext cx="4933962" cy="973020"/>
          </a:xfrm>
          <a:prstGeom prst="rect">
            <a:avLst/>
          </a:prstGeom>
          <a:noFill/>
        </p:spPr>
        <p:txBody>
          <a:bodyPr wrap="square" lIns="182828" tIns="146262" rIns="182828" bIns="146262" rtlCol="0">
            <a:spAutoFit/>
          </a:bodyPr>
          <a:lstStyle/>
          <a:p>
            <a:pPr marL="108873" defTabSz="913576" fontAlgn="base">
              <a:lnSpc>
                <a:spcPct val="90000"/>
              </a:lnSpc>
              <a:spcBef>
                <a:spcPts val="294"/>
              </a:spcBef>
              <a:spcAft>
                <a:spcPts val="490"/>
              </a:spcAft>
              <a:defRPr/>
            </a:pPr>
            <a:r>
              <a:rPr lang="en-US" sz="1599">
                <a:solidFill>
                  <a:srgbClr val="505050"/>
                </a:solidFill>
                <a:latin typeface="Segoe UI" panose="020B0502040204020203" pitchFamily="34" charset="0"/>
                <a:ea typeface="Segoe UI" panose="020B0502040204020203" pitchFamily="34" charset="0"/>
                <a:cs typeface="Segoe UI" panose="020B0502040204020203" pitchFamily="34" charset="0"/>
              </a:rPr>
              <a:t>Want to avoid the burden of owning on-premises servers and datacenters. The cost and risk of maintaining the facilities are high. </a:t>
            </a:r>
            <a:endParaRPr lang="en-US" sz="1599">
              <a:gradFill>
                <a:gsLst>
                  <a:gs pos="2917">
                    <a:srgbClr val="FFFFFF"/>
                  </a:gs>
                  <a:gs pos="30000">
                    <a:srgbClr val="FFFFFF"/>
                  </a:gs>
                </a:gsLst>
                <a:lin ang="5400000" scaled="0"/>
              </a:gradFill>
              <a:latin typeface="Segoe UI" panose="020B0502040204020203" pitchFamily="34" charset="0"/>
              <a:cs typeface="Segoe UI" panose="020B0502040204020203" pitchFamily="34" charset="0"/>
            </a:endParaRPr>
          </a:p>
        </p:txBody>
      </p:sp>
      <p:sp>
        <p:nvSpPr>
          <p:cNvPr id="641" name="Rectangle 640">
            <a:extLst>
              <a:ext uri="{FF2B5EF4-FFF2-40B4-BE49-F238E27FC236}">
                <a16:creationId xmlns:a16="http://schemas.microsoft.com/office/drawing/2014/main" id="{B378253B-6DF2-4C8B-AE14-8ABD3B90568B}"/>
              </a:ext>
            </a:extLst>
          </p:cNvPr>
          <p:cNvSpPr/>
          <p:nvPr/>
        </p:nvSpPr>
        <p:spPr bwMode="auto">
          <a:xfrm>
            <a:off x="7336064" y="5616294"/>
            <a:ext cx="4743670" cy="18285"/>
          </a:xfrm>
          <a:prstGeom prst="rect">
            <a:avLst/>
          </a:prstGeom>
          <a:solidFill>
            <a:schemeClr val="tx2">
              <a:lumMod val="65000"/>
              <a:alpha val="3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2" name="TextBox 641">
            <a:extLst>
              <a:ext uri="{FF2B5EF4-FFF2-40B4-BE49-F238E27FC236}">
                <a16:creationId xmlns:a16="http://schemas.microsoft.com/office/drawing/2014/main" id="{2DA5090D-D26F-4CB4-8D72-574BCC3A6420}"/>
              </a:ext>
            </a:extLst>
          </p:cNvPr>
          <p:cNvSpPr txBox="1"/>
          <p:nvPr/>
        </p:nvSpPr>
        <p:spPr>
          <a:xfrm>
            <a:off x="7208804" y="5788791"/>
            <a:ext cx="5202452" cy="522874"/>
          </a:xfrm>
          <a:prstGeom prst="rect">
            <a:avLst/>
          </a:prstGeom>
          <a:noFill/>
        </p:spPr>
        <p:txBody>
          <a:bodyPr wrap="square" lIns="186494" tIns="149196" rIns="186494" bIns="149196" rtlCol="0">
            <a:spAutoFit/>
          </a:bodyPr>
          <a:lstStyle/>
          <a:p>
            <a:pPr defTabSz="932418">
              <a:lnSpc>
                <a:spcPct val="90000"/>
              </a:lnSpc>
              <a:spcAft>
                <a:spcPts val="612"/>
              </a:spcAft>
              <a:defRPr/>
            </a:pPr>
            <a:r>
              <a:rPr lang="en-US" sz="1599">
                <a:solidFill>
                  <a:srgbClr val="505050"/>
                </a:solidFill>
                <a:latin typeface="Segoe UI" panose="020B0502040204020203" pitchFamily="34" charset="0"/>
                <a:ea typeface="Segoe UI" panose="020B0502040204020203" pitchFamily="34" charset="0"/>
                <a:cs typeface="Segoe UI" panose="020B0502040204020203" pitchFamily="34" charset="0"/>
              </a:rPr>
              <a:t>Want to have data disaster recovery in cloud.</a:t>
            </a:r>
          </a:p>
        </p:txBody>
      </p:sp>
      <p:grpSp>
        <p:nvGrpSpPr>
          <p:cNvPr id="5" name="Group 4">
            <a:extLst>
              <a:ext uri="{FF2B5EF4-FFF2-40B4-BE49-F238E27FC236}">
                <a16:creationId xmlns:a16="http://schemas.microsoft.com/office/drawing/2014/main" id="{7587B690-6A0D-4D19-A0A6-991DA87DBBF0}"/>
              </a:ext>
            </a:extLst>
          </p:cNvPr>
          <p:cNvGrpSpPr/>
          <p:nvPr/>
        </p:nvGrpSpPr>
        <p:grpSpPr>
          <a:xfrm>
            <a:off x="6149262" y="5557668"/>
            <a:ext cx="872422" cy="1431896"/>
            <a:chOff x="6342928" y="5107622"/>
            <a:chExt cx="678869" cy="2187263"/>
          </a:xfrm>
        </p:grpSpPr>
        <p:sp>
          <p:nvSpPr>
            <p:cNvPr id="643" name="Rectangle 117">
              <a:extLst>
                <a:ext uri="{FF2B5EF4-FFF2-40B4-BE49-F238E27FC236}">
                  <a16:creationId xmlns:a16="http://schemas.microsoft.com/office/drawing/2014/main" id="{6B4A2305-3DB4-4531-B592-F4B9966118E6}"/>
                </a:ext>
              </a:extLst>
            </p:cNvPr>
            <p:cNvSpPr>
              <a:spLocks noChangeArrowheads="1"/>
            </p:cNvSpPr>
            <p:nvPr/>
          </p:nvSpPr>
          <p:spPr bwMode="auto">
            <a:xfrm>
              <a:off x="6342928" y="5107623"/>
              <a:ext cx="678869" cy="2187262"/>
            </a:xfrm>
            <a:prstGeom prst="rect">
              <a:avLst/>
            </a:prstGeom>
            <a:solidFill>
              <a:srgbClr val="045BA6"/>
            </a:solidFill>
            <a:ln>
              <a:noFill/>
            </a:ln>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nvGrpSpPr>
            <p:cNvPr id="644" name="Group 643">
              <a:extLst>
                <a:ext uri="{FF2B5EF4-FFF2-40B4-BE49-F238E27FC236}">
                  <a16:creationId xmlns:a16="http://schemas.microsoft.com/office/drawing/2014/main" id="{D3805300-DAB2-4ECE-B065-E828862A904D}"/>
                </a:ext>
              </a:extLst>
            </p:cNvPr>
            <p:cNvGrpSpPr/>
            <p:nvPr/>
          </p:nvGrpSpPr>
          <p:grpSpPr>
            <a:xfrm>
              <a:off x="6464944" y="5107622"/>
              <a:ext cx="454472" cy="2187263"/>
              <a:chOff x="8546306" y="746197"/>
              <a:chExt cx="424695" cy="2545519"/>
            </a:xfrm>
          </p:grpSpPr>
          <p:sp>
            <p:nvSpPr>
              <p:cNvPr id="645" name="Line 160">
                <a:extLst>
                  <a:ext uri="{FF2B5EF4-FFF2-40B4-BE49-F238E27FC236}">
                    <a16:creationId xmlns:a16="http://schemas.microsoft.com/office/drawing/2014/main" id="{FAD33444-FC2D-4A1B-A31E-4C6C0AC2604E}"/>
                  </a:ext>
                </a:extLst>
              </p:cNvPr>
              <p:cNvSpPr>
                <a:spLocks noChangeShapeType="1"/>
              </p:cNvSpPr>
              <p:nvPr/>
            </p:nvSpPr>
            <p:spPr bwMode="auto">
              <a:xfrm>
                <a:off x="8971001"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646" name="Line 161">
                <a:extLst>
                  <a:ext uri="{FF2B5EF4-FFF2-40B4-BE49-F238E27FC236}">
                    <a16:creationId xmlns:a16="http://schemas.microsoft.com/office/drawing/2014/main" id="{AEEE72B7-9785-4A8F-89BE-6559C802B2D6}"/>
                  </a:ext>
                </a:extLst>
              </p:cNvPr>
              <p:cNvSpPr>
                <a:spLocks noChangeShapeType="1"/>
              </p:cNvSpPr>
              <p:nvPr/>
            </p:nvSpPr>
            <p:spPr bwMode="auto">
              <a:xfrm>
                <a:off x="8866155"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647" name="Line 162">
                <a:extLst>
                  <a:ext uri="{FF2B5EF4-FFF2-40B4-BE49-F238E27FC236}">
                    <a16:creationId xmlns:a16="http://schemas.microsoft.com/office/drawing/2014/main" id="{950DF0B2-9967-4787-9594-F87D952490DF}"/>
                  </a:ext>
                </a:extLst>
              </p:cNvPr>
              <p:cNvSpPr>
                <a:spLocks noChangeShapeType="1"/>
              </p:cNvSpPr>
              <p:nvPr/>
            </p:nvSpPr>
            <p:spPr bwMode="auto">
              <a:xfrm>
                <a:off x="8757327"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648" name="Line 163">
                <a:extLst>
                  <a:ext uri="{FF2B5EF4-FFF2-40B4-BE49-F238E27FC236}">
                    <a16:creationId xmlns:a16="http://schemas.microsoft.com/office/drawing/2014/main" id="{20725CA3-EA91-4CBD-84CE-489004C8BD09}"/>
                  </a:ext>
                </a:extLst>
              </p:cNvPr>
              <p:cNvSpPr>
                <a:spLocks noChangeShapeType="1"/>
              </p:cNvSpPr>
              <p:nvPr/>
            </p:nvSpPr>
            <p:spPr bwMode="auto">
              <a:xfrm>
                <a:off x="8651153"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sp>
            <p:nvSpPr>
              <p:cNvPr id="649" name="Line 164">
                <a:extLst>
                  <a:ext uri="{FF2B5EF4-FFF2-40B4-BE49-F238E27FC236}">
                    <a16:creationId xmlns:a16="http://schemas.microsoft.com/office/drawing/2014/main" id="{D31228F1-7687-4CA4-A399-B1BE891B2F03}"/>
                  </a:ext>
                </a:extLst>
              </p:cNvPr>
              <p:cNvSpPr>
                <a:spLocks noChangeShapeType="1"/>
              </p:cNvSpPr>
              <p:nvPr/>
            </p:nvSpPr>
            <p:spPr bwMode="auto">
              <a:xfrm>
                <a:off x="8546306" y="746197"/>
                <a:ext cx="0" cy="2545519"/>
              </a:xfrm>
              <a:prstGeom prst="line">
                <a:avLst/>
              </a:prstGeom>
              <a:noFill/>
              <a:ln w="26988" cap="flat">
                <a:solidFill>
                  <a:srgbClr val="0093E2"/>
                </a:solidFill>
                <a:prstDash val="solid"/>
                <a:miter lim="800000"/>
                <a:headEnd/>
                <a:tailEnd/>
              </a:ln>
              <a:extLst>
                <a:ext uri="{909E8E84-426E-40DD-AFC4-6F175D3DCCD1}">
                  <a14:hiddenFill xmlns:a14="http://schemas.microsoft.com/office/drawing/2010/main">
                    <a:noFill/>
                  </a14:hiddenFill>
                </a:ext>
              </a:extLst>
            </p:spPr>
            <p:txBody>
              <a:bodyPr vert="horz" wrap="square" lIns="91414" tIns="45706" rIns="91414" bIns="45706" numCol="1" anchor="t" anchorCtr="0" compatLnSpc="1">
                <a:prstTxWarp prst="textNoShape">
                  <a:avLst/>
                </a:prstTxWarp>
              </a:bodyPr>
              <a:lstStyle/>
              <a:p>
                <a:pPr defTabSz="931860">
                  <a:defRPr/>
                </a:pPr>
                <a:endParaRPr lang="de-DE">
                  <a:solidFill>
                    <a:srgbClr val="FFFFFF"/>
                  </a:solidFill>
                  <a:latin typeface="Segoe UI"/>
                </a:endParaRPr>
              </a:p>
            </p:txBody>
          </p:sp>
        </p:grpSp>
      </p:grpSp>
    </p:spTree>
    <p:extLst>
      <p:ext uri="{BB962C8B-B14F-4D97-AF65-F5344CB8AC3E}">
        <p14:creationId xmlns:p14="http://schemas.microsoft.com/office/powerpoint/2010/main" val="3142707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4" name="Picture 113"/>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8709" y="-2621"/>
            <a:ext cx="12445184" cy="6990564"/>
          </a:xfrm>
          <a:prstGeom prst="rect">
            <a:avLst/>
          </a:prstGeom>
        </p:spPr>
      </p:pic>
      <p:sp>
        <p:nvSpPr>
          <p:cNvPr id="108" name="Rectangle 107"/>
          <p:cNvSpPr/>
          <p:nvPr/>
        </p:nvSpPr>
        <p:spPr bwMode="auto">
          <a:xfrm>
            <a:off x="0" y="-2621"/>
            <a:ext cx="12413821" cy="6315837"/>
          </a:xfrm>
          <a:prstGeom prst="rect">
            <a:avLst/>
          </a:prstGeom>
          <a:solidFill>
            <a:schemeClr val="bg1">
              <a:alpha val="6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7" name="Oval 116"/>
          <p:cNvSpPr/>
          <p:nvPr/>
        </p:nvSpPr>
        <p:spPr bwMode="auto">
          <a:xfrm>
            <a:off x="516309" y="2915202"/>
            <a:ext cx="885558" cy="88555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 name="Title 1"/>
          <p:cNvSpPr>
            <a:spLocks noGrp="1"/>
          </p:cNvSpPr>
          <p:nvPr>
            <p:ph type="title"/>
          </p:nvPr>
        </p:nvSpPr>
        <p:spPr>
          <a:xfrm>
            <a:off x="274639" y="295274"/>
            <a:ext cx="12161836" cy="917575"/>
          </a:xfrm>
        </p:spPr>
        <p:txBody>
          <a:bodyPr>
            <a:normAutofit/>
          </a:bodyPr>
          <a:lstStyle/>
          <a:p>
            <a:r>
              <a:rPr lang="en-US" sz="4000" dirty="0"/>
              <a:t>Understanding a Typical On-Premise to Cloud Migration</a:t>
            </a:r>
          </a:p>
        </p:txBody>
      </p:sp>
      <p:sp>
        <p:nvSpPr>
          <p:cNvPr id="6" name="object 13"/>
          <p:cNvSpPr txBox="1"/>
          <p:nvPr/>
        </p:nvSpPr>
        <p:spPr>
          <a:xfrm>
            <a:off x="477439" y="2057102"/>
            <a:ext cx="3383503" cy="276999"/>
          </a:xfrm>
          <a:prstGeom prst="rect">
            <a:avLst/>
          </a:prstGeom>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800" b="1" i="0" u="none" strike="noStrike" kern="0" cap="none" spc="90" normalizeH="0" baseline="0" noProof="0" dirty="0">
                <a:ln>
                  <a:noFill/>
                </a:ln>
                <a:solidFill>
                  <a:srgbClr val="58595B"/>
                </a:solidFill>
                <a:effectLst/>
                <a:uLnTx/>
                <a:uFillTx/>
                <a:latin typeface="Segoe UI"/>
                <a:cs typeface="Segoe UI"/>
              </a:rPr>
              <a:t>MIGRATION</a:t>
            </a:r>
            <a:r>
              <a:rPr kumimoji="0" sz="1800" b="1" i="0" u="none" strike="noStrike" kern="0" cap="none" spc="110" normalizeH="0" baseline="0" noProof="0" dirty="0">
                <a:ln>
                  <a:noFill/>
                </a:ln>
                <a:solidFill>
                  <a:srgbClr val="58595B"/>
                </a:solidFill>
                <a:effectLst/>
                <a:uLnTx/>
                <a:uFillTx/>
                <a:latin typeface="Segoe UI"/>
                <a:cs typeface="Segoe UI"/>
              </a:rPr>
              <a:t> </a:t>
            </a:r>
            <a:r>
              <a:rPr kumimoji="0" sz="1800" b="1" i="0" u="none" strike="noStrike" kern="0" cap="none" spc="85" normalizeH="0" baseline="0" noProof="0" dirty="0">
                <a:ln>
                  <a:noFill/>
                </a:ln>
                <a:solidFill>
                  <a:srgbClr val="58595B"/>
                </a:solidFill>
                <a:effectLst/>
                <a:uLnTx/>
                <a:uFillTx/>
                <a:latin typeface="Segoe UI"/>
                <a:cs typeface="Segoe UI"/>
              </a:rPr>
              <a:t>PROCESS</a:t>
            </a:r>
            <a:r>
              <a:rPr kumimoji="0" sz="1800" b="1" i="0" u="none" strike="noStrike" kern="0" cap="none" spc="-170" normalizeH="0" baseline="0" noProof="0" dirty="0">
                <a:ln>
                  <a:noFill/>
                </a:ln>
                <a:solidFill>
                  <a:srgbClr val="58595B"/>
                </a:solidFill>
                <a:effectLst/>
                <a:uLnTx/>
                <a:uFillTx/>
                <a:latin typeface="Segoe UI"/>
                <a:cs typeface="Segoe UI"/>
              </a:rPr>
              <a:t> </a:t>
            </a:r>
            <a:endParaRPr kumimoji="0" sz="1800" b="0" i="0" u="none" strike="noStrike" kern="0" cap="none" spc="0" normalizeH="0" baseline="0" noProof="0" dirty="0">
              <a:ln>
                <a:noFill/>
              </a:ln>
              <a:solidFill>
                <a:sysClr val="windowText" lastClr="000000"/>
              </a:solidFill>
              <a:effectLst/>
              <a:uLnTx/>
              <a:uFillTx/>
              <a:latin typeface="Segoe UI"/>
              <a:cs typeface="Segoe UI"/>
            </a:endParaRPr>
          </a:p>
        </p:txBody>
      </p:sp>
      <p:sp>
        <p:nvSpPr>
          <p:cNvPr id="7" name="object 14"/>
          <p:cNvSpPr txBox="1"/>
          <p:nvPr/>
        </p:nvSpPr>
        <p:spPr>
          <a:xfrm>
            <a:off x="931859" y="4861618"/>
            <a:ext cx="1642351" cy="887551"/>
          </a:xfrm>
          <a:prstGeom prst="rect">
            <a:avLst/>
          </a:prstGeom>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Discover</a:t>
            </a:r>
            <a:r>
              <a:rPr kumimoji="0" sz="1400" b="0" i="0" u="none" strike="noStrike" kern="0" cap="none" spc="-105"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customer’s</a:t>
            </a:r>
          </a:p>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on-prem footprint</a:t>
            </a:r>
            <a:r>
              <a:rPr kumimoji="0" sz="1400" b="0" i="0" u="none" strike="noStrike" kern="0" cap="none" spc="-105"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(VMs,  networks, apps</a:t>
            </a:r>
            <a:r>
              <a:rPr kumimoji="0" sz="1400" b="0" i="0" u="none" strike="noStrike" kern="0" cap="none" spc="-11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etc.)</a:t>
            </a:r>
          </a:p>
        </p:txBody>
      </p:sp>
      <p:sp>
        <p:nvSpPr>
          <p:cNvPr id="8" name="object 15"/>
          <p:cNvSpPr/>
          <p:nvPr/>
        </p:nvSpPr>
        <p:spPr>
          <a:xfrm>
            <a:off x="514715" y="4909352"/>
            <a:ext cx="303003" cy="286947"/>
          </a:xfrm>
          <a:custGeom>
            <a:avLst/>
            <a:gdLst/>
            <a:ahLst/>
            <a:cxnLst/>
            <a:rect l="l" t="t" r="r" b="b"/>
            <a:pathLst>
              <a:path w="207009" h="207009">
                <a:moveTo>
                  <a:pt x="103378" y="0"/>
                </a:moveTo>
                <a:lnTo>
                  <a:pt x="63136" y="8125"/>
                </a:lnTo>
                <a:lnTo>
                  <a:pt x="30276" y="30281"/>
                </a:lnTo>
                <a:lnTo>
                  <a:pt x="8123" y="63141"/>
                </a:lnTo>
                <a:lnTo>
                  <a:pt x="0" y="103378"/>
                </a:lnTo>
                <a:lnTo>
                  <a:pt x="8123" y="143619"/>
                </a:lnTo>
                <a:lnTo>
                  <a:pt x="30276" y="176479"/>
                </a:lnTo>
                <a:lnTo>
                  <a:pt x="63136" y="198632"/>
                </a:lnTo>
                <a:lnTo>
                  <a:pt x="103378" y="206756"/>
                </a:lnTo>
                <a:lnTo>
                  <a:pt x="143619" y="198632"/>
                </a:lnTo>
                <a:lnTo>
                  <a:pt x="176479" y="176479"/>
                </a:lnTo>
                <a:lnTo>
                  <a:pt x="198632" y="143619"/>
                </a:lnTo>
                <a:lnTo>
                  <a:pt x="206756" y="103378"/>
                </a:lnTo>
                <a:lnTo>
                  <a:pt x="198632" y="63141"/>
                </a:lnTo>
                <a:lnTo>
                  <a:pt x="176479" y="30281"/>
                </a:lnTo>
                <a:lnTo>
                  <a:pt x="143619" y="8125"/>
                </a:lnTo>
                <a:lnTo>
                  <a:pt x="103378"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 name="object 16"/>
          <p:cNvSpPr txBox="1"/>
          <p:nvPr/>
        </p:nvSpPr>
        <p:spPr>
          <a:xfrm>
            <a:off x="604675" y="4956681"/>
            <a:ext cx="123618" cy="215444"/>
          </a:xfrm>
          <a:prstGeom prst="rect">
            <a:avLst/>
          </a:prstGeom>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1</a:t>
            </a:r>
            <a:endParaRPr kumimoji="0" sz="1400" b="0" i="0" u="none" strike="noStrike" kern="0" cap="none" spc="0" normalizeH="0" baseline="0" noProof="0">
              <a:ln>
                <a:noFill/>
              </a:ln>
              <a:solidFill>
                <a:sysClr val="windowText" lastClr="000000"/>
              </a:solidFill>
              <a:effectLst/>
              <a:uLnTx/>
              <a:uFillTx/>
              <a:latin typeface="Segoe UI"/>
              <a:cs typeface="Segoe UI"/>
            </a:endParaRPr>
          </a:p>
        </p:txBody>
      </p:sp>
      <p:sp>
        <p:nvSpPr>
          <p:cNvPr id="10" name="object 17"/>
          <p:cNvSpPr txBox="1"/>
          <p:nvPr/>
        </p:nvSpPr>
        <p:spPr>
          <a:xfrm>
            <a:off x="3390667" y="4854520"/>
            <a:ext cx="1285439" cy="1120178"/>
          </a:xfrm>
          <a:prstGeom prst="rect">
            <a:avLst/>
          </a:prstGeom>
        </p:spPr>
        <p:txBody>
          <a:bodyPr vert="horz" wrap="square" lIns="0" tIns="0" rIns="0" bIns="0" rtlCol="0">
            <a:spAutoFit/>
          </a:bodyPr>
          <a:lstStyle/>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Map</a:t>
            </a:r>
            <a:r>
              <a:rPr kumimoji="0" sz="1400" b="0" i="0" u="none" strike="noStrike" kern="0" cap="none" spc="-95"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dependencies  and determine  network</a:t>
            </a:r>
            <a:r>
              <a:rPr kumimoji="0" sz="1400" b="0" i="0" u="none" strike="noStrike" kern="0" cap="none" spc="-10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topology</a:t>
            </a:r>
          </a:p>
        </p:txBody>
      </p:sp>
      <p:sp>
        <p:nvSpPr>
          <p:cNvPr id="11" name="object 18"/>
          <p:cNvSpPr/>
          <p:nvPr/>
        </p:nvSpPr>
        <p:spPr>
          <a:xfrm>
            <a:off x="2973505" y="4909352"/>
            <a:ext cx="303003" cy="286947"/>
          </a:xfrm>
          <a:custGeom>
            <a:avLst/>
            <a:gdLst/>
            <a:ahLst/>
            <a:cxnLst/>
            <a:rect l="l" t="t" r="r" b="b"/>
            <a:pathLst>
              <a:path w="207010" h="207009">
                <a:moveTo>
                  <a:pt x="103378" y="0"/>
                </a:moveTo>
                <a:lnTo>
                  <a:pt x="63136" y="8125"/>
                </a:lnTo>
                <a:lnTo>
                  <a:pt x="30276" y="30281"/>
                </a:lnTo>
                <a:lnTo>
                  <a:pt x="8123" y="63141"/>
                </a:lnTo>
                <a:lnTo>
                  <a:pt x="0" y="103378"/>
                </a:lnTo>
                <a:lnTo>
                  <a:pt x="8123" y="143619"/>
                </a:lnTo>
                <a:lnTo>
                  <a:pt x="30276" y="176479"/>
                </a:lnTo>
                <a:lnTo>
                  <a:pt x="63136" y="198632"/>
                </a:lnTo>
                <a:lnTo>
                  <a:pt x="103378" y="206756"/>
                </a:lnTo>
                <a:lnTo>
                  <a:pt x="143619" y="198632"/>
                </a:lnTo>
                <a:lnTo>
                  <a:pt x="176479" y="176479"/>
                </a:lnTo>
                <a:lnTo>
                  <a:pt x="198632" y="143619"/>
                </a:lnTo>
                <a:lnTo>
                  <a:pt x="206756" y="103378"/>
                </a:lnTo>
                <a:lnTo>
                  <a:pt x="198632" y="63141"/>
                </a:lnTo>
                <a:lnTo>
                  <a:pt x="176479" y="30281"/>
                </a:lnTo>
                <a:lnTo>
                  <a:pt x="143619" y="8125"/>
                </a:lnTo>
                <a:lnTo>
                  <a:pt x="103378"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2" name="object 19"/>
          <p:cNvSpPr txBox="1"/>
          <p:nvPr/>
        </p:nvSpPr>
        <p:spPr>
          <a:xfrm>
            <a:off x="3063463" y="4956681"/>
            <a:ext cx="123618" cy="215444"/>
          </a:xfrm>
          <a:prstGeom prst="rect">
            <a:avLst/>
          </a:prstGeom>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2</a:t>
            </a:r>
            <a:endParaRPr kumimoji="0" sz="1400" b="0" i="0" u="none" strike="noStrike" kern="0" cap="none" spc="0" normalizeH="0" baseline="0" noProof="0">
              <a:ln>
                <a:noFill/>
              </a:ln>
              <a:solidFill>
                <a:sysClr val="windowText" lastClr="000000"/>
              </a:solidFill>
              <a:effectLst/>
              <a:uLnTx/>
              <a:uFillTx/>
              <a:latin typeface="Segoe UI"/>
              <a:cs typeface="Segoe UI"/>
            </a:endParaRPr>
          </a:p>
        </p:txBody>
      </p:sp>
      <p:sp>
        <p:nvSpPr>
          <p:cNvPr id="13" name="object 20"/>
          <p:cNvSpPr txBox="1"/>
          <p:nvPr/>
        </p:nvSpPr>
        <p:spPr>
          <a:xfrm>
            <a:off x="5806774" y="4854520"/>
            <a:ext cx="1201788" cy="1120176"/>
          </a:xfrm>
          <a:prstGeom prst="rect">
            <a:avLst/>
          </a:prstGeom>
        </p:spPr>
        <p:txBody>
          <a:bodyPr vert="horz" wrap="square" lIns="0" tIns="0" rIns="0" bIns="0" rtlCol="0">
            <a:spAutoFit/>
          </a:bodyPr>
          <a:lstStyle/>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5" normalizeH="0" baseline="0" noProof="0" dirty="0">
                <a:ln>
                  <a:noFill/>
                </a:ln>
                <a:solidFill>
                  <a:schemeClr val="accent5"/>
                </a:solidFill>
                <a:effectLst/>
                <a:uLnTx/>
                <a:uFillTx/>
                <a:latin typeface="Segoe UI"/>
                <a:cs typeface="Segoe UI"/>
              </a:rPr>
              <a:t>Recommend  </a:t>
            </a:r>
            <a:r>
              <a:rPr kumimoji="0" sz="1400" b="0" i="0" u="none" strike="noStrike" kern="0" cap="none" spc="0" normalizeH="0" baseline="0" noProof="0" dirty="0">
                <a:ln>
                  <a:noFill/>
                </a:ln>
                <a:solidFill>
                  <a:schemeClr val="accent5"/>
                </a:solidFill>
                <a:effectLst/>
                <a:uLnTx/>
                <a:uFillTx/>
                <a:latin typeface="Segoe UI"/>
                <a:cs typeface="Segoe UI"/>
              </a:rPr>
              <a:t>optimization</a:t>
            </a:r>
            <a:r>
              <a:rPr kumimoji="0" sz="1400" b="0" i="0" u="none" strike="noStrike" kern="0" cap="none" spc="-10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path  for</a:t>
            </a:r>
            <a:r>
              <a:rPr kumimoji="0" sz="1400" b="0" i="0" u="none" strike="noStrike" kern="0" cap="none" spc="-10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workloads</a:t>
            </a:r>
            <a:r>
              <a:rPr kumimoji="0" lang="en-US" sz="1400" b="0" i="0" u="none" strike="noStrike" kern="0" cap="none" spc="0" normalizeH="0" baseline="0" noProof="0" dirty="0">
                <a:ln>
                  <a:noFill/>
                </a:ln>
                <a:solidFill>
                  <a:schemeClr val="accent5"/>
                </a:solidFill>
                <a:effectLst/>
                <a:uLnTx/>
                <a:uFillTx/>
                <a:latin typeface="Segoe UI"/>
                <a:cs typeface="Segoe UI"/>
              </a:rPr>
              <a:t>, cost modeling</a:t>
            </a:r>
            <a:endParaRPr kumimoji="0" sz="1400" b="0" i="0" u="none" strike="noStrike" kern="0" cap="none" spc="0" normalizeH="0" baseline="0" noProof="0" dirty="0">
              <a:ln>
                <a:noFill/>
              </a:ln>
              <a:solidFill>
                <a:schemeClr val="accent5"/>
              </a:solidFill>
              <a:effectLst/>
              <a:uLnTx/>
              <a:uFillTx/>
              <a:latin typeface="Segoe UI"/>
              <a:cs typeface="Segoe UI"/>
            </a:endParaRPr>
          </a:p>
        </p:txBody>
      </p:sp>
      <p:sp>
        <p:nvSpPr>
          <p:cNvPr id="14" name="object 21"/>
          <p:cNvSpPr/>
          <p:nvPr/>
        </p:nvSpPr>
        <p:spPr>
          <a:xfrm>
            <a:off x="5389632" y="4909352"/>
            <a:ext cx="303003" cy="286947"/>
          </a:xfrm>
          <a:custGeom>
            <a:avLst/>
            <a:gdLst/>
            <a:ahLst/>
            <a:cxnLst/>
            <a:rect l="l" t="t" r="r" b="b"/>
            <a:pathLst>
              <a:path w="207010" h="207009">
                <a:moveTo>
                  <a:pt x="103377" y="0"/>
                </a:moveTo>
                <a:lnTo>
                  <a:pt x="63136" y="8125"/>
                </a:lnTo>
                <a:lnTo>
                  <a:pt x="30276" y="30281"/>
                </a:lnTo>
                <a:lnTo>
                  <a:pt x="8123" y="63141"/>
                </a:lnTo>
                <a:lnTo>
                  <a:pt x="0" y="103378"/>
                </a:lnTo>
                <a:lnTo>
                  <a:pt x="8123" y="143619"/>
                </a:lnTo>
                <a:lnTo>
                  <a:pt x="30276" y="176479"/>
                </a:lnTo>
                <a:lnTo>
                  <a:pt x="63136" y="198632"/>
                </a:lnTo>
                <a:lnTo>
                  <a:pt x="103377" y="206756"/>
                </a:lnTo>
                <a:lnTo>
                  <a:pt x="143619" y="198632"/>
                </a:lnTo>
                <a:lnTo>
                  <a:pt x="176479" y="176479"/>
                </a:lnTo>
                <a:lnTo>
                  <a:pt x="198632" y="143619"/>
                </a:lnTo>
                <a:lnTo>
                  <a:pt x="206755" y="103378"/>
                </a:lnTo>
                <a:lnTo>
                  <a:pt x="198632" y="63141"/>
                </a:lnTo>
                <a:lnTo>
                  <a:pt x="176479" y="30281"/>
                </a:lnTo>
                <a:lnTo>
                  <a:pt x="143619" y="8125"/>
                </a:lnTo>
                <a:lnTo>
                  <a:pt x="103377"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5" name="object 22"/>
          <p:cNvSpPr txBox="1"/>
          <p:nvPr/>
        </p:nvSpPr>
        <p:spPr>
          <a:xfrm>
            <a:off x="5479589" y="4956681"/>
            <a:ext cx="123618" cy="215444"/>
          </a:xfrm>
          <a:prstGeom prst="rect">
            <a:avLst/>
          </a:prstGeom>
          <a:noFill/>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3</a:t>
            </a:r>
            <a:endParaRPr kumimoji="0" sz="1400" b="0" i="0" u="none" strike="noStrike" kern="0" cap="none" spc="0" normalizeH="0" baseline="0" noProof="0" dirty="0">
              <a:ln>
                <a:noFill/>
              </a:ln>
              <a:solidFill>
                <a:sysClr val="windowText" lastClr="000000"/>
              </a:solidFill>
              <a:effectLst/>
              <a:uLnTx/>
              <a:uFillTx/>
              <a:latin typeface="Segoe UI"/>
              <a:cs typeface="Segoe UI"/>
            </a:endParaRPr>
          </a:p>
        </p:txBody>
      </p:sp>
      <p:sp>
        <p:nvSpPr>
          <p:cNvPr id="16" name="object 23"/>
          <p:cNvSpPr txBox="1"/>
          <p:nvPr/>
        </p:nvSpPr>
        <p:spPr>
          <a:xfrm>
            <a:off x="8192711" y="4854520"/>
            <a:ext cx="1156245" cy="896143"/>
          </a:xfrm>
          <a:prstGeom prst="rect">
            <a:avLst/>
          </a:prstGeom>
        </p:spPr>
        <p:txBody>
          <a:bodyPr vert="horz" wrap="square" lIns="0" tIns="0" rIns="0" bIns="0" rtlCol="0">
            <a:spAutoFit/>
          </a:bodyPr>
          <a:lstStyle/>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Determine best  cloud</a:t>
            </a:r>
            <a:r>
              <a:rPr kumimoji="0" sz="1400" b="0" i="0" u="none" strike="noStrike" kern="0" cap="none" spc="-100"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computing  </a:t>
            </a:r>
            <a:r>
              <a:rPr kumimoji="0" sz="1400" b="0" i="0" u="none" strike="noStrike" kern="0" cap="none" spc="-5" normalizeH="0" baseline="0" noProof="0" dirty="0">
                <a:ln>
                  <a:noFill/>
                </a:ln>
                <a:solidFill>
                  <a:schemeClr val="accent5"/>
                </a:solidFill>
                <a:effectLst/>
                <a:uLnTx/>
                <a:uFillTx/>
                <a:latin typeface="Segoe UI"/>
                <a:cs typeface="Segoe UI"/>
              </a:rPr>
              <a:t>service</a:t>
            </a:r>
            <a:r>
              <a:rPr kumimoji="0" sz="1400" b="0" i="0" u="none" strike="noStrike" kern="0" cap="none" spc="-95" normalizeH="0" baseline="0" noProof="0" dirty="0">
                <a:ln>
                  <a:noFill/>
                </a:ln>
                <a:solidFill>
                  <a:schemeClr val="accent5"/>
                </a:solidFill>
                <a:effectLst/>
                <a:uLnTx/>
                <a:uFillTx/>
                <a:latin typeface="Segoe UI"/>
                <a:cs typeface="Segoe UI"/>
              </a:rPr>
              <a:t> </a:t>
            </a:r>
            <a:r>
              <a:rPr kumimoji="0" sz="1400" b="0" i="0" u="none" strike="noStrike" kern="0" cap="none" spc="-5" normalizeH="0" baseline="0" noProof="0" dirty="0">
                <a:ln>
                  <a:noFill/>
                </a:ln>
                <a:solidFill>
                  <a:schemeClr val="accent5"/>
                </a:solidFill>
                <a:effectLst/>
                <a:uLnTx/>
                <a:uFillTx/>
                <a:latin typeface="Segoe UI"/>
                <a:cs typeface="Segoe UI"/>
              </a:rPr>
              <a:t>model</a:t>
            </a:r>
            <a:endParaRPr kumimoji="0" sz="1400" b="0" i="0" u="none" strike="noStrike" kern="0" cap="none" spc="0" normalizeH="0" baseline="0" noProof="0" dirty="0">
              <a:ln>
                <a:noFill/>
              </a:ln>
              <a:solidFill>
                <a:schemeClr val="accent5"/>
              </a:solidFill>
              <a:effectLst/>
              <a:uLnTx/>
              <a:uFillTx/>
              <a:latin typeface="Segoe UI"/>
              <a:cs typeface="Segoe UI"/>
            </a:endParaRPr>
          </a:p>
        </p:txBody>
      </p:sp>
      <p:sp>
        <p:nvSpPr>
          <p:cNvPr id="17" name="object 24"/>
          <p:cNvSpPr/>
          <p:nvPr/>
        </p:nvSpPr>
        <p:spPr>
          <a:xfrm>
            <a:off x="7775643" y="4909352"/>
            <a:ext cx="303003" cy="286947"/>
          </a:xfrm>
          <a:custGeom>
            <a:avLst/>
            <a:gdLst/>
            <a:ahLst/>
            <a:cxnLst/>
            <a:rect l="l" t="t" r="r" b="b"/>
            <a:pathLst>
              <a:path w="207010" h="207009">
                <a:moveTo>
                  <a:pt x="103377" y="0"/>
                </a:moveTo>
                <a:lnTo>
                  <a:pt x="63136" y="8125"/>
                </a:lnTo>
                <a:lnTo>
                  <a:pt x="30276" y="30281"/>
                </a:lnTo>
                <a:lnTo>
                  <a:pt x="8123" y="63141"/>
                </a:lnTo>
                <a:lnTo>
                  <a:pt x="0" y="103378"/>
                </a:lnTo>
                <a:lnTo>
                  <a:pt x="8123" y="143619"/>
                </a:lnTo>
                <a:lnTo>
                  <a:pt x="30276" y="176479"/>
                </a:lnTo>
                <a:lnTo>
                  <a:pt x="63136" y="198632"/>
                </a:lnTo>
                <a:lnTo>
                  <a:pt x="103377" y="206756"/>
                </a:lnTo>
                <a:lnTo>
                  <a:pt x="143619" y="198632"/>
                </a:lnTo>
                <a:lnTo>
                  <a:pt x="176479" y="176479"/>
                </a:lnTo>
                <a:lnTo>
                  <a:pt x="198632" y="143619"/>
                </a:lnTo>
                <a:lnTo>
                  <a:pt x="206755" y="103378"/>
                </a:lnTo>
                <a:lnTo>
                  <a:pt x="198632" y="63141"/>
                </a:lnTo>
                <a:lnTo>
                  <a:pt x="176479" y="30281"/>
                </a:lnTo>
                <a:lnTo>
                  <a:pt x="143619" y="8125"/>
                </a:lnTo>
                <a:lnTo>
                  <a:pt x="103377"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8" name="object 25"/>
          <p:cNvSpPr txBox="1"/>
          <p:nvPr/>
        </p:nvSpPr>
        <p:spPr>
          <a:xfrm>
            <a:off x="7865600" y="4956681"/>
            <a:ext cx="123618" cy="215444"/>
          </a:xfrm>
          <a:prstGeom prst="rect">
            <a:avLst/>
          </a:prstGeom>
          <a:noFill/>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4</a:t>
            </a:r>
            <a:endParaRPr kumimoji="0" sz="1400" b="0" i="0" u="none" strike="noStrike" kern="0" cap="none" spc="0" normalizeH="0" baseline="0" noProof="0">
              <a:ln>
                <a:noFill/>
              </a:ln>
              <a:solidFill>
                <a:sysClr val="windowText" lastClr="000000"/>
              </a:solidFill>
              <a:effectLst/>
              <a:uLnTx/>
              <a:uFillTx/>
              <a:latin typeface="Segoe UI"/>
              <a:cs typeface="Segoe UI"/>
            </a:endParaRPr>
          </a:p>
        </p:txBody>
      </p:sp>
      <p:sp>
        <p:nvSpPr>
          <p:cNvPr id="19" name="object 26"/>
          <p:cNvSpPr txBox="1"/>
          <p:nvPr/>
        </p:nvSpPr>
        <p:spPr>
          <a:xfrm>
            <a:off x="10511802" y="4854520"/>
            <a:ext cx="1242683" cy="896142"/>
          </a:xfrm>
          <a:prstGeom prst="rect">
            <a:avLst/>
          </a:prstGeom>
        </p:spPr>
        <p:txBody>
          <a:bodyPr vert="horz" wrap="square" lIns="0" tIns="0" rIns="0" bIns="0" rtlCol="0">
            <a:spAutoFit/>
          </a:bodyPr>
          <a:lstStyle/>
          <a:p>
            <a:pPr marL="12700" marR="5080" lvl="0" indent="0" defTabSz="914400" eaLnBrk="1" fontAlgn="auto" latinLnBrk="0" hangingPunct="1">
              <a:lnSpc>
                <a:spcPct val="104200"/>
              </a:lnSpc>
              <a:spcBef>
                <a:spcPts val="0"/>
              </a:spcBef>
              <a:spcAft>
                <a:spcPts val="0"/>
              </a:spcAft>
              <a:buClrTx/>
              <a:buSzTx/>
              <a:buFontTx/>
              <a:buNone/>
              <a:tabLst/>
              <a:defRPr/>
            </a:pPr>
            <a:r>
              <a:rPr kumimoji="0" sz="1400" b="0" i="0" u="none" strike="noStrike" kern="0" cap="none" spc="0" normalizeH="0" baseline="0" noProof="0" dirty="0">
                <a:ln>
                  <a:noFill/>
                </a:ln>
                <a:solidFill>
                  <a:schemeClr val="accent5"/>
                </a:solidFill>
                <a:effectLst/>
                <a:uLnTx/>
                <a:uFillTx/>
                <a:latin typeface="Segoe UI"/>
                <a:cs typeface="Segoe UI"/>
              </a:rPr>
              <a:t>Provide cloud  </a:t>
            </a:r>
            <a:r>
              <a:rPr kumimoji="0" sz="1400" b="0" i="0" u="none" strike="noStrike" kern="0" cap="none" spc="-5" normalizeH="0" baseline="0" noProof="0" dirty="0">
                <a:ln>
                  <a:noFill/>
                </a:ln>
                <a:solidFill>
                  <a:schemeClr val="accent5"/>
                </a:solidFill>
                <a:effectLst/>
                <a:uLnTx/>
                <a:uFillTx/>
                <a:latin typeface="Segoe UI"/>
                <a:cs typeface="Segoe UI"/>
              </a:rPr>
              <a:t>migration</a:t>
            </a:r>
            <a:r>
              <a:rPr kumimoji="0" sz="1400" b="0" i="0" u="none" strike="noStrike" kern="0" cap="none" spc="-70" normalizeH="0" baseline="0" noProof="0" dirty="0">
                <a:ln>
                  <a:noFill/>
                </a:ln>
                <a:solidFill>
                  <a:schemeClr val="accent5"/>
                </a:solidFill>
                <a:effectLst/>
                <a:uLnTx/>
                <a:uFillTx/>
                <a:latin typeface="Segoe UI"/>
                <a:cs typeface="Segoe UI"/>
              </a:rPr>
              <a:t> </a:t>
            </a:r>
            <a:r>
              <a:rPr kumimoji="0" sz="1400" b="0" i="0" u="none" strike="noStrike" kern="0" cap="none" spc="-5" normalizeH="0" baseline="0" noProof="0" dirty="0">
                <a:ln>
                  <a:noFill/>
                </a:ln>
                <a:solidFill>
                  <a:schemeClr val="accent5"/>
                </a:solidFill>
                <a:effectLst/>
                <a:uLnTx/>
                <a:uFillTx/>
                <a:latin typeface="Segoe UI"/>
                <a:cs typeface="Segoe UI"/>
              </a:rPr>
              <a:t>strategy  </a:t>
            </a:r>
            <a:r>
              <a:rPr kumimoji="0" sz="1400" b="0" i="0" u="none" strike="noStrike" kern="0" cap="none" spc="0" normalizeH="0" baseline="0" noProof="0" dirty="0">
                <a:ln>
                  <a:noFill/>
                </a:ln>
                <a:solidFill>
                  <a:schemeClr val="accent5"/>
                </a:solidFill>
                <a:effectLst/>
                <a:uLnTx/>
                <a:uFillTx/>
                <a:latin typeface="Segoe UI"/>
                <a:cs typeface="Segoe UI"/>
              </a:rPr>
              <a:t>and</a:t>
            </a:r>
            <a:r>
              <a:rPr kumimoji="0" sz="1400" b="0" i="0" u="none" strike="noStrike" kern="0" cap="none" spc="-105" normalizeH="0" baseline="0" noProof="0" dirty="0">
                <a:ln>
                  <a:noFill/>
                </a:ln>
                <a:solidFill>
                  <a:schemeClr val="accent5"/>
                </a:solidFill>
                <a:effectLst/>
                <a:uLnTx/>
                <a:uFillTx/>
                <a:latin typeface="Segoe UI"/>
                <a:cs typeface="Segoe UI"/>
              </a:rPr>
              <a:t> </a:t>
            </a:r>
            <a:r>
              <a:rPr kumimoji="0" sz="1400" b="0" i="0" u="none" strike="noStrike" kern="0" cap="none" spc="0" normalizeH="0" baseline="0" noProof="0" dirty="0">
                <a:ln>
                  <a:noFill/>
                </a:ln>
                <a:solidFill>
                  <a:schemeClr val="accent5"/>
                </a:solidFill>
                <a:effectLst/>
                <a:uLnTx/>
                <a:uFillTx/>
                <a:latin typeface="Segoe UI"/>
                <a:cs typeface="Segoe UI"/>
              </a:rPr>
              <a:t>plan</a:t>
            </a:r>
            <a:endParaRPr kumimoji="0" sz="1400" b="0" i="0" u="none" strike="noStrike" kern="0" cap="none" spc="0" normalizeH="0" baseline="0" noProof="0">
              <a:ln>
                <a:noFill/>
              </a:ln>
              <a:solidFill>
                <a:schemeClr val="accent5"/>
              </a:solidFill>
              <a:effectLst/>
              <a:uLnTx/>
              <a:uFillTx/>
              <a:latin typeface="Segoe UI"/>
              <a:cs typeface="Segoe UI"/>
            </a:endParaRPr>
          </a:p>
        </p:txBody>
      </p:sp>
      <p:sp>
        <p:nvSpPr>
          <p:cNvPr id="20" name="object 27"/>
          <p:cNvSpPr/>
          <p:nvPr/>
        </p:nvSpPr>
        <p:spPr>
          <a:xfrm>
            <a:off x="10094732" y="4909352"/>
            <a:ext cx="303003" cy="286947"/>
          </a:xfrm>
          <a:custGeom>
            <a:avLst/>
            <a:gdLst/>
            <a:ahLst/>
            <a:cxnLst/>
            <a:rect l="l" t="t" r="r" b="b"/>
            <a:pathLst>
              <a:path w="207009" h="207009">
                <a:moveTo>
                  <a:pt x="103377" y="0"/>
                </a:moveTo>
                <a:lnTo>
                  <a:pt x="63136" y="8125"/>
                </a:lnTo>
                <a:lnTo>
                  <a:pt x="30276" y="30281"/>
                </a:lnTo>
                <a:lnTo>
                  <a:pt x="8123" y="63141"/>
                </a:lnTo>
                <a:lnTo>
                  <a:pt x="0" y="103378"/>
                </a:lnTo>
                <a:lnTo>
                  <a:pt x="8123" y="143619"/>
                </a:lnTo>
                <a:lnTo>
                  <a:pt x="30276" y="176479"/>
                </a:lnTo>
                <a:lnTo>
                  <a:pt x="63136" y="198632"/>
                </a:lnTo>
                <a:lnTo>
                  <a:pt x="103377" y="206756"/>
                </a:lnTo>
                <a:lnTo>
                  <a:pt x="143619" y="198632"/>
                </a:lnTo>
                <a:lnTo>
                  <a:pt x="176479" y="176479"/>
                </a:lnTo>
                <a:lnTo>
                  <a:pt x="198632" y="143619"/>
                </a:lnTo>
                <a:lnTo>
                  <a:pt x="206755" y="103378"/>
                </a:lnTo>
                <a:lnTo>
                  <a:pt x="198632" y="63141"/>
                </a:lnTo>
                <a:lnTo>
                  <a:pt x="176479" y="30281"/>
                </a:lnTo>
                <a:lnTo>
                  <a:pt x="143619" y="8125"/>
                </a:lnTo>
                <a:lnTo>
                  <a:pt x="103377"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1" name="object 28"/>
          <p:cNvSpPr txBox="1"/>
          <p:nvPr/>
        </p:nvSpPr>
        <p:spPr>
          <a:xfrm>
            <a:off x="10184694" y="4956681"/>
            <a:ext cx="123618" cy="215444"/>
          </a:xfrm>
          <a:prstGeom prst="rect">
            <a:avLst/>
          </a:prstGeom>
          <a:noFill/>
        </p:spPr>
        <p:txBody>
          <a:bodyPr vert="horz" wrap="square" lIns="0" tIns="0" rIns="0" bIns="0" rtlCol="0">
            <a:spAutoFit/>
          </a:bodyPr>
          <a:lstStyle/>
          <a:p>
            <a:pPr marL="12700" marR="0" lvl="0" indent="0" defTabSz="914400" eaLnBrk="1" fontAlgn="auto" latinLnBrk="0" hangingPunct="1">
              <a:lnSpc>
                <a:spcPct val="100000"/>
              </a:lnSpc>
              <a:spcBef>
                <a:spcPts val="0"/>
              </a:spcBef>
              <a:spcAft>
                <a:spcPts val="0"/>
              </a:spcAft>
              <a:buClrTx/>
              <a:buSzTx/>
              <a:buFontTx/>
              <a:buNone/>
              <a:tabLst/>
              <a:defRPr/>
            </a:pPr>
            <a:r>
              <a:rPr kumimoji="0" sz="1400" b="1" i="0" u="none" strike="noStrike" kern="0" cap="none" spc="0" normalizeH="0" baseline="0" noProof="0" dirty="0">
                <a:ln>
                  <a:noFill/>
                </a:ln>
                <a:solidFill>
                  <a:srgbClr val="FFFFFF"/>
                </a:solidFill>
                <a:effectLst/>
                <a:uLnTx/>
                <a:uFillTx/>
                <a:latin typeface="Segoe UI"/>
                <a:cs typeface="Segoe UI"/>
              </a:rPr>
              <a:t>5</a:t>
            </a:r>
            <a:endParaRPr kumimoji="0" sz="1400" b="0" i="0" u="none" strike="noStrike" kern="0" cap="none" spc="0" normalizeH="0" baseline="0" noProof="0" dirty="0">
              <a:ln>
                <a:noFill/>
              </a:ln>
              <a:solidFill>
                <a:sysClr val="windowText" lastClr="000000"/>
              </a:solidFill>
              <a:effectLst/>
              <a:uLnTx/>
              <a:uFillTx/>
              <a:latin typeface="Segoe UI"/>
              <a:cs typeface="Segoe UI"/>
            </a:endParaRPr>
          </a:p>
        </p:txBody>
      </p:sp>
      <p:sp>
        <p:nvSpPr>
          <p:cNvPr id="22" name="object 29"/>
          <p:cNvSpPr/>
          <p:nvPr/>
        </p:nvSpPr>
        <p:spPr>
          <a:xfrm>
            <a:off x="2551664" y="3588813"/>
            <a:ext cx="1846832" cy="824754"/>
          </a:xfrm>
          <a:custGeom>
            <a:avLst/>
            <a:gdLst/>
            <a:ahLst/>
            <a:cxnLst/>
            <a:rect l="l" t="t" r="r" b="b"/>
            <a:pathLst>
              <a:path w="1261745" h="594995">
                <a:moveTo>
                  <a:pt x="1261275" y="594652"/>
                </a:moveTo>
                <a:lnTo>
                  <a:pt x="62649" y="594652"/>
                </a:lnTo>
                <a:lnTo>
                  <a:pt x="38324" y="589708"/>
                </a:lnTo>
                <a:lnTo>
                  <a:pt x="18403" y="576248"/>
                </a:lnTo>
                <a:lnTo>
                  <a:pt x="4943" y="556327"/>
                </a:lnTo>
                <a:lnTo>
                  <a:pt x="0" y="532003"/>
                </a:lnTo>
                <a:lnTo>
                  <a:pt x="0" y="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3" name="object 30"/>
          <p:cNvSpPr/>
          <p:nvPr/>
        </p:nvSpPr>
        <p:spPr>
          <a:xfrm>
            <a:off x="2613988" y="2590037"/>
            <a:ext cx="1805935" cy="1823789"/>
          </a:xfrm>
          <a:custGeom>
            <a:avLst/>
            <a:gdLst/>
            <a:ahLst/>
            <a:cxnLst/>
            <a:rect l="l" t="t" r="r" b="b"/>
            <a:pathLst>
              <a:path w="1233804" h="1315720">
                <a:moveTo>
                  <a:pt x="1233246" y="0"/>
                </a:moveTo>
                <a:lnTo>
                  <a:pt x="973099" y="0"/>
                </a:lnTo>
                <a:lnTo>
                  <a:pt x="948774" y="4943"/>
                </a:lnTo>
                <a:lnTo>
                  <a:pt x="928854" y="18403"/>
                </a:lnTo>
                <a:lnTo>
                  <a:pt x="915393" y="38324"/>
                </a:lnTo>
                <a:lnTo>
                  <a:pt x="910450" y="62649"/>
                </a:lnTo>
                <a:lnTo>
                  <a:pt x="910450" y="1252537"/>
                </a:lnTo>
                <a:lnTo>
                  <a:pt x="905508" y="1276862"/>
                </a:lnTo>
                <a:lnTo>
                  <a:pt x="892052" y="1296782"/>
                </a:lnTo>
                <a:lnTo>
                  <a:pt x="872136" y="1310242"/>
                </a:lnTo>
                <a:lnTo>
                  <a:pt x="847813" y="1315186"/>
                </a:lnTo>
                <a:lnTo>
                  <a:pt x="0" y="1315186"/>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4" name="object 31"/>
          <p:cNvSpPr/>
          <p:nvPr/>
        </p:nvSpPr>
        <p:spPr>
          <a:xfrm>
            <a:off x="4142686" y="3197723"/>
            <a:ext cx="276978" cy="903972"/>
          </a:xfrm>
          <a:custGeom>
            <a:avLst/>
            <a:gdLst/>
            <a:ahLst/>
            <a:cxnLst/>
            <a:rect l="l" t="t" r="r" b="b"/>
            <a:pathLst>
              <a:path w="189229" h="652145">
                <a:moveTo>
                  <a:pt x="188849" y="0"/>
                </a:moveTo>
                <a:lnTo>
                  <a:pt x="62649" y="0"/>
                </a:lnTo>
                <a:lnTo>
                  <a:pt x="38324" y="4943"/>
                </a:lnTo>
                <a:lnTo>
                  <a:pt x="18403" y="18403"/>
                </a:lnTo>
                <a:lnTo>
                  <a:pt x="4943" y="38324"/>
                </a:lnTo>
                <a:lnTo>
                  <a:pt x="0" y="62649"/>
                </a:lnTo>
                <a:lnTo>
                  <a:pt x="0" y="652132"/>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5" name="object 32"/>
          <p:cNvSpPr/>
          <p:nvPr/>
        </p:nvSpPr>
        <p:spPr>
          <a:xfrm>
            <a:off x="3534449" y="3805408"/>
            <a:ext cx="884843" cy="608222"/>
          </a:xfrm>
          <a:custGeom>
            <a:avLst/>
            <a:gdLst/>
            <a:ahLst/>
            <a:cxnLst/>
            <a:rect l="l" t="t" r="r" b="b"/>
            <a:pathLst>
              <a:path w="604520" h="438785">
                <a:moveTo>
                  <a:pt x="604393" y="0"/>
                </a:moveTo>
                <a:lnTo>
                  <a:pt x="478193" y="0"/>
                </a:lnTo>
                <a:lnTo>
                  <a:pt x="453868" y="4943"/>
                </a:lnTo>
                <a:lnTo>
                  <a:pt x="433947" y="18403"/>
                </a:lnTo>
                <a:lnTo>
                  <a:pt x="420487" y="38324"/>
                </a:lnTo>
                <a:lnTo>
                  <a:pt x="415544" y="62649"/>
                </a:lnTo>
                <a:lnTo>
                  <a:pt x="415544" y="375754"/>
                </a:lnTo>
                <a:lnTo>
                  <a:pt x="410600" y="400077"/>
                </a:lnTo>
                <a:lnTo>
                  <a:pt x="397141" y="419993"/>
                </a:lnTo>
                <a:lnTo>
                  <a:pt x="377224" y="433449"/>
                </a:lnTo>
                <a:lnTo>
                  <a:pt x="352907" y="438391"/>
                </a:lnTo>
                <a:lnTo>
                  <a:pt x="0" y="438391"/>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6" name="object 33"/>
          <p:cNvSpPr/>
          <p:nvPr/>
        </p:nvSpPr>
        <p:spPr>
          <a:xfrm>
            <a:off x="4960664" y="2614066"/>
            <a:ext cx="1960225" cy="0"/>
          </a:xfrm>
          <a:custGeom>
            <a:avLst/>
            <a:gdLst/>
            <a:ahLst/>
            <a:cxnLst/>
            <a:rect l="l" t="t" r="r" b="b"/>
            <a:pathLst>
              <a:path w="1339214">
                <a:moveTo>
                  <a:pt x="0" y="0"/>
                </a:moveTo>
                <a:lnTo>
                  <a:pt x="1338605" y="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7" name="object 34"/>
          <p:cNvSpPr/>
          <p:nvPr/>
        </p:nvSpPr>
        <p:spPr>
          <a:xfrm>
            <a:off x="935376" y="2611976"/>
            <a:ext cx="1650716" cy="526364"/>
          </a:xfrm>
          <a:custGeom>
            <a:avLst/>
            <a:gdLst/>
            <a:ahLst/>
            <a:cxnLst/>
            <a:rect l="l" t="t" r="r" b="b"/>
            <a:pathLst>
              <a:path w="1127760" h="379729">
                <a:moveTo>
                  <a:pt x="0" y="252183"/>
                </a:moveTo>
                <a:lnTo>
                  <a:pt x="0" y="62649"/>
                </a:lnTo>
                <a:lnTo>
                  <a:pt x="4943" y="38324"/>
                </a:lnTo>
                <a:lnTo>
                  <a:pt x="18403" y="18403"/>
                </a:lnTo>
                <a:lnTo>
                  <a:pt x="38324" y="4943"/>
                </a:lnTo>
                <a:lnTo>
                  <a:pt x="62649" y="0"/>
                </a:lnTo>
                <a:lnTo>
                  <a:pt x="1064628" y="0"/>
                </a:lnTo>
                <a:lnTo>
                  <a:pt x="1088945" y="4943"/>
                </a:lnTo>
                <a:lnTo>
                  <a:pt x="1108862" y="18403"/>
                </a:lnTo>
                <a:lnTo>
                  <a:pt x="1122321" y="38324"/>
                </a:lnTo>
                <a:lnTo>
                  <a:pt x="1127264" y="62649"/>
                </a:lnTo>
                <a:lnTo>
                  <a:pt x="1127264" y="379387"/>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8" name="object 35"/>
          <p:cNvSpPr/>
          <p:nvPr/>
        </p:nvSpPr>
        <p:spPr>
          <a:xfrm>
            <a:off x="10628433" y="2812746"/>
            <a:ext cx="560463" cy="534286"/>
          </a:xfrm>
          <a:custGeom>
            <a:avLst/>
            <a:gdLst/>
            <a:ahLst/>
            <a:cxnLst/>
            <a:rect l="l" t="t" r="r" b="b"/>
            <a:pathLst>
              <a:path w="382904" h="385445">
                <a:moveTo>
                  <a:pt x="0" y="0"/>
                </a:moveTo>
                <a:lnTo>
                  <a:pt x="129463" y="0"/>
                </a:lnTo>
                <a:lnTo>
                  <a:pt x="153786" y="4943"/>
                </a:lnTo>
                <a:lnTo>
                  <a:pt x="173702" y="18403"/>
                </a:lnTo>
                <a:lnTo>
                  <a:pt x="187158" y="38324"/>
                </a:lnTo>
                <a:lnTo>
                  <a:pt x="192100" y="62649"/>
                </a:lnTo>
                <a:lnTo>
                  <a:pt x="192100" y="322821"/>
                </a:lnTo>
                <a:lnTo>
                  <a:pt x="197043" y="347143"/>
                </a:lnTo>
                <a:lnTo>
                  <a:pt x="210504" y="367060"/>
                </a:lnTo>
                <a:lnTo>
                  <a:pt x="230424" y="380516"/>
                </a:lnTo>
                <a:lnTo>
                  <a:pt x="254749" y="385457"/>
                </a:lnTo>
                <a:lnTo>
                  <a:pt x="382384" y="385457"/>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29" name="object 36"/>
          <p:cNvSpPr/>
          <p:nvPr/>
        </p:nvSpPr>
        <p:spPr>
          <a:xfrm>
            <a:off x="10628433" y="3510850"/>
            <a:ext cx="560463" cy="534286"/>
          </a:xfrm>
          <a:custGeom>
            <a:avLst/>
            <a:gdLst/>
            <a:ahLst/>
            <a:cxnLst/>
            <a:rect l="l" t="t" r="r" b="b"/>
            <a:pathLst>
              <a:path w="382904" h="385445">
                <a:moveTo>
                  <a:pt x="0" y="385457"/>
                </a:moveTo>
                <a:lnTo>
                  <a:pt x="129463" y="385457"/>
                </a:lnTo>
                <a:lnTo>
                  <a:pt x="153786" y="380514"/>
                </a:lnTo>
                <a:lnTo>
                  <a:pt x="173702" y="367053"/>
                </a:lnTo>
                <a:lnTo>
                  <a:pt x="187158" y="347133"/>
                </a:lnTo>
                <a:lnTo>
                  <a:pt x="192100" y="322808"/>
                </a:lnTo>
                <a:lnTo>
                  <a:pt x="192100" y="62636"/>
                </a:lnTo>
                <a:lnTo>
                  <a:pt x="197043" y="38313"/>
                </a:lnTo>
                <a:lnTo>
                  <a:pt x="210504" y="18397"/>
                </a:lnTo>
                <a:lnTo>
                  <a:pt x="230424" y="4941"/>
                </a:lnTo>
                <a:lnTo>
                  <a:pt x="254749" y="0"/>
                </a:lnTo>
                <a:lnTo>
                  <a:pt x="382384" y="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0" name="object 37"/>
          <p:cNvSpPr/>
          <p:nvPr/>
        </p:nvSpPr>
        <p:spPr>
          <a:xfrm>
            <a:off x="10228830" y="3019071"/>
            <a:ext cx="0" cy="225333"/>
          </a:xfrm>
          <a:custGeom>
            <a:avLst/>
            <a:gdLst/>
            <a:ahLst/>
            <a:cxnLst/>
            <a:rect l="l" t="t" r="r" b="b"/>
            <a:pathLst>
              <a:path h="162560">
                <a:moveTo>
                  <a:pt x="0" y="0"/>
                </a:moveTo>
                <a:lnTo>
                  <a:pt x="0" y="16209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1" name="object 38"/>
          <p:cNvSpPr/>
          <p:nvPr/>
        </p:nvSpPr>
        <p:spPr>
          <a:xfrm>
            <a:off x="10228830" y="3619301"/>
            <a:ext cx="0" cy="245578"/>
          </a:xfrm>
          <a:custGeom>
            <a:avLst/>
            <a:gdLst/>
            <a:ahLst/>
            <a:cxnLst/>
            <a:rect l="l" t="t" r="r" b="b"/>
            <a:pathLst>
              <a:path h="177164">
                <a:moveTo>
                  <a:pt x="0" y="0"/>
                </a:moveTo>
                <a:lnTo>
                  <a:pt x="0" y="176936"/>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2" name="object 39"/>
          <p:cNvSpPr/>
          <p:nvPr/>
        </p:nvSpPr>
        <p:spPr>
          <a:xfrm>
            <a:off x="4995434" y="3439614"/>
            <a:ext cx="4954937" cy="372327"/>
          </a:xfrm>
          <a:custGeom>
            <a:avLst/>
            <a:gdLst/>
            <a:ahLst/>
            <a:cxnLst/>
            <a:rect l="l" t="t" r="r" b="b"/>
            <a:pathLst>
              <a:path w="3385184" h="268604">
                <a:moveTo>
                  <a:pt x="0" y="268605"/>
                </a:moveTo>
                <a:lnTo>
                  <a:pt x="845591" y="268605"/>
                </a:lnTo>
                <a:lnTo>
                  <a:pt x="869916" y="263661"/>
                </a:lnTo>
                <a:lnTo>
                  <a:pt x="889836" y="250201"/>
                </a:lnTo>
                <a:lnTo>
                  <a:pt x="903296" y="230280"/>
                </a:lnTo>
                <a:lnTo>
                  <a:pt x="908240" y="205955"/>
                </a:lnTo>
                <a:lnTo>
                  <a:pt x="908240" y="62649"/>
                </a:lnTo>
                <a:lnTo>
                  <a:pt x="913182" y="38324"/>
                </a:lnTo>
                <a:lnTo>
                  <a:pt x="926638" y="18403"/>
                </a:lnTo>
                <a:lnTo>
                  <a:pt x="946554" y="4943"/>
                </a:lnTo>
                <a:lnTo>
                  <a:pt x="970876" y="0"/>
                </a:lnTo>
                <a:lnTo>
                  <a:pt x="3384867" y="0"/>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3" name="object 40"/>
          <p:cNvSpPr/>
          <p:nvPr/>
        </p:nvSpPr>
        <p:spPr>
          <a:xfrm>
            <a:off x="4995427" y="3649697"/>
            <a:ext cx="4850837" cy="764020"/>
          </a:xfrm>
          <a:custGeom>
            <a:avLst/>
            <a:gdLst/>
            <a:ahLst/>
            <a:cxnLst/>
            <a:rect l="l" t="t" r="r" b="b"/>
            <a:pathLst>
              <a:path w="3314065" h="551179">
                <a:moveTo>
                  <a:pt x="3313874" y="286346"/>
                </a:moveTo>
                <a:lnTo>
                  <a:pt x="3203206" y="286346"/>
                </a:lnTo>
                <a:lnTo>
                  <a:pt x="3178882" y="281403"/>
                </a:lnTo>
                <a:lnTo>
                  <a:pt x="3158961" y="267943"/>
                </a:lnTo>
                <a:lnTo>
                  <a:pt x="3145501" y="248022"/>
                </a:lnTo>
                <a:lnTo>
                  <a:pt x="3140557" y="223697"/>
                </a:lnTo>
                <a:lnTo>
                  <a:pt x="3140557" y="62649"/>
                </a:lnTo>
                <a:lnTo>
                  <a:pt x="3135615" y="38324"/>
                </a:lnTo>
                <a:lnTo>
                  <a:pt x="3122160" y="18403"/>
                </a:lnTo>
                <a:lnTo>
                  <a:pt x="3102243" y="4943"/>
                </a:lnTo>
                <a:lnTo>
                  <a:pt x="3077921" y="0"/>
                </a:lnTo>
                <a:lnTo>
                  <a:pt x="2608084" y="0"/>
                </a:lnTo>
                <a:lnTo>
                  <a:pt x="2482799" y="0"/>
                </a:lnTo>
                <a:lnTo>
                  <a:pt x="1135900" y="0"/>
                </a:lnTo>
                <a:lnTo>
                  <a:pt x="1111578" y="4943"/>
                </a:lnTo>
                <a:lnTo>
                  <a:pt x="1091661" y="18403"/>
                </a:lnTo>
                <a:lnTo>
                  <a:pt x="1078205" y="38324"/>
                </a:lnTo>
                <a:lnTo>
                  <a:pt x="1073264" y="62649"/>
                </a:lnTo>
                <a:lnTo>
                  <a:pt x="1073264" y="488086"/>
                </a:lnTo>
                <a:lnTo>
                  <a:pt x="1068320" y="512411"/>
                </a:lnTo>
                <a:lnTo>
                  <a:pt x="1054860" y="532331"/>
                </a:lnTo>
                <a:lnTo>
                  <a:pt x="1034939" y="545791"/>
                </a:lnTo>
                <a:lnTo>
                  <a:pt x="1010615" y="550735"/>
                </a:lnTo>
                <a:lnTo>
                  <a:pt x="0" y="550735"/>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4" name="object 41"/>
          <p:cNvSpPr/>
          <p:nvPr/>
        </p:nvSpPr>
        <p:spPr>
          <a:xfrm>
            <a:off x="4960662" y="2823130"/>
            <a:ext cx="4950289" cy="380249"/>
          </a:xfrm>
          <a:custGeom>
            <a:avLst/>
            <a:gdLst/>
            <a:ahLst/>
            <a:cxnLst/>
            <a:rect l="l" t="t" r="r" b="b"/>
            <a:pathLst>
              <a:path w="3382009" h="274320">
                <a:moveTo>
                  <a:pt x="3381476" y="0"/>
                </a:moveTo>
                <a:lnTo>
                  <a:pt x="3220885" y="0"/>
                </a:lnTo>
                <a:lnTo>
                  <a:pt x="3196560" y="4943"/>
                </a:lnTo>
                <a:lnTo>
                  <a:pt x="3176639" y="18403"/>
                </a:lnTo>
                <a:lnTo>
                  <a:pt x="3163179" y="38324"/>
                </a:lnTo>
                <a:lnTo>
                  <a:pt x="3158235" y="62649"/>
                </a:lnTo>
                <a:lnTo>
                  <a:pt x="3158235" y="211162"/>
                </a:lnTo>
                <a:lnTo>
                  <a:pt x="3153292" y="235485"/>
                </a:lnTo>
                <a:lnTo>
                  <a:pt x="3139833" y="255401"/>
                </a:lnTo>
                <a:lnTo>
                  <a:pt x="3119916" y="268857"/>
                </a:lnTo>
                <a:lnTo>
                  <a:pt x="3095599" y="273799"/>
                </a:lnTo>
                <a:lnTo>
                  <a:pt x="2613228" y="273799"/>
                </a:lnTo>
                <a:lnTo>
                  <a:pt x="2520213" y="273799"/>
                </a:lnTo>
                <a:lnTo>
                  <a:pt x="2427198" y="273799"/>
                </a:lnTo>
                <a:lnTo>
                  <a:pt x="0" y="273799"/>
                </a:lnTo>
              </a:path>
            </a:pathLst>
          </a:custGeom>
          <a:ln w="12534">
            <a:solidFill>
              <a:schemeClr val="accent5"/>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5" name="object 42"/>
          <p:cNvSpPr/>
          <p:nvPr/>
        </p:nvSpPr>
        <p:spPr>
          <a:xfrm>
            <a:off x="9846484" y="3864562"/>
            <a:ext cx="782603" cy="375848"/>
          </a:xfrm>
          <a:custGeom>
            <a:avLst/>
            <a:gdLst/>
            <a:ahLst/>
            <a:cxnLst/>
            <a:rect l="l" t="t" r="r" b="b"/>
            <a:pathLst>
              <a:path w="534670" h="271145">
                <a:moveTo>
                  <a:pt x="534568" y="270929"/>
                </a:moveTo>
                <a:lnTo>
                  <a:pt x="0" y="270929"/>
                </a:lnTo>
                <a:lnTo>
                  <a:pt x="0" y="0"/>
                </a:lnTo>
                <a:lnTo>
                  <a:pt x="534568" y="0"/>
                </a:lnTo>
                <a:lnTo>
                  <a:pt x="534568" y="270929"/>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6" name="object 43"/>
          <p:cNvSpPr/>
          <p:nvPr/>
        </p:nvSpPr>
        <p:spPr>
          <a:xfrm>
            <a:off x="9847934" y="3243753"/>
            <a:ext cx="782603" cy="375848"/>
          </a:xfrm>
          <a:custGeom>
            <a:avLst/>
            <a:gdLst/>
            <a:ahLst/>
            <a:cxnLst/>
            <a:rect l="l" t="t" r="r" b="b"/>
            <a:pathLst>
              <a:path w="534670" h="271145">
                <a:moveTo>
                  <a:pt x="534568" y="270929"/>
                </a:moveTo>
                <a:lnTo>
                  <a:pt x="0" y="270929"/>
                </a:lnTo>
                <a:lnTo>
                  <a:pt x="0" y="0"/>
                </a:lnTo>
                <a:lnTo>
                  <a:pt x="534568" y="0"/>
                </a:lnTo>
                <a:lnTo>
                  <a:pt x="534568" y="270929"/>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7" name="object 44"/>
          <p:cNvSpPr/>
          <p:nvPr/>
        </p:nvSpPr>
        <p:spPr>
          <a:xfrm>
            <a:off x="9847934" y="2643504"/>
            <a:ext cx="782603" cy="375848"/>
          </a:xfrm>
          <a:custGeom>
            <a:avLst/>
            <a:gdLst/>
            <a:ahLst/>
            <a:cxnLst/>
            <a:rect l="l" t="t" r="r" b="b"/>
            <a:pathLst>
              <a:path w="534670" h="271145">
                <a:moveTo>
                  <a:pt x="534568" y="270941"/>
                </a:moveTo>
                <a:lnTo>
                  <a:pt x="0" y="270941"/>
                </a:lnTo>
                <a:lnTo>
                  <a:pt x="0" y="0"/>
                </a:lnTo>
                <a:lnTo>
                  <a:pt x="534568" y="0"/>
                </a:lnTo>
                <a:lnTo>
                  <a:pt x="534568" y="270941"/>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7" name="object 54"/>
          <p:cNvSpPr/>
          <p:nvPr/>
        </p:nvSpPr>
        <p:spPr>
          <a:xfrm>
            <a:off x="503385" y="2910122"/>
            <a:ext cx="1464137" cy="1417715"/>
          </a:xfrm>
          <a:prstGeom prst="rect">
            <a:avLst/>
          </a:prstGeom>
          <a:blipFill>
            <a:blip r:embed="rId4" cstate="email">
              <a:extLst>
                <a:ext uri="{28A0092B-C50C-407E-A947-70E740481C1C}">
                  <a14:useLocalDpi xmlns:a14="http://schemas.microsoft.com/office/drawing/2010/main"/>
                </a:ext>
              </a:extLst>
            </a:blip>
            <a:stretch>
              <a:fillRect/>
            </a:stretch>
          </a:blip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8" name="object 55"/>
          <p:cNvSpPr/>
          <p:nvPr/>
        </p:nvSpPr>
        <p:spPr>
          <a:xfrm>
            <a:off x="10021989" y="3376779"/>
            <a:ext cx="84581" cy="110026"/>
          </a:xfrm>
          <a:custGeom>
            <a:avLst/>
            <a:gdLst/>
            <a:ahLst/>
            <a:cxnLst/>
            <a:rect l="l" t="t" r="r" b="b"/>
            <a:pathLst>
              <a:path w="57784" h="79375">
                <a:moveTo>
                  <a:pt x="27863" y="0"/>
                </a:moveTo>
                <a:lnTo>
                  <a:pt x="0" y="0"/>
                </a:lnTo>
                <a:lnTo>
                  <a:pt x="0" y="78955"/>
                </a:lnTo>
                <a:lnTo>
                  <a:pt x="17792" y="78955"/>
                </a:lnTo>
                <a:lnTo>
                  <a:pt x="17792" y="51752"/>
                </a:lnTo>
                <a:lnTo>
                  <a:pt x="35801" y="51752"/>
                </a:lnTo>
                <a:lnTo>
                  <a:pt x="43433" y="49314"/>
                </a:lnTo>
                <a:lnTo>
                  <a:pt x="54851" y="39497"/>
                </a:lnTo>
                <a:lnTo>
                  <a:pt x="55400" y="38265"/>
                </a:lnTo>
                <a:lnTo>
                  <a:pt x="17792" y="38265"/>
                </a:lnTo>
                <a:lnTo>
                  <a:pt x="17792" y="13652"/>
                </a:lnTo>
                <a:lnTo>
                  <a:pt x="55486" y="13652"/>
                </a:lnTo>
                <a:lnTo>
                  <a:pt x="50249" y="6292"/>
                </a:lnTo>
                <a:lnTo>
                  <a:pt x="40922" y="1573"/>
                </a:lnTo>
                <a:lnTo>
                  <a:pt x="27863" y="0"/>
                </a:lnTo>
                <a:close/>
              </a:path>
              <a:path w="57784" h="79375">
                <a:moveTo>
                  <a:pt x="55486" y="13652"/>
                </a:moveTo>
                <a:lnTo>
                  <a:pt x="34239" y="13652"/>
                </a:lnTo>
                <a:lnTo>
                  <a:pt x="38976" y="17716"/>
                </a:lnTo>
                <a:lnTo>
                  <a:pt x="38976" y="34112"/>
                </a:lnTo>
                <a:lnTo>
                  <a:pt x="34239" y="38265"/>
                </a:lnTo>
                <a:lnTo>
                  <a:pt x="55400" y="38265"/>
                </a:lnTo>
                <a:lnTo>
                  <a:pt x="57708" y="33083"/>
                </a:lnTo>
                <a:lnTo>
                  <a:pt x="57708" y="25158"/>
                </a:lnTo>
                <a:lnTo>
                  <a:pt x="55844" y="14155"/>
                </a:lnTo>
                <a:lnTo>
                  <a:pt x="55486" y="13652"/>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9" name="object 56"/>
          <p:cNvSpPr/>
          <p:nvPr/>
        </p:nvSpPr>
        <p:spPr>
          <a:xfrm>
            <a:off x="10113576" y="3376769"/>
            <a:ext cx="114323" cy="110026"/>
          </a:xfrm>
          <a:custGeom>
            <a:avLst/>
            <a:gdLst/>
            <a:ahLst/>
            <a:cxnLst/>
            <a:rect l="l" t="t" r="r" b="b"/>
            <a:pathLst>
              <a:path w="78104" h="79375">
                <a:moveTo>
                  <a:pt x="49834" y="0"/>
                </a:moveTo>
                <a:lnTo>
                  <a:pt x="28740" y="0"/>
                </a:lnTo>
                <a:lnTo>
                  <a:pt x="0" y="78955"/>
                </a:lnTo>
                <a:lnTo>
                  <a:pt x="19278" y="78955"/>
                </a:lnTo>
                <a:lnTo>
                  <a:pt x="24828" y="61391"/>
                </a:lnTo>
                <a:lnTo>
                  <a:pt x="71658" y="61391"/>
                </a:lnTo>
                <a:lnTo>
                  <a:pt x="66805" y="47739"/>
                </a:lnTo>
                <a:lnTo>
                  <a:pt x="28638" y="47739"/>
                </a:lnTo>
                <a:lnTo>
                  <a:pt x="37211" y="20980"/>
                </a:lnTo>
                <a:lnTo>
                  <a:pt x="37960" y="18707"/>
                </a:lnTo>
                <a:lnTo>
                  <a:pt x="38404" y="16421"/>
                </a:lnTo>
                <a:lnTo>
                  <a:pt x="38608" y="14096"/>
                </a:lnTo>
                <a:lnTo>
                  <a:pt x="54845" y="14096"/>
                </a:lnTo>
                <a:lnTo>
                  <a:pt x="49834" y="0"/>
                </a:lnTo>
                <a:close/>
              </a:path>
              <a:path w="78104" h="79375">
                <a:moveTo>
                  <a:pt x="71658" y="61391"/>
                </a:moveTo>
                <a:lnTo>
                  <a:pt x="52920" y="61391"/>
                </a:lnTo>
                <a:lnTo>
                  <a:pt x="58521" y="78955"/>
                </a:lnTo>
                <a:lnTo>
                  <a:pt x="77901" y="78955"/>
                </a:lnTo>
                <a:lnTo>
                  <a:pt x="71658" y="61391"/>
                </a:lnTo>
                <a:close/>
              </a:path>
              <a:path w="78104" h="79375">
                <a:moveTo>
                  <a:pt x="54845" y="14096"/>
                </a:moveTo>
                <a:lnTo>
                  <a:pt x="39039" y="14096"/>
                </a:lnTo>
                <a:lnTo>
                  <a:pt x="39281" y="16852"/>
                </a:lnTo>
                <a:lnTo>
                  <a:pt x="39725" y="19227"/>
                </a:lnTo>
                <a:lnTo>
                  <a:pt x="48831" y="47739"/>
                </a:lnTo>
                <a:lnTo>
                  <a:pt x="66805" y="47739"/>
                </a:lnTo>
                <a:lnTo>
                  <a:pt x="54845" y="14096"/>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0" name="object 57"/>
          <p:cNvSpPr/>
          <p:nvPr/>
        </p:nvSpPr>
        <p:spPr>
          <a:xfrm>
            <a:off x="10242015" y="3376769"/>
            <a:ext cx="114323" cy="110026"/>
          </a:xfrm>
          <a:custGeom>
            <a:avLst/>
            <a:gdLst/>
            <a:ahLst/>
            <a:cxnLst/>
            <a:rect l="l" t="t" r="r" b="b"/>
            <a:pathLst>
              <a:path w="78104" h="79375">
                <a:moveTo>
                  <a:pt x="49822" y="0"/>
                </a:moveTo>
                <a:lnTo>
                  <a:pt x="28727" y="0"/>
                </a:lnTo>
                <a:lnTo>
                  <a:pt x="0" y="78955"/>
                </a:lnTo>
                <a:lnTo>
                  <a:pt x="19265" y="78955"/>
                </a:lnTo>
                <a:lnTo>
                  <a:pt x="24815" y="61391"/>
                </a:lnTo>
                <a:lnTo>
                  <a:pt x="71645" y="61391"/>
                </a:lnTo>
                <a:lnTo>
                  <a:pt x="66792" y="47739"/>
                </a:lnTo>
                <a:lnTo>
                  <a:pt x="28625" y="47739"/>
                </a:lnTo>
                <a:lnTo>
                  <a:pt x="37947" y="18707"/>
                </a:lnTo>
                <a:lnTo>
                  <a:pt x="38392" y="16421"/>
                </a:lnTo>
                <a:lnTo>
                  <a:pt x="38595" y="14096"/>
                </a:lnTo>
                <a:lnTo>
                  <a:pt x="54833" y="14096"/>
                </a:lnTo>
                <a:lnTo>
                  <a:pt x="49822" y="0"/>
                </a:lnTo>
                <a:close/>
              </a:path>
              <a:path w="78104" h="79375">
                <a:moveTo>
                  <a:pt x="71645" y="61391"/>
                </a:moveTo>
                <a:lnTo>
                  <a:pt x="52908" y="61391"/>
                </a:lnTo>
                <a:lnTo>
                  <a:pt x="58508" y="78955"/>
                </a:lnTo>
                <a:lnTo>
                  <a:pt x="77889" y="78955"/>
                </a:lnTo>
                <a:lnTo>
                  <a:pt x="71645" y="61391"/>
                </a:lnTo>
                <a:close/>
              </a:path>
              <a:path w="78104" h="79375">
                <a:moveTo>
                  <a:pt x="54833" y="14096"/>
                </a:moveTo>
                <a:lnTo>
                  <a:pt x="39039" y="14096"/>
                </a:lnTo>
                <a:lnTo>
                  <a:pt x="39268" y="16852"/>
                </a:lnTo>
                <a:lnTo>
                  <a:pt x="39712" y="19227"/>
                </a:lnTo>
                <a:lnTo>
                  <a:pt x="48818" y="47739"/>
                </a:lnTo>
                <a:lnTo>
                  <a:pt x="66792" y="47739"/>
                </a:lnTo>
                <a:lnTo>
                  <a:pt x="54833" y="14096"/>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1" name="object 58"/>
          <p:cNvSpPr/>
          <p:nvPr/>
        </p:nvSpPr>
        <p:spPr>
          <a:xfrm>
            <a:off x="10377052" y="3374934"/>
            <a:ext cx="79933" cy="113547"/>
          </a:xfrm>
          <a:custGeom>
            <a:avLst/>
            <a:gdLst/>
            <a:ahLst/>
            <a:cxnLst/>
            <a:rect l="l" t="t" r="r" b="b"/>
            <a:pathLst>
              <a:path w="54609" h="81914">
                <a:moveTo>
                  <a:pt x="330" y="59639"/>
                </a:moveTo>
                <a:lnTo>
                  <a:pt x="330" y="77254"/>
                </a:lnTo>
                <a:lnTo>
                  <a:pt x="3200" y="78714"/>
                </a:lnTo>
                <a:lnTo>
                  <a:pt x="6578" y="79819"/>
                </a:lnTo>
                <a:lnTo>
                  <a:pt x="14401" y="81292"/>
                </a:lnTo>
                <a:lnTo>
                  <a:pt x="18503" y="81660"/>
                </a:lnTo>
                <a:lnTo>
                  <a:pt x="27063" y="81660"/>
                </a:lnTo>
                <a:lnTo>
                  <a:pt x="52522" y="67665"/>
                </a:lnTo>
                <a:lnTo>
                  <a:pt x="18262" y="67665"/>
                </a:lnTo>
                <a:lnTo>
                  <a:pt x="14490" y="67005"/>
                </a:lnTo>
                <a:lnTo>
                  <a:pt x="6997" y="64325"/>
                </a:lnTo>
                <a:lnTo>
                  <a:pt x="3517" y="62318"/>
                </a:lnTo>
                <a:lnTo>
                  <a:pt x="330" y="59639"/>
                </a:lnTo>
                <a:close/>
              </a:path>
              <a:path w="54609" h="81914">
                <a:moveTo>
                  <a:pt x="35102" y="0"/>
                </a:moveTo>
                <a:lnTo>
                  <a:pt x="26809" y="0"/>
                </a:lnTo>
                <a:lnTo>
                  <a:pt x="22859" y="469"/>
                </a:lnTo>
                <a:lnTo>
                  <a:pt x="0" y="19342"/>
                </a:lnTo>
                <a:lnTo>
                  <a:pt x="0" y="28701"/>
                </a:lnTo>
                <a:lnTo>
                  <a:pt x="1523" y="33185"/>
                </a:lnTo>
                <a:lnTo>
                  <a:pt x="7569" y="40601"/>
                </a:lnTo>
                <a:lnTo>
                  <a:pt x="12153" y="43738"/>
                </a:lnTo>
                <a:lnTo>
                  <a:pt x="20751" y="47294"/>
                </a:lnTo>
                <a:lnTo>
                  <a:pt x="23025" y="48272"/>
                </a:lnTo>
                <a:lnTo>
                  <a:pt x="35458" y="58153"/>
                </a:lnTo>
                <a:lnTo>
                  <a:pt x="35458" y="60832"/>
                </a:lnTo>
                <a:lnTo>
                  <a:pt x="35178" y="61887"/>
                </a:lnTo>
                <a:lnTo>
                  <a:pt x="34620" y="62852"/>
                </a:lnTo>
                <a:lnTo>
                  <a:pt x="34086" y="63830"/>
                </a:lnTo>
                <a:lnTo>
                  <a:pt x="24307" y="67665"/>
                </a:lnTo>
                <a:lnTo>
                  <a:pt x="52522" y="67665"/>
                </a:lnTo>
                <a:lnTo>
                  <a:pt x="53339" y="66205"/>
                </a:lnTo>
                <a:lnTo>
                  <a:pt x="54097" y="62852"/>
                </a:lnTo>
                <a:lnTo>
                  <a:pt x="54086" y="54355"/>
                </a:lnTo>
                <a:lnTo>
                  <a:pt x="31330" y="33083"/>
                </a:lnTo>
                <a:lnTo>
                  <a:pt x="29260" y="32156"/>
                </a:lnTo>
                <a:lnTo>
                  <a:pt x="18719" y="23291"/>
                </a:lnTo>
                <a:lnTo>
                  <a:pt x="18719" y="20764"/>
                </a:lnTo>
                <a:lnTo>
                  <a:pt x="29959" y="13995"/>
                </a:lnTo>
                <a:lnTo>
                  <a:pt x="50711" y="13995"/>
                </a:lnTo>
                <a:lnTo>
                  <a:pt x="50711" y="3035"/>
                </a:lnTo>
                <a:lnTo>
                  <a:pt x="48031" y="2006"/>
                </a:lnTo>
                <a:lnTo>
                  <a:pt x="45097" y="1244"/>
                </a:lnTo>
                <a:lnTo>
                  <a:pt x="38747" y="253"/>
                </a:lnTo>
                <a:lnTo>
                  <a:pt x="35102" y="0"/>
                </a:lnTo>
                <a:close/>
              </a:path>
              <a:path w="54609" h="81914">
                <a:moveTo>
                  <a:pt x="50711" y="13995"/>
                </a:moveTo>
                <a:lnTo>
                  <a:pt x="29959" y="13995"/>
                </a:lnTo>
                <a:lnTo>
                  <a:pt x="35013" y="14096"/>
                </a:lnTo>
                <a:lnTo>
                  <a:pt x="38265" y="14554"/>
                </a:lnTo>
                <a:lnTo>
                  <a:pt x="50711" y="19494"/>
                </a:lnTo>
                <a:lnTo>
                  <a:pt x="50711" y="13995"/>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2" name="object 59"/>
          <p:cNvSpPr/>
          <p:nvPr/>
        </p:nvSpPr>
        <p:spPr>
          <a:xfrm>
            <a:off x="10017194" y="3995725"/>
            <a:ext cx="79933" cy="113547"/>
          </a:xfrm>
          <a:custGeom>
            <a:avLst/>
            <a:gdLst/>
            <a:ahLst/>
            <a:cxnLst/>
            <a:rect l="l" t="t" r="r" b="b"/>
            <a:pathLst>
              <a:path w="54609" h="81914">
                <a:moveTo>
                  <a:pt x="330" y="59639"/>
                </a:moveTo>
                <a:lnTo>
                  <a:pt x="330" y="77254"/>
                </a:lnTo>
                <a:lnTo>
                  <a:pt x="3200" y="78714"/>
                </a:lnTo>
                <a:lnTo>
                  <a:pt x="6578" y="79819"/>
                </a:lnTo>
                <a:lnTo>
                  <a:pt x="14401" y="81292"/>
                </a:lnTo>
                <a:lnTo>
                  <a:pt x="18503" y="81660"/>
                </a:lnTo>
                <a:lnTo>
                  <a:pt x="27063" y="81660"/>
                </a:lnTo>
                <a:lnTo>
                  <a:pt x="52525" y="67665"/>
                </a:lnTo>
                <a:lnTo>
                  <a:pt x="18262" y="67665"/>
                </a:lnTo>
                <a:lnTo>
                  <a:pt x="14490" y="67005"/>
                </a:lnTo>
                <a:lnTo>
                  <a:pt x="6997" y="64325"/>
                </a:lnTo>
                <a:lnTo>
                  <a:pt x="3530" y="62318"/>
                </a:lnTo>
                <a:lnTo>
                  <a:pt x="330" y="59639"/>
                </a:lnTo>
                <a:close/>
              </a:path>
              <a:path w="54609" h="81914">
                <a:moveTo>
                  <a:pt x="35102" y="0"/>
                </a:moveTo>
                <a:lnTo>
                  <a:pt x="26809" y="0"/>
                </a:lnTo>
                <a:lnTo>
                  <a:pt x="22859" y="469"/>
                </a:lnTo>
                <a:lnTo>
                  <a:pt x="0" y="19342"/>
                </a:lnTo>
                <a:lnTo>
                  <a:pt x="0" y="28701"/>
                </a:lnTo>
                <a:lnTo>
                  <a:pt x="1523" y="33185"/>
                </a:lnTo>
                <a:lnTo>
                  <a:pt x="7569" y="40601"/>
                </a:lnTo>
                <a:lnTo>
                  <a:pt x="12153" y="43738"/>
                </a:lnTo>
                <a:lnTo>
                  <a:pt x="20751" y="47294"/>
                </a:lnTo>
                <a:lnTo>
                  <a:pt x="23025" y="48272"/>
                </a:lnTo>
                <a:lnTo>
                  <a:pt x="35458" y="58153"/>
                </a:lnTo>
                <a:lnTo>
                  <a:pt x="35458" y="60832"/>
                </a:lnTo>
                <a:lnTo>
                  <a:pt x="35191" y="61887"/>
                </a:lnTo>
                <a:lnTo>
                  <a:pt x="34620" y="62852"/>
                </a:lnTo>
                <a:lnTo>
                  <a:pt x="34086" y="63830"/>
                </a:lnTo>
                <a:lnTo>
                  <a:pt x="24307" y="67665"/>
                </a:lnTo>
                <a:lnTo>
                  <a:pt x="52525" y="67665"/>
                </a:lnTo>
                <a:lnTo>
                  <a:pt x="53339" y="66205"/>
                </a:lnTo>
                <a:lnTo>
                  <a:pt x="54097" y="62852"/>
                </a:lnTo>
                <a:lnTo>
                  <a:pt x="54086" y="54355"/>
                </a:lnTo>
                <a:lnTo>
                  <a:pt x="31330" y="33083"/>
                </a:lnTo>
                <a:lnTo>
                  <a:pt x="29260" y="32156"/>
                </a:lnTo>
                <a:lnTo>
                  <a:pt x="18719" y="23291"/>
                </a:lnTo>
                <a:lnTo>
                  <a:pt x="18719" y="20764"/>
                </a:lnTo>
                <a:lnTo>
                  <a:pt x="29959" y="13995"/>
                </a:lnTo>
                <a:lnTo>
                  <a:pt x="50711" y="13995"/>
                </a:lnTo>
                <a:lnTo>
                  <a:pt x="50711" y="3035"/>
                </a:lnTo>
                <a:lnTo>
                  <a:pt x="48031" y="2006"/>
                </a:lnTo>
                <a:lnTo>
                  <a:pt x="45097" y="1244"/>
                </a:lnTo>
                <a:lnTo>
                  <a:pt x="38747" y="253"/>
                </a:lnTo>
                <a:lnTo>
                  <a:pt x="35102" y="0"/>
                </a:lnTo>
                <a:close/>
              </a:path>
              <a:path w="54609" h="81914">
                <a:moveTo>
                  <a:pt x="50711" y="13995"/>
                </a:moveTo>
                <a:lnTo>
                  <a:pt x="29959" y="13995"/>
                </a:lnTo>
                <a:lnTo>
                  <a:pt x="35013" y="14096"/>
                </a:lnTo>
                <a:lnTo>
                  <a:pt x="38265" y="14554"/>
                </a:lnTo>
                <a:lnTo>
                  <a:pt x="50711" y="19494"/>
                </a:lnTo>
                <a:lnTo>
                  <a:pt x="50711" y="13995"/>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3" name="object 60"/>
          <p:cNvSpPr/>
          <p:nvPr/>
        </p:nvSpPr>
        <p:spPr>
          <a:xfrm>
            <a:off x="10115473" y="3997563"/>
            <a:ext cx="114323" cy="110026"/>
          </a:xfrm>
          <a:custGeom>
            <a:avLst/>
            <a:gdLst/>
            <a:ahLst/>
            <a:cxnLst/>
            <a:rect l="l" t="t" r="r" b="b"/>
            <a:pathLst>
              <a:path w="78104" h="79375">
                <a:moveTo>
                  <a:pt x="49834" y="0"/>
                </a:moveTo>
                <a:lnTo>
                  <a:pt x="28740" y="0"/>
                </a:lnTo>
                <a:lnTo>
                  <a:pt x="0" y="78955"/>
                </a:lnTo>
                <a:lnTo>
                  <a:pt x="19278" y="78955"/>
                </a:lnTo>
                <a:lnTo>
                  <a:pt x="24828" y="61391"/>
                </a:lnTo>
                <a:lnTo>
                  <a:pt x="71658" y="61391"/>
                </a:lnTo>
                <a:lnTo>
                  <a:pt x="66805" y="47739"/>
                </a:lnTo>
                <a:lnTo>
                  <a:pt x="28638" y="47739"/>
                </a:lnTo>
                <a:lnTo>
                  <a:pt x="37960" y="18707"/>
                </a:lnTo>
                <a:lnTo>
                  <a:pt x="38404" y="16421"/>
                </a:lnTo>
                <a:lnTo>
                  <a:pt x="38608" y="14097"/>
                </a:lnTo>
                <a:lnTo>
                  <a:pt x="54845" y="14097"/>
                </a:lnTo>
                <a:lnTo>
                  <a:pt x="49834" y="0"/>
                </a:lnTo>
                <a:close/>
              </a:path>
              <a:path w="78104" h="79375">
                <a:moveTo>
                  <a:pt x="71658" y="61391"/>
                </a:moveTo>
                <a:lnTo>
                  <a:pt x="52920" y="61391"/>
                </a:lnTo>
                <a:lnTo>
                  <a:pt x="58521" y="78955"/>
                </a:lnTo>
                <a:lnTo>
                  <a:pt x="77901" y="78955"/>
                </a:lnTo>
                <a:lnTo>
                  <a:pt x="71658" y="61391"/>
                </a:lnTo>
                <a:close/>
              </a:path>
              <a:path w="78104" h="79375">
                <a:moveTo>
                  <a:pt x="54845" y="14097"/>
                </a:moveTo>
                <a:lnTo>
                  <a:pt x="39039" y="14097"/>
                </a:lnTo>
                <a:lnTo>
                  <a:pt x="39281" y="16852"/>
                </a:lnTo>
                <a:lnTo>
                  <a:pt x="39725" y="19227"/>
                </a:lnTo>
                <a:lnTo>
                  <a:pt x="48831" y="47739"/>
                </a:lnTo>
                <a:lnTo>
                  <a:pt x="66805" y="47739"/>
                </a:lnTo>
                <a:lnTo>
                  <a:pt x="54845" y="14097"/>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4" name="object 61"/>
          <p:cNvSpPr/>
          <p:nvPr/>
        </p:nvSpPr>
        <p:spPr>
          <a:xfrm>
            <a:off x="10243917" y="3997563"/>
            <a:ext cx="114323" cy="110026"/>
          </a:xfrm>
          <a:custGeom>
            <a:avLst/>
            <a:gdLst/>
            <a:ahLst/>
            <a:cxnLst/>
            <a:rect l="l" t="t" r="r" b="b"/>
            <a:pathLst>
              <a:path w="78104" h="79375">
                <a:moveTo>
                  <a:pt x="49822" y="0"/>
                </a:moveTo>
                <a:lnTo>
                  <a:pt x="28727" y="0"/>
                </a:lnTo>
                <a:lnTo>
                  <a:pt x="0" y="78955"/>
                </a:lnTo>
                <a:lnTo>
                  <a:pt x="19265" y="78955"/>
                </a:lnTo>
                <a:lnTo>
                  <a:pt x="24815" y="61391"/>
                </a:lnTo>
                <a:lnTo>
                  <a:pt x="71645" y="61391"/>
                </a:lnTo>
                <a:lnTo>
                  <a:pt x="66792" y="47739"/>
                </a:lnTo>
                <a:lnTo>
                  <a:pt x="28625" y="47739"/>
                </a:lnTo>
                <a:lnTo>
                  <a:pt x="37947" y="18707"/>
                </a:lnTo>
                <a:lnTo>
                  <a:pt x="38392" y="16421"/>
                </a:lnTo>
                <a:lnTo>
                  <a:pt x="38595" y="14097"/>
                </a:lnTo>
                <a:lnTo>
                  <a:pt x="54833" y="14097"/>
                </a:lnTo>
                <a:lnTo>
                  <a:pt x="49822" y="0"/>
                </a:lnTo>
                <a:close/>
              </a:path>
              <a:path w="78104" h="79375">
                <a:moveTo>
                  <a:pt x="71645" y="61391"/>
                </a:moveTo>
                <a:lnTo>
                  <a:pt x="52908" y="61391"/>
                </a:lnTo>
                <a:lnTo>
                  <a:pt x="58508" y="78955"/>
                </a:lnTo>
                <a:lnTo>
                  <a:pt x="77889" y="78955"/>
                </a:lnTo>
                <a:lnTo>
                  <a:pt x="71645" y="61391"/>
                </a:lnTo>
                <a:close/>
              </a:path>
              <a:path w="78104" h="79375">
                <a:moveTo>
                  <a:pt x="54833" y="14097"/>
                </a:moveTo>
                <a:lnTo>
                  <a:pt x="39039" y="14097"/>
                </a:lnTo>
                <a:lnTo>
                  <a:pt x="39268" y="16852"/>
                </a:lnTo>
                <a:lnTo>
                  <a:pt x="39712" y="19227"/>
                </a:lnTo>
                <a:lnTo>
                  <a:pt x="48818" y="47739"/>
                </a:lnTo>
                <a:lnTo>
                  <a:pt x="66792" y="47739"/>
                </a:lnTo>
                <a:lnTo>
                  <a:pt x="54833" y="14097"/>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5" name="object 62"/>
          <p:cNvSpPr/>
          <p:nvPr/>
        </p:nvSpPr>
        <p:spPr>
          <a:xfrm>
            <a:off x="10378950" y="3995725"/>
            <a:ext cx="79933" cy="113547"/>
          </a:xfrm>
          <a:custGeom>
            <a:avLst/>
            <a:gdLst/>
            <a:ahLst/>
            <a:cxnLst/>
            <a:rect l="l" t="t" r="r" b="b"/>
            <a:pathLst>
              <a:path w="54609" h="81914">
                <a:moveTo>
                  <a:pt x="330" y="59639"/>
                </a:moveTo>
                <a:lnTo>
                  <a:pt x="330" y="77254"/>
                </a:lnTo>
                <a:lnTo>
                  <a:pt x="3200" y="78714"/>
                </a:lnTo>
                <a:lnTo>
                  <a:pt x="6578" y="79819"/>
                </a:lnTo>
                <a:lnTo>
                  <a:pt x="14401" y="81292"/>
                </a:lnTo>
                <a:lnTo>
                  <a:pt x="18503" y="81660"/>
                </a:lnTo>
                <a:lnTo>
                  <a:pt x="27063" y="81660"/>
                </a:lnTo>
                <a:lnTo>
                  <a:pt x="52522" y="67665"/>
                </a:lnTo>
                <a:lnTo>
                  <a:pt x="18262" y="67665"/>
                </a:lnTo>
                <a:lnTo>
                  <a:pt x="14490" y="67005"/>
                </a:lnTo>
                <a:lnTo>
                  <a:pt x="6997" y="64325"/>
                </a:lnTo>
                <a:lnTo>
                  <a:pt x="3517" y="62318"/>
                </a:lnTo>
                <a:lnTo>
                  <a:pt x="330" y="59639"/>
                </a:lnTo>
                <a:close/>
              </a:path>
              <a:path w="54609" h="81914">
                <a:moveTo>
                  <a:pt x="35102" y="0"/>
                </a:moveTo>
                <a:lnTo>
                  <a:pt x="26809" y="0"/>
                </a:lnTo>
                <a:lnTo>
                  <a:pt x="22859" y="469"/>
                </a:lnTo>
                <a:lnTo>
                  <a:pt x="0" y="19342"/>
                </a:lnTo>
                <a:lnTo>
                  <a:pt x="0" y="28701"/>
                </a:lnTo>
                <a:lnTo>
                  <a:pt x="1523" y="33185"/>
                </a:lnTo>
                <a:lnTo>
                  <a:pt x="7569" y="40601"/>
                </a:lnTo>
                <a:lnTo>
                  <a:pt x="12153" y="43738"/>
                </a:lnTo>
                <a:lnTo>
                  <a:pt x="20751" y="47294"/>
                </a:lnTo>
                <a:lnTo>
                  <a:pt x="23025" y="48272"/>
                </a:lnTo>
                <a:lnTo>
                  <a:pt x="35458" y="58153"/>
                </a:lnTo>
                <a:lnTo>
                  <a:pt x="35458" y="60832"/>
                </a:lnTo>
                <a:lnTo>
                  <a:pt x="35178" y="61887"/>
                </a:lnTo>
                <a:lnTo>
                  <a:pt x="34620" y="62852"/>
                </a:lnTo>
                <a:lnTo>
                  <a:pt x="34086" y="63830"/>
                </a:lnTo>
                <a:lnTo>
                  <a:pt x="24307" y="67665"/>
                </a:lnTo>
                <a:lnTo>
                  <a:pt x="52522" y="67665"/>
                </a:lnTo>
                <a:lnTo>
                  <a:pt x="53339" y="66205"/>
                </a:lnTo>
                <a:lnTo>
                  <a:pt x="54097" y="62852"/>
                </a:lnTo>
                <a:lnTo>
                  <a:pt x="54086" y="54355"/>
                </a:lnTo>
                <a:lnTo>
                  <a:pt x="31330" y="33083"/>
                </a:lnTo>
                <a:lnTo>
                  <a:pt x="29260" y="32156"/>
                </a:lnTo>
                <a:lnTo>
                  <a:pt x="18719" y="23291"/>
                </a:lnTo>
                <a:lnTo>
                  <a:pt x="18719" y="20764"/>
                </a:lnTo>
                <a:lnTo>
                  <a:pt x="29959" y="13995"/>
                </a:lnTo>
                <a:lnTo>
                  <a:pt x="50711" y="13995"/>
                </a:lnTo>
                <a:lnTo>
                  <a:pt x="50711" y="3035"/>
                </a:lnTo>
                <a:lnTo>
                  <a:pt x="48031" y="2006"/>
                </a:lnTo>
                <a:lnTo>
                  <a:pt x="45097" y="1244"/>
                </a:lnTo>
                <a:lnTo>
                  <a:pt x="38747" y="253"/>
                </a:lnTo>
                <a:lnTo>
                  <a:pt x="35102" y="0"/>
                </a:lnTo>
                <a:close/>
              </a:path>
              <a:path w="54609" h="81914">
                <a:moveTo>
                  <a:pt x="50711" y="13995"/>
                </a:moveTo>
                <a:lnTo>
                  <a:pt x="29959" y="13995"/>
                </a:lnTo>
                <a:lnTo>
                  <a:pt x="35013" y="14096"/>
                </a:lnTo>
                <a:lnTo>
                  <a:pt x="38265" y="14554"/>
                </a:lnTo>
                <a:lnTo>
                  <a:pt x="50711" y="19494"/>
                </a:lnTo>
                <a:lnTo>
                  <a:pt x="50711" y="13995"/>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6" name="object 63"/>
          <p:cNvSpPr/>
          <p:nvPr/>
        </p:nvSpPr>
        <p:spPr>
          <a:xfrm>
            <a:off x="4401681" y="2293760"/>
            <a:ext cx="626454" cy="593259"/>
          </a:xfrm>
          <a:custGeom>
            <a:avLst/>
            <a:gdLst/>
            <a:ahLst/>
            <a:cxnLst/>
            <a:rect l="l" t="t" r="r" b="b"/>
            <a:pathLst>
              <a:path w="427989" h="427989">
                <a:moveTo>
                  <a:pt x="213740" y="0"/>
                </a:moveTo>
                <a:lnTo>
                  <a:pt x="164731" y="5645"/>
                </a:lnTo>
                <a:lnTo>
                  <a:pt x="119742" y="21724"/>
                </a:lnTo>
                <a:lnTo>
                  <a:pt x="80056" y="46956"/>
                </a:lnTo>
                <a:lnTo>
                  <a:pt x="46956" y="80056"/>
                </a:lnTo>
                <a:lnTo>
                  <a:pt x="21724" y="119742"/>
                </a:lnTo>
                <a:lnTo>
                  <a:pt x="5645" y="164731"/>
                </a:lnTo>
                <a:lnTo>
                  <a:pt x="0" y="213740"/>
                </a:lnTo>
                <a:lnTo>
                  <a:pt x="5645" y="262750"/>
                </a:lnTo>
                <a:lnTo>
                  <a:pt x="21724" y="307739"/>
                </a:lnTo>
                <a:lnTo>
                  <a:pt x="46956" y="347425"/>
                </a:lnTo>
                <a:lnTo>
                  <a:pt x="80056" y="380525"/>
                </a:lnTo>
                <a:lnTo>
                  <a:pt x="119742" y="405757"/>
                </a:lnTo>
                <a:lnTo>
                  <a:pt x="164731" y="421836"/>
                </a:lnTo>
                <a:lnTo>
                  <a:pt x="213740" y="427481"/>
                </a:lnTo>
                <a:lnTo>
                  <a:pt x="262745" y="421836"/>
                </a:lnTo>
                <a:lnTo>
                  <a:pt x="307731" y="405757"/>
                </a:lnTo>
                <a:lnTo>
                  <a:pt x="347415" y="380525"/>
                </a:lnTo>
                <a:lnTo>
                  <a:pt x="380513" y="347425"/>
                </a:lnTo>
                <a:lnTo>
                  <a:pt x="405744" y="307739"/>
                </a:lnTo>
                <a:lnTo>
                  <a:pt x="421824" y="262750"/>
                </a:lnTo>
                <a:lnTo>
                  <a:pt x="427469" y="213740"/>
                </a:lnTo>
                <a:lnTo>
                  <a:pt x="421824" y="164731"/>
                </a:lnTo>
                <a:lnTo>
                  <a:pt x="405744" y="119742"/>
                </a:lnTo>
                <a:lnTo>
                  <a:pt x="380513" y="80056"/>
                </a:lnTo>
                <a:lnTo>
                  <a:pt x="347415" y="46956"/>
                </a:lnTo>
                <a:lnTo>
                  <a:pt x="307731" y="21724"/>
                </a:lnTo>
                <a:lnTo>
                  <a:pt x="262745" y="5645"/>
                </a:lnTo>
                <a:lnTo>
                  <a:pt x="21374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7" name="object 64"/>
          <p:cNvSpPr/>
          <p:nvPr/>
        </p:nvSpPr>
        <p:spPr>
          <a:xfrm>
            <a:off x="4439449" y="2329531"/>
            <a:ext cx="550239" cy="521082"/>
          </a:xfrm>
          <a:custGeom>
            <a:avLst/>
            <a:gdLst/>
            <a:ahLst/>
            <a:cxnLst/>
            <a:rect l="l" t="t" r="r" b="b"/>
            <a:pathLst>
              <a:path w="375920" h="375920">
                <a:moveTo>
                  <a:pt x="187934" y="0"/>
                </a:moveTo>
                <a:lnTo>
                  <a:pt x="137972" y="6713"/>
                </a:lnTo>
                <a:lnTo>
                  <a:pt x="93078" y="25660"/>
                </a:lnTo>
                <a:lnTo>
                  <a:pt x="55043" y="55048"/>
                </a:lnTo>
                <a:lnTo>
                  <a:pt x="25657" y="93084"/>
                </a:lnTo>
                <a:lnTo>
                  <a:pt x="6712" y="137977"/>
                </a:lnTo>
                <a:lnTo>
                  <a:pt x="0" y="187934"/>
                </a:lnTo>
                <a:lnTo>
                  <a:pt x="6712" y="237891"/>
                </a:lnTo>
                <a:lnTo>
                  <a:pt x="25657" y="282784"/>
                </a:lnTo>
                <a:lnTo>
                  <a:pt x="55043" y="320821"/>
                </a:lnTo>
                <a:lnTo>
                  <a:pt x="93078" y="350208"/>
                </a:lnTo>
                <a:lnTo>
                  <a:pt x="137972" y="369155"/>
                </a:lnTo>
                <a:lnTo>
                  <a:pt x="187934" y="375869"/>
                </a:lnTo>
                <a:lnTo>
                  <a:pt x="237891" y="369155"/>
                </a:lnTo>
                <a:lnTo>
                  <a:pt x="282784" y="350208"/>
                </a:lnTo>
                <a:lnTo>
                  <a:pt x="320821" y="320821"/>
                </a:lnTo>
                <a:lnTo>
                  <a:pt x="350208" y="282784"/>
                </a:lnTo>
                <a:lnTo>
                  <a:pt x="369155" y="237891"/>
                </a:lnTo>
                <a:lnTo>
                  <a:pt x="375869" y="187934"/>
                </a:lnTo>
                <a:lnTo>
                  <a:pt x="369155" y="137977"/>
                </a:lnTo>
                <a:lnTo>
                  <a:pt x="350208" y="93084"/>
                </a:lnTo>
                <a:lnTo>
                  <a:pt x="320821" y="55048"/>
                </a:lnTo>
                <a:lnTo>
                  <a:pt x="282784" y="25660"/>
                </a:lnTo>
                <a:lnTo>
                  <a:pt x="237891" y="6713"/>
                </a:lnTo>
                <a:lnTo>
                  <a:pt x="187934" y="0"/>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8" name="object 65"/>
          <p:cNvSpPr/>
          <p:nvPr/>
        </p:nvSpPr>
        <p:spPr>
          <a:xfrm>
            <a:off x="4566249" y="2448938"/>
            <a:ext cx="297426" cy="283427"/>
          </a:xfrm>
          <a:custGeom>
            <a:avLst/>
            <a:gdLst/>
            <a:ahLst/>
            <a:cxnLst/>
            <a:rect l="l" t="t" r="r" b="b"/>
            <a:pathLst>
              <a:path w="203200" h="204470">
                <a:moveTo>
                  <a:pt x="151164" y="159423"/>
                </a:moveTo>
                <a:lnTo>
                  <a:pt x="58381" y="159423"/>
                </a:lnTo>
                <a:lnTo>
                  <a:pt x="59651" y="159575"/>
                </a:lnTo>
                <a:lnTo>
                  <a:pt x="62661" y="162026"/>
                </a:lnTo>
                <a:lnTo>
                  <a:pt x="64249" y="163131"/>
                </a:lnTo>
                <a:lnTo>
                  <a:pt x="67513" y="164299"/>
                </a:lnTo>
                <a:lnTo>
                  <a:pt x="68351" y="165468"/>
                </a:lnTo>
                <a:lnTo>
                  <a:pt x="68351" y="166865"/>
                </a:lnTo>
                <a:lnTo>
                  <a:pt x="67855" y="188709"/>
                </a:lnTo>
                <a:lnTo>
                  <a:pt x="67729" y="198196"/>
                </a:lnTo>
                <a:lnTo>
                  <a:pt x="68592" y="199072"/>
                </a:lnTo>
                <a:lnTo>
                  <a:pt x="68884" y="199123"/>
                </a:lnTo>
                <a:lnTo>
                  <a:pt x="88557" y="203504"/>
                </a:lnTo>
                <a:lnTo>
                  <a:pt x="89623" y="203860"/>
                </a:lnTo>
                <a:lnTo>
                  <a:pt x="90703" y="202996"/>
                </a:lnTo>
                <a:lnTo>
                  <a:pt x="91363" y="202044"/>
                </a:lnTo>
                <a:lnTo>
                  <a:pt x="104673" y="174536"/>
                </a:lnTo>
                <a:lnTo>
                  <a:pt x="105676" y="173863"/>
                </a:lnTo>
                <a:lnTo>
                  <a:pt x="108038" y="173736"/>
                </a:lnTo>
                <a:lnTo>
                  <a:pt x="113804" y="173024"/>
                </a:lnTo>
                <a:lnTo>
                  <a:pt x="116141" y="172885"/>
                </a:lnTo>
                <a:lnTo>
                  <a:pt x="154680" y="172885"/>
                </a:lnTo>
                <a:lnTo>
                  <a:pt x="151164" y="159423"/>
                </a:lnTo>
                <a:close/>
              </a:path>
              <a:path w="203200" h="204470">
                <a:moveTo>
                  <a:pt x="154680" y="172885"/>
                </a:moveTo>
                <a:lnTo>
                  <a:pt x="116141" y="172885"/>
                </a:lnTo>
                <a:lnTo>
                  <a:pt x="117094" y="173316"/>
                </a:lnTo>
                <a:lnTo>
                  <a:pt x="136588" y="196837"/>
                </a:lnTo>
                <a:lnTo>
                  <a:pt x="137502" y="198043"/>
                </a:lnTo>
                <a:lnTo>
                  <a:pt x="139700" y="197319"/>
                </a:lnTo>
                <a:lnTo>
                  <a:pt x="156984" y="188709"/>
                </a:lnTo>
                <a:lnTo>
                  <a:pt x="157734" y="188099"/>
                </a:lnTo>
                <a:lnTo>
                  <a:pt x="158267" y="187210"/>
                </a:lnTo>
                <a:lnTo>
                  <a:pt x="158292" y="186715"/>
                </a:lnTo>
                <a:lnTo>
                  <a:pt x="154680" y="172885"/>
                </a:lnTo>
                <a:close/>
              </a:path>
              <a:path w="203200" h="204470">
                <a:moveTo>
                  <a:pt x="36195" y="24269"/>
                </a:moveTo>
                <a:lnTo>
                  <a:pt x="20370" y="41173"/>
                </a:lnTo>
                <a:lnTo>
                  <a:pt x="21221" y="43167"/>
                </a:lnTo>
                <a:lnTo>
                  <a:pt x="37988" y="67843"/>
                </a:lnTo>
                <a:lnTo>
                  <a:pt x="38077" y="69278"/>
                </a:lnTo>
                <a:lnTo>
                  <a:pt x="37414" y="71170"/>
                </a:lnTo>
                <a:lnTo>
                  <a:pt x="36779" y="72593"/>
                </a:lnTo>
                <a:lnTo>
                  <a:pt x="35102" y="76517"/>
                </a:lnTo>
                <a:lnTo>
                  <a:pt x="34315" y="78714"/>
                </a:lnTo>
                <a:lnTo>
                  <a:pt x="33388" y="79502"/>
                </a:lnTo>
                <a:lnTo>
                  <a:pt x="2806" y="84696"/>
                </a:lnTo>
                <a:lnTo>
                  <a:pt x="1993" y="84759"/>
                </a:lnTo>
                <a:lnTo>
                  <a:pt x="1676" y="85013"/>
                </a:lnTo>
                <a:lnTo>
                  <a:pt x="1498" y="85191"/>
                </a:lnTo>
                <a:lnTo>
                  <a:pt x="1206" y="85534"/>
                </a:lnTo>
                <a:lnTo>
                  <a:pt x="1079" y="86487"/>
                </a:lnTo>
                <a:lnTo>
                  <a:pt x="381" y="106222"/>
                </a:lnTo>
                <a:lnTo>
                  <a:pt x="203" y="107149"/>
                </a:lnTo>
                <a:lnTo>
                  <a:pt x="31902" y="116865"/>
                </a:lnTo>
                <a:lnTo>
                  <a:pt x="32829" y="118008"/>
                </a:lnTo>
                <a:lnTo>
                  <a:pt x="33020" y="121513"/>
                </a:lnTo>
                <a:lnTo>
                  <a:pt x="33655" y="123355"/>
                </a:lnTo>
                <a:lnTo>
                  <a:pt x="34683" y="125818"/>
                </a:lnTo>
                <a:lnTo>
                  <a:pt x="35115" y="126911"/>
                </a:lnTo>
                <a:lnTo>
                  <a:pt x="34925" y="128168"/>
                </a:lnTo>
                <a:lnTo>
                  <a:pt x="11415" y="155168"/>
                </a:lnTo>
                <a:lnTo>
                  <a:pt x="10896" y="155917"/>
                </a:lnTo>
                <a:lnTo>
                  <a:pt x="10896" y="157441"/>
                </a:lnTo>
                <a:lnTo>
                  <a:pt x="23558" y="174307"/>
                </a:lnTo>
                <a:lnTo>
                  <a:pt x="25019" y="174726"/>
                </a:lnTo>
                <a:lnTo>
                  <a:pt x="26301" y="174307"/>
                </a:lnTo>
                <a:lnTo>
                  <a:pt x="58381" y="159423"/>
                </a:lnTo>
                <a:lnTo>
                  <a:pt x="151164" y="159423"/>
                </a:lnTo>
                <a:lnTo>
                  <a:pt x="150329" y="156171"/>
                </a:lnTo>
                <a:lnTo>
                  <a:pt x="150545" y="155168"/>
                </a:lnTo>
                <a:lnTo>
                  <a:pt x="152184" y="153162"/>
                </a:lnTo>
                <a:lnTo>
                  <a:pt x="153301" y="152057"/>
                </a:lnTo>
                <a:lnTo>
                  <a:pt x="156349" y="149148"/>
                </a:lnTo>
                <a:lnTo>
                  <a:pt x="157924" y="147193"/>
                </a:lnTo>
                <a:lnTo>
                  <a:pt x="159080" y="146761"/>
                </a:lnTo>
                <a:lnTo>
                  <a:pt x="193781" y="146761"/>
                </a:lnTo>
                <a:lnTo>
                  <a:pt x="197986" y="136761"/>
                </a:lnTo>
                <a:lnTo>
                  <a:pt x="104066" y="136761"/>
                </a:lnTo>
                <a:lnTo>
                  <a:pt x="97294" y="136486"/>
                </a:lnTo>
                <a:lnTo>
                  <a:pt x="67487" y="109766"/>
                </a:lnTo>
                <a:lnTo>
                  <a:pt x="67614" y="98945"/>
                </a:lnTo>
                <a:lnTo>
                  <a:pt x="94919" y="68416"/>
                </a:lnTo>
                <a:lnTo>
                  <a:pt x="101322" y="67678"/>
                </a:lnTo>
                <a:lnTo>
                  <a:pt x="197579" y="67678"/>
                </a:lnTo>
                <a:lnTo>
                  <a:pt x="196524" y="64401"/>
                </a:lnTo>
                <a:lnTo>
                  <a:pt x="163207" y="64401"/>
                </a:lnTo>
                <a:lnTo>
                  <a:pt x="162153" y="63931"/>
                </a:lnTo>
                <a:lnTo>
                  <a:pt x="160858" y="62191"/>
                </a:lnTo>
                <a:lnTo>
                  <a:pt x="159702" y="59461"/>
                </a:lnTo>
                <a:lnTo>
                  <a:pt x="159486" y="59194"/>
                </a:lnTo>
                <a:lnTo>
                  <a:pt x="159296" y="58915"/>
                </a:lnTo>
                <a:lnTo>
                  <a:pt x="156984" y="57035"/>
                </a:lnTo>
                <a:lnTo>
                  <a:pt x="155676" y="55295"/>
                </a:lnTo>
                <a:lnTo>
                  <a:pt x="155536" y="54152"/>
                </a:lnTo>
                <a:lnTo>
                  <a:pt x="155917" y="53149"/>
                </a:lnTo>
                <a:lnTo>
                  <a:pt x="160784" y="40881"/>
                </a:lnTo>
                <a:lnTo>
                  <a:pt x="64833" y="40881"/>
                </a:lnTo>
                <a:lnTo>
                  <a:pt x="63792" y="40817"/>
                </a:lnTo>
                <a:lnTo>
                  <a:pt x="36893" y="24726"/>
                </a:lnTo>
                <a:lnTo>
                  <a:pt x="36195" y="24269"/>
                </a:lnTo>
                <a:close/>
              </a:path>
              <a:path w="203200" h="204470">
                <a:moveTo>
                  <a:pt x="193781" y="146761"/>
                </a:moveTo>
                <a:lnTo>
                  <a:pt x="159080" y="146761"/>
                </a:lnTo>
                <a:lnTo>
                  <a:pt x="189725" y="152768"/>
                </a:lnTo>
                <a:lnTo>
                  <a:pt x="190246" y="152844"/>
                </a:lnTo>
                <a:lnTo>
                  <a:pt x="191477" y="152387"/>
                </a:lnTo>
                <a:lnTo>
                  <a:pt x="191795" y="151485"/>
                </a:lnTo>
                <a:lnTo>
                  <a:pt x="193781" y="146761"/>
                </a:lnTo>
                <a:close/>
              </a:path>
              <a:path w="203200" h="204470">
                <a:moveTo>
                  <a:pt x="197579" y="67678"/>
                </a:moveTo>
                <a:lnTo>
                  <a:pt x="101322" y="67678"/>
                </a:lnTo>
                <a:lnTo>
                  <a:pt x="106870" y="67843"/>
                </a:lnTo>
                <a:lnTo>
                  <a:pt x="112412" y="69278"/>
                </a:lnTo>
                <a:lnTo>
                  <a:pt x="136444" y="99961"/>
                </a:lnTo>
                <a:lnTo>
                  <a:pt x="136536" y="104571"/>
                </a:lnTo>
                <a:lnTo>
                  <a:pt x="136428" y="107149"/>
                </a:lnTo>
                <a:lnTo>
                  <a:pt x="110797" y="135710"/>
                </a:lnTo>
                <a:lnTo>
                  <a:pt x="104066" y="136761"/>
                </a:lnTo>
                <a:lnTo>
                  <a:pt x="197986" y="136761"/>
                </a:lnTo>
                <a:lnTo>
                  <a:pt x="199618" y="132880"/>
                </a:lnTo>
                <a:lnTo>
                  <a:pt x="199688" y="132038"/>
                </a:lnTo>
                <a:lnTo>
                  <a:pt x="199453" y="131089"/>
                </a:lnTo>
                <a:lnTo>
                  <a:pt x="173253" y="112623"/>
                </a:lnTo>
                <a:lnTo>
                  <a:pt x="172783" y="111531"/>
                </a:lnTo>
                <a:lnTo>
                  <a:pt x="172982" y="109766"/>
                </a:lnTo>
                <a:lnTo>
                  <a:pt x="173685" y="104571"/>
                </a:lnTo>
                <a:lnTo>
                  <a:pt x="173583" y="100990"/>
                </a:lnTo>
                <a:lnTo>
                  <a:pt x="174180" y="99961"/>
                </a:lnTo>
                <a:lnTo>
                  <a:pt x="200888" y="84607"/>
                </a:lnTo>
                <a:lnTo>
                  <a:pt x="202247" y="84023"/>
                </a:lnTo>
                <a:lnTo>
                  <a:pt x="202615" y="83375"/>
                </a:lnTo>
                <a:lnTo>
                  <a:pt x="197579" y="67678"/>
                </a:lnTo>
                <a:close/>
              </a:path>
              <a:path w="203200" h="204470">
                <a:moveTo>
                  <a:pt x="193763" y="61429"/>
                </a:moveTo>
                <a:lnTo>
                  <a:pt x="163207" y="64401"/>
                </a:lnTo>
                <a:lnTo>
                  <a:pt x="196524" y="64401"/>
                </a:lnTo>
                <a:lnTo>
                  <a:pt x="195948" y="62611"/>
                </a:lnTo>
                <a:lnTo>
                  <a:pt x="194614" y="61556"/>
                </a:lnTo>
                <a:lnTo>
                  <a:pt x="193763" y="61429"/>
                </a:lnTo>
                <a:close/>
              </a:path>
              <a:path w="203200" h="204470">
                <a:moveTo>
                  <a:pt x="100025" y="0"/>
                </a:moveTo>
                <a:lnTo>
                  <a:pt x="80111" y="2298"/>
                </a:lnTo>
                <a:lnTo>
                  <a:pt x="78955" y="2362"/>
                </a:lnTo>
                <a:lnTo>
                  <a:pt x="78181" y="3429"/>
                </a:lnTo>
                <a:lnTo>
                  <a:pt x="78079" y="4114"/>
                </a:lnTo>
                <a:lnTo>
                  <a:pt x="75298" y="35039"/>
                </a:lnTo>
                <a:lnTo>
                  <a:pt x="74574" y="36029"/>
                </a:lnTo>
                <a:lnTo>
                  <a:pt x="73520" y="36487"/>
                </a:lnTo>
                <a:lnTo>
                  <a:pt x="72275" y="36995"/>
                </a:lnTo>
                <a:lnTo>
                  <a:pt x="67233" y="39878"/>
                </a:lnTo>
                <a:lnTo>
                  <a:pt x="64833" y="40881"/>
                </a:lnTo>
                <a:lnTo>
                  <a:pt x="160784" y="40881"/>
                </a:lnTo>
                <a:lnTo>
                  <a:pt x="163570" y="33858"/>
                </a:lnTo>
                <a:lnTo>
                  <a:pt x="123596" y="33858"/>
                </a:lnTo>
                <a:lnTo>
                  <a:pt x="121043" y="33489"/>
                </a:lnTo>
                <a:lnTo>
                  <a:pt x="115570" y="32181"/>
                </a:lnTo>
                <a:lnTo>
                  <a:pt x="113004" y="31813"/>
                </a:lnTo>
                <a:lnTo>
                  <a:pt x="112039" y="31013"/>
                </a:lnTo>
                <a:lnTo>
                  <a:pt x="101663" y="673"/>
                </a:lnTo>
                <a:lnTo>
                  <a:pt x="100533" y="12"/>
                </a:lnTo>
                <a:lnTo>
                  <a:pt x="100025" y="0"/>
                </a:lnTo>
                <a:close/>
              </a:path>
              <a:path w="203200" h="204470">
                <a:moveTo>
                  <a:pt x="148183" y="10858"/>
                </a:moveTo>
                <a:lnTo>
                  <a:pt x="147408" y="11442"/>
                </a:lnTo>
                <a:lnTo>
                  <a:pt x="146926" y="12039"/>
                </a:lnTo>
                <a:lnTo>
                  <a:pt x="124561" y="33540"/>
                </a:lnTo>
                <a:lnTo>
                  <a:pt x="123596" y="33858"/>
                </a:lnTo>
                <a:lnTo>
                  <a:pt x="163570" y="33858"/>
                </a:lnTo>
                <a:lnTo>
                  <a:pt x="167066" y="25044"/>
                </a:lnTo>
                <a:lnTo>
                  <a:pt x="167019" y="24726"/>
                </a:lnTo>
                <a:lnTo>
                  <a:pt x="166408" y="23215"/>
                </a:lnTo>
                <a:lnTo>
                  <a:pt x="149019" y="11442"/>
                </a:lnTo>
                <a:lnTo>
                  <a:pt x="148183" y="10858"/>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59" name="object 66"/>
          <p:cNvSpPr/>
          <p:nvPr/>
        </p:nvSpPr>
        <p:spPr>
          <a:xfrm>
            <a:off x="4397572" y="2901445"/>
            <a:ext cx="626454" cy="593259"/>
          </a:xfrm>
          <a:custGeom>
            <a:avLst/>
            <a:gdLst/>
            <a:ahLst/>
            <a:cxnLst/>
            <a:rect l="l" t="t" r="r" b="b"/>
            <a:pathLst>
              <a:path w="427989" h="427989">
                <a:moveTo>
                  <a:pt x="213740" y="0"/>
                </a:moveTo>
                <a:lnTo>
                  <a:pt x="164731" y="5645"/>
                </a:lnTo>
                <a:lnTo>
                  <a:pt x="119742" y="21724"/>
                </a:lnTo>
                <a:lnTo>
                  <a:pt x="80056" y="46956"/>
                </a:lnTo>
                <a:lnTo>
                  <a:pt x="46956" y="80056"/>
                </a:lnTo>
                <a:lnTo>
                  <a:pt x="21724" y="119742"/>
                </a:lnTo>
                <a:lnTo>
                  <a:pt x="5645" y="164731"/>
                </a:lnTo>
                <a:lnTo>
                  <a:pt x="0" y="213740"/>
                </a:lnTo>
                <a:lnTo>
                  <a:pt x="5645" y="262750"/>
                </a:lnTo>
                <a:lnTo>
                  <a:pt x="21724" y="307739"/>
                </a:lnTo>
                <a:lnTo>
                  <a:pt x="46956" y="347425"/>
                </a:lnTo>
                <a:lnTo>
                  <a:pt x="80056" y="380525"/>
                </a:lnTo>
                <a:lnTo>
                  <a:pt x="119742" y="405757"/>
                </a:lnTo>
                <a:lnTo>
                  <a:pt x="164731" y="421836"/>
                </a:lnTo>
                <a:lnTo>
                  <a:pt x="213740" y="427481"/>
                </a:lnTo>
                <a:lnTo>
                  <a:pt x="262745" y="421836"/>
                </a:lnTo>
                <a:lnTo>
                  <a:pt x="307731" y="405757"/>
                </a:lnTo>
                <a:lnTo>
                  <a:pt x="347415" y="380525"/>
                </a:lnTo>
                <a:lnTo>
                  <a:pt x="380513" y="347425"/>
                </a:lnTo>
                <a:lnTo>
                  <a:pt x="405744" y="307739"/>
                </a:lnTo>
                <a:lnTo>
                  <a:pt x="421824" y="262750"/>
                </a:lnTo>
                <a:lnTo>
                  <a:pt x="427469" y="213740"/>
                </a:lnTo>
                <a:lnTo>
                  <a:pt x="421824" y="164731"/>
                </a:lnTo>
                <a:lnTo>
                  <a:pt x="405744" y="119742"/>
                </a:lnTo>
                <a:lnTo>
                  <a:pt x="380513" y="80056"/>
                </a:lnTo>
                <a:lnTo>
                  <a:pt x="347415" y="46956"/>
                </a:lnTo>
                <a:lnTo>
                  <a:pt x="307731" y="21724"/>
                </a:lnTo>
                <a:lnTo>
                  <a:pt x="262745" y="5645"/>
                </a:lnTo>
                <a:lnTo>
                  <a:pt x="21374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0" name="object 67"/>
          <p:cNvSpPr/>
          <p:nvPr/>
        </p:nvSpPr>
        <p:spPr>
          <a:xfrm>
            <a:off x="4435342" y="2937217"/>
            <a:ext cx="550239" cy="521082"/>
          </a:xfrm>
          <a:custGeom>
            <a:avLst/>
            <a:gdLst/>
            <a:ahLst/>
            <a:cxnLst/>
            <a:rect l="l" t="t" r="r" b="b"/>
            <a:pathLst>
              <a:path w="375920" h="375920">
                <a:moveTo>
                  <a:pt x="187934" y="0"/>
                </a:moveTo>
                <a:lnTo>
                  <a:pt x="137972" y="6713"/>
                </a:lnTo>
                <a:lnTo>
                  <a:pt x="93078" y="25660"/>
                </a:lnTo>
                <a:lnTo>
                  <a:pt x="55043" y="55048"/>
                </a:lnTo>
                <a:lnTo>
                  <a:pt x="25657" y="93084"/>
                </a:lnTo>
                <a:lnTo>
                  <a:pt x="6712" y="137977"/>
                </a:lnTo>
                <a:lnTo>
                  <a:pt x="0" y="187934"/>
                </a:lnTo>
                <a:lnTo>
                  <a:pt x="6712" y="237891"/>
                </a:lnTo>
                <a:lnTo>
                  <a:pt x="25657" y="282784"/>
                </a:lnTo>
                <a:lnTo>
                  <a:pt x="55043" y="320821"/>
                </a:lnTo>
                <a:lnTo>
                  <a:pt x="93078" y="350208"/>
                </a:lnTo>
                <a:lnTo>
                  <a:pt x="137972" y="369155"/>
                </a:lnTo>
                <a:lnTo>
                  <a:pt x="187934" y="375869"/>
                </a:lnTo>
                <a:lnTo>
                  <a:pt x="237891" y="369155"/>
                </a:lnTo>
                <a:lnTo>
                  <a:pt x="282784" y="350208"/>
                </a:lnTo>
                <a:lnTo>
                  <a:pt x="320821" y="320821"/>
                </a:lnTo>
                <a:lnTo>
                  <a:pt x="350208" y="282784"/>
                </a:lnTo>
                <a:lnTo>
                  <a:pt x="369155" y="237891"/>
                </a:lnTo>
                <a:lnTo>
                  <a:pt x="375869" y="187934"/>
                </a:lnTo>
                <a:lnTo>
                  <a:pt x="369155" y="137977"/>
                </a:lnTo>
                <a:lnTo>
                  <a:pt x="350208" y="93084"/>
                </a:lnTo>
                <a:lnTo>
                  <a:pt x="320821" y="55048"/>
                </a:lnTo>
                <a:lnTo>
                  <a:pt x="282784" y="25660"/>
                </a:lnTo>
                <a:lnTo>
                  <a:pt x="237891" y="6713"/>
                </a:lnTo>
                <a:lnTo>
                  <a:pt x="187934" y="0"/>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1" name="object 68"/>
          <p:cNvSpPr/>
          <p:nvPr/>
        </p:nvSpPr>
        <p:spPr>
          <a:xfrm>
            <a:off x="4580532" y="3366445"/>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2" name="object 69"/>
          <p:cNvSpPr/>
          <p:nvPr/>
        </p:nvSpPr>
        <p:spPr>
          <a:xfrm>
            <a:off x="4629793" y="3278089"/>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3" name="object 70"/>
          <p:cNvSpPr/>
          <p:nvPr/>
        </p:nvSpPr>
        <p:spPr>
          <a:xfrm>
            <a:off x="4665243" y="3122276"/>
            <a:ext cx="83651" cy="79219"/>
          </a:xfrm>
          <a:custGeom>
            <a:avLst/>
            <a:gdLst/>
            <a:ahLst/>
            <a:cxnLst/>
            <a:rect l="l" t="t" r="r" b="b"/>
            <a:pathLst>
              <a:path w="57150" h="57150">
                <a:moveTo>
                  <a:pt x="16865" y="0"/>
                </a:moveTo>
                <a:lnTo>
                  <a:pt x="0" y="40170"/>
                </a:lnTo>
                <a:lnTo>
                  <a:pt x="40170" y="57048"/>
                </a:lnTo>
                <a:lnTo>
                  <a:pt x="57048" y="16878"/>
                </a:lnTo>
                <a:lnTo>
                  <a:pt x="16865"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4" name="object 71"/>
          <p:cNvSpPr/>
          <p:nvPr/>
        </p:nvSpPr>
        <p:spPr>
          <a:xfrm>
            <a:off x="4661989" y="2962280"/>
            <a:ext cx="90156" cy="67776"/>
          </a:xfrm>
          <a:custGeom>
            <a:avLst/>
            <a:gdLst/>
            <a:ahLst/>
            <a:cxnLst/>
            <a:rect l="l" t="t" r="r" b="b"/>
            <a:pathLst>
              <a:path w="61595" h="48895">
                <a:moveTo>
                  <a:pt x="43649" y="0"/>
                </a:moveTo>
                <a:lnTo>
                  <a:pt x="17030" y="279"/>
                </a:lnTo>
                <a:lnTo>
                  <a:pt x="0" y="19608"/>
                </a:lnTo>
                <a:lnTo>
                  <a:pt x="32689" y="48412"/>
                </a:lnTo>
                <a:lnTo>
                  <a:pt x="61493" y="15722"/>
                </a:lnTo>
                <a:lnTo>
                  <a:pt x="43649"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5" name="object 72"/>
          <p:cNvSpPr/>
          <p:nvPr/>
        </p:nvSpPr>
        <p:spPr>
          <a:xfrm>
            <a:off x="4686907" y="2962102"/>
            <a:ext cx="39037" cy="0"/>
          </a:xfrm>
          <a:custGeom>
            <a:avLst/>
            <a:gdLst/>
            <a:ahLst/>
            <a:cxnLst/>
            <a:rect l="l" t="t" r="r" b="b"/>
            <a:pathLst>
              <a:path w="26670">
                <a:moveTo>
                  <a:pt x="0" y="0"/>
                </a:moveTo>
                <a:lnTo>
                  <a:pt x="26619" y="0"/>
                </a:lnTo>
              </a:path>
            </a:pathLst>
          </a:custGeom>
          <a:ln w="3175">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6" name="object 73"/>
          <p:cNvSpPr/>
          <p:nvPr/>
        </p:nvSpPr>
        <p:spPr>
          <a:xfrm>
            <a:off x="4661984" y="2961554"/>
            <a:ext cx="90156" cy="68656"/>
          </a:xfrm>
          <a:custGeom>
            <a:avLst/>
            <a:gdLst/>
            <a:ahLst/>
            <a:cxnLst/>
            <a:rect l="l" t="t" r="r" b="b"/>
            <a:pathLst>
              <a:path w="61595" h="49529">
                <a:moveTo>
                  <a:pt x="36664" y="0"/>
                </a:moveTo>
                <a:lnTo>
                  <a:pt x="27660" y="0"/>
                </a:lnTo>
                <a:lnTo>
                  <a:pt x="22326" y="317"/>
                </a:lnTo>
                <a:lnTo>
                  <a:pt x="17030" y="800"/>
                </a:lnTo>
                <a:lnTo>
                  <a:pt x="0" y="20129"/>
                </a:lnTo>
                <a:lnTo>
                  <a:pt x="32689" y="48933"/>
                </a:lnTo>
                <a:lnTo>
                  <a:pt x="61493" y="16243"/>
                </a:lnTo>
                <a:lnTo>
                  <a:pt x="43649" y="520"/>
                </a:lnTo>
                <a:lnTo>
                  <a:pt x="40144" y="317"/>
                </a:lnTo>
                <a:lnTo>
                  <a:pt x="36664"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7" name="object 74"/>
          <p:cNvSpPr/>
          <p:nvPr/>
        </p:nvSpPr>
        <p:spPr>
          <a:xfrm>
            <a:off x="4726420" y="3278089"/>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8" name="object 75"/>
          <p:cNvSpPr/>
          <p:nvPr/>
        </p:nvSpPr>
        <p:spPr>
          <a:xfrm>
            <a:off x="4678516" y="3366445"/>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69" name="object 76"/>
          <p:cNvSpPr/>
          <p:nvPr/>
        </p:nvSpPr>
        <p:spPr>
          <a:xfrm>
            <a:off x="4776499" y="3366445"/>
            <a:ext cx="64133" cy="0"/>
          </a:xfrm>
          <a:custGeom>
            <a:avLst/>
            <a:gdLst/>
            <a:ahLst/>
            <a:cxnLst/>
            <a:rect l="l" t="t" r="r" b="b"/>
            <a:pathLst>
              <a:path w="43814">
                <a:moveTo>
                  <a:pt x="0" y="0"/>
                </a:moveTo>
                <a:lnTo>
                  <a:pt x="43573" y="0"/>
                </a:lnTo>
              </a:path>
            </a:pathLst>
          </a:custGeom>
          <a:ln w="43573">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0" name="object 77"/>
          <p:cNvSpPr/>
          <p:nvPr/>
        </p:nvSpPr>
        <p:spPr>
          <a:xfrm>
            <a:off x="4397739" y="3509130"/>
            <a:ext cx="626454" cy="593259"/>
          </a:xfrm>
          <a:custGeom>
            <a:avLst/>
            <a:gdLst/>
            <a:ahLst/>
            <a:cxnLst/>
            <a:rect l="l" t="t" r="r" b="b"/>
            <a:pathLst>
              <a:path w="427989" h="427989">
                <a:moveTo>
                  <a:pt x="213740" y="0"/>
                </a:moveTo>
                <a:lnTo>
                  <a:pt x="164731" y="5645"/>
                </a:lnTo>
                <a:lnTo>
                  <a:pt x="119742" y="21724"/>
                </a:lnTo>
                <a:lnTo>
                  <a:pt x="80056" y="46956"/>
                </a:lnTo>
                <a:lnTo>
                  <a:pt x="46956" y="80056"/>
                </a:lnTo>
                <a:lnTo>
                  <a:pt x="21724" y="119742"/>
                </a:lnTo>
                <a:lnTo>
                  <a:pt x="5645" y="164731"/>
                </a:lnTo>
                <a:lnTo>
                  <a:pt x="0" y="213740"/>
                </a:lnTo>
                <a:lnTo>
                  <a:pt x="5645" y="262750"/>
                </a:lnTo>
                <a:lnTo>
                  <a:pt x="21724" y="307739"/>
                </a:lnTo>
                <a:lnTo>
                  <a:pt x="46956" y="347425"/>
                </a:lnTo>
                <a:lnTo>
                  <a:pt x="80056" y="380525"/>
                </a:lnTo>
                <a:lnTo>
                  <a:pt x="119742" y="405757"/>
                </a:lnTo>
                <a:lnTo>
                  <a:pt x="164731" y="421836"/>
                </a:lnTo>
                <a:lnTo>
                  <a:pt x="213740" y="427481"/>
                </a:lnTo>
                <a:lnTo>
                  <a:pt x="262745" y="421836"/>
                </a:lnTo>
                <a:lnTo>
                  <a:pt x="307731" y="405757"/>
                </a:lnTo>
                <a:lnTo>
                  <a:pt x="347415" y="380525"/>
                </a:lnTo>
                <a:lnTo>
                  <a:pt x="380513" y="347425"/>
                </a:lnTo>
                <a:lnTo>
                  <a:pt x="405744" y="307739"/>
                </a:lnTo>
                <a:lnTo>
                  <a:pt x="421824" y="262750"/>
                </a:lnTo>
                <a:lnTo>
                  <a:pt x="427469" y="213740"/>
                </a:lnTo>
                <a:lnTo>
                  <a:pt x="421824" y="164731"/>
                </a:lnTo>
                <a:lnTo>
                  <a:pt x="405744" y="119742"/>
                </a:lnTo>
                <a:lnTo>
                  <a:pt x="380513" y="80056"/>
                </a:lnTo>
                <a:lnTo>
                  <a:pt x="347415" y="46956"/>
                </a:lnTo>
                <a:lnTo>
                  <a:pt x="307731" y="21724"/>
                </a:lnTo>
                <a:lnTo>
                  <a:pt x="262745" y="5645"/>
                </a:lnTo>
                <a:lnTo>
                  <a:pt x="21374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1" name="object 78"/>
          <p:cNvSpPr/>
          <p:nvPr/>
        </p:nvSpPr>
        <p:spPr>
          <a:xfrm>
            <a:off x="4435512" y="3544901"/>
            <a:ext cx="550239" cy="521082"/>
          </a:xfrm>
          <a:custGeom>
            <a:avLst/>
            <a:gdLst/>
            <a:ahLst/>
            <a:cxnLst/>
            <a:rect l="l" t="t" r="r" b="b"/>
            <a:pathLst>
              <a:path w="375920" h="375920">
                <a:moveTo>
                  <a:pt x="187934" y="0"/>
                </a:moveTo>
                <a:lnTo>
                  <a:pt x="137972" y="6713"/>
                </a:lnTo>
                <a:lnTo>
                  <a:pt x="93078" y="25660"/>
                </a:lnTo>
                <a:lnTo>
                  <a:pt x="55043" y="55048"/>
                </a:lnTo>
                <a:lnTo>
                  <a:pt x="25657" y="93084"/>
                </a:lnTo>
                <a:lnTo>
                  <a:pt x="6712" y="137977"/>
                </a:lnTo>
                <a:lnTo>
                  <a:pt x="0" y="187934"/>
                </a:lnTo>
                <a:lnTo>
                  <a:pt x="6712" y="237891"/>
                </a:lnTo>
                <a:lnTo>
                  <a:pt x="25657" y="282784"/>
                </a:lnTo>
                <a:lnTo>
                  <a:pt x="55043" y="320821"/>
                </a:lnTo>
                <a:lnTo>
                  <a:pt x="93078" y="350208"/>
                </a:lnTo>
                <a:lnTo>
                  <a:pt x="137972" y="369155"/>
                </a:lnTo>
                <a:lnTo>
                  <a:pt x="187934" y="375869"/>
                </a:lnTo>
                <a:lnTo>
                  <a:pt x="237891" y="369155"/>
                </a:lnTo>
                <a:lnTo>
                  <a:pt x="282784" y="350208"/>
                </a:lnTo>
                <a:lnTo>
                  <a:pt x="320821" y="320821"/>
                </a:lnTo>
                <a:lnTo>
                  <a:pt x="350208" y="282784"/>
                </a:lnTo>
                <a:lnTo>
                  <a:pt x="369155" y="237891"/>
                </a:lnTo>
                <a:lnTo>
                  <a:pt x="375869" y="187934"/>
                </a:lnTo>
                <a:lnTo>
                  <a:pt x="369155" y="137977"/>
                </a:lnTo>
                <a:lnTo>
                  <a:pt x="350208" y="93084"/>
                </a:lnTo>
                <a:lnTo>
                  <a:pt x="320821" y="55048"/>
                </a:lnTo>
                <a:lnTo>
                  <a:pt x="282784" y="25660"/>
                </a:lnTo>
                <a:lnTo>
                  <a:pt x="237891" y="6713"/>
                </a:lnTo>
                <a:lnTo>
                  <a:pt x="187934" y="0"/>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2" name="object 79"/>
          <p:cNvSpPr/>
          <p:nvPr/>
        </p:nvSpPr>
        <p:spPr>
          <a:xfrm>
            <a:off x="4529514" y="3665620"/>
            <a:ext cx="116182" cy="128510"/>
          </a:xfrm>
          <a:custGeom>
            <a:avLst/>
            <a:gdLst/>
            <a:ahLst/>
            <a:cxnLst/>
            <a:rect l="l" t="t" r="r" b="b"/>
            <a:pathLst>
              <a:path w="79375" h="92710">
                <a:moveTo>
                  <a:pt x="70738" y="48602"/>
                </a:moveTo>
                <a:lnTo>
                  <a:pt x="8089" y="48602"/>
                </a:lnTo>
                <a:lnTo>
                  <a:pt x="8089" y="92646"/>
                </a:lnTo>
                <a:lnTo>
                  <a:pt x="70738" y="92646"/>
                </a:lnTo>
                <a:lnTo>
                  <a:pt x="70738" y="48602"/>
                </a:lnTo>
                <a:close/>
              </a:path>
              <a:path w="79375" h="92710">
                <a:moveTo>
                  <a:pt x="39408" y="0"/>
                </a:moveTo>
                <a:lnTo>
                  <a:pt x="0" y="48602"/>
                </a:lnTo>
                <a:lnTo>
                  <a:pt x="78828" y="48602"/>
                </a:lnTo>
                <a:lnTo>
                  <a:pt x="39408"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3" name="object 80"/>
          <p:cNvSpPr/>
          <p:nvPr/>
        </p:nvSpPr>
        <p:spPr>
          <a:xfrm>
            <a:off x="4672800" y="3724347"/>
            <a:ext cx="219352" cy="220932"/>
          </a:xfrm>
          <a:custGeom>
            <a:avLst/>
            <a:gdLst/>
            <a:ahLst/>
            <a:cxnLst/>
            <a:rect l="l" t="t" r="r" b="b"/>
            <a:pathLst>
              <a:path w="149860" h="159385">
                <a:moveTo>
                  <a:pt x="126961" y="79413"/>
                </a:moveTo>
                <a:lnTo>
                  <a:pt x="24599" y="79413"/>
                </a:lnTo>
                <a:lnTo>
                  <a:pt x="24599" y="159321"/>
                </a:lnTo>
                <a:lnTo>
                  <a:pt x="126961" y="159321"/>
                </a:lnTo>
                <a:lnTo>
                  <a:pt x="126961" y="79413"/>
                </a:lnTo>
                <a:close/>
              </a:path>
              <a:path w="149860" h="159385">
                <a:moveTo>
                  <a:pt x="75780" y="0"/>
                </a:moveTo>
                <a:lnTo>
                  <a:pt x="0" y="79413"/>
                </a:lnTo>
                <a:lnTo>
                  <a:pt x="149529" y="79413"/>
                </a:lnTo>
                <a:lnTo>
                  <a:pt x="75780"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4" name="object 81"/>
          <p:cNvSpPr/>
          <p:nvPr/>
        </p:nvSpPr>
        <p:spPr>
          <a:xfrm>
            <a:off x="4562961" y="3822272"/>
            <a:ext cx="25095" cy="23766"/>
          </a:xfrm>
          <a:custGeom>
            <a:avLst/>
            <a:gdLst/>
            <a:ahLst/>
            <a:cxnLst/>
            <a:rect l="l" t="t" r="r" b="b"/>
            <a:pathLst>
              <a:path w="17145" h="17145">
                <a:moveTo>
                  <a:pt x="13169" y="0"/>
                </a:moveTo>
                <a:lnTo>
                  <a:pt x="3797" y="0"/>
                </a:lnTo>
                <a:lnTo>
                  <a:pt x="0" y="3797"/>
                </a:lnTo>
                <a:lnTo>
                  <a:pt x="0" y="13169"/>
                </a:lnTo>
                <a:lnTo>
                  <a:pt x="3797" y="16967"/>
                </a:lnTo>
                <a:lnTo>
                  <a:pt x="13169" y="16967"/>
                </a:lnTo>
                <a:lnTo>
                  <a:pt x="16967" y="13169"/>
                </a:lnTo>
                <a:lnTo>
                  <a:pt x="16967" y="3797"/>
                </a:lnTo>
                <a:lnTo>
                  <a:pt x="13169"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5" name="object 82"/>
          <p:cNvSpPr/>
          <p:nvPr/>
        </p:nvSpPr>
        <p:spPr>
          <a:xfrm>
            <a:off x="4586111" y="3879823"/>
            <a:ext cx="28813" cy="27286"/>
          </a:xfrm>
          <a:custGeom>
            <a:avLst/>
            <a:gdLst/>
            <a:ahLst/>
            <a:cxnLst/>
            <a:rect l="l" t="t" r="r" b="b"/>
            <a:pathLst>
              <a:path w="19685" h="19685">
                <a:moveTo>
                  <a:pt x="8597" y="0"/>
                </a:moveTo>
                <a:lnTo>
                  <a:pt x="3632" y="2031"/>
                </a:lnTo>
                <a:lnTo>
                  <a:pt x="0" y="10655"/>
                </a:lnTo>
                <a:lnTo>
                  <a:pt x="2032" y="15633"/>
                </a:lnTo>
                <a:lnTo>
                  <a:pt x="10668" y="19265"/>
                </a:lnTo>
                <a:lnTo>
                  <a:pt x="15633" y="17233"/>
                </a:lnTo>
                <a:lnTo>
                  <a:pt x="19265" y="8597"/>
                </a:lnTo>
                <a:lnTo>
                  <a:pt x="17233" y="3632"/>
                </a:lnTo>
                <a:lnTo>
                  <a:pt x="8597"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6" name="object 83"/>
          <p:cNvSpPr/>
          <p:nvPr/>
        </p:nvSpPr>
        <p:spPr>
          <a:xfrm>
            <a:off x="4643808" y="3914470"/>
            <a:ext cx="28813" cy="27286"/>
          </a:xfrm>
          <a:custGeom>
            <a:avLst/>
            <a:gdLst/>
            <a:ahLst/>
            <a:cxnLst/>
            <a:rect l="l" t="t" r="r" b="b"/>
            <a:pathLst>
              <a:path w="19685" h="19685">
                <a:moveTo>
                  <a:pt x="8597" y="0"/>
                </a:moveTo>
                <a:lnTo>
                  <a:pt x="3632" y="2032"/>
                </a:lnTo>
                <a:lnTo>
                  <a:pt x="0" y="10655"/>
                </a:lnTo>
                <a:lnTo>
                  <a:pt x="2032" y="15633"/>
                </a:lnTo>
                <a:lnTo>
                  <a:pt x="10668" y="19265"/>
                </a:lnTo>
                <a:lnTo>
                  <a:pt x="15633" y="17233"/>
                </a:lnTo>
                <a:lnTo>
                  <a:pt x="19265" y="8597"/>
                </a:lnTo>
                <a:lnTo>
                  <a:pt x="17233" y="3632"/>
                </a:lnTo>
                <a:lnTo>
                  <a:pt x="8597"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7" name="object 84"/>
          <p:cNvSpPr/>
          <p:nvPr/>
        </p:nvSpPr>
        <p:spPr>
          <a:xfrm>
            <a:off x="4398188" y="4116814"/>
            <a:ext cx="626454" cy="588858"/>
          </a:xfrm>
          <a:custGeom>
            <a:avLst/>
            <a:gdLst/>
            <a:ahLst/>
            <a:cxnLst/>
            <a:rect l="l" t="t" r="r" b="b"/>
            <a:pathLst>
              <a:path w="427989" h="424815">
                <a:moveTo>
                  <a:pt x="213740" y="0"/>
                </a:moveTo>
                <a:lnTo>
                  <a:pt x="164731" y="5645"/>
                </a:lnTo>
                <a:lnTo>
                  <a:pt x="119742" y="21724"/>
                </a:lnTo>
                <a:lnTo>
                  <a:pt x="80056" y="46956"/>
                </a:lnTo>
                <a:lnTo>
                  <a:pt x="46956" y="80056"/>
                </a:lnTo>
                <a:lnTo>
                  <a:pt x="21724" y="119742"/>
                </a:lnTo>
                <a:lnTo>
                  <a:pt x="5645" y="164731"/>
                </a:lnTo>
                <a:lnTo>
                  <a:pt x="0" y="213741"/>
                </a:lnTo>
                <a:lnTo>
                  <a:pt x="5645" y="262750"/>
                </a:lnTo>
                <a:lnTo>
                  <a:pt x="21724" y="307739"/>
                </a:lnTo>
                <a:lnTo>
                  <a:pt x="46956" y="347425"/>
                </a:lnTo>
                <a:lnTo>
                  <a:pt x="80056" y="380525"/>
                </a:lnTo>
                <a:lnTo>
                  <a:pt x="119742" y="405757"/>
                </a:lnTo>
                <a:lnTo>
                  <a:pt x="164731" y="421836"/>
                </a:lnTo>
                <a:lnTo>
                  <a:pt x="189141" y="424648"/>
                </a:lnTo>
                <a:lnTo>
                  <a:pt x="238337" y="424648"/>
                </a:lnTo>
                <a:lnTo>
                  <a:pt x="307731" y="405757"/>
                </a:lnTo>
                <a:lnTo>
                  <a:pt x="347415" y="380525"/>
                </a:lnTo>
                <a:lnTo>
                  <a:pt x="380513" y="347425"/>
                </a:lnTo>
                <a:lnTo>
                  <a:pt x="405744" y="307739"/>
                </a:lnTo>
                <a:lnTo>
                  <a:pt x="421824" y="262750"/>
                </a:lnTo>
                <a:lnTo>
                  <a:pt x="427469" y="213741"/>
                </a:lnTo>
                <a:lnTo>
                  <a:pt x="421824" y="164731"/>
                </a:lnTo>
                <a:lnTo>
                  <a:pt x="405744" y="119742"/>
                </a:lnTo>
                <a:lnTo>
                  <a:pt x="380513" y="80056"/>
                </a:lnTo>
                <a:lnTo>
                  <a:pt x="347415" y="46956"/>
                </a:lnTo>
                <a:lnTo>
                  <a:pt x="307731" y="21724"/>
                </a:lnTo>
                <a:lnTo>
                  <a:pt x="262745" y="5645"/>
                </a:lnTo>
                <a:lnTo>
                  <a:pt x="21374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8" name="object 85"/>
          <p:cNvSpPr/>
          <p:nvPr/>
        </p:nvSpPr>
        <p:spPr>
          <a:xfrm>
            <a:off x="4435961" y="4152586"/>
            <a:ext cx="550239" cy="521082"/>
          </a:xfrm>
          <a:custGeom>
            <a:avLst/>
            <a:gdLst/>
            <a:ahLst/>
            <a:cxnLst/>
            <a:rect l="l" t="t" r="r" b="b"/>
            <a:pathLst>
              <a:path w="375920" h="375920">
                <a:moveTo>
                  <a:pt x="187934" y="0"/>
                </a:moveTo>
                <a:lnTo>
                  <a:pt x="137972" y="6713"/>
                </a:lnTo>
                <a:lnTo>
                  <a:pt x="93078" y="25660"/>
                </a:lnTo>
                <a:lnTo>
                  <a:pt x="55043" y="55048"/>
                </a:lnTo>
                <a:lnTo>
                  <a:pt x="25657" y="93084"/>
                </a:lnTo>
                <a:lnTo>
                  <a:pt x="6712" y="137977"/>
                </a:lnTo>
                <a:lnTo>
                  <a:pt x="0" y="187934"/>
                </a:lnTo>
                <a:lnTo>
                  <a:pt x="6712" y="237891"/>
                </a:lnTo>
                <a:lnTo>
                  <a:pt x="25657" y="282784"/>
                </a:lnTo>
                <a:lnTo>
                  <a:pt x="55043" y="320821"/>
                </a:lnTo>
                <a:lnTo>
                  <a:pt x="93078" y="350208"/>
                </a:lnTo>
                <a:lnTo>
                  <a:pt x="137972" y="369155"/>
                </a:lnTo>
                <a:lnTo>
                  <a:pt x="187934" y="375869"/>
                </a:lnTo>
                <a:lnTo>
                  <a:pt x="237891" y="369155"/>
                </a:lnTo>
                <a:lnTo>
                  <a:pt x="282784" y="350208"/>
                </a:lnTo>
                <a:lnTo>
                  <a:pt x="320821" y="320821"/>
                </a:lnTo>
                <a:lnTo>
                  <a:pt x="350208" y="282784"/>
                </a:lnTo>
                <a:lnTo>
                  <a:pt x="369155" y="237891"/>
                </a:lnTo>
                <a:lnTo>
                  <a:pt x="375869" y="187934"/>
                </a:lnTo>
                <a:lnTo>
                  <a:pt x="369155" y="137977"/>
                </a:lnTo>
                <a:lnTo>
                  <a:pt x="350208" y="93084"/>
                </a:lnTo>
                <a:lnTo>
                  <a:pt x="320821" y="55048"/>
                </a:lnTo>
                <a:lnTo>
                  <a:pt x="282784" y="25660"/>
                </a:lnTo>
                <a:lnTo>
                  <a:pt x="237891" y="6713"/>
                </a:lnTo>
                <a:lnTo>
                  <a:pt x="187934" y="0"/>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79" name="object 86"/>
          <p:cNvSpPr/>
          <p:nvPr/>
        </p:nvSpPr>
        <p:spPr>
          <a:xfrm>
            <a:off x="4696581" y="4279341"/>
            <a:ext cx="182174" cy="183963"/>
          </a:xfrm>
          <a:custGeom>
            <a:avLst/>
            <a:gdLst/>
            <a:ahLst/>
            <a:cxnLst/>
            <a:rect l="l" t="t" r="r" b="b"/>
            <a:pathLst>
              <a:path w="124460" h="132714">
                <a:moveTo>
                  <a:pt x="105575" y="66027"/>
                </a:moveTo>
                <a:lnTo>
                  <a:pt x="20459" y="66027"/>
                </a:lnTo>
                <a:lnTo>
                  <a:pt x="20459" y="132486"/>
                </a:lnTo>
                <a:lnTo>
                  <a:pt x="105575" y="132486"/>
                </a:lnTo>
                <a:lnTo>
                  <a:pt x="105575" y="66027"/>
                </a:lnTo>
                <a:close/>
              </a:path>
              <a:path w="124460" h="132714">
                <a:moveTo>
                  <a:pt x="63017" y="0"/>
                </a:moveTo>
                <a:lnTo>
                  <a:pt x="0" y="66027"/>
                </a:lnTo>
                <a:lnTo>
                  <a:pt x="124345" y="66027"/>
                </a:lnTo>
                <a:lnTo>
                  <a:pt x="63017"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0" name="object 87"/>
          <p:cNvSpPr/>
          <p:nvPr/>
        </p:nvSpPr>
        <p:spPr>
          <a:xfrm>
            <a:off x="4532248" y="4341738"/>
            <a:ext cx="117112" cy="149635"/>
          </a:xfrm>
          <a:custGeom>
            <a:avLst/>
            <a:gdLst/>
            <a:ahLst/>
            <a:cxnLst/>
            <a:rect l="l" t="t" r="r" b="b"/>
            <a:pathLst>
              <a:path w="80010" h="107950">
                <a:moveTo>
                  <a:pt x="79603" y="0"/>
                </a:moveTo>
                <a:lnTo>
                  <a:pt x="39458" y="0"/>
                </a:lnTo>
                <a:lnTo>
                  <a:pt x="0" y="51663"/>
                </a:lnTo>
                <a:lnTo>
                  <a:pt x="0" y="107886"/>
                </a:lnTo>
                <a:lnTo>
                  <a:pt x="79603" y="107886"/>
                </a:lnTo>
                <a:lnTo>
                  <a:pt x="79603"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1" name="object 88"/>
          <p:cNvSpPr/>
          <p:nvPr/>
        </p:nvSpPr>
        <p:spPr>
          <a:xfrm>
            <a:off x="4549052" y="4492388"/>
            <a:ext cx="57626" cy="54573"/>
          </a:xfrm>
          <a:custGeom>
            <a:avLst/>
            <a:gdLst/>
            <a:ahLst/>
            <a:cxnLst/>
            <a:rect l="l" t="t" r="r" b="b"/>
            <a:pathLst>
              <a:path w="39370" h="39370">
                <a:moveTo>
                  <a:pt x="19634" y="0"/>
                </a:moveTo>
                <a:lnTo>
                  <a:pt x="11990" y="1544"/>
                </a:lnTo>
                <a:lnTo>
                  <a:pt x="5749" y="5756"/>
                </a:lnTo>
                <a:lnTo>
                  <a:pt x="1542" y="12001"/>
                </a:lnTo>
                <a:lnTo>
                  <a:pt x="0" y="19646"/>
                </a:lnTo>
                <a:lnTo>
                  <a:pt x="1542" y="27292"/>
                </a:lnTo>
                <a:lnTo>
                  <a:pt x="5749" y="33537"/>
                </a:lnTo>
                <a:lnTo>
                  <a:pt x="11990" y="37749"/>
                </a:lnTo>
                <a:lnTo>
                  <a:pt x="19634" y="39293"/>
                </a:lnTo>
                <a:lnTo>
                  <a:pt x="27279" y="37749"/>
                </a:lnTo>
                <a:lnTo>
                  <a:pt x="33524" y="33537"/>
                </a:lnTo>
                <a:lnTo>
                  <a:pt x="37736" y="27292"/>
                </a:lnTo>
                <a:lnTo>
                  <a:pt x="39281" y="19646"/>
                </a:lnTo>
                <a:lnTo>
                  <a:pt x="37736" y="12001"/>
                </a:lnTo>
                <a:lnTo>
                  <a:pt x="33524" y="5756"/>
                </a:lnTo>
                <a:lnTo>
                  <a:pt x="27279" y="1544"/>
                </a:lnTo>
                <a:lnTo>
                  <a:pt x="19634"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2" name="object 89"/>
          <p:cNvSpPr/>
          <p:nvPr/>
        </p:nvSpPr>
        <p:spPr>
          <a:xfrm>
            <a:off x="4809875" y="4492388"/>
            <a:ext cx="57626" cy="54573"/>
          </a:xfrm>
          <a:custGeom>
            <a:avLst/>
            <a:gdLst/>
            <a:ahLst/>
            <a:cxnLst/>
            <a:rect l="l" t="t" r="r" b="b"/>
            <a:pathLst>
              <a:path w="39370" h="39370">
                <a:moveTo>
                  <a:pt x="19634" y="0"/>
                </a:moveTo>
                <a:lnTo>
                  <a:pt x="11990" y="1544"/>
                </a:lnTo>
                <a:lnTo>
                  <a:pt x="5749" y="5756"/>
                </a:lnTo>
                <a:lnTo>
                  <a:pt x="1542" y="12001"/>
                </a:lnTo>
                <a:lnTo>
                  <a:pt x="0" y="19646"/>
                </a:lnTo>
                <a:lnTo>
                  <a:pt x="1542" y="27292"/>
                </a:lnTo>
                <a:lnTo>
                  <a:pt x="5749" y="33537"/>
                </a:lnTo>
                <a:lnTo>
                  <a:pt x="11990" y="37749"/>
                </a:lnTo>
                <a:lnTo>
                  <a:pt x="19634" y="39293"/>
                </a:lnTo>
                <a:lnTo>
                  <a:pt x="27279" y="37749"/>
                </a:lnTo>
                <a:lnTo>
                  <a:pt x="33524" y="33537"/>
                </a:lnTo>
                <a:lnTo>
                  <a:pt x="37736" y="27292"/>
                </a:lnTo>
                <a:lnTo>
                  <a:pt x="39281" y="19646"/>
                </a:lnTo>
                <a:lnTo>
                  <a:pt x="37736" y="12001"/>
                </a:lnTo>
                <a:lnTo>
                  <a:pt x="33524" y="5756"/>
                </a:lnTo>
                <a:lnTo>
                  <a:pt x="27279" y="1544"/>
                </a:lnTo>
                <a:lnTo>
                  <a:pt x="19634"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3" name="object 90"/>
          <p:cNvSpPr/>
          <p:nvPr/>
        </p:nvSpPr>
        <p:spPr>
          <a:xfrm>
            <a:off x="4694906" y="4492388"/>
            <a:ext cx="57626" cy="54573"/>
          </a:xfrm>
          <a:custGeom>
            <a:avLst/>
            <a:gdLst/>
            <a:ahLst/>
            <a:cxnLst/>
            <a:rect l="l" t="t" r="r" b="b"/>
            <a:pathLst>
              <a:path w="39370" h="39370">
                <a:moveTo>
                  <a:pt x="19634" y="0"/>
                </a:moveTo>
                <a:lnTo>
                  <a:pt x="11990" y="1544"/>
                </a:lnTo>
                <a:lnTo>
                  <a:pt x="5749" y="5756"/>
                </a:lnTo>
                <a:lnTo>
                  <a:pt x="1542" y="12001"/>
                </a:lnTo>
                <a:lnTo>
                  <a:pt x="0" y="19646"/>
                </a:lnTo>
                <a:lnTo>
                  <a:pt x="1542" y="27292"/>
                </a:lnTo>
                <a:lnTo>
                  <a:pt x="5749" y="33537"/>
                </a:lnTo>
                <a:lnTo>
                  <a:pt x="11990" y="37749"/>
                </a:lnTo>
                <a:lnTo>
                  <a:pt x="19634" y="39293"/>
                </a:lnTo>
                <a:lnTo>
                  <a:pt x="27279" y="37749"/>
                </a:lnTo>
                <a:lnTo>
                  <a:pt x="33524" y="33537"/>
                </a:lnTo>
                <a:lnTo>
                  <a:pt x="37736" y="27292"/>
                </a:lnTo>
                <a:lnTo>
                  <a:pt x="39281" y="19646"/>
                </a:lnTo>
                <a:lnTo>
                  <a:pt x="37736" y="12001"/>
                </a:lnTo>
                <a:lnTo>
                  <a:pt x="33524" y="5756"/>
                </a:lnTo>
                <a:lnTo>
                  <a:pt x="27279" y="1544"/>
                </a:lnTo>
                <a:lnTo>
                  <a:pt x="19634" y="0"/>
                </a:lnTo>
                <a:close/>
              </a:path>
            </a:pathLst>
          </a:custGeom>
          <a:solidFill>
            <a:srgbClr val="BAD80A"/>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4" name="object 91"/>
          <p:cNvSpPr/>
          <p:nvPr/>
        </p:nvSpPr>
        <p:spPr>
          <a:xfrm>
            <a:off x="4625841" y="4491277"/>
            <a:ext cx="264895" cy="0"/>
          </a:xfrm>
          <a:custGeom>
            <a:avLst/>
            <a:gdLst/>
            <a:ahLst/>
            <a:cxnLst/>
            <a:rect l="l" t="t" r="r" b="b"/>
            <a:pathLst>
              <a:path w="180975">
                <a:moveTo>
                  <a:pt x="0" y="0"/>
                </a:moveTo>
                <a:lnTo>
                  <a:pt x="180365" y="0"/>
                </a:lnTo>
              </a:path>
            </a:pathLst>
          </a:custGeom>
          <a:ln w="3175">
            <a:solidFill>
              <a:srgbClr val="BAD80A"/>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5" name="object 92"/>
          <p:cNvSpPr/>
          <p:nvPr/>
        </p:nvSpPr>
        <p:spPr>
          <a:xfrm>
            <a:off x="2237581" y="3053073"/>
            <a:ext cx="732412" cy="697124"/>
          </a:xfrm>
          <a:custGeom>
            <a:avLst/>
            <a:gdLst/>
            <a:ahLst/>
            <a:cxnLst/>
            <a:rect l="l" t="t" r="r" b="b"/>
            <a:pathLst>
              <a:path w="500380" h="502920">
                <a:moveTo>
                  <a:pt x="496417" y="0"/>
                </a:moveTo>
                <a:lnTo>
                  <a:pt x="3860" y="0"/>
                </a:lnTo>
                <a:lnTo>
                  <a:pt x="2197" y="1104"/>
                </a:lnTo>
                <a:lnTo>
                  <a:pt x="1104" y="3314"/>
                </a:lnTo>
                <a:lnTo>
                  <a:pt x="0" y="4965"/>
                </a:lnTo>
                <a:lnTo>
                  <a:pt x="546" y="7175"/>
                </a:lnTo>
                <a:lnTo>
                  <a:pt x="1651" y="8826"/>
                </a:lnTo>
                <a:lnTo>
                  <a:pt x="189395" y="261188"/>
                </a:lnTo>
                <a:lnTo>
                  <a:pt x="189395" y="499186"/>
                </a:lnTo>
                <a:lnTo>
                  <a:pt x="190500" y="501396"/>
                </a:lnTo>
                <a:lnTo>
                  <a:pt x="192697" y="501954"/>
                </a:lnTo>
                <a:lnTo>
                  <a:pt x="193268" y="502500"/>
                </a:lnTo>
                <a:lnTo>
                  <a:pt x="196570" y="502500"/>
                </a:lnTo>
                <a:lnTo>
                  <a:pt x="197675" y="501954"/>
                </a:lnTo>
                <a:lnTo>
                  <a:pt x="288239" y="411391"/>
                </a:lnTo>
                <a:lnTo>
                  <a:pt x="288785" y="410273"/>
                </a:lnTo>
                <a:lnTo>
                  <a:pt x="288785" y="264502"/>
                </a:lnTo>
                <a:lnTo>
                  <a:pt x="498614" y="8826"/>
                </a:lnTo>
                <a:lnTo>
                  <a:pt x="499732" y="7175"/>
                </a:lnTo>
                <a:lnTo>
                  <a:pt x="500291" y="4965"/>
                </a:lnTo>
                <a:lnTo>
                  <a:pt x="499186" y="2768"/>
                </a:lnTo>
                <a:lnTo>
                  <a:pt x="498068" y="1104"/>
                </a:lnTo>
                <a:lnTo>
                  <a:pt x="496417"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6" name="object 93"/>
          <p:cNvSpPr/>
          <p:nvPr/>
        </p:nvSpPr>
        <p:spPr>
          <a:xfrm>
            <a:off x="2303670" y="3053084"/>
            <a:ext cx="299285" cy="687440"/>
          </a:xfrm>
          <a:custGeom>
            <a:avLst/>
            <a:gdLst/>
            <a:ahLst/>
            <a:cxnLst/>
            <a:rect l="l" t="t" r="r" b="b"/>
            <a:pathLst>
              <a:path w="204469" h="495935">
                <a:moveTo>
                  <a:pt x="196113" y="0"/>
                </a:moveTo>
                <a:lnTo>
                  <a:pt x="0" y="0"/>
                </a:lnTo>
                <a:lnTo>
                  <a:pt x="167271" y="258889"/>
                </a:lnTo>
                <a:lnTo>
                  <a:pt x="167271" y="495350"/>
                </a:lnTo>
                <a:lnTo>
                  <a:pt x="197726" y="464883"/>
                </a:lnTo>
                <a:lnTo>
                  <a:pt x="204190" y="258889"/>
                </a:lnTo>
                <a:lnTo>
                  <a:pt x="196113" y="0"/>
                </a:lnTo>
                <a:close/>
              </a:path>
            </a:pathLst>
          </a:custGeom>
          <a:solidFill>
            <a:schemeClr val="accent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18" name="Freeform: Shape 117"/>
          <p:cNvSpPr/>
          <p:nvPr/>
        </p:nvSpPr>
        <p:spPr>
          <a:xfrm>
            <a:off x="6884374" y="2880956"/>
            <a:ext cx="1645026" cy="1098890"/>
          </a:xfrm>
          <a:custGeom>
            <a:avLst/>
            <a:gdLst>
              <a:gd name="connsiteX0" fmla="*/ 928881 w 1645026"/>
              <a:gd name="connsiteY0" fmla="*/ 0 h 908445"/>
              <a:gd name="connsiteX1" fmla="*/ 994049 w 1645026"/>
              <a:gd name="connsiteY1" fmla="*/ 6996 h 908445"/>
              <a:gd name="connsiteX2" fmla="*/ 1053696 w 1645026"/>
              <a:gd name="connsiteY2" fmla="*/ 26862 h 908445"/>
              <a:gd name="connsiteX3" fmla="*/ 1106179 w 1645026"/>
              <a:gd name="connsiteY3" fmla="*/ 57914 h 908445"/>
              <a:gd name="connsiteX4" fmla="*/ 1179349 w 1645026"/>
              <a:gd name="connsiteY4" fmla="*/ 141396 h 908445"/>
              <a:gd name="connsiteX5" fmla="*/ 1183086 w 1645026"/>
              <a:gd name="connsiteY5" fmla="*/ 146834 h 908445"/>
              <a:gd name="connsiteX6" fmla="*/ 1204228 w 1645026"/>
              <a:gd name="connsiteY6" fmla="*/ 201332 h 908445"/>
              <a:gd name="connsiteX7" fmla="*/ 1211252 w 1645026"/>
              <a:gd name="connsiteY7" fmla="*/ 257192 h 908445"/>
              <a:gd name="connsiteX8" fmla="*/ 1211547 w 1645026"/>
              <a:gd name="connsiteY8" fmla="*/ 256913 h 908445"/>
              <a:gd name="connsiteX9" fmla="*/ 1211638 w 1645026"/>
              <a:gd name="connsiteY9" fmla="*/ 260262 h 908445"/>
              <a:gd name="connsiteX10" fmla="*/ 1211640 w 1645026"/>
              <a:gd name="connsiteY10" fmla="*/ 260275 h 908445"/>
              <a:gd name="connsiteX11" fmla="*/ 1288569 w 1645026"/>
              <a:gd name="connsiteY11" fmla="*/ 269753 h 908445"/>
              <a:gd name="connsiteX12" fmla="*/ 1357373 w 1645026"/>
              <a:gd name="connsiteY12" fmla="*/ 296466 h 908445"/>
              <a:gd name="connsiteX13" fmla="*/ 1415330 w 1645026"/>
              <a:gd name="connsiteY13" fmla="*/ 337834 h 908445"/>
              <a:gd name="connsiteX14" fmla="*/ 1459715 w 1645026"/>
              <a:gd name="connsiteY14" fmla="*/ 391278 h 908445"/>
              <a:gd name="connsiteX15" fmla="*/ 1487800 w 1645026"/>
              <a:gd name="connsiteY15" fmla="*/ 454219 h 908445"/>
              <a:gd name="connsiteX16" fmla="*/ 1551946 w 1645026"/>
              <a:gd name="connsiteY16" fmla="*/ 490277 h 908445"/>
              <a:gd name="connsiteX17" fmla="*/ 1601595 w 1645026"/>
              <a:gd name="connsiteY17" fmla="*/ 540877 h 908445"/>
              <a:gd name="connsiteX18" fmla="*/ 1633653 w 1645026"/>
              <a:gd name="connsiteY18" fmla="*/ 604142 h 908445"/>
              <a:gd name="connsiteX19" fmla="*/ 1645026 w 1645026"/>
              <a:gd name="connsiteY19" fmla="*/ 678196 h 908445"/>
              <a:gd name="connsiteX20" fmla="*/ 1645026 w 1645026"/>
              <a:gd name="connsiteY20" fmla="*/ 678198 h 908445"/>
              <a:gd name="connsiteX21" fmla="*/ 1645026 w 1645026"/>
              <a:gd name="connsiteY21" fmla="*/ 678200 h 908445"/>
              <a:gd name="connsiteX22" fmla="*/ 1636115 w 1645026"/>
              <a:gd name="connsiteY22" fmla="*/ 739137 h 908445"/>
              <a:gd name="connsiteX23" fmla="*/ 1610726 w 1645026"/>
              <a:gd name="connsiteY23" fmla="*/ 794062 h 908445"/>
              <a:gd name="connsiteX24" fmla="*/ 1570875 w 1645026"/>
              <a:gd name="connsiteY24" fmla="*/ 840716 h 908445"/>
              <a:gd name="connsiteX25" fmla="*/ 1518582 w 1645026"/>
              <a:gd name="connsiteY25" fmla="*/ 876836 h 908445"/>
              <a:gd name="connsiteX26" fmla="*/ 1455865 w 1645026"/>
              <a:gd name="connsiteY26" fmla="*/ 900167 h 908445"/>
              <a:gd name="connsiteX27" fmla="*/ 1384742 w 1645026"/>
              <a:gd name="connsiteY27" fmla="*/ 908445 h 908445"/>
              <a:gd name="connsiteX28" fmla="*/ 298615 w 1645026"/>
              <a:gd name="connsiteY28" fmla="*/ 908445 h 908445"/>
              <a:gd name="connsiteX29" fmla="*/ 230069 w 1645026"/>
              <a:gd name="connsiteY29" fmla="*/ 901427 h 908445"/>
              <a:gd name="connsiteX30" fmla="*/ 167185 w 1645026"/>
              <a:gd name="connsiteY30" fmla="*/ 881408 h 908445"/>
              <a:gd name="connsiteX31" fmla="*/ 111744 w 1645026"/>
              <a:gd name="connsiteY31" fmla="*/ 849941 h 908445"/>
              <a:gd name="connsiteX32" fmla="*/ 65525 w 1645026"/>
              <a:gd name="connsiteY32" fmla="*/ 808579 h 908445"/>
              <a:gd name="connsiteX33" fmla="*/ 30308 w 1645026"/>
              <a:gd name="connsiteY33" fmla="*/ 758877 h 908445"/>
              <a:gd name="connsiteX34" fmla="*/ 7874 w 1645026"/>
              <a:gd name="connsiteY34" fmla="*/ 702390 h 908445"/>
              <a:gd name="connsiteX35" fmla="*/ 0 w 1645026"/>
              <a:gd name="connsiteY35" fmla="*/ 640669 h 908445"/>
              <a:gd name="connsiteX36" fmla="*/ 7874 w 1645026"/>
              <a:gd name="connsiteY36" fmla="*/ 576169 h 908445"/>
              <a:gd name="connsiteX37" fmla="*/ 30308 w 1645026"/>
              <a:gd name="connsiteY37" fmla="*/ 517689 h 908445"/>
              <a:gd name="connsiteX38" fmla="*/ 65525 w 1645026"/>
              <a:gd name="connsiteY38" fmla="*/ 466651 h 908445"/>
              <a:gd name="connsiteX39" fmla="*/ 111744 w 1645026"/>
              <a:gd name="connsiteY39" fmla="*/ 424477 h 908445"/>
              <a:gd name="connsiteX40" fmla="*/ 167185 w 1645026"/>
              <a:gd name="connsiteY40" fmla="*/ 392590 h 908445"/>
              <a:gd name="connsiteX41" fmla="*/ 230069 w 1645026"/>
              <a:gd name="connsiteY41" fmla="*/ 372416 h 908445"/>
              <a:gd name="connsiteX42" fmla="*/ 298615 w 1645026"/>
              <a:gd name="connsiteY42" fmla="*/ 365374 h 908445"/>
              <a:gd name="connsiteX43" fmla="*/ 330329 w 1645026"/>
              <a:gd name="connsiteY43" fmla="*/ 365374 h 908445"/>
              <a:gd name="connsiteX44" fmla="*/ 339829 w 1645026"/>
              <a:gd name="connsiteY44" fmla="*/ 300751 h 908445"/>
              <a:gd name="connsiteX45" fmla="*/ 366689 w 1645026"/>
              <a:gd name="connsiteY45" fmla="*/ 243359 h 908445"/>
              <a:gd name="connsiteX46" fmla="*/ 408452 w 1645026"/>
              <a:gd name="connsiteY46" fmla="*/ 195212 h 908445"/>
              <a:gd name="connsiteX47" fmla="*/ 462659 w 1645026"/>
              <a:gd name="connsiteY47" fmla="*/ 158325 h 908445"/>
              <a:gd name="connsiteX48" fmla="*/ 526850 w 1645026"/>
              <a:gd name="connsiteY48" fmla="*/ 134715 h 908445"/>
              <a:gd name="connsiteX49" fmla="*/ 598571 w 1645026"/>
              <a:gd name="connsiteY49" fmla="*/ 126397 h 908445"/>
              <a:gd name="connsiteX50" fmla="*/ 620901 w 1645026"/>
              <a:gd name="connsiteY50" fmla="*/ 126632 h 908445"/>
              <a:gd name="connsiteX51" fmla="*/ 641504 w 1645026"/>
              <a:gd name="connsiteY51" fmla="*/ 128272 h 908445"/>
              <a:gd name="connsiteX52" fmla="*/ 662110 w 1645026"/>
              <a:gd name="connsiteY52" fmla="*/ 132725 h 908445"/>
              <a:gd name="connsiteX53" fmla="*/ 684452 w 1645026"/>
              <a:gd name="connsiteY53" fmla="*/ 141396 h 908445"/>
              <a:gd name="connsiteX54" fmla="*/ 728219 w 1645026"/>
              <a:gd name="connsiteY54" fmla="*/ 84464 h 908445"/>
              <a:gd name="connsiteX55" fmla="*/ 785858 w 1645026"/>
              <a:gd name="connsiteY55" fmla="*/ 39730 h 908445"/>
              <a:gd name="connsiteX56" fmla="*/ 853900 w 1645026"/>
              <a:gd name="connsiteY56" fmla="*/ 10479 h 908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45026" h="908445">
                <a:moveTo>
                  <a:pt x="928881" y="0"/>
                </a:moveTo>
                <a:lnTo>
                  <a:pt x="994049" y="6996"/>
                </a:lnTo>
                <a:lnTo>
                  <a:pt x="1053696" y="26862"/>
                </a:lnTo>
                <a:lnTo>
                  <a:pt x="1106179" y="57914"/>
                </a:lnTo>
                <a:lnTo>
                  <a:pt x="1179349" y="141396"/>
                </a:lnTo>
                <a:lnTo>
                  <a:pt x="1183086" y="146834"/>
                </a:lnTo>
                <a:lnTo>
                  <a:pt x="1204228" y="201332"/>
                </a:lnTo>
                <a:lnTo>
                  <a:pt x="1211252" y="257192"/>
                </a:lnTo>
                <a:lnTo>
                  <a:pt x="1211547" y="256913"/>
                </a:lnTo>
                <a:lnTo>
                  <a:pt x="1211638" y="260262"/>
                </a:lnTo>
                <a:lnTo>
                  <a:pt x="1211640" y="260275"/>
                </a:lnTo>
                <a:lnTo>
                  <a:pt x="1288569" y="269753"/>
                </a:lnTo>
                <a:lnTo>
                  <a:pt x="1357373" y="296466"/>
                </a:lnTo>
                <a:lnTo>
                  <a:pt x="1415330" y="337834"/>
                </a:lnTo>
                <a:lnTo>
                  <a:pt x="1459715" y="391278"/>
                </a:lnTo>
                <a:lnTo>
                  <a:pt x="1487800" y="454219"/>
                </a:lnTo>
                <a:lnTo>
                  <a:pt x="1551946" y="490277"/>
                </a:lnTo>
                <a:lnTo>
                  <a:pt x="1601595" y="540877"/>
                </a:lnTo>
                <a:lnTo>
                  <a:pt x="1633653" y="604142"/>
                </a:lnTo>
                <a:lnTo>
                  <a:pt x="1645026" y="678196"/>
                </a:lnTo>
                <a:lnTo>
                  <a:pt x="1645026" y="678198"/>
                </a:lnTo>
                <a:lnTo>
                  <a:pt x="1645026" y="678200"/>
                </a:lnTo>
                <a:lnTo>
                  <a:pt x="1636115" y="739137"/>
                </a:lnTo>
                <a:lnTo>
                  <a:pt x="1610726" y="794062"/>
                </a:lnTo>
                <a:lnTo>
                  <a:pt x="1570875" y="840716"/>
                </a:lnTo>
                <a:lnTo>
                  <a:pt x="1518582" y="876836"/>
                </a:lnTo>
                <a:lnTo>
                  <a:pt x="1455865" y="900167"/>
                </a:lnTo>
                <a:lnTo>
                  <a:pt x="1384742" y="908445"/>
                </a:lnTo>
                <a:lnTo>
                  <a:pt x="298615" y="908445"/>
                </a:lnTo>
                <a:lnTo>
                  <a:pt x="230069" y="901427"/>
                </a:lnTo>
                <a:lnTo>
                  <a:pt x="167185" y="881408"/>
                </a:lnTo>
                <a:lnTo>
                  <a:pt x="111744" y="849941"/>
                </a:lnTo>
                <a:lnTo>
                  <a:pt x="65525" y="808579"/>
                </a:lnTo>
                <a:lnTo>
                  <a:pt x="30308" y="758877"/>
                </a:lnTo>
                <a:lnTo>
                  <a:pt x="7874" y="702390"/>
                </a:lnTo>
                <a:lnTo>
                  <a:pt x="0" y="640669"/>
                </a:lnTo>
                <a:lnTo>
                  <a:pt x="7874" y="576169"/>
                </a:lnTo>
                <a:lnTo>
                  <a:pt x="30308" y="517689"/>
                </a:lnTo>
                <a:lnTo>
                  <a:pt x="65525" y="466651"/>
                </a:lnTo>
                <a:lnTo>
                  <a:pt x="111744" y="424477"/>
                </a:lnTo>
                <a:lnTo>
                  <a:pt x="167185" y="392590"/>
                </a:lnTo>
                <a:lnTo>
                  <a:pt x="230069" y="372416"/>
                </a:lnTo>
                <a:lnTo>
                  <a:pt x="298615" y="365374"/>
                </a:lnTo>
                <a:lnTo>
                  <a:pt x="330329" y="365374"/>
                </a:lnTo>
                <a:lnTo>
                  <a:pt x="339829" y="300751"/>
                </a:lnTo>
                <a:lnTo>
                  <a:pt x="366689" y="243359"/>
                </a:lnTo>
                <a:lnTo>
                  <a:pt x="408452" y="195212"/>
                </a:lnTo>
                <a:lnTo>
                  <a:pt x="462659" y="158325"/>
                </a:lnTo>
                <a:lnTo>
                  <a:pt x="526850" y="134715"/>
                </a:lnTo>
                <a:lnTo>
                  <a:pt x="598571" y="126397"/>
                </a:lnTo>
                <a:lnTo>
                  <a:pt x="620901" y="126632"/>
                </a:lnTo>
                <a:lnTo>
                  <a:pt x="641504" y="128272"/>
                </a:lnTo>
                <a:lnTo>
                  <a:pt x="662110" y="132725"/>
                </a:lnTo>
                <a:lnTo>
                  <a:pt x="684452" y="141396"/>
                </a:lnTo>
                <a:lnTo>
                  <a:pt x="728219" y="84464"/>
                </a:lnTo>
                <a:lnTo>
                  <a:pt x="785858" y="39730"/>
                </a:lnTo>
                <a:lnTo>
                  <a:pt x="853900" y="10479"/>
                </a:lnTo>
                <a:close/>
              </a:path>
            </a:pathLst>
          </a:custGeom>
          <a:solidFill>
            <a:schemeClr val="accent1">
              <a:lumMod val="20000"/>
              <a:lumOff val="80000"/>
            </a:schemeClr>
          </a:solidFill>
          <a:ln w="38100">
            <a:solidFill>
              <a:schemeClr val="bg1"/>
            </a:solidFill>
          </a:ln>
        </p:spPr>
        <p:txBody>
          <a:bodyPr wrap="square" lIns="0" tIns="0" rIns="0" bIns="0" rtlCol="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89" name="object 96"/>
          <p:cNvSpPr/>
          <p:nvPr/>
        </p:nvSpPr>
        <p:spPr>
          <a:xfrm>
            <a:off x="11164331" y="2993545"/>
            <a:ext cx="668280" cy="838837"/>
          </a:xfrm>
          <a:custGeom>
            <a:avLst/>
            <a:gdLst/>
            <a:ahLst/>
            <a:cxnLst/>
            <a:rect l="l" t="t" r="r" b="b"/>
            <a:pathLst>
              <a:path w="456565" h="605154">
                <a:moveTo>
                  <a:pt x="323138" y="0"/>
                </a:moveTo>
                <a:lnTo>
                  <a:pt x="0" y="0"/>
                </a:lnTo>
                <a:lnTo>
                  <a:pt x="0" y="604913"/>
                </a:lnTo>
                <a:lnTo>
                  <a:pt x="456234" y="604913"/>
                </a:lnTo>
                <a:lnTo>
                  <a:pt x="456234" y="133083"/>
                </a:lnTo>
                <a:lnTo>
                  <a:pt x="323138" y="0"/>
                </a:lnTo>
                <a:close/>
              </a:path>
            </a:pathLst>
          </a:custGeom>
          <a:solidFill>
            <a:srgbClr val="4CC8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0" name="object 97"/>
          <p:cNvSpPr/>
          <p:nvPr/>
        </p:nvSpPr>
        <p:spPr>
          <a:xfrm>
            <a:off x="11233063" y="3178020"/>
            <a:ext cx="217493" cy="0"/>
          </a:xfrm>
          <a:custGeom>
            <a:avLst/>
            <a:gdLst/>
            <a:ahLst/>
            <a:cxnLst/>
            <a:rect l="l" t="t" r="r" b="b"/>
            <a:pathLst>
              <a:path w="148590">
                <a:moveTo>
                  <a:pt x="0" y="0"/>
                </a:moveTo>
                <a:lnTo>
                  <a:pt x="148145"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1" name="object 98"/>
          <p:cNvSpPr/>
          <p:nvPr/>
        </p:nvSpPr>
        <p:spPr>
          <a:xfrm>
            <a:off x="11233063" y="3178020"/>
            <a:ext cx="217493" cy="0"/>
          </a:xfrm>
          <a:custGeom>
            <a:avLst/>
            <a:gdLst/>
            <a:ahLst/>
            <a:cxnLst/>
            <a:rect l="l" t="t" r="r" b="b"/>
            <a:pathLst>
              <a:path w="148590">
                <a:moveTo>
                  <a:pt x="0" y="0"/>
                </a:moveTo>
                <a:lnTo>
                  <a:pt x="148145"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2" name="object 99"/>
          <p:cNvSpPr/>
          <p:nvPr/>
        </p:nvSpPr>
        <p:spPr>
          <a:xfrm>
            <a:off x="11233063" y="3297370"/>
            <a:ext cx="530720" cy="0"/>
          </a:xfrm>
          <a:custGeom>
            <a:avLst/>
            <a:gdLst/>
            <a:ahLst/>
            <a:cxnLst/>
            <a:rect l="l" t="t" r="r" b="b"/>
            <a:pathLst>
              <a:path w="362584">
                <a:moveTo>
                  <a:pt x="0" y="0"/>
                </a:moveTo>
                <a:lnTo>
                  <a:pt x="362330"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3" name="object 100"/>
          <p:cNvSpPr/>
          <p:nvPr/>
        </p:nvSpPr>
        <p:spPr>
          <a:xfrm>
            <a:off x="11233063" y="3297370"/>
            <a:ext cx="530720" cy="0"/>
          </a:xfrm>
          <a:custGeom>
            <a:avLst/>
            <a:gdLst/>
            <a:ahLst/>
            <a:cxnLst/>
            <a:rect l="l" t="t" r="r" b="b"/>
            <a:pathLst>
              <a:path w="362584">
                <a:moveTo>
                  <a:pt x="0" y="0"/>
                </a:moveTo>
                <a:lnTo>
                  <a:pt x="36233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4" name="object 101"/>
          <p:cNvSpPr/>
          <p:nvPr/>
        </p:nvSpPr>
        <p:spPr>
          <a:xfrm>
            <a:off x="11233063" y="3416719"/>
            <a:ext cx="530720" cy="0"/>
          </a:xfrm>
          <a:custGeom>
            <a:avLst/>
            <a:gdLst/>
            <a:ahLst/>
            <a:cxnLst/>
            <a:rect l="l" t="t" r="r" b="b"/>
            <a:pathLst>
              <a:path w="362584">
                <a:moveTo>
                  <a:pt x="0" y="0"/>
                </a:moveTo>
                <a:lnTo>
                  <a:pt x="362330"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5" name="object 102"/>
          <p:cNvSpPr/>
          <p:nvPr/>
        </p:nvSpPr>
        <p:spPr>
          <a:xfrm>
            <a:off x="11233063" y="3416719"/>
            <a:ext cx="530720" cy="0"/>
          </a:xfrm>
          <a:custGeom>
            <a:avLst/>
            <a:gdLst/>
            <a:ahLst/>
            <a:cxnLst/>
            <a:rect l="l" t="t" r="r" b="b"/>
            <a:pathLst>
              <a:path w="362584">
                <a:moveTo>
                  <a:pt x="0" y="0"/>
                </a:moveTo>
                <a:lnTo>
                  <a:pt x="36233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6" name="object 103"/>
          <p:cNvSpPr/>
          <p:nvPr/>
        </p:nvSpPr>
        <p:spPr>
          <a:xfrm>
            <a:off x="11233063" y="3536069"/>
            <a:ext cx="530720" cy="0"/>
          </a:xfrm>
          <a:custGeom>
            <a:avLst/>
            <a:gdLst/>
            <a:ahLst/>
            <a:cxnLst/>
            <a:rect l="l" t="t" r="r" b="b"/>
            <a:pathLst>
              <a:path w="362584">
                <a:moveTo>
                  <a:pt x="0" y="0"/>
                </a:moveTo>
                <a:lnTo>
                  <a:pt x="362330"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7" name="object 104"/>
          <p:cNvSpPr/>
          <p:nvPr/>
        </p:nvSpPr>
        <p:spPr>
          <a:xfrm>
            <a:off x="11233063" y="3536069"/>
            <a:ext cx="530720" cy="0"/>
          </a:xfrm>
          <a:custGeom>
            <a:avLst/>
            <a:gdLst/>
            <a:ahLst/>
            <a:cxnLst/>
            <a:rect l="l" t="t" r="r" b="b"/>
            <a:pathLst>
              <a:path w="362584">
                <a:moveTo>
                  <a:pt x="0" y="0"/>
                </a:moveTo>
                <a:lnTo>
                  <a:pt x="36233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8" name="object 105"/>
          <p:cNvSpPr/>
          <p:nvPr/>
        </p:nvSpPr>
        <p:spPr>
          <a:xfrm>
            <a:off x="11233063" y="3655420"/>
            <a:ext cx="530720" cy="0"/>
          </a:xfrm>
          <a:custGeom>
            <a:avLst/>
            <a:gdLst/>
            <a:ahLst/>
            <a:cxnLst/>
            <a:rect l="l" t="t" r="r" b="b"/>
            <a:pathLst>
              <a:path w="362584">
                <a:moveTo>
                  <a:pt x="0" y="0"/>
                </a:moveTo>
                <a:lnTo>
                  <a:pt x="362330" y="0"/>
                </a:lnTo>
              </a:path>
            </a:pathLst>
          </a:custGeom>
          <a:ln w="3175">
            <a:solidFill>
              <a:srgbClr val="4BC7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99" name="object 106"/>
          <p:cNvSpPr/>
          <p:nvPr/>
        </p:nvSpPr>
        <p:spPr>
          <a:xfrm>
            <a:off x="11233063" y="3655420"/>
            <a:ext cx="530720" cy="0"/>
          </a:xfrm>
          <a:custGeom>
            <a:avLst/>
            <a:gdLst/>
            <a:ahLst/>
            <a:cxnLst/>
            <a:rect l="l" t="t" r="r" b="b"/>
            <a:pathLst>
              <a:path w="362584">
                <a:moveTo>
                  <a:pt x="0" y="0"/>
                </a:moveTo>
                <a:lnTo>
                  <a:pt x="36233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0" name="object 107"/>
          <p:cNvSpPr/>
          <p:nvPr/>
        </p:nvSpPr>
        <p:spPr>
          <a:xfrm>
            <a:off x="11638029" y="2993533"/>
            <a:ext cx="192398" cy="182203"/>
          </a:xfrm>
          <a:custGeom>
            <a:avLst/>
            <a:gdLst/>
            <a:ahLst/>
            <a:cxnLst/>
            <a:rect l="l" t="t" r="r" b="b"/>
            <a:pathLst>
              <a:path w="131445" h="131445">
                <a:moveTo>
                  <a:pt x="0" y="0"/>
                </a:moveTo>
                <a:lnTo>
                  <a:pt x="0" y="131406"/>
                </a:lnTo>
                <a:lnTo>
                  <a:pt x="131406" y="131406"/>
                </a:lnTo>
                <a:lnTo>
                  <a:pt x="0" y="0"/>
                </a:lnTo>
                <a:close/>
              </a:path>
            </a:pathLst>
          </a:custGeom>
          <a:solidFill>
            <a:srgbClr val="00AEE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1" name="object 108"/>
          <p:cNvSpPr/>
          <p:nvPr/>
        </p:nvSpPr>
        <p:spPr>
          <a:xfrm>
            <a:off x="10054672" y="2776539"/>
            <a:ext cx="0" cy="110026"/>
          </a:xfrm>
          <a:custGeom>
            <a:avLst/>
            <a:gdLst/>
            <a:ahLst/>
            <a:cxnLst/>
            <a:rect l="l" t="t" r="r" b="b"/>
            <a:pathLst>
              <a:path h="79375">
                <a:moveTo>
                  <a:pt x="0" y="0"/>
                </a:moveTo>
                <a:lnTo>
                  <a:pt x="0" y="78955"/>
                </a:lnTo>
              </a:path>
            </a:pathLst>
          </a:custGeom>
          <a:ln w="17792">
            <a:solidFill>
              <a:srgbClr val="FFFFF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2" name="object 109"/>
          <p:cNvSpPr/>
          <p:nvPr/>
        </p:nvSpPr>
        <p:spPr>
          <a:xfrm>
            <a:off x="10093929" y="2776533"/>
            <a:ext cx="114323" cy="110026"/>
          </a:xfrm>
          <a:custGeom>
            <a:avLst/>
            <a:gdLst/>
            <a:ahLst/>
            <a:cxnLst/>
            <a:rect l="l" t="t" r="r" b="b"/>
            <a:pathLst>
              <a:path w="78104" h="79375">
                <a:moveTo>
                  <a:pt x="49822" y="0"/>
                </a:moveTo>
                <a:lnTo>
                  <a:pt x="28727" y="0"/>
                </a:lnTo>
                <a:lnTo>
                  <a:pt x="0" y="78955"/>
                </a:lnTo>
                <a:lnTo>
                  <a:pt x="19265" y="78955"/>
                </a:lnTo>
                <a:lnTo>
                  <a:pt x="24815" y="61391"/>
                </a:lnTo>
                <a:lnTo>
                  <a:pt x="71645" y="61391"/>
                </a:lnTo>
                <a:lnTo>
                  <a:pt x="66792" y="47739"/>
                </a:lnTo>
                <a:lnTo>
                  <a:pt x="28625" y="47739"/>
                </a:lnTo>
                <a:lnTo>
                  <a:pt x="37947" y="18707"/>
                </a:lnTo>
                <a:lnTo>
                  <a:pt x="38392" y="16421"/>
                </a:lnTo>
                <a:lnTo>
                  <a:pt x="38595" y="14096"/>
                </a:lnTo>
                <a:lnTo>
                  <a:pt x="54833" y="14096"/>
                </a:lnTo>
                <a:lnTo>
                  <a:pt x="49822" y="0"/>
                </a:lnTo>
                <a:close/>
              </a:path>
              <a:path w="78104" h="79375">
                <a:moveTo>
                  <a:pt x="71645" y="61391"/>
                </a:moveTo>
                <a:lnTo>
                  <a:pt x="52908" y="61391"/>
                </a:lnTo>
                <a:lnTo>
                  <a:pt x="58508" y="78955"/>
                </a:lnTo>
                <a:lnTo>
                  <a:pt x="77889" y="78955"/>
                </a:lnTo>
                <a:lnTo>
                  <a:pt x="71645" y="61391"/>
                </a:lnTo>
                <a:close/>
              </a:path>
              <a:path w="78104" h="79375">
                <a:moveTo>
                  <a:pt x="54833" y="14096"/>
                </a:moveTo>
                <a:lnTo>
                  <a:pt x="39039" y="14096"/>
                </a:lnTo>
                <a:lnTo>
                  <a:pt x="39268" y="16852"/>
                </a:lnTo>
                <a:lnTo>
                  <a:pt x="39712" y="19227"/>
                </a:lnTo>
                <a:lnTo>
                  <a:pt x="48818" y="47739"/>
                </a:lnTo>
                <a:lnTo>
                  <a:pt x="66792" y="47739"/>
                </a:lnTo>
                <a:lnTo>
                  <a:pt x="54833" y="14096"/>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3" name="object 110"/>
          <p:cNvSpPr/>
          <p:nvPr/>
        </p:nvSpPr>
        <p:spPr>
          <a:xfrm>
            <a:off x="10222355" y="2776533"/>
            <a:ext cx="114323" cy="110026"/>
          </a:xfrm>
          <a:custGeom>
            <a:avLst/>
            <a:gdLst/>
            <a:ahLst/>
            <a:cxnLst/>
            <a:rect l="l" t="t" r="r" b="b"/>
            <a:pathLst>
              <a:path w="78104" h="79375">
                <a:moveTo>
                  <a:pt x="49822" y="0"/>
                </a:moveTo>
                <a:lnTo>
                  <a:pt x="28727" y="0"/>
                </a:lnTo>
                <a:lnTo>
                  <a:pt x="0" y="78955"/>
                </a:lnTo>
                <a:lnTo>
                  <a:pt x="19265" y="78955"/>
                </a:lnTo>
                <a:lnTo>
                  <a:pt x="24815" y="61391"/>
                </a:lnTo>
                <a:lnTo>
                  <a:pt x="71645" y="61391"/>
                </a:lnTo>
                <a:lnTo>
                  <a:pt x="66792" y="47739"/>
                </a:lnTo>
                <a:lnTo>
                  <a:pt x="28625" y="47739"/>
                </a:lnTo>
                <a:lnTo>
                  <a:pt x="37947" y="18707"/>
                </a:lnTo>
                <a:lnTo>
                  <a:pt x="38392" y="16421"/>
                </a:lnTo>
                <a:lnTo>
                  <a:pt x="38595" y="14096"/>
                </a:lnTo>
                <a:lnTo>
                  <a:pt x="54833" y="14096"/>
                </a:lnTo>
                <a:lnTo>
                  <a:pt x="49822" y="0"/>
                </a:lnTo>
                <a:close/>
              </a:path>
              <a:path w="78104" h="79375">
                <a:moveTo>
                  <a:pt x="71645" y="61391"/>
                </a:moveTo>
                <a:lnTo>
                  <a:pt x="52908" y="61391"/>
                </a:lnTo>
                <a:lnTo>
                  <a:pt x="58508" y="78955"/>
                </a:lnTo>
                <a:lnTo>
                  <a:pt x="77889" y="78955"/>
                </a:lnTo>
                <a:lnTo>
                  <a:pt x="71645" y="61391"/>
                </a:lnTo>
                <a:close/>
              </a:path>
              <a:path w="78104" h="79375">
                <a:moveTo>
                  <a:pt x="54833" y="14096"/>
                </a:moveTo>
                <a:lnTo>
                  <a:pt x="39027" y="14096"/>
                </a:lnTo>
                <a:lnTo>
                  <a:pt x="39268" y="16852"/>
                </a:lnTo>
                <a:lnTo>
                  <a:pt x="39712" y="19227"/>
                </a:lnTo>
                <a:lnTo>
                  <a:pt x="48818" y="47739"/>
                </a:lnTo>
                <a:lnTo>
                  <a:pt x="66792" y="47739"/>
                </a:lnTo>
                <a:lnTo>
                  <a:pt x="54833" y="14096"/>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4" name="object 111"/>
          <p:cNvSpPr/>
          <p:nvPr/>
        </p:nvSpPr>
        <p:spPr>
          <a:xfrm>
            <a:off x="10357385" y="2774697"/>
            <a:ext cx="79933" cy="113547"/>
          </a:xfrm>
          <a:custGeom>
            <a:avLst/>
            <a:gdLst/>
            <a:ahLst/>
            <a:cxnLst/>
            <a:rect l="l" t="t" r="r" b="b"/>
            <a:pathLst>
              <a:path w="54609" h="81914">
                <a:moveTo>
                  <a:pt x="330" y="59639"/>
                </a:moveTo>
                <a:lnTo>
                  <a:pt x="330" y="77254"/>
                </a:lnTo>
                <a:lnTo>
                  <a:pt x="3200" y="78714"/>
                </a:lnTo>
                <a:lnTo>
                  <a:pt x="6578" y="79819"/>
                </a:lnTo>
                <a:lnTo>
                  <a:pt x="14401" y="81292"/>
                </a:lnTo>
                <a:lnTo>
                  <a:pt x="18503" y="81660"/>
                </a:lnTo>
                <a:lnTo>
                  <a:pt x="27063" y="81660"/>
                </a:lnTo>
                <a:lnTo>
                  <a:pt x="52525" y="67665"/>
                </a:lnTo>
                <a:lnTo>
                  <a:pt x="18262" y="67665"/>
                </a:lnTo>
                <a:lnTo>
                  <a:pt x="14490" y="67005"/>
                </a:lnTo>
                <a:lnTo>
                  <a:pt x="6997" y="64325"/>
                </a:lnTo>
                <a:lnTo>
                  <a:pt x="3530" y="62318"/>
                </a:lnTo>
                <a:lnTo>
                  <a:pt x="330" y="59639"/>
                </a:lnTo>
                <a:close/>
              </a:path>
              <a:path w="54609" h="81914">
                <a:moveTo>
                  <a:pt x="35102" y="0"/>
                </a:moveTo>
                <a:lnTo>
                  <a:pt x="26822" y="0"/>
                </a:lnTo>
                <a:lnTo>
                  <a:pt x="22859" y="469"/>
                </a:lnTo>
                <a:lnTo>
                  <a:pt x="0" y="19342"/>
                </a:lnTo>
                <a:lnTo>
                  <a:pt x="0" y="28701"/>
                </a:lnTo>
                <a:lnTo>
                  <a:pt x="1523" y="33185"/>
                </a:lnTo>
                <a:lnTo>
                  <a:pt x="7569" y="40601"/>
                </a:lnTo>
                <a:lnTo>
                  <a:pt x="12153" y="43738"/>
                </a:lnTo>
                <a:lnTo>
                  <a:pt x="20751" y="47294"/>
                </a:lnTo>
                <a:lnTo>
                  <a:pt x="23025" y="48272"/>
                </a:lnTo>
                <a:lnTo>
                  <a:pt x="35458" y="58153"/>
                </a:lnTo>
                <a:lnTo>
                  <a:pt x="35458" y="60832"/>
                </a:lnTo>
                <a:lnTo>
                  <a:pt x="35191" y="61874"/>
                </a:lnTo>
                <a:lnTo>
                  <a:pt x="34620" y="62852"/>
                </a:lnTo>
                <a:lnTo>
                  <a:pt x="34086" y="63830"/>
                </a:lnTo>
                <a:lnTo>
                  <a:pt x="24307" y="67665"/>
                </a:lnTo>
                <a:lnTo>
                  <a:pt x="52525" y="67665"/>
                </a:lnTo>
                <a:lnTo>
                  <a:pt x="53339" y="66205"/>
                </a:lnTo>
                <a:lnTo>
                  <a:pt x="54097" y="62852"/>
                </a:lnTo>
                <a:lnTo>
                  <a:pt x="54086" y="54355"/>
                </a:lnTo>
                <a:lnTo>
                  <a:pt x="31330" y="33083"/>
                </a:lnTo>
                <a:lnTo>
                  <a:pt x="29260" y="32156"/>
                </a:lnTo>
                <a:lnTo>
                  <a:pt x="18719" y="23291"/>
                </a:lnTo>
                <a:lnTo>
                  <a:pt x="18719" y="20764"/>
                </a:lnTo>
                <a:lnTo>
                  <a:pt x="29959" y="13995"/>
                </a:lnTo>
                <a:lnTo>
                  <a:pt x="50711" y="13995"/>
                </a:lnTo>
                <a:lnTo>
                  <a:pt x="50711" y="3035"/>
                </a:lnTo>
                <a:lnTo>
                  <a:pt x="48031" y="2006"/>
                </a:lnTo>
                <a:lnTo>
                  <a:pt x="45097" y="1244"/>
                </a:lnTo>
                <a:lnTo>
                  <a:pt x="38747" y="253"/>
                </a:lnTo>
                <a:lnTo>
                  <a:pt x="35102" y="0"/>
                </a:lnTo>
                <a:close/>
              </a:path>
              <a:path w="54609" h="81914">
                <a:moveTo>
                  <a:pt x="50711" y="13995"/>
                </a:moveTo>
                <a:lnTo>
                  <a:pt x="29959" y="13995"/>
                </a:lnTo>
                <a:lnTo>
                  <a:pt x="35013" y="14096"/>
                </a:lnTo>
                <a:lnTo>
                  <a:pt x="38265" y="14554"/>
                </a:lnTo>
                <a:lnTo>
                  <a:pt x="50711" y="19494"/>
                </a:lnTo>
                <a:lnTo>
                  <a:pt x="50711" y="13995"/>
                </a:lnTo>
                <a:close/>
              </a:path>
            </a:pathLst>
          </a:custGeom>
          <a:solidFill>
            <a:srgbClr val="FFFFFF"/>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13" name="object 6"/>
          <p:cNvSpPr txBox="1"/>
          <p:nvPr/>
        </p:nvSpPr>
        <p:spPr>
          <a:xfrm>
            <a:off x="3948321" y="4342030"/>
            <a:ext cx="3515995" cy="154338"/>
          </a:xfrm>
          <a:prstGeom prst="rect">
            <a:avLst/>
          </a:prstGeom>
        </p:spPr>
        <p:txBody>
          <a:bodyPr vert="horz" wrap="square" lIns="0" tIns="0" rIns="0" bIns="0" rtlCol="0">
            <a:spAutoFit/>
          </a:bodyPr>
          <a:lstStyle/>
          <a:p>
            <a:pPr marL="241300" marR="5080" lvl="0" indent="-229235" defTabSz="914400" eaLnBrk="1" fontAlgn="auto" latinLnBrk="0" hangingPunct="1">
              <a:lnSpc>
                <a:spcPct val="117700"/>
              </a:lnSpc>
              <a:spcBef>
                <a:spcPts val="0"/>
              </a:spcBef>
              <a:spcAft>
                <a:spcPts val="0"/>
              </a:spcAft>
              <a:buClrTx/>
              <a:buSzTx/>
              <a:buFontTx/>
              <a:buNone/>
              <a:tabLst>
                <a:tab pos="240665" algn="l"/>
              </a:tabLst>
              <a:defRPr/>
            </a:pPr>
            <a:r>
              <a:rPr kumimoji="0" sz="850" b="0" i="0" u="none" strike="noStrike" kern="0" cap="none" spc="0" normalizeH="0" baseline="0" noProof="0" dirty="0">
                <a:ln>
                  <a:noFill/>
                </a:ln>
                <a:solidFill>
                  <a:srgbClr val="77787B"/>
                </a:solidFill>
                <a:effectLst/>
                <a:uLnTx/>
                <a:uFillTx/>
                <a:latin typeface="Segoe UI"/>
                <a:cs typeface="Segoe UI"/>
              </a:rPr>
              <a:t>1.	</a:t>
            </a:r>
            <a:endParaRPr kumimoji="0" sz="850" b="0" i="0" u="none" strike="noStrike" kern="0" cap="none" spc="0" normalizeH="0" baseline="0" noProof="0" dirty="0">
              <a:ln>
                <a:noFill/>
              </a:ln>
              <a:solidFill>
                <a:sysClr val="windowText" lastClr="000000"/>
              </a:solidFill>
              <a:effectLst/>
              <a:uLnTx/>
              <a:uFillTx/>
              <a:latin typeface="Segoe UI"/>
              <a:cs typeface="Segoe UI"/>
            </a:endParaRPr>
          </a:p>
        </p:txBody>
      </p:sp>
      <p:sp>
        <p:nvSpPr>
          <p:cNvPr id="3" name="TextBox 2"/>
          <p:cNvSpPr txBox="1"/>
          <p:nvPr/>
        </p:nvSpPr>
        <p:spPr>
          <a:xfrm>
            <a:off x="7069407" y="3066749"/>
            <a:ext cx="1374815" cy="461665"/>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200" b="1" i="0" u="none" strike="noStrike" kern="0" cap="none" spc="0" normalizeH="0" baseline="0" noProof="0" dirty="0">
                <a:ln>
                  <a:noFill/>
                </a:ln>
                <a:solidFill>
                  <a:sysClr val="windowText" lastClr="000000"/>
                </a:solidFill>
                <a:effectLst/>
                <a:uLnTx/>
                <a:uFillTx/>
              </a:rPr>
              <a:t>Azure</a:t>
            </a:r>
          </a:p>
        </p:txBody>
      </p:sp>
      <p:sp>
        <p:nvSpPr>
          <p:cNvPr id="119" name="Freeform: Shape 118"/>
          <p:cNvSpPr/>
          <p:nvPr/>
        </p:nvSpPr>
        <p:spPr>
          <a:xfrm>
            <a:off x="6373317" y="3615389"/>
            <a:ext cx="1645026" cy="908445"/>
          </a:xfrm>
          <a:custGeom>
            <a:avLst/>
            <a:gdLst>
              <a:gd name="connsiteX0" fmla="*/ 928881 w 1645026"/>
              <a:gd name="connsiteY0" fmla="*/ 0 h 908445"/>
              <a:gd name="connsiteX1" fmla="*/ 994049 w 1645026"/>
              <a:gd name="connsiteY1" fmla="*/ 6996 h 908445"/>
              <a:gd name="connsiteX2" fmla="*/ 1053696 w 1645026"/>
              <a:gd name="connsiteY2" fmla="*/ 26862 h 908445"/>
              <a:gd name="connsiteX3" fmla="*/ 1106179 w 1645026"/>
              <a:gd name="connsiteY3" fmla="*/ 57914 h 908445"/>
              <a:gd name="connsiteX4" fmla="*/ 1179349 w 1645026"/>
              <a:gd name="connsiteY4" fmla="*/ 141396 h 908445"/>
              <a:gd name="connsiteX5" fmla="*/ 1183086 w 1645026"/>
              <a:gd name="connsiteY5" fmla="*/ 146834 h 908445"/>
              <a:gd name="connsiteX6" fmla="*/ 1204228 w 1645026"/>
              <a:gd name="connsiteY6" fmla="*/ 201332 h 908445"/>
              <a:gd name="connsiteX7" fmla="*/ 1211252 w 1645026"/>
              <a:gd name="connsiteY7" fmla="*/ 257192 h 908445"/>
              <a:gd name="connsiteX8" fmla="*/ 1211547 w 1645026"/>
              <a:gd name="connsiteY8" fmla="*/ 256913 h 908445"/>
              <a:gd name="connsiteX9" fmla="*/ 1211638 w 1645026"/>
              <a:gd name="connsiteY9" fmla="*/ 260262 h 908445"/>
              <a:gd name="connsiteX10" fmla="*/ 1211640 w 1645026"/>
              <a:gd name="connsiteY10" fmla="*/ 260275 h 908445"/>
              <a:gd name="connsiteX11" fmla="*/ 1288569 w 1645026"/>
              <a:gd name="connsiteY11" fmla="*/ 269753 h 908445"/>
              <a:gd name="connsiteX12" fmla="*/ 1357373 w 1645026"/>
              <a:gd name="connsiteY12" fmla="*/ 296466 h 908445"/>
              <a:gd name="connsiteX13" fmla="*/ 1415330 w 1645026"/>
              <a:gd name="connsiteY13" fmla="*/ 337834 h 908445"/>
              <a:gd name="connsiteX14" fmla="*/ 1459715 w 1645026"/>
              <a:gd name="connsiteY14" fmla="*/ 391278 h 908445"/>
              <a:gd name="connsiteX15" fmla="*/ 1487800 w 1645026"/>
              <a:gd name="connsiteY15" fmla="*/ 454219 h 908445"/>
              <a:gd name="connsiteX16" fmla="*/ 1551946 w 1645026"/>
              <a:gd name="connsiteY16" fmla="*/ 490277 h 908445"/>
              <a:gd name="connsiteX17" fmla="*/ 1601595 w 1645026"/>
              <a:gd name="connsiteY17" fmla="*/ 540877 h 908445"/>
              <a:gd name="connsiteX18" fmla="*/ 1633653 w 1645026"/>
              <a:gd name="connsiteY18" fmla="*/ 604142 h 908445"/>
              <a:gd name="connsiteX19" fmla="*/ 1645026 w 1645026"/>
              <a:gd name="connsiteY19" fmla="*/ 678196 h 908445"/>
              <a:gd name="connsiteX20" fmla="*/ 1645026 w 1645026"/>
              <a:gd name="connsiteY20" fmla="*/ 678198 h 908445"/>
              <a:gd name="connsiteX21" fmla="*/ 1645026 w 1645026"/>
              <a:gd name="connsiteY21" fmla="*/ 678200 h 908445"/>
              <a:gd name="connsiteX22" fmla="*/ 1636115 w 1645026"/>
              <a:gd name="connsiteY22" fmla="*/ 739137 h 908445"/>
              <a:gd name="connsiteX23" fmla="*/ 1610726 w 1645026"/>
              <a:gd name="connsiteY23" fmla="*/ 794062 h 908445"/>
              <a:gd name="connsiteX24" fmla="*/ 1570875 w 1645026"/>
              <a:gd name="connsiteY24" fmla="*/ 840716 h 908445"/>
              <a:gd name="connsiteX25" fmla="*/ 1518582 w 1645026"/>
              <a:gd name="connsiteY25" fmla="*/ 876836 h 908445"/>
              <a:gd name="connsiteX26" fmla="*/ 1455865 w 1645026"/>
              <a:gd name="connsiteY26" fmla="*/ 900167 h 908445"/>
              <a:gd name="connsiteX27" fmla="*/ 1384742 w 1645026"/>
              <a:gd name="connsiteY27" fmla="*/ 908445 h 908445"/>
              <a:gd name="connsiteX28" fmla="*/ 298615 w 1645026"/>
              <a:gd name="connsiteY28" fmla="*/ 908445 h 908445"/>
              <a:gd name="connsiteX29" fmla="*/ 230069 w 1645026"/>
              <a:gd name="connsiteY29" fmla="*/ 901427 h 908445"/>
              <a:gd name="connsiteX30" fmla="*/ 167185 w 1645026"/>
              <a:gd name="connsiteY30" fmla="*/ 881408 h 908445"/>
              <a:gd name="connsiteX31" fmla="*/ 111744 w 1645026"/>
              <a:gd name="connsiteY31" fmla="*/ 849941 h 908445"/>
              <a:gd name="connsiteX32" fmla="*/ 65525 w 1645026"/>
              <a:gd name="connsiteY32" fmla="*/ 808579 h 908445"/>
              <a:gd name="connsiteX33" fmla="*/ 30308 w 1645026"/>
              <a:gd name="connsiteY33" fmla="*/ 758877 h 908445"/>
              <a:gd name="connsiteX34" fmla="*/ 7874 w 1645026"/>
              <a:gd name="connsiteY34" fmla="*/ 702390 h 908445"/>
              <a:gd name="connsiteX35" fmla="*/ 0 w 1645026"/>
              <a:gd name="connsiteY35" fmla="*/ 640669 h 908445"/>
              <a:gd name="connsiteX36" fmla="*/ 7874 w 1645026"/>
              <a:gd name="connsiteY36" fmla="*/ 576169 h 908445"/>
              <a:gd name="connsiteX37" fmla="*/ 30308 w 1645026"/>
              <a:gd name="connsiteY37" fmla="*/ 517689 h 908445"/>
              <a:gd name="connsiteX38" fmla="*/ 65525 w 1645026"/>
              <a:gd name="connsiteY38" fmla="*/ 466651 h 908445"/>
              <a:gd name="connsiteX39" fmla="*/ 111744 w 1645026"/>
              <a:gd name="connsiteY39" fmla="*/ 424477 h 908445"/>
              <a:gd name="connsiteX40" fmla="*/ 167185 w 1645026"/>
              <a:gd name="connsiteY40" fmla="*/ 392590 h 908445"/>
              <a:gd name="connsiteX41" fmla="*/ 230069 w 1645026"/>
              <a:gd name="connsiteY41" fmla="*/ 372416 h 908445"/>
              <a:gd name="connsiteX42" fmla="*/ 298615 w 1645026"/>
              <a:gd name="connsiteY42" fmla="*/ 365374 h 908445"/>
              <a:gd name="connsiteX43" fmla="*/ 330329 w 1645026"/>
              <a:gd name="connsiteY43" fmla="*/ 365374 h 908445"/>
              <a:gd name="connsiteX44" fmla="*/ 339829 w 1645026"/>
              <a:gd name="connsiteY44" fmla="*/ 300751 h 908445"/>
              <a:gd name="connsiteX45" fmla="*/ 366689 w 1645026"/>
              <a:gd name="connsiteY45" fmla="*/ 243359 h 908445"/>
              <a:gd name="connsiteX46" fmla="*/ 408452 w 1645026"/>
              <a:gd name="connsiteY46" fmla="*/ 195212 h 908445"/>
              <a:gd name="connsiteX47" fmla="*/ 462659 w 1645026"/>
              <a:gd name="connsiteY47" fmla="*/ 158325 h 908445"/>
              <a:gd name="connsiteX48" fmla="*/ 526850 w 1645026"/>
              <a:gd name="connsiteY48" fmla="*/ 134715 h 908445"/>
              <a:gd name="connsiteX49" fmla="*/ 598571 w 1645026"/>
              <a:gd name="connsiteY49" fmla="*/ 126397 h 908445"/>
              <a:gd name="connsiteX50" fmla="*/ 620901 w 1645026"/>
              <a:gd name="connsiteY50" fmla="*/ 126632 h 908445"/>
              <a:gd name="connsiteX51" fmla="*/ 641504 w 1645026"/>
              <a:gd name="connsiteY51" fmla="*/ 128272 h 908445"/>
              <a:gd name="connsiteX52" fmla="*/ 662110 w 1645026"/>
              <a:gd name="connsiteY52" fmla="*/ 132725 h 908445"/>
              <a:gd name="connsiteX53" fmla="*/ 684452 w 1645026"/>
              <a:gd name="connsiteY53" fmla="*/ 141396 h 908445"/>
              <a:gd name="connsiteX54" fmla="*/ 728219 w 1645026"/>
              <a:gd name="connsiteY54" fmla="*/ 84464 h 908445"/>
              <a:gd name="connsiteX55" fmla="*/ 785858 w 1645026"/>
              <a:gd name="connsiteY55" fmla="*/ 39730 h 908445"/>
              <a:gd name="connsiteX56" fmla="*/ 853900 w 1645026"/>
              <a:gd name="connsiteY56" fmla="*/ 10479 h 908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45026" h="908445">
                <a:moveTo>
                  <a:pt x="928881" y="0"/>
                </a:moveTo>
                <a:lnTo>
                  <a:pt x="994049" y="6996"/>
                </a:lnTo>
                <a:lnTo>
                  <a:pt x="1053696" y="26862"/>
                </a:lnTo>
                <a:lnTo>
                  <a:pt x="1106179" y="57914"/>
                </a:lnTo>
                <a:lnTo>
                  <a:pt x="1179349" y="141396"/>
                </a:lnTo>
                <a:lnTo>
                  <a:pt x="1183086" y="146834"/>
                </a:lnTo>
                <a:lnTo>
                  <a:pt x="1204228" y="201332"/>
                </a:lnTo>
                <a:lnTo>
                  <a:pt x="1211252" y="257192"/>
                </a:lnTo>
                <a:lnTo>
                  <a:pt x="1211547" y="256913"/>
                </a:lnTo>
                <a:lnTo>
                  <a:pt x="1211638" y="260262"/>
                </a:lnTo>
                <a:lnTo>
                  <a:pt x="1211640" y="260275"/>
                </a:lnTo>
                <a:lnTo>
                  <a:pt x="1288569" y="269753"/>
                </a:lnTo>
                <a:lnTo>
                  <a:pt x="1357373" y="296466"/>
                </a:lnTo>
                <a:lnTo>
                  <a:pt x="1415330" y="337834"/>
                </a:lnTo>
                <a:lnTo>
                  <a:pt x="1459715" y="391278"/>
                </a:lnTo>
                <a:lnTo>
                  <a:pt x="1487800" y="454219"/>
                </a:lnTo>
                <a:lnTo>
                  <a:pt x="1551946" y="490277"/>
                </a:lnTo>
                <a:lnTo>
                  <a:pt x="1601595" y="540877"/>
                </a:lnTo>
                <a:lnTo>
                  <a:pt x="1633653" y="604142"/>
                </a:lnTo>
                <a:lnTo>
                  <a:pt x="1645026" y="678196"/>
                </a:lnTo>
                <a:lnTo>
                  <a:pt x="1645026" y="678198"/>
                </a:lnTo>
                <a:lnTo>
                  <a:pt x="1645026" y="678200"/>
                </a:lnTo>
                <a:lnTo>
                  <a:pt x="1636115" y="739137"/>
                </a:lnTo>
                <a:lnTo>
                  <a:pt x="1610726" y="794062"/>
                </a:lnTo>
                <a:lnTo>
                  <a:pt x="1570875" y="840716"/>
                </a:lnTo>
                <a:lnTo>
                  <a:pt x="1518582" y="876836"/>
                </a:lnTo>
                <a:lnTo>
                  <a:pt x="1455865" y="900167"/>
                </a:lnTo>
                <a:lnTo>
                  <a:pt x="1384742" y="908445"/>
                </a:lnTo>
                <a:lnTo>
                  <a:pt x="298615" y="908445"/>
                </a:lnTo>
                <a:lnTo>
                  <a:pt x="230069" y="901427"/>
                </a:lnTo>
                <a:lnTo>
                  <a:pt x="167185" y="881408"/>
                </a:lnTo>
                <a:lnTo>
                  <a:pt x="111744" y="849941"/>
                </a:lnTo>
                <a:lnTo>
                  <a:pt x="65525" y="808579"/>
                </a:lnTo>
                <a:lnTo>
                  <a:pt x="30308" y="758877"/>
                </a:lnTo>
                <a:lnTo>
                  <a:pt x="7874" y="702390"/>
                </a:lnTo>
                <a:lnTo>
                  <a:pt x="0" y="640669"/>
                </a:lnTo>
                <a:lnTo>
                  <a:pt x="7874" y="576169"/>
                </a:lnTo>
                <a:lnTo>
                  <a:pt x="30308" y="517689"/>
                </a:lnTo>
                <a:lnTo>
                  <a:pt x="65525" y="466651"/>
                </a:lnTo>
                <a:lnTo>
                  <a:pt x="111744" y="424477"/>
                </a:lnTo>
                <a:lnTo>
                  <a:pt x="167185" y="392590"/>
                </a:lnTo>
                <a:lnTo>
                  <a:pt x="230069" y="372416"/>
                </a:lnTo>
                <a:lnTo>
                  <a:pt x="298615" y="365374"/>
                </a:lnTo>
                <a:lnTo>
                  <a:pt x="330329" y="365374"/>
                </a:lnTo>
                <a:lnTo>
                  <a:pt x="339829" y="300751"/>
                </a:lnTo>
                <a:lnTo>
                  <a:pt x="366689" y="243359"/>
                </a:lnTo>
                <a:lnTo>
                  <a:pt x="408452" y="195212"/>
                </a:lnTo>
                <a:lnTo>
                  <a:pt x="462659" y="158325"/>
                </a:lnTo>
                <a:lnTo>
                  <a:pt x="526850" y="134715"/>
                </a:lnTo>
                <a:lnTo>
                  <a:pt x="598571" y="126397"/>
                </a:lnTo>
                <a:lnTo>
                  <a:pt x="620901" y="126632"/>
                </a:lnTo>
                <a:lnTo>
                  <a:pt x="641504" y="128272"/>
                </a:lnTo>
                <a:lnTo>
                  <a:pt x="662110" y="132725"/>
                </a:lnTo>
                <a:lnTo>
                  <a:pt x="684452" y="141396"/>
                </a:lnTo>
                <a:lnTo>
                  <a:pt x="728219" y="84464"/>
                </a:lnTo>
                <a:lnTo>
                  <a:pt x="785858" y="39730"/>
                </a:lnTo>
                <a:lnTo>
                  <a:pt x="853900" y="10479"/>
                </a:lnTo>
                <a:close/>
              </a:path>
            </a:pathLst>
          </a:custGeom>
          <a:solidFill>
            <a:schemeClr val="bg1">
              <a:lumMod val="95000"/>
            </a:schemeClr>
          </a:solidFill>
          <a:ln w="38100">
            <a:solidFill>
              <a:schemeClr val="bg1"/>
            </a:solidFill>
          </a:ln>
        </p:spPr>
        <p:txBody>
          <a:bodyPr wrap="square" lIns="0" tIns="0" rIns="0" bIns="0" rtlCol="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20" name="Freeform: Shape 119"/>
          <p:cNvSpPr/>
          <p:nvPr/>
        </p:nvSpPr>
        <p:spPr>
          <a:xfrm>
            <a:off x="7589037" y="3575693"/>
            <a:ext cx="1645026" cy="908445"/>
          </a:xfrm>
          <a:custGeom>
            <a:avLst/>
            <a:gdLst>
              <a:gd name="connsiteX0" fmla="*/ 928881 w 1645026"/>
              <a:gd name="connsiteY0" fmla="*/ 0 h 908445"/>
              <a:gd name="connsiteX1" fmla="*/ 994049 w 1645026"/>
              <a:gd name="connsiteY1" fmla="*/ 6996 h 908445"/>
              <a:gd name="connsiteX2" fmla="*/ 1053696 w 1645026"/>
              <a:gd name="connsiteY2" fmla="*/ 26862 h 908445"/>
              <a:gd name="connsiteX3" fmla="*/ 1106179 w 1645026"/>
              <a:gd name="connsiteY3" fmla="*/ 57914 h 908445"/>
              <a:gd name="connsiteX4" fmla="*/ 1179349 w 1645026"/>
              <a:gd name="connsiteY4" fmla="*/ 141396 h 908445"/>
              <a:gd name="connsiteX5" fmla="*/ 1183086 w 1645026"/>
              <a:gd name="connsiteY5" fmla="*/ 146834 h 908445"/>
              <a:gd name="connsiteX6" fmla="*/ 1204228 w 1645026"/>
              <a:gd name="connsiteY6" fmla="*/ 201332 h 908445"/>
              <a:gd name="connsiteX7" fmla="*/ 1211252 w 1645026"/>
              <a:gd name="connsiteY7" fmla="*/ 257192 h 908445"/>
              <a:gd name="connsiteX8" fmla="*/ 1211547 w 1645026"/>
              <a:gd name="connsiteY8" fmla="*/ 256913 h 908445"/>
              <a:gd name="connsiteX9" fmla="*/ 1211638 w 1645026"/>
              <a:gd name="connsiteY9" fmla="*/ 260262 h 908445"/>
              <a:gd name="connsiteX10" fmla="*/ 1211640 w 1645026"/>
              <a:gd name="connsiteY10" fmla="*/ 260275 h 908445"/>
              <a:gd name="connsiteX11" fmla="*/ 1288569 w 1645026"/>
              <a:gd name="connsiteY11" fmla="*/ 269753 h 908445"/>
              <a:gd name="connsiteX12" fmla="*/ 1357373 w 1645026"/>
              <a:gd name="connsiteY12" fmla="*/ 296466 h 908445"/>
              <a:gd name="connsiteX13" fmla="*/ 1415330 w 1645026"/>
              <a:gd name="connsiteY13" fmla="*/ 337834 h 908445"/>
              <a:gd name="connsiteX14" fmla="*/ 1459715 w 1645026"/>
              <a:gd name="connsiteY14" fmla="*/ 391278 h 908445"/>
              <a:gd name="connsiteX15" fmla="*/ 1487800 w 1645026"/>
              <a:gd name="connsiteY15" fmla="*/ 454219 h 908445"/>
              <a:gd name="connsiteX16" fmla="*/ 1551946 w 1645026"/>
              <a:gd name="connsiteY16" fmla="*/ 490277 h 908445"/>
              <a:gd name="connsiteX17" fmla="*/ 1601595 w 1645026"/>
              <a:gd name="connsiteY17" fmla="*/ 540877 h 908445"/>
              <a:gd name="connsiteX18" fmla="*/ 1633653 w 1645026"/>
              <a:gd name="connsiteY18" fmla="*/ 604142 h 908445"/>
              <a:gd name="connsiteX19" fmla="*/ 1645026 w 1645026"/>
              <a:gd name="connsiteY19" fmla="*/ 678196 h 908445"/>
              <a:gd name="connsiteX20" fmla="*/ 1645026 w 1645026"/>
              <a:gd name="connsiteY20" fmla="*/ 678198 h 908445"/>
              <a:gd name="connsiteX21" fmla="*/ 1645026 w 1645026"/>
              <a:gd name="connsiteY21" fmla="*/ 678200 h 908445"/>
              <a:gd name="connsiteX22" fmla="*/ 1636115 w 1645026"/>
              <a:gd name="connsiteY22" fmla="*/ 739137 h 908445"/>
              <a:gd name="connsiteX23" fmla="*/ 1610726 w 1645026"/>
              <a:gd name="connsiteY23" fmla="*/ 794062 h 908445"/>
              <a:gd name="connsiteX24" fmla="*/ 1570875 w 1645026"/>
              <a:gd name="connsiteY24" fmla="*/ 840716 h 908445"/>
              <a:gd name="connsiteX25" fmla="*/ 1518582 w 1645026"/>
              <a:gd name="connsiteY25" fmla="*/ 876836 h 908445"/>
              <a:gd name="connsiteX26" fmla="*/ 1455865 w 1645026"/>
              <a:gd name="connsiteY26" fmla="*/ 900167 h 908445"/>
              <a:gd name="connsiteX27" fmla="*/ 1384742 w 1645026"/>
              <a:gd name="connsiteY27" fmla="*/ 908445 h 908445"/>
              <a:gd name="connsiteX28" fmla="*/ 298615 w 1645026"/>
              <a:gd name="connsiteY28" fmla="*/ 908445 h 908445"/>
              <a:gd name="connsiteX29" fmla="*/ 230069 w 1645026"/>
              <a:gd name="connsiteY29" fmla="*/ 901427 h 908445"/>
              <a:gd name="connsiteX30" fmla="*/ 167185 w 1645026"/>
              <a:gd name="connsiteY30" fmla="*/ 881408 h 908445"/>
              <a:gd name="connsiteX31" fmla="*/ 111744 w 1645026"/>
              <a:gd name="connsiteY31" fmla="*/ 849941 h 908445"/>
              <a:gd name="connsiteX32" fmla="*/ 65525 w 1645026"/>
              <a:gd name="connsiteY32" fmla="*/ 808579 h 908445"/>
              <a:gd name="connsiteX33" fmla="*/ 30308 w 1645026"/>
              <a:gd name="connsiteY33" fmla="*/ 758877 h 908445"/>
              <a:gd name="connsiteX34" fmla="*/ 7874 w 1645026"/>
              <a:gd name="connsiteY34" fmla="*/ 702390 h 908445"/>
              <a:gd name="connsiteX35" fmla="*/ 0 w 1645026"/>
              <a:gd name="connsiteY35" fmla="*/ 640669 h 908445"/>
              <a:gd name="connsiteX36" fmla="*/ 7874 w 1645026"/>
              <a:gd name="connsiteY36" fmla="*/ 576169 h 908445"/>
              <a:gd name="connsiteX37" fmla="*/ 30308 w 1645026"/>
              <a:gd name="connsiteY37" fmla="*/ 517689 h 908445"/>
              <a:gd name="connsiteX38" fmla="*/ 65525 w 1645026"/>
              <a:gd name="connsiteY38" fmla="*/ 466651 h 908445"/>
              <a:gd name="connsiteX39" fmla="*/ 111744 w 1645026"/>
              <a:gd name="connsiteY39" fmla="*/ 424477 h 908445"/>
              <a:gd name="connsiteX40" fmla="*/ 167185 w 1645026"/>
              <a:gd name="connsiteY40" fmla="*/ 392590 h 908445"/>
              <a:gd name="connsiteX41" fmla="*/ 230069 w 1645026"/>
              <a:gd name="connsiteY41" fmla="*/ 372416 h 908445"/>
              <a:gd name="connsiteX42" fmla="*/ 298615 w 1645026"/>
              <a:gd name="connsiteY42" fmla="*/ 365374 h 908445"/>
              <a:gd name="connsiteX43" fmla="*/ 330329 w 1645026"/>
              <a:gd name="connsiteY43" fmla="*/ 365374 h 908445"/>
              <a:gd name="connsiteX44" fmla="*/ 339829 w 1645026"/>
              <a:gd name="connsiteY44" fmla="*/ 300751 h 908445"/>
              <a:gd name="connsiteX45" fmla="*/ 366689 w 1645026"/>
              <a:gd name="connsiteY45" fmla="*/ 243359 h 908445"/>
              <a:gd name="connsiteX46" fmla="*/ 408452 w 1645026"/>
              <a:gd name="connsiteY46" fmla="*/ 195212 h 908445"/>
              <a:gd name="connsiteX47" fmla="*/ 462659 w 1645026"/>
              <a:gd name="connsiteY47" fmla="*/ 158325 h 908445"/>
              <a:gd name="connsiteX48" fmla="*/ 526850 w 1645026"/>
              <a:gd name="connsiteY48" fmla="*/ 134715 h 908445"/>
              <a:gd name="connsiteX49" fmla="*/ 598571 w 1645026"/>
              <a:gd name="connsiteY49" fmla="*/ 126397 h 908445"/>
              <a:gd name="connsiteX50" fmla="*/ 620901 w 1645026"/>
              <a:gd name="connsiteY50" fmla="*/ 126632 h 908445"/>
              <a:gd name="connsiteX51" fmla="*/ 641504 w 1645026"/>
              <a:gd name="connsiteY51" fmla="*/ 128272 h 908445"/>
              <a:gd name="connsiteX52" fmla="*/ 662110 w 1645026"/>
              <a:gd name="connsiteY52" fmla="*/ 132725 h 908445"/>
              <a:gd name="connsiteX53" fmla="*/ 684452 w 1645026"/>
              <a:gd name="connsiteY53" fmla="*/ 141396 h 908445"/>
              <a:gd name="connsiteX54" fmla="*/ 728219 w 1645026"/>
              <a:gd name="connsiteY54" fmla="*/ 84464 h 908445"/>
              <a:gd name="connsiteX55" fmla="*/ 785858 w 1645026"/>
              <a:gd name="connsiteY55" fmla="*/ 39730 h 908445"/>
              <a:gd name="connsiteX56" fmla="*/ 853900 w 1645026"/>
              <a:gd name="connsiteY56" fmla="*/ 10479 h 908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45026" h="908445">
                <a:moveTo>
                  <a:pt x="928881" y="0"/>
                </a:moveTo>
                <a:lnTo>
                  <a:pt x="994049" y="6996"/>
                </a:lnTo>
                <a:lnTo>
                  <a:pt x="1053696" y="26862"/>
                </a:lnTo>
                <a:lnTo>
                  <a:pt x="1106179" y="57914"/>
                </a:lnTo>
                <a:lnTo>
                  <a:pt x="1179349" y="141396"/>
                </a:lnTo>
                <a:lnTo>
                  <a:pt x="1183086" y="146834"/>
                </a:lnTo>
                <a:lnTo>
                  <a:pt x="1204228" y="201332"/>
                </a:lnTo>
                <a:lnTo>
                  <a:pt x="1211252" y="257192"/>
                </a:lnTo>
                <a:lnTo>
                  <a:pt x="1211547" y="256913"/>
                </a:lnTo>
                <a:lnTo>
                  <a:pt x="1211638" y="260262"/>
                </a:lnTo>
                <a:lnTo>
                  <a:pt x="1211640" y="260275"/>
                </a:lnTo>
                <a:lnTo>
                  <a:pt x="1288569" y="269753"/>
                </a:lnTo>
                <a:lnTo>
                  <a:pt x="1357373" y="296466"/>
                </a:lnTo>
                <a:lnTo>
                  <a:pt x="1415330" y="337834"/>
                </a:lnTo>
                <a:lnTo>
                  <a:pt x="1459715" y="391278"/>
                </a:lnTo>
                <a:lnTo>
                  <a:pt x="1487800" y="454219"/>
                </a:lnTo>
                <a:lnTo>
                  <a:pt x="1551946" y="490277"/>
                </a:lnTo>
                <a:lnTo>
                  <a:pt x="1601595" y="540877"/>
                </a:lnTo>
                <a:lnTo>
                  <a:pt x="1633653" y="604142"/>
                </a:lnTo>
                <a:lnTo>
                  <a:pt x="1645026" y="678196"/>
                </a:lnTo>
                <a:lnTo>
                  <a:pt x="1645026" y="678198"/>
                </a:lnTo>
                <a:lnTo>
                  <a:pt x="1645026" y="678200"/>
                </a:lnTo>
                <a:lnTo>
                  <a:pt x="1636115" y="739137"/>
                </a:lnTo>
                <a:lnTo>
                  <a:pt x="1610726" y="794062"/>
                </a:lnTo>
                <a:lnTo>
                  <a:pt x="1570875" y="840716"/>
                </a:lnTo>
                <a:lnTo>
                  <a:pt x="1518582" y="876836"/>
                </a:lnTo>
                <a:lnTo>
                  <a:pt x="1455865" y="900167"/>
                </a:lnTo>
                <a:lnTo>
                  <a:pt x="1384742" y="908445"/>
                </a:lnTo>
                <a:lnTo>
                  <a:pt x="298615" y="908445"/>
                </a:lnTo>
                <a:lnTo>
                  <a:pt x="230069" y="901427"/>
                </a:lnTo>
                <a:lnTo>
                  <a:pt x="167185" y="881408"/>
                </a:lnTo>
                <a:lnTo>
                  <a:pt x="111744" y="849941"/>
                </a:lnTo>
                <a:lnTo>
                  <a:pt x="65525" y="808579"/>
                </a:lnTo>
                <a:lnTo>
                  <a:pt x="30308" y="758877"/>
                </a:lnTo>
                <a:lnTo>
                  <a:pt x="7874" y="702390"/>
                </a:lnTo>
                <a:lnTo>
                  <a:pt x="0" y="640669"/>
                </a:lnTo>
                <a:lnTo>
                  <a:pt x="7874" y="576169"/>
                </a:lnTo>
                <a:lnTo>
                  <a:pt x="30308" y="517689"/>
                </a:lnTo>
                <a:lnTo>
                  <a:pt x="65525" y="466651"/>
                </a:lnTo>
                <a:lnTo>
                  <a:pt x="111744" y="424477"/>
                </a:lnTo>
                <a:lnTo>
                  <a:pt x="167185" y="392590"/>
                </a:lnTo>
                <a:lnTo>
                  <a:pt x="230069" y="372416"/>
                </a:lnTo>
                <a:lnTo>
                  <a:pt x="298615" y="365374"/>
                </a:lnTo>
                <a:lnTo>
                  <a:pt x="330329" y="365374"/>
                </a:lnTo>
                <a:lnTo>
                  <a:pt x="339829" y="300751"/>
                </a:lnTo>
                <a:lnTo>
                  <a:pt x="366689" y="243359"/>
                </a:lnTo>
                <a:lnTo>
                  <a:pt x="408452" y="195212"/>
                </a:lnTo>
                <a:lnTo>
                  <a:pt x="462659" y="158325"/>
                </a:lnTo>
                <a:lnTo>
                  <a:pt x="526850" y="134715"/>
                </a:lnTo>
                <a:lnTo>
                  <a:pt x="598571" y="126397"/>
                </a:lnTo>
                <a:lnTo>
                  <a:pt x="620901" y="126632"/>
                </a:lnTo>
                <a:lnTo>
                  <a:pt x="641504" y="128272"/>
                </a:lnTo>
                <a:lnTo>
                  <a:pt x="662110" y="132725"/>
                </a:lnTo>
                <a:lnTo>
                  <a:pt x="684452" y="141396"/>
                </a:lnTo>
                <a:lnTo>
                  <a:pt x="728219" y="84464"/>
                </a:lnTo>
                <a:lnTo>
                  <a:pt x="785858" y="39730"/>
                </a:lnTo>
                <a:lnTo>
                  <a:pt x="853900" y="10479"/>
                </a:lnTo>
                <a:close/>
              </a:path>
            </a:pathLst>
          </a:custGeom>
          <a:solidFill>
            <a:schemeClr val="bg1">
              <a:lumMod val="85000"/>
            </a:schemeClr>
          </a:solidFill>
          <a:ln w="38100">
            <a:solidFill>
              <a:schemeClr val="bg1"/>
            </a:solidFill>
          </a:ln>
        </p:spPr>
        <p:txBody>
          <a:bodyPr wrap="square" lIns="0" tIns="0" rIns="0" bIns="0" rtlCol="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06" name="TextBox 105"/>
          <p:cNvSpPr txBox="1"/>
          <p:nvPr/>
        </p:nvSpPr>
        <p:spPr>
          <a:xfrm flipH="1">
            <a:off x="6404402" y="4004211"/>
            <a:ext cx="1362607" cy="461665"/>
          </a:xfrm>
          <a:prstGeom prst="rect">
            <a:avLst/>
          </a:prstGeom>
          <a:noFill/>
        </p:spPr>
        <p:txBody>
          <a:bodyPr wrap="square" lIns="182880" tIns="146304" rIns="182880" bIns="146304" rtlCol="0">
            <a:spAutoFit/>
          </a:bodyPr>
          <a:lstStyle>
            <a:defPPr>
              <a:defRPr lang="en-US"/>
            </a:defPPr>
            <a:lvl1pPr algn="ctr">
              <a:lnSpc>
                <a:spcPct val="90000"/>
              </a:lnSpc>
              <a:spcAft>
                <a:spcPts val="600"/>
              </a:spcAft>
              <a:defRPr sz="1200" b="1">
                <a:solidFill>
                  <a:schemeClr val="bg1"/>
                </a:solidFill>
              </a:defRPr>
            </a:lvl1p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200" b="1" i="0" u="none" strike="noStrike" kern="0" cap="none" spc="0" normalizeH="0" baseline="0" noProof="0" dirty="0">
                <a:ln>
                  <a:noFill/>
                </a:ln>
                <a:solidFill>
                  <a:schemeClr val="tx1"/>
                </a:solidFill>
                <a:effectLst/>
                <a:uLnTx/>
                <a:uFillTx/>
              </a:rPr>
              <a:t>Partner cloud</a:t>
            </a:r>
          </a:p>
        </p:txBody>
      </p:sp>
      <p:sp>
        <p:nvSpPr>
          <p:cNvPr id="107" name="Circular Arrow 106"/>
          <p:cNvSpPr/>
          <p:nvPr/>
        </p:nvSpPr>
        <p:spPr bwMode="auto">
          <a:xfrm>
            <a:off x="7503116" y="3443892"/>
            <a:ext cx="516930" cy="420680"/>
          </a:xfrm>
          <a:prstGeom prst="circular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1" name="TextBox 110"/>
          <p:cNvSpPr txBox="1"/>
          <p:nvPr/>
        </p:nvSpPr>
        <p:spPr>
          <a:xfrm flipH="1">
            <a:off x="7739980" y="3998108"/>
            <a:ext cx="1599468" cy="46166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200" b="1" i="0" u="none" strike="noStrike" kern="0" cap="none" spc="0" normalizeH="0" baseline="0" noProof="0" dirty="0">
                <a:ln>
                  <a:noFill/>
                </a:ln>
                <a:solidFill>
                  <a:sysClr val="windowText" lastClr="000000"/>
                </a:solidFill>
                <a:effectLst/>
                <a:uLnTx/>
                <a:uFillTx/>
              </a:rPr>
              <a:t>Customer Cloud</a:t>
            </a:r>
          </a:p>
        </p:txBody>
      </p:sp>
      <p:sp>
        <p:nvSpPr>
          <p:cNvPr id="109" name="Circular Arrow 108"/>
          <p:cNvSpPr/>
          <p:nvPr/>
        </p:nvSpPr>
        <p:spPr bwMode="auto">
          <a:xfrm rot="10571795">
            <a:off x="7530404" y="3673755"/>
            <a:ext cx="497912" cy="411889"/>
          </a:xfrm>
          <a:prstGeom prst="circular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2" name="TextBox 111"/>
          <p:cNvSpPr txBox="1"/>
          <p:nvPr/>
        </p:nvSpPr>
        <p:spPr>
          <a:xfrm flipH="1">
            <a:off x="7085705" y="3529314"/>
            <a:ext cx="1362607" cy="461665"/>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Hybrid</a:t>
            </a:r>
          </a:p>
        </p:txBody>
      </p:sp>
      <p:sp>
        <p:nvSpPr>
          <p:cNvPr id="122" name="Rectangle 121"/>
          <p:cNvSpPr/>
          <p:nvPr/>
        </p:nvSpPr>
        <p:spPr bwMode="auto">
          <a:xfrm>
            <a:off x="6929365" y="2452748"/>
            <a:ext cx="1367455" cy="3878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121" name="Group 120"/>
          <p:cNvGrpSpPr/>
          <p:nvPr/>
        </p:nvGrpSpPr>
        <p:grpSpPr>
          <a:xfrm>
            <a:off x="6870271" y="2436647"/>
            <a:ext cx="1448981" cy="447815"/>
            <a:chOff x="6870271" y="2436647"/>
            <a:chExt cx="1448981" cy="447815"/>
          </a:xfrm>
        </p:grpSpPr>
        <p:sp>
          <p:nvSpPr>
            <p:cNvPr id="38" name="object 45"/>
            <p:cNvSpPr/>
            <p:nvPr/>
          </p:nvSpPr>
          <p:spPr>
            <a:xfrm>
              <a:off x="8287655" y="2830186"/>
              <a:ext cx="9295" cy="8802"/>
            </a:xfrm>
            <a:custGeom>
              <a:avLst/>
              <a:gdLst/>
              <a:ahLst/>
              <a:cxnLst/>
              <a:rect l="l" t="t" r="r" b="b"/>
              <a:pathLst>
                <a:path w="6350" h="6350">
                  <a:moveTo>
                    <a:pt x="6261" y="0"/>
                  </a:moveTo>
                  <a:lnTo>
                    <a:pt x="6261" y="6261"/>
                  </a:lnTo>
                  <a:lnTo>
                    <a:pt x="0" y="6261"/>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39" name="object 46"/>
            <p:cNvSpPr/>
            <p:nvPr/>
          </p:nvSpPr>
          <p:spPr>
            <a:xfrm>
              <a:off x="6947896" y="2838867"/>
              <a:ext cx="1321687" cy="0"/>
            </a:xfrm>
            <a:custGeom>
              <a:avLst/>
              <a:gdLst/>
              <a:ahLst/>
              <a:cxnLst/>
              <a:rect l="l" t="t" r="r" b="b"/>
              <a:pathLst>
                <a:path w="902970">
                  <a:moveTo>
                    <a:pt x="902690" y="0"/>
                  </a:moveTo>
                  <a:lnTo>
                    <a:pt x="0" y="0"/>
                  </a:lnTo>
                </a:path>
              </a:pathLst>
            </a:custGeom>
            <a:ln w="12534">
              <a:solidFill>
                <a:schemeClr val="accent5"/>
              </a:solidFill>
              <a:prstDash val="dash"/>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0" name="object 47"/>
            <p:cNvSpPr/>
            <p:nvPr/>
          </p:nvSpPr>
          <p:spPr>
            <a:xfrm>
              <a:off x="6929499" y="2830190"/>
              <a:ext cx="9295" cy="8802"/>
            </a:xfrm>
            <a:custGeom>
              <a:avLst/>
              <a:gdLst/>
              <a:ahLst/>
              <a:cxnLst/>
              <a:rect l="l" t="t" r="r" b="b"/>
              <a:pathLst>
                <a:path w="6350" h="6350">
                  <a:moveTo>
                    <a:pt x="6261" y="6261"/>
                  </a:moveTo>
                  <a:lnTo>
                    <a:pt x="0" y="6261"/>
                  </a:lnTo>
                  <a:lnTo>
                    <a:pt x="0"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1" name="object 48"/>
            <p:cNvSpPr/>
            <p:nvPr/>
          </p:nvSpPr>
          <p:spPr>
            <a:xfrm>
              <a:off x="6929496" y="2456052"/>
              <a:ext cx="0" cy="358244"/>
            </a:xfrm>
            <a:custGeom>
              <a:avLst/>
              <a:gdLst/>
              <a:ahLst/>
              <a:cxnLst/>
              <a:rect l="l" t="t" r="r" b="b"/>
              <a:pathLst>
                <a:path h="258445">
                  <a:moveTo>
                    <a:pt x="0" y="257911"/>
                  </a:moveTo>
                  <a:lnTo>
                    <a:pt x="0" y="0"/>
                  </a:lnTo>
                </a:path>
              </a:pathLst>
            </a:custGeom>
            <a:ln w="12534">
              <a:solidFill>
                <a:schemeClr val="accent5"/>
              </a:solidFill>
              <a:prstDash val="dash"/>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2" name="object 49"/>
            <p:cNvSpPr/>
            <p:nvPr/>
          </p:nvSpPr>
          <p:spPr>
            <a:xfrm>
              <a:off x="6929496" y="2439052"/>
              <a:ext cx="9295" cy="8802"/>
            </a:xfrm>
            <a:custGeom>
              <a:avLst/>
              <a:gdLst/>
              <a:ahLst/>
              <a:cxnLst/>
              <a:rect l="l" t="t" r="r" b="b"/>
              <a:pathLst>
                <a:path w="6350" h="6350">
                  <a:moveTo>
                    <a:pt x="0" y="6261"/>
                  </a:moveTo>
                  <a:lnTo>
                    <a:pt x="0" y="0"/>
                  </a:lnTo>
                  <a:lnTo>
                    <a:pt x="6261" y="0"/>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3" name="object 50"/>
            <p:cNvSpPr/>
            <p:nvPr/>
          </p:nvSpPr>
          <p:spPr>
            <a:xfrm>
              <a:off x="6957145" y="2439048"/>
              <a:ext cx="1321687" cy="0"/>
            </a:xfrm>
            <a:custGeom>
              <a:avLst/>
              <a:gdLst/>
              <a:ahLst/>
              <a:cxnLst/>
              <a:rect l="l" t="t" r="r" b="b"/>
              <a:pathLst>
                <a:path w="902970">
                  <a:moveTo>
                    <a:pt x="0" y="0"/>
                  </a:moveTo>
                  <a:lnTo>
                    <a:pt x="902690" y="0"/>
                  </a:lnTo>
                </a:path>
              </a:pathLst>
            </a:custGeom>
            <a:ln w="12534">
              <a:solidFill>
                <a:schemeClr val="accent5"/>
              </a:solidFill>
              <a:prstDash val="dash"/>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4" name="object 51"/>
            <p:cNvSpPr/>
            <p:nvPr/>
          </p:nvSpPr>
          <p:spPr>
            <a:xfrm>
              <a:off x="8287649" y="2439048"/>
              <a:ext cx="9295" cy="8802"/>
            </a:xfrm>
            <a:custGeom>
              <a:avLst/>
              <a:gdLst/>
              <a:ahLst/>
              <a:cxnLst/>
              <a:rect l="l" t="t" r="r" b="b"/>
              <a:pathLst>
                <a:path w="6350" h="6350">
                  <a:moveTo>
                    <a:pt x="0" y="0"/>
                  </a:moveTo>
                  <a:lnTo>
                    <a:pt x="6261" y="0"/>
                  </a:lnTo>
                  <a:lnTo>
                    <a:pt x="6261" y="6261"/>
                  </a:lnTo>
                </a:path>
              </a:pathLst>
            </a:custGeom>
            <a:ln w="12534">
              <a:solidFill>
                <a:srgbClr val="00AEEF"/>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45" name="object 52"/>
            <p:cNvSpPr/>
            <p:nvPr/>
          </p:nvSpPr>
          <p:spPr>
            <a:xfrm>
              <a:off x="8296821" y="2464359"/>
              <a:ext cx="0" cy="358244"/>
            </a:xfrm>
            <a:custGeom>
              <a:avLst/>
              <a:gdLst/>
              <a:ahLst/>
              <a:cxnLst/>
              <a:rect l="l" t="t" r="r" b="b"/>
              <a:pathLst>
                <a:path h="258445">
                  <a:moveTo>
                    <a:pt x="0" y="0"/>
                  </a:moveTo>
                  <a:lnTo>
                    <a:pt x="0" y="257924"/>
                  </a:lnTo>
                </a:path>
              </a:pathLst>
            </a:custGeom>
            <a:ln w="12534">
              <a:solidFill>
                <a:schemeClr val="accent5"/>
              </a:solidFill>
              <a:prstDash val="dash"/>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4000" b="0" i="0" u="none" strike="noStrike" kern="0" cap="none" spc="0" normalizeH="0" baseline="0" noProof="0">
                <a:ln>
                  <a:noFill/>
                </a:ln>
                <a:solidFill>
                  <a:sysClr val="windowText" lastClr="000000"/>
                </a:solidFill>
                <a:effectLst/>
                <a:uLnTx/>
                <a:uFillTx/>
              </a:endParaRPr>
            </a:p>
          </p:txBody>
        </p:sp>
        <p:sp>
          <p:nvSpPr>
            <p:cNvPr id="116" name="TextBox 115"/>
            <p:cNvSpPr txBox="1"/>
            <p:nvPr/>
          </p:nvSpPr>
          <p:spPr>
            <a:xfrm>
              <a:off x="6870271" y="2436647"/>
              <a:ext cx="1448981" cy="447815"/>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100" b="0" i="0" u="none" strike="noStrike" kern="0" cap="none" spc="0" normalizeH="0" baseline="0" noProof="0" dirty="0">
                  <a:ln>
                    <a:noFill/>
                  </a:ln>
                  <a:solidFill>
                    <a:schemeClr val="accent5"/>
                  </a:solidFill>
                  <a:effectLst/>
                  <a:uLnTx/>
                  <a:uFillTx/>
                </a:rPr>
                <a:t>DECOMMISSION</a:t>
              </a:r>
            </a:p>
          </p:txBody>
        </p:sp>
      </p:grpSp>
    </p:spTree>
    <p:extLst>
      <p:ext uri="{BB962C8B-B14F-4D97-AF65-F5344CB8AC3E}">
        <p14:creationId xmlns:p14="http://schemas.microsoft.com/office/powerpoint/2010/main" val="1843740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468000" y="6650788"/>
            <a:ext cx="3817303" cy="1280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950846" fontAlgn="base">
              <a:spcBef>
                <a:spcPct val="0"/>
              </a:spcBef>
              <a:spcAft>
                <a:spcPct val="0"/>
              </a:spcAft>
            </a:pPr>
            <a:r>
              <a:rPr lang="en-US" sz="816" dirty="0">
                <a:solidFill>
                  <a:schemeClr val="tx1"/>
                </a:solidFill>
                <a:ea typeface="Segoe UI" pitchFamily="34" charset="0"/>
                <a:cs typeface="Segoe UI" pitchFamily="34" charset="0"/>
              </a:rPr>
              <a:t>*Source: HMSP partner interviews; partner may team up with SI/subcontract</a:t>
            </a:r>
          </a:p>
        </p:txBody>
      </p:sp>
      <p:sp>
        <p:nvSpPr>
          <p:cNvPr id="2" name="Title 1"/>
          <p:cNvSpPr>
            <a:spLocks noGrp="1"/>
          </p:cNvSpPr>
          <p:nvPr>
            <p:ph type="title"/>
          </p:nvPr>
        </p:nvSpPr>
        <p:spPr>
          <a:xfrm>
            <a:off x="369276" y="-9123"/>
            <a:ext cx="10726460" cy="1351952"/>
          </a:xfrm>
        </p:spPr>
        <p:txBody>
          <a:bodyPr/>
          <a:lstStyle/>
          <a:p>
            <a:r>
              <a:rPr lang="en-US" dirty="0"/>
              <a:t>Partner Offering Progression</a:t>
            </a:r>
          </a:p>
        </p:txBody>
      </p:sp>
      <p:grpSp>
        <p:nvGrpSpPr>
          <p:cNvPr id="3" name="Group 2"/>
          <p:cNvGrpSpPr/>
          <p:nvPr/>
        </p:nvGrpSpPr>
        <p:grpSpPr>
          <a:xfrm>
            <a:off x="275482" y="1524267"/>
            <a:ext cx="11692995" cy="5126520"/>
            <a:chOff x="608583" y="1494516"/>
            <a:chExt cx="11125418" cy="4586830"/>
          </a:xfrm>
        </p:grpSpPr>
        <p:sp>
          <p:nvSpPr>
            <p:cNvPr id="37" name="Freeform: Shape 36"/>
            <p:cNvSpPr/>
            <p:nvPr/>
          </p:nvSpPr>
          <p:spPr bwMode="auto">
            <a:xfrm>
              <a:off x="3543662" y="1881022"/>
              <a:ext cx="7703046" cy="940063"/>
            </a:xfrm>
            <a:custGeom>
              <a:avLst/>
              <a:gdLst>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26471 h 940196"/>
                <a:gd name="connsiteX5" fmla="*/ 741363 w 7704139"/>
                <a:gd name="connsiteY5" fmla="*/ 926471 h 940196"/>
                <a:gd name="connsiteX6" fmla="*/ 741363 w 7704139"/>
                <a:gd name="connsiteY6" fmla="*/ 476999 h 940196"/>
                <a:gd name="connsiteX7" fmla="*/ 741363 w 7704139"/>
                <a:gd name="connsiteY7" fmla="*/ 462574 h 940196"/>
                <a:gd name="connsiteX8" fmla="*/ 721425 w 7704139"/>
                <a:gd name="connsiteY8" fmla="*/ 462574 h 940196"/>
                <a:gd name="connsiteX9" fmla="*/ 95222 w 7704139"/>
                <a:gd name="connsiteY9" fmla="*/ 9525 h 940196"/>
                <a:gd name="connsiteX10" fmla="*/ 0 w 7704139"/>
                <a:gd name="connsiteY10" fmla="*/ 10055 h 940196"/>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741363 w 7704139"/>
                <a:gd name="connsiteY4" fmla="*/ 926471 h 940196"/>
                <a:gd name="connsiteX5" fmla="*/ 741363 w 7704139"/>
                <a:gd name="connsiteY5" fmla="*/ 476999 h 940196"/>
                <a:gd name="connsiteX6" fmla="*/ 741363 w 7704139"/>
                <a:gd name="connsiteY6" fmla="*/ 462574 h 940196"/>
                <a:gd name="connsiteX7" fmla="*/ 721425 w 7704139"/>
                <a:gd name="connsiteY7" fmla="*/ 462574 h 940196"/>
                <a:gd name="connsiteX8" fmla="*/ 95222 w 7704139"/>
                <a:gd name="connsiteY8" fmla="*/ 9525 h 940196"/>
                <a:gd name="connsiteX9" fmla="*/ 0 w 7704139"/>
                <a:gd name="connsiteY9" fmla="*/ 10055 h 940196"/>
                <a:gd name="connsiteX10" fmla="*/ 0 w 7704139"/>
                <a:gd name="connsiteY10" fmla="*/ 0 h 940196"/>
                <a:gd name="connsiteX0" fmla="*/ 0 w 7704139"/>
                <a:gd name="connsiteY0" fmla="*/ 0 h 940196"/>
                <a:gd name="connsiteX1" fmla="*/ 7704139 w 7704139"/>
                <a:gd name="connsiteY1" fmla="*/ 0 h 940196"/>
                <a:gd name="connsiteX2" fmla="*/ 7704139 w 7704139"/>
                <a:gd name="connsiteY2" fmla="*/ 940196 h 940196"/>
                <a:gd name="connsiteX3" fmla="*/ 741363 w 7704139"/>
                <a:gd name="connsiteY3" fmla="*/ 926471 h 940196"/>
                <a:gd name="connsiteX4" fmla="*/ 741363 w 7704139"/>
                <a:gd name="connsiteY4" fmla="*/ 476999 h 940196"/>
                <a:gd name="connsiteX5" fmla="*/ 741363 w 7704139"/>
                <a:gd name="connsiteY5" fmla="*/ 462574 h 940196"/>
                <a:gd name="connsiteX6" fmla="*/ 721425 w 7704139"/>
                <a:gd name="connsiteY6" fmla="*/ 462574 h 940196"/>
                <a:gd name="connsiteX7" fmla="*/ 95222 w 7704139"/>
                <a:gd name="connsiteY7" fmla="*/ 9525 h 940196"/>
                <a:gd name="connsiteX8" fmla="*/ 0 w 7704139"/>
                <a:gd name="connsiteY8" fmla="*/ 10055 h 940196"/>
                <a:gd name="connsiteX9" fmla="*/ 0 w 7704139"/>
                <a:gd name="connsiteY9" fmla="*/ 0 h 940196"/>
                <a:gd name="connsiteX0" fmla="*/ 0 w 7704139"/>
                <a:gd name="connsiteY0" fmla="*/ 0 h 940196"/>
                <a:gd name="connsiteX1" fmla="*/ 7704139 w 7704139"/>
                <a:gd name="connsiteY1" fmla="*/ 0 h 940196"/>
                <a:gd name="connsiteX2" fmla="*/ 7704139 w 7704139"/>
                <a:gd name="connsiteY2" fmla="*/ 940196 h 940196"/>
                <a:gd name="connsiteX3" fmla="*/ 741363 w 7704139"/>
                <a:gd name="connsiteY3" fmla="*/ 926471 h 940196"/>
                <a:gd name="connsiteX4" fmla="*/ 741363 w 7704139"/>
                <a:gd name="connsiteY4" fmla="*/ 476999 h 940196"/>
                <a:gd name="connsiteX5" fmla="*/ 741363 w 7704139"/>
                <a:gd name="connsiteY5" fmla="*/ 467337 h 940196"/>
                <a:gd name="connsiteX6" fmla="*/ 721425 w 7704139"/>
                <a:gd name="connsiteY6" fmla="*/ 462574 h 940196"/>
                <a:gd name="connsiteX7" fmla="*/ 95222 w 7704139"/>
                <a:gd name="connsiteY7" fmla="*/ 9525 h 940196"/>
                <a:gd name="connsiteX8" fmla="*/ 0 w 7704139"/>
                <a:gd name="connsiteY8" fmla="*/ 10055 h 940196"/>
                <a:gd name="connsiteX9" fmla="*/ 0 w 7704139"/>
                <a:gd name="connsiteY9" fmla="*/ 0 h 940196"/>
                <a:gd name="connsiteX0" fmla="*/ 0 w 7704139"/>
                <a:gd name="connsiteY0" fmla="*/ 0 h 940196"/>
                <a:gd name="connsiteX1" fmla="*/ 7704139 w 7704139"/>
                <a:gd name="connsiteY1" fmla="*/ 0 h 940196"/>
                <a:gd name="connsiteX2" fmla="*/ 7704139 w 7704139"/>
                <a:gd name="connsiteY2" fmla="*/ 940196 h 940196"/>
                <a:gd name="connsiteX3" fmla="*/ 741363 w 7704139"/>
                <a:gd name="connsiteY3" fmla="*/ 926471 h 940196"/>
                <a:gd name="connsiteX4" fmla="*/ 741363 w 7704139"/>
                <a:gd name="connsiteY4" fmla="*/ 476999 h 940196"/>
                <a:gd name="connsiteX5" fmla="*/ 738981 w 7704139"/>
                <a:gd name="connsiteY5" fmla="*/ 469718 h 940196"/>
                <a:gd name="connsiteX6" fmla="*/ 721425 w 7704139"/>
                <a:gd name="connsiteY6" fmla="*/ 462574 h 940196"/>
                <a:gd name="connsiteX7" fmla="*/ 95222 w 7704139"/>
                <a:gd name="connsiteY7" fmla="*/ 9525 h 940196"/>
                <a:gd name="connsiteX8" fmla="*/ 0 w 7704139"/>
                <a:gd name="connsiteY8" fmla="*/ 10055 h 940196"/>
                <a:gd name="connsiteX9" fmla="*/ 0 w 7704139"/>
                <a:gd name="connsiteY9" fmla="*/ 0 h 94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04139" h="940196">
                  <a:moveTo>
                    <a:pt x="0" y="0"/>
                  </a:moveTo>
                  <a:lnTo>
                    <a:pt x="7704139" y="0"/>
                  </a:lnTo>
                  <a:lnTo>
                    <a:pt x="7704139" y="940196"/>
                  </a:lnTo>
                  <a:lnTo>
                    <a:pt x="741363" y="926471"/>
                  </a:lnTo>
                  <a:lnTo>
                    <a:pt x="741363" y="476999"/>
                  </a:lnTo>
                  <a:lnTo>
                    <a:pt x="738981" y="469718"/>
                  </a:lnTo>
                  <a:lnTo>
                    <a:pt x="721425" y="462574"/>
                  </a:lnTo>
                  <a:lnTo>
                    <a:pt x="95222" y="9525"/>
                  </a:lnTo>
                  <a:lnTo>
                    <a:pt x="0" y="10055"/>
                  </a:lnTo>
                  <a:lnTo>
                    <a:pt x="0" y="0"/>
                  </a:lnTo>
                  <a:close/>
                </a:path>
              </a:pathLst>
            </a:custGeom>
            <a:solidFill>
              <a:schemeClr val="accent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52730"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448" dirty="0">
                  <a:solidFill>
                    <a:schemeClr val="bg1"/>
                  </a:solidFill>
                  <a:latin typeface="+mj-lt"/>
                  <a:ea typeface="Segoe UI" pitchFamily="34" charset="0"/>
                  <a:cs typeface="Segoe UI" pitchFamily="34" charset="0"/>
                </a:rPr>
                <a:t>Advanced Managed Services</a:t>
              </a:r>
            </a:p>
            <a:p>
              <a:pPr algn="ctr" defTabSz="950846" fontAlgn="base">
                <a:lnSpc>
                  <a:spcPct val="90000"/>
                </a:lnSpc>
                <a:spcBef>
                  <a:spcPct val="0"/>
                </a:spcBef>
                <a:spcAft>
                  <a:spcPct val="0"/>
                </a:spcAft>
              </a:pPr>
              <a:r>
                <a:rPr lang="en-US" sz="2000" dirty="0">
                  <a:solidFill>
                    <a:schemeClr val="bg1"/>
                  </a:solidFill>
                  <a:latin typeface="+mj-lt"/>
                  <a:ea typeface="Segoe UI" pitchFamily="34" charset="0"/>
                  <a:cs typeface="Segoe UI" pitchFamily="34" charset="0"/>
                </a:rPr>
                <a:t>(Big Data, Advanced Analytics/AI, Dev Ops, </a:t>
              </a:r>
              <a:r>
                <a:rPr lang="en-US" sz="2000" dirty="0" err="1">
                  <a:solidFill>
                    <a:schemeClr val="bg1"/>
                  </a:solidFill>
                  <a:latin typeface="+mj-lt"/>
                  <a:ea typeface="Segoe UI" pitchFamily="34" charset="0"/>
                  <a:cs typeface="Segoe UI" pitchFamily="34" charset="0"/>
                </a:rPr>
                <a:t>IoT</a:t>
              </a:r>
              <a:r>
                <a:rPr lang="en-US" sz="2000" dirty="0">
                  <a:solidFill>
                    <a:schemeClr val="bg1"/>
                  </a:solidFill>
                  <a:latin typeface="+mj-lt"/>
                  <a:ea typeface="Segoe UI" pitchFamily="34" charset="0"/>
                  <a:cs typeface="Segoe UI" pitchFamily="34" charset="0"/>
                </a:rPr>
                <a:t>) </a:t>
              </a:r>
            </a:p>
          </p:txBody>
        </p:sp>
        <p:sp>
          <p:nvSpPr>
            <p:cNvPr id="38" name="Freeform: Shape 37"/>
            <p:cNvSpPr/>
            <p:nvPr/>
          </p:nvSpPr>
          <p:spPr bwMode="auto">
            <a:xfrm>
              <a:off x="4283650" y="2801323"/>
              <a:ext cx="6963058" cy="940063"/>
            </a:xfrm>
            <a:custGeom>
              <a:avLst/>
              <a:gdLst>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25190 h 940196"/>
                <a:gd name="connsiteX5" fmla="*/ 1386205 w 7704139"/>
                <a:gd name="connsiteY5" fmla="*/ 925190 h 940196"/>
                <a:gd name="connsiteX6" fmla="*/ 1386205 w 7704139"/>
                <a:gd name="connsiteY6" fmla="*/ 468250 h 940196"/>
                <a:gd name="connsiteX7" fmla="*/ 1386205 w 7704139"/>
                <a:gd name="connsiteY7" fmla="*/ 461293 h 940196"/>
                <a:gd name="connsiteX8" fmla="*/ 1376590 w 7704139"/>
                <a:gd name="connsiteY8" fmla="*/ 461293 h 940196"/>
                <a:gd name="connsiteX9" fmla="*/ 740093 w 7704139"/>
                <a:gd name="connsiteY9" fmla="*/ 776 h 940196"/>
                <a:gd name="connsiteX10" fmla="*/ 0 w 7704139"/>
                <a:gd name="connsiteY10" fmla="*/ 776 h 940196"/>
                <a:gd name="connsiteX0" fmla="*/ 0 w 7704139"/>
                <a:gd name="connsiteY0" fmla="*/ 776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25190 h 940196"/>
                <a:gd name="connsiteX5" fmla="*/ 1386205 w 7704139"/>
                <a:gd name="connsiteY5" fmla="*/ 925190 h 940196"/>
                <a:gd name="connsiteX6" fmla="*/ 1386205 w 7704139"/>
                <a:gd name="connsiteY6" fmla="*/ 468250 h 940196"/>
                <a:gd name="connsiteX7" fmla="*/ 1386205 w 7704139"/>
                <a:gd name="connsiteY7" fmla="*/ 461293 h 940196"/>
                <a:gd name="connsiteX8" fmla="*/ 1376590 w 7704139"/>
                <a:gd name="connsiteY8" fmla="*/ 461293 h 940196"/>
                <a:gd name="connsiteX9" fmla="*/ 740093 w 7704139"/>
                <a:gd name="connsiteY9" fmla="*/ 776 h 940196"/>
                <a:gd name="connsiteX10" fmla="*/ 0 w 7704139"/>
                <a:gd name="connsiteY10" fmla="*/ 776 h 940196"/>
                <a:gd name="connsiteX0" fmla="*/ 740093 w 7704139"/>
                <a:gd name="connsiteY0" fmla="*/ 776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25190 h 940196"/>
                <a:gd name="connsiteX5" fmla="*/ 1386205 w 7704139"/>
                <a:gd name="connsiteY5" fmla="*/ 925190 h 940196"/>
                <a:gd name="connsiteX6" fmla="*/ 1386205 w 7704139"/>
                <a:gd name="connsiteY6" fmla="*/ 468250 h 940196"/>
                <a:gd name="connsiteX7" fmla="*/ 1386205 w 7704139"/>
                <a:gd name="connsiteY7" fmla="*/ 461293 h 940196"/>
                <a:gd name="connsiteX8" fmla="*/ 1376590 w 7704139"/>
                <a:gd name="connsiteY8" fmla="*/ 461293 h 940196"/>
                <a:gd name="connsiteX9" fmla="*/ 740093 w 7704139"/>
                <a:gd name="connsiteY9" fmla="*/ 776 h 940196"/>
                <a:gd name="connsiteX0" fmla="*/ 740093 w 7704139"/>
                <a:gd name="connsiteY0" fmla="*/ 776 h 940196"/>
                <a:gd name="connsiteX1" fmla="*/ 7704139 w 7704139"/>
                <a:gd name="connsiteY1" fmla="*/ 0 h 940196"/>
                <a:gd name="connsiteX2" fmla="*/ 7704139 w 7704139"/>
                <a:gd name="connsiteY2" fmla="*/ 940196 h 940196"/>
                <a:gd name="connsiteX3" fmla="*/ 0 w 7704139"/>
                <a:gd name="connsiteY3" fmla="*/ 940196 h 940196"/>
                <a:gd name="connsiteX4" fmla="*/ 1386205 w 7704139"/>
                <a:gd name="connsiteY4" fmla="*/ 925190 h 940196"/>
                <a:gd name="connsiteX5" fmla="*/ 1386205 w 7704139"/>
                <a:gd name="connsiteY5" fmla="*/ 468250 h 940196"/>
                <a:gd name="connsiteX6" fmla="*/ 1386205 w 7704139"/>
                <a:gd name="connsiteY6" fmla="*/ 461293 h 940196"/>
                <a:gd name="connsiteX7" fmla="*/ 1376590 w 7704139"/>
                <a:gd name="connsiteY7" fmla="*/ 461293 h 940196"/>
                <a:gd name="connsiteX8" fmla="*/ 740093 w 7704139"/>
                <a:gd name="connsiteY8" fmla="*/ 776 h 940196"/>
                <a:gd name="connsiteX0" fmla="*/ 0 w 6964046"/>
                <a:gd name="connsiteY0" fmla="*/ 776 h 940196"/>
                <a:gd name="connsiteX1" fmla="*/ 6964046 w 6964046"/>
                <a:gd name="connsiteY1" fmla="*/ 0 h 940196"/>
                <a:gd name="connsiteX2" fmla="*/ 6964046 w 6964046"/>
                <a:gd name="connsiteY2" fmla="*/ 940196 h 940196"/>
                <a:gd name="connsiteX3" fmla="*/ 646112 w 6964046"/>
                <a:gd name="connsiteY3" fmla="*/ 925190 h 940196"/>
                <a:gd name="connsiteX4" fmla="*/ 646112 w 6964046"/>
                <a:gd name="connsiteY4" fmla="*/ 468250 h 940196"/>
                <a:gd name="connsiteX5" fmla="*/ 646112 w 6964046"/>
                <a:gd name="connsiteY5" fmla="*/ 461293 h 940196"/>
                <a:gd name="connsiteX6" fmla="*/ 636497 w 6964046"/>
                <a:gd name="connsiteY6" fmla="*/ 461293 h 940196"/>
                <a:gd name="connsiteX7" fmla="*/ 0 w 6964046"/>
                <a:gd name="connsiteY7" fmla="*/ 776 h 940196"/>
                <a:gd name="connsiteX0" fmla="*/ 0 w 6964046"/>
                <a:gd name="connsiteY0" fmla="*/ 776 h 940196"/>
                <a:gd name="connsiteX1" fmla="*/ 6964046 w 6964046"/>
                <a:gd name="connsiteY1" fmla="*/ 0 h 940196"/>
                <a:gd name="connsiteX2" fmla="*/ 6964046 w 6964046"/>
                <a:gd name="connsiteY2" fmla="*/ 940196 h 940196"/>
                <a:gd name="connsiteX3" fmla="*/ 646112 w 6964046"/>
                <a:gd name="connsiteY3" fmla="*/ 925190 h 940196"/>
                <a:gd name="connsiteX4" fmla="*/ 646112 w 6964046"/>
                <a:gd name="connsiteY4" fmla="*/ 468250 h 940196"/>
                <a:gd name="connsiteX5" fmla="*/ 646112 w 6964046"/>
                <a:gd name="connsiteY5" fmla="*/ 461293 h 940196"/>
                <a:gd name="connsiteX6" fmla="*/ 0 w 6964046"/>
                <a:gd name="connsiteY6" fmla="*/ 776 h 940196"/>
                <a:gd name="connsiteX0" fmla="*/ 0 w 6964046"/>
                <a:gd name="connsiteY0" fmla="*/ 776 h 940196"/>
                <a:gd name="connsiteX1" fmla="*/ 6964046 w 6964046"/>
                <a:gd name="connsiteY1" fmla="*/ 0 h 940196"/>
                <a:gd name="connsiteX2" fmla="*/ 6964046 w 6964046"/>
                <a:gd name="connsiteY2" fmla="*/ 940196 h 940196"/>
                <a:gd name="connsiteX3" fmla="*/ 646112 w 6964046"/>
                <a:gd name="connsiteY3" fmla="*/ 925190 h 940196"/>
                <a:gd name="connsiteX4" fmla="*/ 646112 w 6964046"/>
                <a:gd name="connsiteY4" fmla="*/ 468250 h 940196"/>
                <a:gd name="connsiteX5" fmla="*/ 0 w 6964046"/>
                <a:gd name="connsiteY5" fmla="*/ 776 h 94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4046" h="940196">
                  <a:moveTo>
                    <a:pt x="0" y="776"/>
                  </a:moveTo>
                  <a:lnTo>
                    <a:pt x="6964046" y="0"/>
                  </a:lnTo>
                  <a:lnTo>
                    <a:pt x="6964046" y="940196"/>
                  </a:lnTo>
                  <a:lnTo>
                    <a:pt x="646112" y="925190"/>
                  </a:lnTo>
                  <a:lnTo>
                    <a:pt x="646112" y="468250"/>
                  </a:lnTo>
                  <a:lnTo>
                    <a:pt x="0" y="776"/>
                  </a:lnTo>
                  <a:close/>
                </a:path>
              </a:pathLst>
            </a:custGeom>
            <a:solidFill>
              <a:srgbClr val="FF8C00"/>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52730"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448" dirty="0">
                  <a:solidFill>
                    <a:schemeClr val="bg1"/>
                  </a:solidFill>
                  <a:latin typeface="+mj-lt"/>
                  <a:ea typeface="Segoe UI" pitchFamily="34" charset="0"/>
                  <a:cs typeface="Segoe UI" pitchFamily="34" charset="0"/>
                </a:rPr>
                <a:t>Workload optimization </a:t>
              </a:r>
            </a:p>
            <a:p>
              <a:pPr algn="ctr" defTabSz="950846" fontAlgn="base">
                <a:lnSpc>
                  <a:spcPct val="90000"/>
                </a:lnSpc>
                <a:spcBef>
                  <a:spcPct val="0"/>
                </a:spcBef>
                <a:spcAft>
                  <a:spcPct val="0"/>
                </a:spcAft>
              </a:pPr>
              <a:r>
                <a:rPr lang="en-US" sz="1599" dirty="0">
                  <a:solidFill>
                    <a:schemeClr val="bg1"/>
                  </a:solidFill>
                  <a:latin typeface="+mj-lt"/>
                  <a:ea typeface="Segoe UI" pitchFamily="34" charset="0"/>
                  <a:cs typeface="Segoe UI" pitchFamily="34" charset="0"/>
                </a:rPr>
                <a:t>(e.g.: IaaS – PaaS, Application re-architecture)</a:t>
              </a:r>
              <a:endParaRPr lang="en-US" sz="2448" dirty="0">
                <a:solidFill>
                  <a:schemeClr val="bg1"/>
                </a:solidFill>
                <a:latin typeface="+mj-lt"/>
                <a:ea typeface="Segoe UI" pitchFamily="34" charset="0"/>
                <a:cs typeface="Segoe UI" pitchFamily="34" charset="0"/>
              </a:endParaRPr>
            </a:p>
          </p:txBody>
        </p:sp>
        <p:sp>
          <p:nvSpPr>
            <p:cNvPr id="40" name="Freeform: Shape 39"/>
            <p:cNvSpPr/>
            <p:nvPr/>
          </p:nvSpPr>
          <p:spPr bwMode="auto">
            <a:xfrm>
              <a:off x="5563472" y="4638504"/>
              <a:ext cx="5692761" cy="942842"/>
            </a:xfrm>
            <a:custGeom>
              <a:avLst/>
              <a:gdLst>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429236 h 940196"/>
                <a:gd name="connsiteX5" fmla="*/ 70962 w 7704139"/>
                <a:gd name="connsiteY5" fmla="*/ 480578 h 940196"/>
                <a:gd name="connsiteX6" fmla="*/ 70962 w 7704139"/>
                <a:gd name="connsiteY6" fmla="*/ 940195 h 940196"/>
                <a:gd name="connsiteX7" fmla="*/ 2656682 w 7704139"/>
                <a:gd name="connsiteY7" fmla="*/ 940195 h 940196"/>
                <a:gd name="connsiteX8" fmla="*/ 2656682 w 7704139"/>
                <a:gd name="connsiteY8" fmla="*/ 481497 h 940196"/>
                <a:gd name="connsiteX9" fmla="*/ 2656682 w 7704139"/>
                <a:gd name="connsiteY9" fmla="*/ 476298 h 940196"/>
                <a:gd name="connsiteX10" fmla="*/ 2649497 w 7704139"/>
                <a:gd name="connsiteY10" fmla="*/ 476298 h 940196"/>
                <a:gd name="connsiteX11" fmla="*/ 2010570 w 7704139"/>
                <a:gd name="connsiteY11" fmla="*/ 14023 h 940196"/>
                <a:gd name="connsiteX12" fmla="*/ 0 w 7704139"/>
                <a:gd name="connsiteY12" fmla="*/ 14023 h 940196"/>
                <a:gd name="connsiteX0" fmla="*/ 0 w 7704139"/>
                <a:gd name="connsiteY0" fmla="*/ 14023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429236 h 940196"/>
                <a:gd name="connsiteX5" fmla="*/ 70962 w 7704139"/>
                <a:gd name="connsiteY5" fmla="*/ 480578 h 940196"/>
                <a:gd name="connsiteX6" fmla="*/ 70962 w 7704139"/>
                <a:gd name="connsiteY6" fmla="*/ 940195 h 940196"/>
                <a:gd name="connsiteX7" fmla="*/ 2656682 w 7704139"/>
                <a:gd name="connsiteY7" fmla="*/ 940195 h 940196"/>
                <a:gd name="connsiteX8" fmla="*/ 2656682 w 7704139"/>
                <a:gd name="connsiteY8" fmla="*/ 481497 h 940196"/>
                <a:gd name="connsiteX9" fmla="*/ 2656682 w 7704139"/>
                <a:gd name="connsiteY9" fmla="*/ 476298 h 940196"/>
                <a:gd name="connsiteX10" fmla="*/ 2649497 w 7704139"/>
                <a:gd name="connsiteY10" fmla="*/ 476298 h 940196"/>
                <a:gd name="connsiteX11" fmla="*/ 2010570 w 7704139"/>
                <a:gd name="connsiteY11" fmla="*/ 14023 h 940196"/>
                <a:gd name="connsiteX12" fmla="*/ 0 w 7704139"/>
                <a:gd name="connsiteY12" fmla="*/ 14023 h 940196"/>
                <a:gd name="connsiteX0" fmla="*/ 2010570 w 7704139"/>
                <a:gd name="connsiteY0" fmla="*/ 14023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429236 h 940196"/>
                <a:gd name="connsiteX5" fmla="*/ 70962 w 7704139"/>
                <a:gd name="connsiteY5" fmla="*/ 480578 h 940196"/>
                <a:gd name="connsiteX6" fmla="*/ 70962 w 7704139"/>
                <a:gd name="connsiteY6" fmla="*/ 940195 h 940196"/>
                <a:gd name="connsiteX7" fmla="*/ 2656682 w 7704139"/>
                <a:gd name="connsiteY7" fmla="*/ 940195 h 940196"/>
                <a:gd name="connsiteX8" fmla="*/ 2656682 w 7704139"/>
                <a:gd name="connsiteY8" fmla="*/ 481497 h 940196"/>
                <a:gd name="connsiteX9" fmla="*/ 2656682 w 7704139"/>
                <a:gd name="connsiteY9" fmla="*/ 476298 h 940196"/>
                <a:gd name="connsiteX10" fmla="*/ 2649497 w 7704139"/>
                <a:gd name="connsiteY10" fmla="*/ 476298 h 940196"/>
                <a:gd name="connsiteX11" fmla="*/ 2010570 w 7704139"/>
                <a:gd name="connsiteY11" fmla="*/ 14023 h 940196"/>
                <a:gd name="connsiteX0" fmla="*/ 2010570 w 7704139"/>
                <a:gd name="connsiteY0" fmla="*/ 14023 h 940196"/>
                <a:gd name="connsiteX1" fmla="*/ 7704139 w 7704139"/>
                <a:gd name="connsiteY1" fmla="*/ 0 h 940196"/>
                <a:gd name="connsiteX2" fmla="*/ 7704139 w 7704139"/>
                <a:gd name="connsiteY2" fmla="*/ 940196 h 940196"/>
                <a:gd name="connsiteX3" fmla="*/ 0 w 7704139"/>
                <a:gd name="connsiteY3" fmla="*/ 940196 h 940196"/>
                <a:gd name="connsiteX4" fmla="*/ 70962 w 7704139"/>
                <a:gd name="connsiteY4" fmla="*/ 480578 h 940196"/>
                <a:gd name="connsiteX5" fmla="*/ 70962 w 7704139"/>
                <a:gd name="connsiteY5" fmla="*/ 940195 h 940196"/>
                <a:gd name="connsiteX6" fmla="*/ 2656682 w 7704139"/>
                <a:gd name="connsiteY6" fmla="*/ 940195 h 940196"/>
                <a:gd name="connsiteX7" fmla="*/ 2656682 w 7704139"/>
                <a:gd name="connsiteY7" fmla="*/ 481497 h 940196"/>
                <a:gd name="connsiteX8" fmla="*/ 2656682 w 7704139"/>
                <a:gd name="connsiteY8" fmla="*/ 476298 h 940196"/>
                <a:gd name="connsiteX9" fmla="*/ 2649497 w 7704139"/>
                <a:gd name="connsiteY9" fmla="*/ 476298 h 940196"/>
                <a:gd name="connsiteX10" fmla="*/ 2010570 w 7704139"/>
                <a:gd name="connsiteY10" fmla="*/ 14023 h 940196"/>
                <a:gd name="connsiteX0" fmla="*/ 2010570 w 7704139"/>
                <a:gd name="connsiteY0" fmla="*/ 14023 h 940196"/>
                <a:gd name="connsiteX1" fmla="*/ 7704139 w 7704139"/>
                <a:gd name="connsiteY1" fmla="*/ 0 h 940196"/>
                <a:gd name="connsiteX2" fmla="*/ 7704139 w 7704139"/>
                <a:gd name="connsiteY2" fmla="*/ 940196 h 940196"/>
                <a:gd name="connsiteX3" fmla="*/ 0 w 7704139"/>
                <a:gd name="connsiteY3" fmla="*/ 940196 h 940196"/>
                <a:gd name="connsiteX4" fmla="*/ 70962 w 7704139"/>
                <a:gd name="connsiteY4" fmla="*/ 940195 h 940196"/>
                <a:gd name="connsiteX5" fmla="*/ 2656682 w 7704139"/>
                <a:gd name="connsiteY5" fmla="*/ 940195 h 940196"/>
                <a:gd name="connsiteX6" fmla="*/ 2656682 w 7704139"/>
                <a:gd name="connsiteY6" fmla="*/ 481497 h 940196"/>
                <a:gd name="connsiteX7" fmla="*/ 2656682 w 7704139"/>
                <a:gd name="connsiteY7" fmla="*/ 476298 h 940196"/>
                <a:gd name="connsiteX8" fmla="*/ 2649497 w 7704139"/>
                <a:gd name="connsiteY8" fmla="*/ 476298 h 940196"/>
                <a:gd name="connsiteX9" fmla="*/ 2010570 w 7704139"/>
                <a:gd name="connsiteY9" fmla="*/ 14023 h 940196"/>
                <a:gd name="connsiteX0" fmla="*/ 1939608 w 7633177"/>
                <a:gd name="connsiteY0" fmla="*/ 14023 h 940196"/>
                <a:gd name="connsiteX1" fmla="*/ 7633177 w 7633177"/>
                <a:gd name="connsiteY1" fmla="*/ 0 h 940196"/>
                <a:gd name="connsiteX2" fmla="*/ 7633177 w 7633177"/>
                <a:gd name="connsiteY2" fmla="*/ 940196 h 940196"/>
                <a:gd name="connsiteX3" fmla="*/ 0 w 7633177"/>
                <a:gd name="connsiteY3" fmla="*/ 940195 h 940196"/>
                <a:gd name="connsiteX4" fmla="*/ 2585720 w 7633177"/>
                <a:gd name="connsiteY4" fmla="*/ 940195 h 940196"/>
                <a:gd name="connsiteX5" fmla="*/ 2585720 w 7633177"/>
                <a:gd name="connsiteY5" fmla="*/ 481497 h 940196"/>
                <a:gd name="connsiteX6" fmla="*/ 2585720 w 7633177"/>
                <a:gd name="connsiteY6" fmla="*/ 476298 h 940196"/>
                <a:gd name="connsiteX7" fmla="*/ 2578535 w 7633177"/>
                <a:gd name="connsiteY7" fmla="*/ 476298 h 940196"/>
                <a:gd name="connsiteX8" fmla="*/ 1939608 w 7633177"/>
                <a:gd name="connsiteY8"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646112 w 5693569"/>
                <a:gd name="connsiteY5" fmla="*/ 476298 h 940196"/>
                <a:gd name="connsiteX6" fmla="*/ 638927 w 5693569"/>
                <a:gd name="connsiteY6" fmla="*/ 476298 h 940196"/>
                <a:gd name="connsiteX7" fmla="*/ 0 w 5693569"/>
                <a:gd name="connsiteY7"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646112 w 5693569"/>
                <a:gd name="connsiteY5" fmla="*/ 476298 h 940196"/>
                <a:gd name="connsiteX6" fmla="*/ 0 w 5693569"/>
                <a:gd name="connsiteY6"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646112 w 5693569"/>
                <a:gd name="connsiteY5" fmla="*/ 476298 h 940196"/>
                <a:gd name="connsiteX6" fmla="*/ 0 w 5693569"/>
                <a:gd name="connsiteY6"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650875 w 5693569"/>
                <a:gd name="connsiteY5" fmla="*/ 471550 h 940196"/>
                <a:gd name="connsiteX6" fmla="*/ 0 w 5693569"/>
                <a:gd name="connsiteY6"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2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60400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5638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5638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0875 w 5693569"/>
                <a:gd name="connsiteY4" fmla="*/ 48149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4374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9122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9122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9122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3257 w 5693569"/>
                <a:gd name="connsiteY4" fmla="*/ 479122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7674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7674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76747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55638 w 5693569"/>
                <a:gd name="connsiteY4" fmla="*/ 474373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67251 h 940196"/>
                <a:gd name="connsiteX5" fmla="*/ 0 w 5693569"/>
                <a:gd name="connsiteY5" fmla="*/ 14023 h 940196"/>
                <a:gd name="connsiteX0" fmla="*/ 0 w 5693569"/>
                <a:gd name="connsiteY0" fmla="*/ 14023 h 940196"/>
                <a:gd name="connsiteX1" fmla="*/ 5693569 w 5693569"/>
                <a:gd name="connsiteY1" fmla="*/ 0 h 940196"/>
                <a:gd name="connsiteX2" fmla="*/ 5693569 w 5693569"/>
                <a:gd name="connsiteY2" fmla="*/ 940196 h 940196"/>
                <a:gd name="connsiteX3" fmla="*/ 646112 w 5693569"/>
                <a:gd name="connsiteY3" fmla="*/ 940195 h 940196"/>
                <a:gd name="connsiteX4" fmla="*/ 646113 w 5693569"/>
                <a:gd name="connsiteY4" fmla="*/ 467251 h 940196"/>
                <a:gd name="connsiteX5" fmla="*/ 0 w 5693569"/>
                <a:gd name="connsiteY5" fmla="*/ 14023 h 94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3569" h="940196">
                  <a:moveTo>
                    <a:pt x="0" y="14023"/>
                  </a:moveTo>
                  <a:lnTo>
                    <a:pt x="5693569" y="0"/>
                  </a:lnTo>
                  <a:lnTo>
                    <a:pt x="5693569" y="940196"/>
                  </a:lnTo>
                  <a:lnTo>
                    <a:pt x="646112" y="940195"/>
                  </a:lnTo>
                  <a:cubicBezTo>
                    <a:pt x="649287" y="787296"/>
                    <a:pt x="640557" y="575041"/>
                    <a:pt x="646113" y="467251"/>
                  </a:cubicBezTo>
                  <a:cubicBezTo>
                    <a:pt x="433123" y="320133"/>
                    <a:pt x="220133" y="180135"/>
                    <a:pt x="0" y="14023"/>
                  </a:cubicBezTo>
                  <a:close/>
                </a:path>
              </a:pathLst>
            </a:custGeom>
            <a:solidFill>
              <a:schemeClr val="tx1">
                <a:lumMod val="50000"/>
              </a:schemeClr>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52730"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448" dirty="0">
                  <a:solidFill>
                    <a:schemeClr val="bg1"/>
                  </a:solidFill>
                  <a:latin typeface="+mj-lt"/>
                  <a:ea typeface="Segoe UI" pitchFamily="34" charset="0"/>
                  <a:cs typeface="Segoe UI" pitchFamily="34" charset="0"/>
                </a:rPr>
                <a:t>Assessment &amp; Migration</a:t>
              </a:r>
            </a:p>
            <a:p>
              <a:pPr algn="ctr" defTabSz="950846" fontAlgn="base">
                <a:lnSpc>
                  <a:spcPct val="90000"/>
                </a:lnSpc>
                <a:spcBef>
                  <a:spcPct val="0"/>
                </a:spcBef>
                <a:spcAft>
                  <a:spcPct val="0"/>
                </a:spcAft>
              </a:pPr>
              <a:r>
                <a:rPr lang="en-US" dirty="0">
                  <a:solidFill>
                    <a:schemeClr val="bg1"/>
                  </a:solidFill>
                  <a:latin typeface="+mj-lt"/>
                  <a:ea typeface="Segoe UI" pitchFamily="34" charset="0"/>
                  <a:cs typeface="Segoe UI" pitchFamily="34" charset="0"/>
                </a:rPr>
                <a:t>(Lift &amp; Shift, Redeploy, DR)</a:t>
              </a:r>
            </a:p>
          </p:txBody>
        </p:sp>
        <p:grpSp>
          <p:nvGrpSpPr>
            <p:cNvPr id="23" name="Group 22"/>
            <p:cNvGrpSpPr/>
            <p:nvPr/>
          </p:nvGrpSpPr>
          <p:grpSpPr>
            <a:xfrm>
              <a:off x="1078869" y="1886549"/>
              <a:ext cx="3207639" cy="921591"/>
              <a:chOff x="1078156" y="1886330"/>
              <a:chExt cx="3208094" cy="921722"/>
            </a:xfrm>
          </p:grpSpPr>
          <p:sp>
            <p:nvSpPr>
              <p:cNvPr id="100" name="Freeform: Shape 99"/>
              <p:cNvSpPr/>
              <p:nvPr/>
            </p:nvSpPr>
            <p:spPr bwMode="auto">
              <a:xfrm>
                <a:off x="1078156" y="1901898"/>
                <a:ext cx="1200849" cy="906154"/>
              </a:xfrm>
              <a:custGeom>
                <a:avLst/>
                <a:gdLst>
                  <a:gd name="connsiteX0" fmla="*/ 2252 w 1200849"/>
                  <a:gd name="connsiteY0" fmla="*/ 25092 h 921721"/>
                  <a:gd name="connsiteX1" fmla="*/ 450463 w 1200849"/>
                  <a:gd name="connsiteY1" fmla="*/ 346624 h 921721"/>
                  <a:gd name="connsiteX2" fmla="*/ 596041 w 1200849"/>
                  <a:gd name="connsiteY2" fmla="*/ 453835 h 921721"/>
                  <a:gd name="connsiteX3" fmla="*/ 623345 w 1200849"/>
                  <a:gd name="connsiteY3" fmla="*/ 474957 h 921721"/>
                  <a:gd name="connsiteX4" fmla="*/ 623345 w 1200849"/>
                  <a:gd name="connsiteY4" fmla="*/ 920944 h 921721"/>
                  <a:gd name="connsiteX5" fmla="*/ 1199844 w 1200849"/>
                  <a:gd name="connsiteY5" fmla="*/ 920944 h 921721"/>
                  <a:gd name="connsiteX6" fmla="*/ 1200849 w 1200849"/>
                  <a:gd name="connsiteY6" fmla="*/ 921721 h 921721"/>
                  <a:gd name="connsiteX7" fmla="*/ 0 w 1200849"/>
                  <a:gd name="connsiteY7" fmla="*/ 921721 h 921721"/>
                  <a:gd name="connsiteX8" fmla="*/ 2315 w 1200849"/>
                  <a:gd name="connsiteY8" fmla="*/ 0 h 921721"/>
                  <a:gd name="connsiteX9" fmla="*/ 4321 w 1200849"/>
                  <a:gd name="connsiteY9" fmla="*/ 18061 h 921721"/>
                  <a:gd name="connsiteX10" fmla="*/ 4561 w 1200849"/>
                  <a:gd name="connsiteY10" fmla="*/ 18238 h 921721"/>
                  <a:gd name="connsiteX11" fmla="*/ 2269 w 1200849"/>
                  <a:gd name="connsiteY11" fmla="*/ 18250 h 921721"/>
                  <a:gd name="connsiteX0" fmla="*/ 2252 w 1200849"/>
                  <a:gd name="connsiteY0" fmla="*/ 25092 h 921721"/>
                  <a:gd name="connsiteX1" fmla="*/ 450463 w 1200849"/>
                  <a:gd name="connsiteY1" fmla="*/ 346624 h 921721"/>
                  <a:gd name="connsiteX2" fmla="*/ 596041 w 1200849"/>
                  <a:gd name="connsiteY2" fmla="*/ 453835 h 921721"/>
                  <a:gd name="connsiteX3" fmla="*/ 623345 w 1200849"/>
                  <a:gd name="connsiteY3" fmla="*/ 474957 h 921721"/>
                  <a:gd name="connsiteX4" fmla="*/ 623345 w 1200849"/>
                  <a:gd name="connsiteY4" fmla="*/ 920944 h 921721"/>
                  <a:gd name="connsiteX5" fmla="*/ 1199844 w 1200849"/>
                  <a:gd name="connsiteY5" fmla="*/ 920944 h 921721"/>
                  <a:gd name="connsiteX6" fmla="*/ 1200849 w 1200849"/>
                  <a:gd name="connsiteY6" fmla="*/ 921721 h 921721"/>
                  <a:gd name="connsiteX7" fmla="*/ 0 w 1200849"/>
                  <a:gd name="connsiteY7" fmla="*/ 921721 h 921721"/>
                  <a:gd name="connsiteX8" fmla="*/ 2252 w 1200849"/>
                  <a:gd name="connsiteY8" fmla="*/ 25092 h 921721"/>
                  <a:gd name="connsiteX9" fmla="*/ 2315 w 1200849"/>
                  <a:gd name="connsiteY9" fmla="*/ 0 h 921721"/>
                  <a:gd name="connsiteX10" fmla="*/ 4321 w 1200849"/>
                  <a:gd name="connsiteY10" fmla="*/ 18061 h 921721"/>
                  <a:gd name="connsiteX11" fmla="*/ 4561 w 1200849"/>
                  <a:gd name="connsiteY11" fmla="*/ 18238 h 921721"/>
                  <a:gd name="connsiteX12" fmla="*/ 2315 w 1200849"/>
                  <a:gd name="connsiteY12" fmla="*/ 0 h 921721"/>
                  <a:gd name="connsiteX0" fmla="*/ 2252 w 1200849"/>
                  <a:gd name="connsiteY0" fmla="*/ 7031 h 903660"/>
                  <a:gd name="connsiteX1" fmla="*/ 450463 w 1200849"/>
                  <a:gd name="connsiteY1" fmla="*/ 328563 h 903660"/>
                  <a:gd name="connsiteX2" fmla="*/ 596041 w 1200849"/>
                  <a:gd name="connsiteY2" fmla="*/ 435774 h 903660"/>
                  <a:gd name="connsiteX3" fmla="*/ 623345 w 1200849"/>
                  <a:gd name="connsiteY3" fmla="*/ 456896 h 903660"/>
                  <a:gd name="connsiteX4" fmla="*/ 623345 w 1200849"/>
                  <a:gd name="connsiteY4" fmla="*/ 902883 h 903660"/>
                  <a:gd name="connsiteX5" fmla="*/ 1199844 w 1200849"/>
                  <a:gd name="connsiteY5" fmla="*/ 902883 h 903660"/>
                  <a:gd name="connsiteX6" fmla="*/ 1200849 w 1200849"/>
                  <a:gd name="connsiteY6" fmla="*/ 903660 h 903660"/>
                  <a:gd name="connsiteX7" fmla="*/ 0 w 1200849"/>
                  <a:gd name="connsiteY7" fmla="*/ 903660 h 903660"/>
                  <a:gd name="connsiteX8" fmla="*/ 2252 w 1200849"/>
                  <a:gd name="connsiteY8" fmla="*/ 7031 h 903660"/>
                  <a:gd name="connsiteX9" fmla="*/ 4561 w 1200849"/>
                  <a:gd name="connsiteY9" fmla="*/ 177 h 903660"/>
                  <a:gd name="connsiteX10" fmla="*/ 4321 w 1200849"/>
                  <a:gd name="connsiteY10" fmla="*/ 0 h 903660"/>
                  <a:gd name="connsiteX11" fmla="*/ 4561 w 1200849"/>
                  <a:gd name="connsiteY11" fmla="*/ 177 h 903660"/>
                  <a:gd name="connsiteX0" fmla="*/ 2252 w 1200849"/>
                  <a:gd name="connsiteY0" fmla="*/ 0 h 896629"/>
                  <a:gd name="connsiteX1" fmla="*/ 450463 w 1200849"/>
                  <a:gd name="connsiteY1" fmla="*/ 321532 h 896629"/>
                  <a:gd name="connsiteX2" fmla="*/ 596041 w 1200849"/>
                  <a:gd name="connsiteY2" fmla="*/ 428743 h 896629"/>
                  <a:gd name="connsiteX3" fmla="*/ 623345 w 1200849"/>
                  <a:gd name="connsiteY3" fmla="*/ 449865 h 896629"/>
                  <a:gd name="connsiteX4" fmla="*/ 623345 w 1200849"/>
                  <a:gd name="connsiteY4" fmla="*/ 895852 h 896629"/>
                  <a:gd name="connsiteX5" fmla="*/ 1199844 w 1200849"/>
                  <a:gd name="connsiteY5" fmla="*/ 895852 h 896629"/>
                  <a:gd name="connsiteX6" fmla="*/ 1200849 w 1200849"/>
                  <a:gd name="connsiteY6" fmla="*/ 896629 h 896629"/>
                  <a:gd name="connsiteX7" fmla="*/ 0 w 1200849"/>
                  <a:gd name="connsiteY7" fmla="*/ 896629 h 896629"/>
                  <a:gd name="connsiteX8" fmla="*/ 2252 w 1200849"/>
                  <a:gd name="connsiteY8" fmla="*/ 0 h 896629"/>
                  <a:gd name="connsiteX0" fmla="*/ 2252 w 1200849"/>
                  <a:gd name="connsiteY0" fmla="*/ 0 h 906154"/>
                  <a:gd name="connsiteX1" fmla="*/ 450463 w 1200849"/>
                  <a:gd name="connsiteY1" fmla="*/ 331057 h 906154"/>
                  <a:gd name="connsiteX2" fmla="*/ 596041 w 1200849"/>
                  <a:gd name="connsiteY2" fmla="*/ 438268 h 906154"/>
                  <a:gd name="connsiteX3" fmla="*/ 623345 w 1200849"/>
                  <a:gd name="connsiteY3" fmla="*/ 459390 h 906154"/>
                  <a:gd name="connsiteX4" fmla="*/ 623345 w 1200849"/>
                  <a:gd name="connsiteY4" fmla="*/ 905377 h 906154"/>
                  <a:gd name="connsiteX5" fmla="*/ 1199844 w 1200849"/>
                  <a:gd name="connsiteY5" fmla="*/ 905377 h 906154"/>
                  <a:gd name="connsiteX6" fmla="*/ 1200849 w 1200849"/>
                  <a:gd name="connsiteY6" fmla="*/ 906154 h 906154"/>
                  <a:gd name="connsiteX7" fmla="*/ 0 w 1200849"/>
                  <a:gd name="connsiteY7" fmla="*/ 906154 h 906154"/>
                  <a:gd name="connsiteX8" fmla="*/ 2252 w 1200849"/>
                  <a:gd name="connsiteY8" fmla="*/ 0 h 90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0849" h="906154">
                    <a:moveTo>
                      <a:pt x="2252" y="0"/>
                    </a:moveTo>
                    <a:lnTo>
                      <a:pt x="450463" y="331057"/>
                    </a:lnTo>
                    <a:lnTo>
                      <a:pt x="596041" y="438268"/>
                    </a:lnTo>
                    <a:lnTo>
                      <a:pt x="623345" y="459390"/>
                    </a:lnTo>
                    <a:lnTo>
                      <a:pt x="623345" y="905377"/>
                    </a:lnTo>
                    <a:lnTo>
                      <a:pt x="1199844" y="905377"/>
                    </a:lnTo>
                    <a:lnTo>
                      <a:pt x="1200849" y="906154"/>
                    </a:lnTo>
                    <a:lnTo>
                      <a:pt x="0" y="906154"/>
                    </a:lnTo>
                    <a:cubicBezTo>
                      <a:pt x="751" y="607278"/>
                      <a:pt x="1501" y="298876"/>
                      <a:pt x="2252" y="0"/>
                    </a:cubicBez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p:cNvSpPr/>
              <p:nvPr/>
            </p:nvSpPr>
            <p:spPr bwMode="auto">
              <a:xfrm>
                <a:off x="1698942" y="2343376"/>
                <a:ext cx="2587308" cy="463897"/>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Flowchart: Data 25"/>
              <p:cNvSpPr/>
              <p:nvPr/>
            </p:nvSpPr>
            <p:spPr bwMode="auto">
              <a:xfrm flipH="1">
                <a:off x="1080826" y="1886330"/>
                <a:ext cx="3204081" cy="467474"/>
              </a:xfrm>
              <a:custGeom>
                <a:avLst/>
                <a:gdLst>
                  <a:gd name="connsiteX0" fmla="*/ 0 w 10000"/>
                  <a:gd name="connsiteY0" fmla="*/ 10000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10000 h 10000"/>
                  <a:gd name="connsiteX0" fmla="*/ 0 w 9926"/>
                  <a:gd name="connsiteY0" fmla="*/ 10000 h 10000"/>
                  <a:gd name="connsiteX1" fmla="*/ 2000 w 9926"/>
                  <a:gd name="connsiteY1" fmla="*/ 0 h 10000"/>
                  <a:gd name="connsiteX2" fmla="*/ 9926 w 9926"/>
                  <a:gd name="connsiteY2" fmla="*/ 102 h 10000"/>
                  <a:gd name="connsiteX3" fmla="*/ 8000 w 9926"/>
                  <a:gd name="connsiteY3" fmla="*/ 10000 h 10000"/>
                  <a:gd name="connsiteX4" fmla="*/ 0 w 9926"/>
                  <a:gd name="connsiteY4" fmla="*/ 10000 h 10000"/>
                  <a:gd name="connsiteX0" fmla="*/ 0 w 10030"/>
                  <a:gd name="connsiteY0" fmla="*/ 10000 h 10000"/>
                  <a:gd name="connsiteX1" fmla="*/ 2015 w 10030"/>
                  <a:gd name="connsiteY1" fmla="*/ 0 h 10000"/>
                  <a:gd name="connsiteX2" fmla="*/ 10030 w 10030"/>
                  <a:gd name="connsiteY2" fmla="*/ 306 h 10000"/>
                  <a:gd name="connsiteX3" fmla="*/ 8060 w 10030"/>
                  <a:gd name="connsiteY3" fmla="*/ 10000 h 10000"/>
                  <a:gd name="connsiteX4" fmla="*/ 0 w 10030"/>
                  <a:gd name="connsiteY4" fmla="*/ 10000 h 10000"/>
                  <a:gd name="connsiteX0" fmla="*/ 0 w 9978"/>
                  <a:gd name="connsiteY0" fmla="*/ 10000 h 10000"/>
                  <a:gd name="connsiteX1" fmla="*/ 2015 w 9978"/>
                  <a:gd name="connsiteY1" fmla="*/ 0 h 10000"/>
                  <a:gd name="connsiteX2" fmla="*/ 9978 w 9978"/>
                  <a:gd name="connsiteY2" fmla="*/ 357 h 10000"/>
                  <a:gd name="connsiteX3" fmla="*/ 8060 w 9978"/>
                  <a:gd name="connsiteY3" fmla="*/ 10000 h 10000"/>
                  <a:gd name="connsiteX4" fmla="*/ 0 w 9978"/>
                  <a:gd name="connsiteY4" fmla="*/ 10000 h 10000"/>
                  <a:gd name="connsiteX0" fmla="*/ 0 w 10007"/>
                  <a:gd name="connsiteY0" fmla="*/ 10000 h 10000"/>
                  <a:gd name="connsiteX1" fmla="*/ 2019 w 10007"/>
                  <a:gd name="connsiteY1" fmla="*/ 0 h 10000"/>
                  <a:gd name="connsiteX2" fmla="*/ 10007 w 10007"/>
                  <a:gd name="connsiteY2" fmla="*/ 306 h 10000"/>
                  <a:gd name="connsiteX3" fmla="*/ 8078 w 10007"/>
                  <a:gd name="connsiteY3" fmla="*/ 10000 h 10000"/>
                  <a:gd name="connsiteX4" fmla="*/ 0 w 10007"/>
                  <a:gd name="connsiteY4" fmla="*/ 10000 h 10000"/>
                  <a:gd name="connsiteX0" fmla="*/ 0 w 10014"/>
                  <a:gd name="connsiteY0" fmla="*/ 10000 h 10000"/>
                  <a:gd name="connsiteX1" fmla="*/ 2019 w 10014"/>
                  <a:gd name="connsiteY1" fmla="*/ 0 h 10000"/>
                  <a:gd name="connsiteX2" fmla="*/ 10014 w 10014"/>
                  <a:gd name="connsiteY2" fmla="*/ 306 h 10000"/>
                  <a:gd name="connsiteX3" fmla="*/ 8078 w 10014"/>
                  <a:gd name="connsiteY3" fmla="*/ 10000 h 10000"/>
                  <a:gd name="connsiteX4" fmla="*/ 0 w 10014"/>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4" h="10000">
                    <a:moveTo>
                      <a:pt x="0" y="10000"/>
                    </a:moveTo>
                    <a:lnTo>
                      <a:pt x="2019" y="0"/>
                    </a:lnTo>
                    <a:lnTo>
                      <a:pt x="10014" y="306"/>
                    </a:lnTo>
                    <a:lnTo>
                      <a:pt x="8078" y="10000"/>
                    </a:lnTo>
                    <a:lnTo>
                      <a:pt x="0" y="10000"/>
                    </a:lnTo>
                    <a:close/>
                  </a:path>
                </a:pathLst>
              </a:cu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p:cNvGrpSpPr/>
            <p:nvPr/>
          </p:nvGrpSpPr>
          <p:grpSpPr>
            <a:xfrm>
              <a:off x="1069344" y="2802100"/>
              <a:ext cx="4793225" cy="2779888"/>
              <a:chOff x="1068630" y="2802010"/>
              <a:chExt cx="4793905" cy="2780283"/>
            </a:xfrm>
          </p:grpSpPr>
          <p:sp>
            <p:nvSpPr>
              <p:cNvPr id="90" name="Freeform: Shape 89"/>
              <p:cNvSpPr/>
              <p:nvPr/>
            </p:nvSpPr>
            <p:spPr bwMode="auto">
              <a:xfrm>
                <a:off x="1068630" y="2807273"/>
                <a:ext cx="4793905" cy="2775020"/>
              </a:xfrm>
              <a:custGeom>
                <a:avLst/>
                <a:gdLst>
                  <a:gd name="connsiteX0" fmla="*/ 6969 w 4793905"/>
                  <a:gd name="connsiteY0" fmla="*/ 0 h 2775020"/>
                  <a:gd name="connsiteX1" fmla="*/ 1206811 w 4793905"/>
                  <a:gd name="connsiteY1" fmla="*/ 0 h 2775020"/>
                  <a:gd name="connsiteX2" fmla="*/ 4793905 w 4793905"/>
                  <a:gd name="connsiteY2" fmla="*/ 2775020 h 2775020"/>
                  <a:gd name="connsiteX3" fmla="*/ 0 w 4793905"/>
                  <a:gd name="connsiteY3" fmla="*/ 2775020 h 2775020"/>
                </a:gdLst>
                <a:ahLst/>
                <a:cxnLst>
                  <a:cxn ang="0">
                    <a:pos x="connsiteX0" y="connsiteY0"/>
                  </a:cxn>
                  <a:cxn ang="0">
                    <a:pos x="connsiteX1" y="connsiteY1"/>
                  </a:cxn>
                  <a:cxn ang="0">
                    <a:pos x="connsiteX2" y="connsiteY2"/>
                  </a:cxn>
                  <a:cxn ang="0">
                    <a:pos x="connsiteX3" y="connsiteY3"/>
                  </a:cxn>
                </a:cxnLst>
                <a:rect l="l" t="t" r="r" b="b"/>
                <a:pathLst>
                  <a:path w="4793905" h="2775020">
                    <a:moveTo>
                      <a:pt x="6969" y="0"/>
                    </a:moveTo>
                    <a:lnTo>
                      <a:pt x="1206811" y="0"/>
                    </a:lnTo>
                    <a:lnTo>
                      <a:pt x="4793905" y="2775020"/>
                    </a:lnTo>
                    <a:lnTo>
                      <a:pt x="0" y="2775020"/>
                    </a:ln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p:nvSpPr>
            <p:spPr bwMode="auto">
              <a:xfrm>
                <a:off x="2343784" y="3262527"/>
                <a:ext cx="2585404" cy="463897"/>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0" name="Flowchart: Data 29"/>
              <p:cNvSpPr/>
              <p:nvPr/>
            </p:nvSpPr>
            <p:spPr bwMode="auto">
              <a:xfrm flipH="1">
                <a:off x="1698942" y="2802010"/>
                <a:ext cx="3229293" cy="467474"/>
              </a:xfrm>
              <a:custGeom>
                <a:avLst/>
                <a:gdLst>
                  <a:gd name="connsiteX0" fmla="*/ 0 w 10000"/>
                  <a:gd name="connsiteY0" fmla="*/ 10000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10000 h 10000"/>
                  <a:gd name="connsiteX0" fmla="*/ 0 w 10029"/>
                  <a:gd name="connsiteY0" fmla="*/ 9949 h 10000"/>
                  <a:gd name="connsiteX1" fmla="*/ 2029 w 10029"/>
                  <a:gd name="connsiteY1" fmla="*/ 0 h 10000"/>
                  <a:gd name="connsiteX2" fmla="*/ 10029 w 10029"/>
                  <a:gd name="connsiteY2" fmla="*/ 0 h 10000"/>
                  <a:gd name="connsiteX3" fmla="*/ 8029 w 10029"/>
                  <a:gd name="connsiteY3" fmla="*/ 10000 h 10000"/>
                  <a:gd name="connsiteX4" fmla="*/ 0 w 10029"/>
                  <a:gd name="connsiteY4" fmla="*/ 9949 h 10000"/>
                  <a:gd name="connsiteX0" fmla="*/ 0 w 10007"/>
                  <a:gd name="connsiteY0" fmla="*/ 10051 h 10051"/>
                  <a:gd name="connsiteX1" fmla="*/ 2007 w 10007"/>
                  <a:gd name="connsiteY1" fmla="*/ 0 h 10051"/>
                  <a:gd name="connsiteX2" fmla="*/ 10007 w 10007"/>
                  <a:gd name="connsiteY2" fmla="*/ 0 h 10051"/>
                  <a:gd name="connsiteX3" fmla="*/ 8007 w 10007"/>
                  <a:gd name="connsiteY3" fmla="*/ 10000 h 10051"/>
                  <a:gd name="connsiteX4" fmla="*/ 0 w 10007"/>
                  <a:gd name="connsiteY4" fmla="*/ 10051 h 10051"/>
                  <a:gd name="connsiteX0" fmla="*/ 0 w 10000"/>
                  <a:gd name="connsiteY0" fmla="*/ 9949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9949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9949"/>
                    </a:moveTo>
                    <a:lnTo>
                      <a:pt x="2000" y="0"/>
                    </a:lnTo>
                    <a:lnTo>
                      <a:pt x="10000" y="0"/>
                    </a:lnTo>
                    <a:lnTo>
                      <a:pt x="8000" y="10000"/>
                    </a:lnTo>
                    <a:lnTo>
                      <a:pt x="0" y="9949"/>
                    </a:lnTo>
                    <a:close/>
                  </a:path>
                </a:pathLst>
              </a:custGeom>
              <a:solidFill>
                <a:srgbClr val="BF6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39" name="Freeform: Shape 38"/>
            <p:cNvSpPr/>
            <p:nvPr/>
          </p:nvSpPr>
          <p:spPr bwMode="auto">
            <a:xfrm>
              <a:off x="4928401" y="3712758"/>
              <a:ext cx="6327832" cy="951992"/>
            </a:xfrm>
            <a:custGeom>
              <a:avLst/>
              <a:gdLst>
                <a:gd name="connsiteX0" fmla="*/ 0 w 7704139"/>
                <a:gd name="connsiteY0" fmla="*/ 0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34456 h 940196"/>
                <a:gd name="connsiteX5" fmla="*/ 2016602 w 7704139"/>
                <a:gd name="connsiteY5" fmla="*/ 934456 h 940196"/>
                <a:gd name="connsiteX6" fmla="*/ 2016602 w 7704139"/>
                <a:gd name="connsiteY6" fmla="*/ 472233 h 940196"/>
                <a:gd name="connsiteX7" fmla="*/ 2026285 w 7704139"/>
                <a:gd name="connsiteY7" fmla="*/ 472233 h 940196"/>
                <a:gd name="connsiteX8" fmla="*/ 1380172 w 7704139"/>
                <a:gd name="connsiteY8" fmla="*/ 4759 h 940196"/>
                <a:gd name="connsiteX9" fmla="*/ 0 w 7704139"/>
                <a:gd name="connsiteY9" fmla="*/ 4759 h 940196"/>
                <a:gd name="connsiteX0" fmla="*/ 0 w 7704139"/>
                <a:gd name="connsiteY0" fmla="*/ 4759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34456 h 940196"/>
                <a:gd name="connsiteX5" fmla="*/ 2016602 w 7704139"/>
                <a:gd name="connsiteY5" fmla="*/ 934456 h 940196"/>
                <a:gd name="connsiteX6" fmla="*/ 2016602 w 7704139"/>
                <a:gd name="connsiteY6" fmla="*/ 472233 h 940196"/>
                <a:gd name="connsiteX7" fmla="*/ 2026285 w 7704139"/>
                <a:gd name="connsiteY7" fmla="*/ 472233 h 940196"/>
                <a:gd name="connsiteX8" fmla="*/ 1380172 w 7704139"/>
                <a:gd name="connsiteY8" fmla="*/ 4759 h 940196"/>
                <a:gd name="connsiteX9" fmla="*/ 0 w 7704139"/>
                <a:gd name="connsiteY9" fmla="*/ 4759 h 940196"/>
                <a:gd name="connsiteX0" fmla="*/ 1380172 w 7704139"/>
                <a:gd name="connsiteY0" fmla="*/ 4759 h 940196"/>
                <a:gd name="connsiteX1" fmla="*/ 7704139 w 7704139"/>
                <a:gd name="connsiteY1" fmla="*/ 0 h 940196"/>
                <a:gd name="connsiteX2" fmla="*/ 7704139 w 7704139"/>
                <a:gd name="connsiteY2" fmla="*/ 940196 h 940196"/>
                <a:gd name="connsiteX3" fmla="*/ 0 w 7704139"/>
                <a:gd name="connsiteY3" fmla="*/ 940196 h 940196"/>
                <a:gd name="connsiteX4" fmla="*/ 0 w 7704139"/>
                <a:gd name="connsiteY4" fmla="*/ 934456 h 940196"/>
                <a:gd name="connsiteX5" fmla="*/ 2016602 w 7704139"/>
                <a:gd name="connsiteY5" fmla="*/ 934456 h 940196"/>
                <a:gd name="connsiteX6" fmla="*/ 2016602 w 7704139"/>
                <a:gd name="connsiteY6" fmla="*/ 472233 h 940196"/>
                <a:gd name="connsiteX7" fmla="*/ 2026285 w 7704139"/>
                <a:gd name="connsiteY7" fmla="*/ 472233 h 940196"/>
                <a:gd name="connsiteX8" fmla="*/ 1380172 w 7704139"/>
                <a:gd name="connsiteY8" fmla="*/ 4759 h 940196"/>
                <a:gd name="connsiteX0" fmla="*/ 1380172 w 7704139"/>
                <a:gd name="connsiteY0" fmla="*/ 4759 h 940196"/>
                <a:gd name="connsiteX1" fmla="*/ 7704139 w 7704139"/>
                <a:gd name="connsiteY1" fmla="*/ 0 h 940196"/>
                <a:gd name="connsiteX2" fmla="*/ 7704139 w 7704139"/>
                <a:gd name="connsiteY2" fmla="*/ 940196 h 940196"/>
                <a:gd name="connsiteX3" fmla="*/ 0 w 7704139"/>
                <a:gd name="connsiteY3" fmla="*/ 940196 h 940196"/>
                <a:gd name="connsiteX4" fmla="*/ 2016602 w 7704139"/>
                <a:gd name="connsiteY4" fmla="*/ 934456 h 940196"/>
                <a:gd name="connsiteX5" fmla="*/ 2016602 w 7704139"/>
                <a:gd name="connsiteY5" fmla="*/ 472233 h 940196"/>
                <a:gd name="connsiteX6" fmla="*/ 2026285 w 7704139"/>
                <a:gd name="connsiteY6" fmla="*/ 472233 h 940196"/>
                <a:gd name="connsiteX7" fmla="*/ 1380172 w 7704139"/>
                <a:gd name="connsiteY7" fmla="*/ 4759 h 940196"/>
                <a:gd name="connsiteX0" fmla="*/ 0 w 6323967"/>
                <a:gd name="connsiteY0" fmla="*/ 4759 h 940196"/>
                <a:gd name="connsiteX1" fmla="*/ 6323967 w 6323967"/>
                <a:gd name="connsiteY1" fmla="*/ 0 h 940196"/>
                <a:gd name="connsiteX2" fmla="*/ 6323967 w 6323967"/>
                <a:gd name="connsiteY2" fmla="*/ 940196 h 940196"/>
                <a:gd name="connsiteX3" fmla="*/ 636430 w 6323967"/>
                <a:gd name="connsiteY3" fmla="*/ 934456 h 940196"/>
                <a:gd name="connsiteX4" fmla="*/ 636430 w 6323967"/>
                <a:gd name="connsiteY4" fmla="*/ 472233 h 940196"/>
                <a:gd name="connsiteX5" fmla="*/ 646113 w 6323967"/>
                <a:gd name="connsiteY5" fmla="*/ 472233 h 940196"/>
                <a:gd name="connsiteX6" fmla="*/ 0 w 6323967"/>
                <a:gd name="connsiteY6" fmla="*/ 4759 h 940196"/>
                <a:gd name="connsiteX0" fmla="*/ 0 w 6328729"/>
                <a:gd name="connsiteY0" fmla="*/ 9462 h 940196"/>
                <a:gd name="connsiteX1" fmla="*/ 6328729 w 6328729"/>
                <a:gd name="connsiteY1" fmla="*/ 0 h 940196"/>
                <a:gd name="connsiteX2" fmla="*/ 6328729 w 6328729"/>
                <a:gd name="connsiteY2" fmla="*/ 940196 h 940196"/>
                <a:gd name="connsiteX3" fmla="*/ 641192 w 6328729"/>
                <a:gd name="connsiteY3" fmla="*/ 934456 h 940196"/>
                <a:gd name="connsiteX4" fmla="*/ 641192 w 6328729"/>
                <a:gd name="connsiteY4" fmla="*/ 472233 h 940196"/>
                <a:gd name="connsiteX5" fmla="*/ 650875 w 6328729"/>
                <a:gd name="connsiteY5" fmla="*/ 472233 h 940196"/>
                <a:gd name="connsiteX6" fmla="*/ 0 w 6328729"/>
                <a:gd name="connsiteY6" fmla="*/ 9462 h 94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8729" h="940196">
                  <a:moveTo>
                    <a:pt x="0" y="9462"/>
                  </a:moveTo>
                  <a:lnTo>
                    <a:pt x="6328729" y="0"/>
                  </a:lnTo>
                  <a:lnTo>
                    <a:pt x="6328729" y="940196"/>
                  </a:lnTo>
                  <a:lnTo>
                    <a:pt x="641192" y="934456"/>
                  </a:lnTo>
                  <a:lnTo>
                    <a:pt x="641192" y="472233"/>
                  </a:lnTo>
                  <a:lnTo>
                    <a:pt x="650875" y="472233"/>
                  </a:lnTo>
                  <a:lnTo>
                    <a:pt x="0" y="9462"/>
                  </a:lnTo>
                  <a:close/>
                </a:path>
              </a:pathLst>
            </a:custGeom>
            <a:solidFill>
              <a:schemeClr val="accent2"/>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52730"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448" dirty="0">
                  <a:solidFill>
                    <a:schemeClr val="bg1"/>
                  </a:solidFill>
                  <a:latin typeface="+mj-lt"/>
                  <a:ea typeface="Segoe UI" pitchFamily="34" charset="0"/>
                  <a:cs typeface="Segoe UI" pitchFamily="34" charset="0"/>
                </a:rPr>
                <a:t>Cloud workload management services</a:t>
              </a:r>
            </a:p>
            <a:p>
              <a:pPr algn="ctr" defTabSz="950846" fontAlgn="base">
                <a:lnSpc>
                  <a:spcPct val="90000"/>
                </a:lnSpc>
                <a:spcBef>
                  <a:spcPct val="0"/>
                </a:spcBef>
                <a:spcAft>
                  <a:spcPct val="0"/>
                </a:spcAft>
              </a:pPr>
              <a:r>
                <a:rPr lang="en-US" sz="1599" dirty="0">
                  <a:solidFill>
                    <a:schemeClr val="bg1"/>
                  </a:solidFill>
                  <a:latin typeface="+mj-lt"/>
                  <a:ea typeface="Segoe UI" pitchFamily="34" charset="0"/>
                  <a:cs typeface="Segoe UI" pitchFamily="34" charset="0"/>
                </a:rPr>
                <a:t>(e.g.: Monitoring, Support, Security)</a:t>
              </a:r>
            </a:p>
            <a:p>
              <a:pPr algn="ctr" defTabSz="950846" fontAlgn="base">
                <a:lnSpc>
                  <a:spcPct val="90000"/>
                </a:lnSpc>
                <a:spcBef>
                  <a:spcPct val="0"/>
                </a:spcBef>
                <a:spcAft>
                  <a:spcPct val="0"/>
                </a:spcAft>
              </a:pPr>
              <a:endParaRPr lang="en-US" sz="2448" dirty="0">
                <a:solidFill>
                  <a:schemeClr val="bg1"/>
                </a:solidFill>
                <a:latin typeface="+mj-lt"/>
                <a:ea typeface="Segoe UI" pitchFamily="34" charset="0"/>
                <a:cs typeface="Segoe UI" pitchFamily="34" charset="0"/>
              </a:endParaRPr>
            </a:p>
          </p:txBody>
        </p:sp>
        <p:grpSp>
          <p:nvGrpSpPr>
            <p:cNvPr id="19" name="Group 18"/>
            <p:cNvGrpSpPr/>
            <p:nvPr/>
          </p:nvGrpSpPr>
          <p:grpSpPr>
            <a:xfrm>
              <a:off x="1078868" y="3715989"/>
              <a:ext cx="4793225" cy="1866000"/>
              <a:chOff x="1078156" y="4299378"/>
              <a:chExt cx="4793905" cy="1866265"/>
            </a:xfrm>
          </p:grpSpPr>
          <p:sp>
            <p:nvSpPr>
              <p:cNvPr id="93" name="Freeform: Shape 92"/>
              <p:cNvSpPr/>
              <p:nvPr/>
            </p:nvSpPr>
            <p:spPr bwMode="auto">
              <a:xfrm>
                <a:off x="1078156" y="4299378"/>
                <a:ext cx="4793905" cy="1866265"/>
              </a:xfrm>
              <a:custGeom>
                <a:avLst/>
                <a:gdLst>
                  <a:gd name="connsiteX0" fmla="*/ 4592 w 4793905"/>
                  <a:gd name="connsiteY0" fmla="*/ 0 h 1828165"/>
                  <a:gd name="connsiteX1" fmla="*/ 2430751 w 4793905"/>
                  <a:gd name="connsiteY1" fmla="*/ 0 h 1828165"/>
                  <a:gd name="connsiteX2" fmla="*/ 4793905 w 4793905"/>
                  <a:gd name="connsiteY2" fmla="*/ 1828165 h 1828165"/>
                  <a:gd name="connsiteX3" fmla="*/ 0 w 4793905"/>
                  <a:gd name="connsiteY3" fmla="*/ 1828165 h 1828165"/>
                  <a:gd name="connsiteX0" fmla="*/ 4592 w 4793905"/>
                  <a:gd name="connsiteY0" fmla="*/ 23812 h 1851977"/>
                  <a:gd name="connsiteX1" fmla="*/ 2435514 w 4793905"/>
                  <a:gd name="connsiteY1" fmla="*/ 0 h 1851977"/>
                  <a:gd name="connsiteX2" fmla="*/ 4793905 w 4793905"/>
                  <a:gd name="connsiteY2" fmla="*/ 1851977 h 1851977"/>
                  <a:gd name="connsiteX3" fmla="*/ 0 w 4793905"/>
                  <a:gd name="connsiteY3" fmla="*/ 1851977 h 1851977"/>
                  <a:gd name="connsiteX4" fmla="*/ 4592 w 4793905"/>
                  <a:gd name="connsiteY4" fmla="*/ 23812 h 1851977"/>
                  <a:gd name="connsiteX0" fmla="*/ 9354 w 4793905"/>
                  <a:gd name="connsiteY0" fmla="*/ 0 h 1866265"/>
                  <a:gd name="connsiteX1" fmla="*/ 2435514 w 4793905"/>
                  <a:gd name="connsiteY1" fmla="*/ 14288 h 1866265"/>
                  <a:gd name="connsiteX2" fmla="*/ 4793905 w 4793905"/>
                  <a:gd name="connsiteY2" fmla="*/ 1866265 h 1866265"/>
                  <a:gd name="connsiteX3" fmla="*/ 0 w 4793905"/>
                  <a:gd name="connsiteY3" fmla="*/ 1866265 h 1866265"/>
                  <a:gd name="connsiteX4" fmla="*/ 9354 w 4793905"/>
                  <a:gd name="connsiteY4" fmla="*/ 0 h 1866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3905" h="1866265">
                    <a:moveTo>
                      <a:pt x="9354" y="0"/>
                    </a:moveTo>
                    <a:lnTo>
                      <a:pt x="2435514" y="14288"/>
                    </a:lnTo>
                    <a:lnTo>
                      <a:pt x="4793905" y="1866265"/>
                    </a:lnTo>
                    <a:lnTo>
                      <a:pt x="0" y="1866265"/>
                    </a:lnTo>
                    <a:cubicBezTo>
                      <a:pt x="1531" y="1256877"/>
                      <a:pt x="7823" y="609388"/>
                      <a:pt x="9354" y="0"/>
                    </a:cubicBez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8" name="Group 7"/>
              <p:cNvGrpSpPr/>
              <p:nvPr/>
            </p:nvGrpSpPr>
            <p:grpSpPr>
              <a:xfrm>
                <a:off x="2348548" y="4309772"/>
                <a:ext cx="3230562" cy="938503"/>
                <a:chOff x="2339022" y="4319960"/>
                <a:chExt cx="3230562" cy="938503"/>
              </a:xfrm>
            </p:grpSpPr>
            <p:sp>
              <p:nvSpPr>
                <p:cNvPr id="32" name="Flowchart: Data 31"/>
                <p:cNvSpPr/>
                <p:nvPr/>
              </p:nvSpPr>
              <p:spPr bwMode="auto">
                <a:xfrm flipH="1">
                  <a:off x="2339022" y="4319960"/>
                  <a:ext cx="3230562" cy="467474"/>
                </a:xfrm>
                <a:prstGeom prst="flowChartInputOutpu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p:nvSpPr>
              <p:spPr bwMode="auto">
                <a:xfrm>
                  <a:off x="2974181" y="4785760"/>
                  <a:ext cx="2585720" cy="472703"/>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20" name="Group 19"/>
            <p:cNvGrpSpPr/>
            <p:nvPr/>
          </p:nvGrpSpPr>
          <p:grpSpPr>
            <a:xfrm>
              <a:off x="1078869" y="4657551"/>
              <a:ext cx="5130623" cy="924437"/>
              <a:chOff x="1078156" y="4657725"/>
              <a:chExt cx="5131351" cy="924568"/>
            </a:xfrm>
          </p:grpSpPr>
          <p:sp>
            <p:nvSpPr>
              <p:cNvPr id="91" name="Freeform: Shape 90"/>
              <p:cNvSpPr/>
              <p:nvPr/>
            </p:nvSpPr>
            <p:spPr bwMode="auto">
              <a:xfrm>
                <a:off x="1078156" y="4661860"/>
                <a:ext cx="4793905" cy="920433"/>
              </a:xfrm>
              <a:custGeom>
                <a:avLst/>
                <a:gdLst>
                  <a:gd name="connsiteX0" fmla="*/ 2649044 w 4793905"/>
                  <a:gd name="connsiteY0" fmla="*/ 0 h 930673"/>
                  <a:gd name="connsiteX1" fmla="*/ 3590883 w 4793905"/>
                  <a:gd name="connsiteY1" fmla="*/ 0 h 930673"/>
                  <a:gd name="connsiteX2" fmla="*/ 4793905 w 4793905"/>
                  <a:gd name="connsiteY2" fmla="*/ 930673 h 930673"/>
                  <a:gd name="connsiteX3" fmla="*/ 0 w 4793905"/>
                  <a:gd name="connsiteY3" fmla="*/ 930673 h 930673"/>
                  <a:gd name="connsiteX4" fmla="*/ 2326 w 4793905"/>
                  <a:gd name="connsiteY4" fmla="*/ 4501 h 930673"/>
                  <a:gd name="connsiteX5" fmla="*/ 2649044 w 4793905"/>
                  <a:gd name="connsiteY5" fmla="*/ 4501 h 930673"/>
                  <a:gd name="connsiteX0" fmla="*/ 2649044 w 4793905"/>
                  <a:gd name="connsiteY0" fmla="*/ 4501 h 930673"/>
                  <a:gd name="connsiteX1" fmla="*/ 3590883 w 4793905"/>
                  <a:gd name="connsiteY1" fmla="*/ 0 h 930673"/>
                  <a:gd name="connsiteX2" fmla="*/ 4793905 w 4793905"/>
                  <a:gd name="connsiteY2" fmla="*/ 930673 h 930673"/>
                  <a:gd name="connsiteX3" fmla="*/ 0 w 4793905"/>
                  <a:gd name="connsiteY3" fmla="*/ 930673 h 930673"/>
                  <a:gd name="connsiteX4" fmla="*/ 2326 w 4793905"/>
                  <a:gd name="connsiteY4" fmla="*/ 4501 h 930673"/>
                  <a:gd name="connsiteX5" fmla="*/ 2649044 w 4793905"/>
                  <a:gd name="connsiteY5" fmla="*/ 4501 h 930673"/>
                  <a:gd name="connsiteX0" fmla="*/ 2649044 w 4793905"/>
                  <a:gd name="connsiteY0" fmla="*/ 4501 h 930673"/>
                  <a:gd name="connsiteX1" fmla="*/ 3590883 w 4793905"/>
                  <a:gd name="connsiteY1" fmla="*/ 0 h 930673"/>
                  <a:gd name="connsiteX2" fmla="*/ 4793905 w 4793905"/>
                  <a:gd name="connsiteY2" fmla="*/ 930673 h 930673"/>
                  <a:gd name="connsiteX3" fmla="*/ 0 w 4793905"/>
                  <a:gd name="connsiteY3" fmla="*/ 930673 h 930673"/>
                  <a:gd name="connsiteX4" fmla="*/ 2326 w 4793905"/>
                  <a:gd name="connsiteY4" fmla="*/ 4501 h 930673"/>
                  <a:gd name="connsiteX5" fmla="*/ 2649044 w 4793905"/>
                  <a:gd name="connsiteY5" fmla="*/ 4501 h 930673"/>
                  <a:gd name="connsiteX0" fmla="*/ 2649044 w 4793905"/>
                  <a:gd name="connsiteY0" fmla="*/ 4501 h 930673"/>
                  <a:gd name="connsiteX1" fmla="*/ 3590883 w 4793905"/>
                  <a:gd name="connsiteY1" fmla="*/ 0 h 930673"/>
                  <a:gd name="connsiteX2" fmla="*/ 4793905 w 4793905"/>
                  <a:gd name="connsiteY2" fmla="*/ 930673 h 930673"/>
                  <a:gd name="connsiteX3" fmla="*/ 0 w 4793905"/>
                  <a:gd name="connsiteY3" fmla="*/ 930673 h 930673"/>
                  <a:gd name="connsiteX4" fmla="*/ 2326 w 4793905"/>
                  <a:gd name="connsiteY4" fmla="*/ 4501 h 930673"/>
                  <a:gd name="connsiteX5" fmla="*/ 2649044 w 4793905"/>
                  <a:gd name="connsiteY5" fmla="*/ 4501 h 930673"/>
                  <a:gd name="connsiteX0" fmla="*/ 2649044 w 4793905"/>
                  <a:gd name="connsiteY0" fmla="*/ 0 h 926172"/>
                  <a:gd name="connsiteX1" fmla="*/ 3590883 w 4793905"/>
                  <a:gd name="connsiteY1" fmla="*/ 9772 h 926172"/>
                  <a:gd name="connsiteX2" fmla="*/ 4793905 w 4793905"/>
                  <a:gd name="connsiteY2" fmla="*/ 926172 h 926172"/>
                  <a:gd name="connsiteX3" fmla="*/ 0 w 4793905"/>
                  <a:gd name="connsiteY3" fmla="*/ 926172 h 926172"/>
                  <a:gd name="connsiteX4" fmla="*/ 2326 w 4793905"/>
                  <a:gd name="connsiteY4" fmla="*/ 0 h 926172"/>
                  <a:gd name="connsiteX5" fmla="*/ 2649044 w 4793905"/>
                  <a:gd name="connsiteY5" fmla="*/ 0 h 926172"/>
                  <a:gd name="connsiteX0" fmla="*/ 2649044 w 4793905"/>
                  <a:gd name="connsiteY0" fmla="*/ 0 h 926172"/>
                  <a:gd name="connsiteX1" fmla="*/ 3605170 w 4793905"/>
                  <a:gd name="connsiteY1" fmla="*/ 2635 h 926172"/>
                  <a:gd name="connsiteX2" fmla="*/ 4793905 w 4793905"/>
                  <a:gd name="connsiteY2" fmla="*/ 926172 h 926172"/>
                  <a:gd name="connsiteX3" fmla="*/ 0 w 4793905"/>
                  <a:gd name="connsiteY3" fmla="*/ 926172 h 926172"/>
                  <a:gd name="connsiteX4" fmla="*/ 2326 w 4793905"/>
                  <a:gd name="connsiteY4" fmla="*/ 0 h 926172"/>
                  <a:gd name="connsiteX5" fmla="*/ 2649044 w 4793905"/>
                  <a:gd name="connsiteY5" fmla="*/ 0 h 926172"/>
                  <a:gd name="connsiteX0" fmla="*/ 2658569 w 4793905"/>
                  <a:gd name="connsiteY0" fmla="*/ 9614 h 926172"/>
                  <a:gd name="connsiteX1" fmla="*/ 3605170 w 4793905"/>
                  <a:gd name="connsiteY1" fmla="*/ 2635 h 926172"/>
                  <a:gd name="connsiteX2" fmla="*/ 4793905 w 4793905"/>
                  <a:gd name="connsiteY2" fmla="*/ 926172 h 926172"/>
                  <a:gd name="connsiteX3" fmla="*/ 0 w 4793905"/>
                  <a:gd name="connsiteY3" fmla="*/ 926172 h 926172"/>
                  <a:gd name="connsiteX4" fmla="*/ 2326 w 4793905"/>
                  <a:gd name="connsiteY4" fmla="*/ 0 h 926172"/>
                  <a:gd name="connsiteX5" fmla="*/ 2658569 w 4793905"/>
                  <a:gd name="connsiteY5" fmla="*/ 9614 h 92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905" h="926172">
                    <a:moveTo>
                      <a:pt x="2658569" y="9614"/>
                    </a:moveTo>
                    <a:lnTo>
                      <a:pt x="3605170" y="2635"/>
                    </a:lnTo>
                    <a:lnTo>
                      <a:pt x="4793905" y="926172"/>
                    </a:lnTo>
                    <a:lnTo>
                      <a:pt x="0" y="926172"/>
                    </a:lnTo>
                    <a:cubicBezTo>
                      <a:pt x="775" y="617448"/>
                      <a:pt x="1551" y="308724"/>
                      <a:pt x="2326" y="0"/>
                    </a:cubicBezTo>
                    <a:lnTo>
                      <a:pt x="2658569" y="9614"/>
                    </a:ln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Flowchart: Data 33"/>
              <p:cNvSpPr/>
              <p:nvPr/>
            </p:nvSpPr>
            <p:spPr bwMode="auto">
              <a:xfrm flipH="1">
                <a:off x="2993159" y="4657725"/>
                <a:ext cx="3216348" cy="455681"/>
              </a:xfrm>
              <a:custGeom>
                <a:avLst/>
                <a:gdLst>
                  <a:gd name="connsiteX0" fmla="*/ 0 w 10000"/>
                  <a:gd name="connsiteY0" fmla="*/ 10000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10000 h 10000"/>
                  <a:gd name="connsiteX0" fmla="*/ 0 w 9956"/>
                  <a:gd name="connsiteY0" fmla="*/ 10000 h 10000"/>
                  <a:gd name="connsiteX1" fmla="*/ 2000 w 9956"/>
                  <a:gd name="connsiteY1" fmla="*/ 0 h 10000"/>
                  <a:gd name="connsiteX2" fmla="*/ 9956 w 9956"/>
                  <a:gd name="connsiteY2" fmla="*/ 102 h 10000"/>
                  <a:gd name="connsiteX3" fmla="*/ 8000 w 9956"/>
                  <a:gd name="connsiteY3" fmla="*/ 10000 h 10000"/>
                  <a:gd name="connsiteX4" fmla="*/ 0 w 9956"/>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6" h="10000">
                    <a:moveTo>
                      <a:pt x="0" y="10000"/>
                    </a:moveTo>
                    <a:lnTo>
                      <a:pt x="2000" y="0"/>
                    </a:lnTo>
                    <a:lnTo>
                      <a:pt x="9956" y="102"/>
                    </a:lnTo>
                    <a:lnTo>
                      <a:pt x="8000" y="10000"/>
                    </a:lnTo>
                    <a:lnTo>
                      <a:pt x="0" y="10000"/>
                    </a:lnTo>
                    <a:close/>
                  </a:path>
                </a:pathLst>
              </a:custGeom>
              <a:solidFill>
                <a:schemeClr val="accent5">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36" name="Rectangle 35"/>
              <p:cNvSpPr/>
              <p:nvPr/>
            </p:nvSpPr>
            <p:spPr bwMode="auto">
              <a:xfrm>
                <a:off x="3623787" y="5115827"/>
                <a:ext cx="2585720" cy="463897"/>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6" name="Group 5"/>
            <p:cNvGrpSpPr/>
            <p:nvPr/>
          </p:nvGrpSpPr>
          <p:grpSpPr>
            <a:xfrm>
              <a:off x="10938386" y="4714149"/>
              <a:ext cx="795615" cy="795615"/>
              <a:chOff x="10939072" y="5307867"/>
              <a:chExt cx="795728" cy="795728"/>
            </a:xfrm>
          </p:grpSpPr>
          <p:sp>
            <p:nvSpPr>
              <p:cNvPr id="53" name="Oval 52"/>
              <p:cNvSpPr/>
              <p:nvPr/>
            </p:nvSpPr>
            <p:spPr bwMode="auto">
              <a:xfrm>
                <a:off x="10939072" y="5307867"/>
                <a:ext cx="795728" cy="795728"/>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 name="Group 60"/>
              <p:cNvGrpSpPr/>
              <p:nvPr/>
            </p:nvGrpSpPr>
            <p:grpSpPr>
              <a:xfrm>
                <a:off x="11153962" y="5478264"/>
                <a:ext cx="365949" cy="454935"/>
                <a:chOff x="2983275" y="1977829"/>
                <a:chExt cx="3232607" cy="4018665"/>
              </a:xfrm>
              <a:solidFill>
                <a:schemeClr val="accent4"/>
              </a:solidFill>
            </p:grpSpPr>
            <p:sp>
              <p:nvSpPr>
                <p:cNvPr id="62" name="Rounded Rectangle 1"/>
                <p:cNvSpPr/>
                <p:nvPr/>
              </p:nvSpPr>
              <p:spPr>
                <a:xfrm>
                  <a:off x="2983275" y="1977829"/>
                  <a:ext cx="2836173" cy="4018665"/>
                </a:xfrm>
                <a:custGeom>
                  <a:avLst/>
                  <a:gdLst/>
                  <a:ahLst/>
                  <a:cxnLst/>
                  <a:rect l="l" t="t" r="r" b="b"/>
                  <a:pathLst>
                    <a:path w="2836173" h="4018665">
                      <a:moveTo>
                        <a:pt x="604193" y="2750734"/>
                      </a:moveTo>
                      <a:lnTo>
                        <a:pt x="604193" y="3040974"/>
                      </a:lnTo>
                      <a:lnTo>
                        <a:pt x="894435" y="3040974"/>
                      </a:lnTo>
                      <a:lnTo>
                        <a:pt x="894435" y="2750734"/>
                      </a:lnTo>
                      <a:close/>
                      <a:moveTo>
                        <a:pt x="487260" y="2633800"/>
                      </a:moveTo>
                      <a:lnTo>
                        <a:pt x="1011367" y="2633800"/>
                      </a:lnTo>
                      <a:lnTo>
                        <a:pt x="1011367" y="3157907"/>
                      </a:lnTo>
                      <a:lnTo>
                        <a:pt x="487260" y="3157907"/>
                      </a:lnTo>
                      <a:close/>
                      <a:moveTo>
                        <a:pt x="604193" y="2039544"/>
                      </a:moveTo>
                      <a:lnTo>
                        <a:pt x="604193" y="2329784"/>
                      </a:lnTo>
                      <a:lnTo>
                        <a:pt x="894435" y="2329784"/>
                      </a:lnTo>
                      <a:lnTo>
                        <a:pt x="894435" y="2039544"/>
                      </a:lnTo>
                      <a:close/>
                      <a:moveTo>
                        <a:pt x="487260" y="1922610"/>
                      </a:moveTo>
                      <a:lnTo>
                        <a:pt x="1011367" y="1922610"/>
                      </a:lnTo>
                      <a:lnTo>
                        <a:pt x="1011367" y="2446717"/>
                      </a:lnTo>
                      <a:lnTo>
                        <a:pt x="487260" y="2446717"/>
                      </a:lnTo>
                      <a:close/>
                      <a:moveTo>
                        <a:pt x="604193" y="1328353"/>
                      </a:moveTo>
                      <a:lnTo>
                        <a:pt x="604193" y="1618593"/>
                      </a:lnTo>
                      <a:lnTo>
                        <a:pt x="894435" y="1618593"/>
                      </a:lnTo>
                      <a:lnTo>
                        <a:pt x="894435" y="1328353"/>
                      </a:lnTo>
                      <a:close/>
                      <a:moveTo>
                        <a:pt x="487260" y="1211419"/>
                      </a:moveTo>
                      <a:lnTo>
                        <a:pt x="1011367" y="1211419"/>
                      </a:lnTo>
                      <a:lnTo>
                        <a:pt x="1011367" y="1735526"/>
                      </a:lnTo>
                      <a:lnTo>
                        <a:pt x="487260" y="1735526"/>
                      </a:lnTo>
                      <a:close/>
                      <a:moveTo>
                        <a:pt x="1709991" y="285430"/>
                      </a:moveTo>
                      <a:lnTo>
                        <a:pt x="2626240" y="285430"/>
                      </a:lnTo>
                      <a:cubicBezTo>
                        <a:pt x="2742182" y="285430"/>
                        <a:pt x="2836173" y="379420"/>
                        <a:pt x="2836173" y="495363"/>
                      </a:cubicBezTo>
                      <a:lnTo>
                        <a:pt x="2836173" y="1408107"/>
                      </a:lnTo>
                      <a:cubicBezTo>
                        <a:pt x="2780811" y="1377668"/>
                        <a:pt x="2720444" y="1356330"/>
                        <a:pt x="2657213" y="1342819"/>
                      </a:cubicBezTo>
                      <a:lnTo>
                        <a:pt x="2657213" y="566328"/>
                      </a:lnTo>
                      <a:lnTo>
                        <a:pt x="1790175" y="566328"/>
                      </a:lnTo>
                      <a:lnTo>
                        <a:pt x="1790175" y="320477"/>
                      </a:lnTo>
                      <a:lnTo>
                        <a:pt x="1793223" y="320490"/>
                      </a:lnTo>
                      <a:lnTo>
                        <a:pt x="1790175" y="319300"/>
                      </a:lnTo>
                      <a:lnTo>
                        <a:pt x="1790175" y="317296"/>
                      </a:lnTo>
                      <a:lnTo>
                        <a:pt x="1785038" y="317296"/>
                      </a:lnTo>
                      <a:cubicBezTo>
                        <a:pt x="1754874" y="307314"/>
                        <a:pt x="1730071" y="297759"/>
                        <a:pt x="1709991" y="285430"/>
                      </a:cubicBezTo>
                      <a:close/>
                      <a:moveTo>
                        <a:pt x="209933" y="285430"/>
                      </a:moveTo>
                      <a:lnTo>
                        <a:pt x="1126182" y="285430"/>
                      </a:lnTo>
                      <a:cubicBezTo>
                        <a:pt x="1106102" y="297759"/>
                        <a:pt x="1081301" y="307314"/>
                        <a:pt x="1051137" y="317296"/>
                      </a:cubicBezTo>
                      <a:lnTo>
                        <a:pt x="1046000" y="317296"/>
                      </a:lnTo>
                      <a:lnTo>
                        <a:pt x="1046000" y="319300"/>
                      </a:lnTo>
                      <a:lnTo>
                        <a:pt x="1042951" y="320490"/>
                      </a:lnTo>
                      <a:lnTo>
                        <a:pt x="1046000" y="320477"/>
                      </a:lnTo>
                      <a:lnTo>
                        <a:pt x="1046000" y="566328"/>
                      </a:lnTo>
                      <a:lnTo>
                        <a:pt x="188021" y="566328"/>
                      </a:lnTo>
                      <a:lnTo>
                        <a:pt x="188021" y="3541144"/>
                      </a:lnTo>
                      <a:cubicBezTo>
                        <a:pt x="227307" y="3547209"/>
                        <a:pt x="274898" y="3549269"/>
                        <a:pt x="352857" y="3534765"/>
                      </a:cubicBezTo>
                      <a:cubicBezTo>
                        <a:pt x="343673" y="3575178"/>
                        <a:pt x="345824" y="3617007"/>
                        <a:pt x="366117" y="3675472"/>
                      </a:cubicBezTo>
                      <a:lnTo>
                        <a:pt x="2657213" y="3675472"/>
                      </a:lnTo>
                      <a:lnTo>
                        <a:pt x="2657213" y="2948701"/>
                      </a:lnTo>
                      <a:cubicBezTo>
                        <a:pt x="2720444" y="2935191"/>
                        <a:pt x="2780811" y="2913852"/>
                        <a:pt x="2836173" y="2883413"/>
                      </a:cubicBezTo>
                      <a:lnTo>
                        <a:pt x="2836173" y="3808732"/>
                      </a:lnTo>
                      <a:cubicBezTo>
                        <a:pt x="2836173" y="3924674"/>
                        <a:pt x="2742182" y="4018665"/>
                        <a:pt x="2626240" y="4018665"/>
                      </a:cubicBezTo>
                      <a:lnTo>
                        <a:pt x="209933" y="4018665"/>
                      </a:lnTo>
                      <a:cubicBezTo>
                        <a:pt x="93991" y="4018665"/>
                        <a:pt x="0" y="3924674"/>
                        <a:pt x="0" y="3808732"/>
                      </a:cubicBezTo>
                      <a:lnTo>
                        <a:pt x="0" y="495363"/>
                      </a:lnTo>
                      <a:cubicBezTo>
                        <a:pt x="0" y="379420"/>
                        <a:pt x="93991" y="285430"/>
                        <a:pt x="209933" y="285430"/>
                      </a:cubicBezTo>
                      <a:close/>
                      <a:moveTo>
                        <a:pt x="1418087" y="90613"/>
                      </a:moveTo>
                      <a:cubicBezTo>
                        <a:pt x="1368825" y="90613"/>
                        <a:pt x="1328890" y="130548"/>
                        <a:pt x="1328890" y="179809"/>
                      </a:cubicBezTo>
                      <a:cubicBezTo>
                        <a:pt x="1328890" y="229070"/>
                        <a:pt x="1368825" y="269005"/>
                        <a:pt x="1418087" y="269005"/>
                      </a:cubicBezTo>
                      <a:cubicBezTo>
                        <a:pt x="1467348" y="269005"/>
                        <a:pt x="1507283" y="229070"/>
                        <a:pt x="1507283" y="179809"/>
                      </a:cubicBezTo>
                      <a:cubicBezTo>
                        <a:pt x="1507283" y="130548"/>
                        <a:pt x="1467348" y="90613"/>
                        <a:pt x="1418087" y="90613"/>
                      </a:cubicBezTo>
                      <a:close/>
                      <a:moveTo>
                        <a:pt x="1410992" y="0"/>
                      </a:moveTo>
                      <a:lnTo>
                        <a:pt x="1418087" y="1314"/>
                      </a:lnTo>
                      <a:lnTo>
                        <a:pt x="1425181" y="0"/>
                      </a:lnTo>
                      <a:cubicBezTo>
                        <a:pt x="1517420" y="0"/>
                        <a:pt x="1593360" y="69015"/>
                        <a:pt x="1600257" y="157982"/>
                      </a:cubicBezTo>
                      <a:lnTo>
                        <a:pt x="1601205" y="158054"/>
                      </a:lnTo>
                      <a:cubicBezTo>
                        <a:pt x="1620423" y="283756"/>
                        <a:pt x="1656230" y="311139"/>
                        <a:pt x="1758778" y="343573"/>
                      </a:cubicBezTo>
                      <a:lnTo>
                        <a:pt x="1763548" y="343573"/>
                      </a:lnTo>
                      <a:lnTo>
                        <a:pt x="1763548" y="345352"/>
                      </a:lnTo>
                      <a:lnTo>
                        <a:pt x="1766378" y="346407"/>
                      </a:lnTo>
                      <a:lnTo>
                        <a:pt x="1763548" y="346396"/>
                      </a:lnTo>
                      <a:lnTo>
                        <a:pt x="1763548" y="601046"/>
                      </a:lnTo>
                      <a:cubicBezTo>
                        <a:pt x="1780538" y="601834"/>
                        <a:pt x="1796627" y="602894"/>
                        <a:pt x="1811667" y="604082"/>
                      </a:cubicBezTo>
                      <a:cubicBezTo>
                        <a:pt x="2018855" y="620443"/>
                        <a:pt x="2151048" y="649389"/>
                        <a:pt x="2242567" y="702246"/>
                      </a:cubicBezTo>
                      <a:cubicBezTo>
                        <a:pt x="2334086" y="755103"/>
                        <a:pt x="2345526" y="818658"/>
                        <a:pt x="2341713" y="891022"/>
                      </a:cubicBezTo>
                      <a:cubicBezTo>
                        <a:pt x="2334143" y="891977"/>
                        <a:pt x="2306971" y="893302"/>
                        <a:pt x="2264420" y="894799"/>
                      </a:cubicBezTo>
                      <a:lnTo>
                        <a:pt x="488893" y="894799"/>
                      </a:lnTo>
                      <a:cubicBezTo>
                        <a:pt x="489646" y="803948"/>
                        <a:pt x="534105" y="727384"/>
                        <a:pt x="618111" y="679593"/>
                      </a:cubicBezTo>
                      <a:cubicBezTo>
                        <a:pt x="703280" y="631140"/>
                        <a:pt x="800513" y="620443"/>
                        <a:pt x="999439" y="607858"/>
                      </a:cubicBezTo>
                      <a:lnTo>
                        <a:pt x="1072626" y="604120"/>
                      </a:lnTo>
                      <a:lnTo>
                        <a:pt x="1072626" y="346396"/>
                      </a:lnTo>
                      <a:lnTo>
                        <a:pt x="1069796" y="346407"/>
                      </a:lnTo>
                      <a:lnTo>
                        <a:pt x="1072626" y="345352"/>
                      </a:lnTo>
                      <a:lnTo>
                        <a:pt x="1072626" y="343573"/>
                      </a:lnTo>
                      <a:lnTo>
                        <a:pt x="1077395" y="343573"/>
                      </a:lnTo>
                      <a:cubicBezTo>
                        <a:pt x="1179943" y="311139"/>
                        <a:pt x="1215751" y="283756"/>
                        <a:pt x="1234968" y="158054"/>
                      </a:cubicBezTo>
                      <a:lnTo>
                        <a:pt x="1235916" y="157982"/>
                      </a:lnTo>
                      <a:cubicBezTo>
                        <a:pt x="1242813" y="69015"/>
                        <a:pt x="1318753" y="0"/>
                        <a:pt x="14109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a:endParaRPr lang="en-US" sz="1836"/>
                </a:p>
              </p:txBody>
            </p:sp>
            <p:sp>
              <p:nvSpPr>
                <p:cNvPr id="70" name="Oval 19"/>
                <p:cNvSpPr/>
                <p:nvPr/>
              </p:nvSpPr>
              <p:spPr>
                <a:xfrm>
                  <a:off x="4704786" y="3368040"/>
                  <a:ext cx="1511096" cy="1511096"/>
                </a:xfrm>
                <a:custGeom>
                  <a:avLst/>
                  <a:gdLst/>
                  <a:ahLst/>
                  <a:cxnLst/>
                  <a:rect l="l" t="t" r="r" b="b"/>
                  <a:pathLst>
                    <a:path w="1511096" h="1511096">
                      <a:moveTo>
                        <a:pt x="1106374" y="341188"/>
                      </a:moveTo>
                      <a:cubicBezTo>
                        <a:pt x="1119487" y="340661"/>
                        <a:pt x="1131244" y="344881"/>
                        <a:pt x="1143001" y="357241"/>
                      </a:cubicBezTo>
                      <a:lnTo>
                        <a:pt x="1238865" y="487471"/>
                      </a:lnTo>
                      <a:cubicBezTo>
                        <a:pt x="1249115" y="509779"/>
                        <a:pt x="1253937" y="532087"/>
                        <a:pt x="1226203" y="559821"/>
                      </a:cubicBezTo>
                      <a:cubicBezTo>
                        <a:pt x="1074871" y="667140"/>
                        <a:pt x="858423" y="886603"/>
                        <a:pt x="674533" y="1153092"/>
                      </a:cubicBezTo>
                      <a:cubicBezTo>
                        <a:pt x="643181" y="1171783"/>
                        <a:pt x="624490" y="1176002"/>
                        <a:pt x="596756" y="1160327"/>
                      </a:cubicBezTo>
                      <a:lnTo>
                        <a:pt x="278415" y="811238"/>
                      </a:lnTo>
                      <a:cubicBezTo>
                        <a:pt x="258520" y="792547"/>
                        <a:pt x="260328" y="763003"/>
                        <a:pt x="278415" y="738887"/>
                      </a:cubicBezTo>
                      <a:cubicBezTo>
                        <a:pt x="308562" y="689448"/>
                        <a:pt x="338707" y="668949"/>
                        <a:pt x="368853" y="633980"/>
                      </a:cubicBezTo>
                      <a:cubicBezTo>
                        <a:pt x="400808" y="614687"/>
                        <a:pt x="423720" y="611672"/>
                        <a:pt x="453865" y="635789"/>
                      </a:cubicBezTo>
                      <a:lnTo>
                        <a:pt x="620271" y="804003"/>
                      </a:lnTo>
                      <a:cubicBezTo>
                        <a:pt x="740251" y="619509"/>
                        <a:pt x="889173" y="463957"/>
                        <a:pt x="1061607" y="353624"/>
                      </a:cubicBezTo>
                      <a:cubicBezTo>
                        <a:pt x="1078790" y="346992"/>
                        <a:pt x="1093260" y="341716"/>
                        <a:pt x="1106374" y="341188"/>
                      </a:cubicBezTo>
                      <a:close/>
                      <a:moveTo>
                        <a:pt x="755548" y="118110"/>
                      </a:moveTo>
                      <a:cubicBezTo>
                        <a:pt x="403501" y="118110"/>
                        <a:pt x="118110" y="403501"/>
                        <a:pt x="118110" y="755548"/>
                      </a:cubicBezTo>
                      <a:cubicBezTo>
                        <a:pt x="118110" y="1107595"/>
                        <a:pt x="403501" y="1392986"/>
                        <a:pt x="755548" y="1392986"/>
                      </a:cubicBezTo>
                      <a:cubicBezTo>
                        <a:pt x="1107595" y="1392986"/>
                        <a:pt x="1392986" y="1107595"/>
                        <a:pt x="1392986" y="755548"/>
                      </a:cubicBezTo>
                      <a:cubicBezTo>
                        <a:pt x="1392986" y="403501"/>
                        <a:pt x="1107595" y="118110"/>
                        <a:pt x="755548" y="118110"/>
                      </a:cubicBezTo>
                      <a:close/>
                      <a:moveTo>
                        <a:pt x="755548" y="0"/>
                      </a:moveTo>
                      <a:cubicBezTo>
                        <a:pt x="1172826" y="0"/>
                        <a:pt x="1511096" y="338270"/>
                        <a:pt x="1511096" y="755548"/>
                      </a:cubicBezTo>
                      <a:cubicBezTo>
                        <a:pt x="1511096" y="1172826"/>
                        <a:pt x="1172826" y="1511096"/>
                        <a:pt x="755548" y="1511096"/>
                      </a:cubicBezTo>
                      <a:cubicBezTo>
                        <a:pt x="338270" y="1511096"/>
                        <a:pt x="0" y="1172826"/>
                        <a:pt x="0" y="755548"/>
                      </a:cubicBezTo>
                      <a:cubicBezTo>
                        <a:pt x="0" y="338270"/>
                        <a:pt x="338270" y="0"/>
                        <a:pt x="75554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a:endParaRPr lang="en-US" sz="1836"/>
                </a:p>
              </p:txBody>
            </p:sp>
          </p:grpSp>
        </p:grpSp>
        <p:grpSp>
          <p:nvGrpSpPr>
            <p:cNvPr id="14" name="Group 13"/>
            <p:cNvGrpSpPr/>
            <p:nvPr/>
          </p:nvGrpSpPr>
          <p:grpSpPr>
            <a:xfrm>
              <a:off x="10938386" y="2866487"/>
              <a:ext cx="795615" cy="795615"/>
              <a:chOff x="10939072" y="3459944"/>
              <a:chExt cx="795728" cy="795728"/>
            </a:xfrm>
          </p:grpSpPr>
          <p:sp>
            <p:nvSpPr>
              <p:cNvPr id="48" name="Oval 47"/>
              <p:cNvSpPr/>
              <p:nvPr/>
            </p:nvSpPr>
            <p:spPr bwMode="auto">
              <a:xfrm>
                <a:off x="10939072" y="3459944"/>
                <a:ext cx="795728" cy="795728"/>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71" name="Freeform 72"/>
              <p:cNvSpPr/>
              <p:nvPr/>
            </p:nvSpPr>
            <p:spPr bwMode="auto">
              <a:xfrm>
                <a:off x="11061308" y="3699819"/>
                <a:ext cx="551257" cy="315978"/>
              </a:xfrm>
              <a:custGeom>
                <a:avLst/>
                <a:gdLst>
                  <a:gd name="connsiteX0" fmla="*/ 2775723 w 3507576"/>
                  <a:gd name="connsiteY0" fmla="*/ 1075848 h 2010525"/>
                  <a:gd name="connsiteX1" fmla="*/ 2907808 w 3507576"/>
                  <a:gd name="connsiteY1" fmla="*/ 1207932 h 2010525"/>
                  <a:gd name="connsiteX2" fmla="*/ 2775723 w 3507576"/>
                  <a:gd name="connsiteY2" fmla="*/ 1340016 h 2010525"/>
                  <a:gd name="connsiteX3" fmla="*/ 2643639 w 3507576"/>
                  <a:gd name="connsiteY3" fmla="*/ 1207932 h 2010525"/>
                  <a:gd name="connsiteX4" fmla="*/ 2775723 w 3507576"/>
                  <a:gd name="connsiteY4" fmla="*/ 1075848 h 2010525"/>
                  <a:gd name="connsiteX5" fmla="*/ 2775723 w 3507576"/>
                  <a:gd name="connsiteY5" fmla="*/ 943763 h 2010525"/>
                  <a:gd name="connsiteX6" fmla="*/ 2511555 w 3507576"/>
                  <a:gd name="connsiteY6" fmla="*/ 1207932 h 2010525"/>
                  <a:gd name="connsiteX7" fmla="*/ 2775723 w 3507576"/>
                  <a:gd name="connsiteY7" fmla="*/ 1472101 h 2010525"/>
                  <a:gd name="connsiteX8" fmla="*/ 3039892 w 3507576"/>
                  <a:gd name="connsiteY8" fmla="*/ 1207932 h 2010525"/>
                  <a:gd name="connsiteX9" fmla="*/ 2775723 w 3507576"/>
                  <a:gd name="connsiteY9" fmla="*/ 943763 h 2010525"/>
                  <a:gd name="connsiteX10" fmla="*/ 2775723 w 3507576"/>
                  <a:gd name="connsiteY10" fmla="*/ 839815 h 2010525"/>
                  <a:gd name="connsiteX11" fmla="*/ 3143840 w 3507576"/>
                  <a:gd name="connsiteY11" fmla="*/ 1207932 h 2010525"/>
                  <a:gd name="connsiteX12" fmla="*/ 2775723 w 3507576"/>
                  <a:gd name="connsiteY12" fmla="*/ 1576049 h 2010525"/>
                  <a:gd name="connsiteX13" fmla="*/ 2407606 w 3507576"/>
                  <a:gd name="connsiteY13" fmla="*/ 1207932 h 2010525"/>
                  <a:gd name="connsiteX14" fmla="*/ 2775723 w 3507576"/>
                  <a:gd name="connsiteY14" fmla="*/ 839815 h 2010525"/>
                  <a:gd name="connsiteX15" fmla="*/ 2775723 w 3507576"/>
                  <a:gd name="connsiteY15" fmla="*/ 591072 h 2010525"/>
                  <a:gd name="connsiteX16" fmla="*/ 2686829 w 3507576"/>
                  <a:gd name="connsiteY16" fmla="*/ 598198 h 2010525"/>
                  <a:gd name="connsiteX17" fmla="*/ 2687556 w 3507576"/>
                  <a:gd name="connsiteY17" fmla="*/ 601873 h 2010525"/>
                  <a:gd name="connsiteX18" fmla="*/ 2394673 w 3507576"/>
                  <a:gd name="connsiteY18" fmla="*/ 723461 h 2010525"/>
                  <a:gd name="connsiteX19" fmla="*/ 2280594 w 3507576"/>
                  <a:gd name="connsiteY19" fmla="*/ 841783 h 2010525"/>
                  <a:gd name="connsiteX20" fmla="*/ 2290838 w 3507576"/>
                  <a:gd name="connsiteY20" fmla="*/ 849913 h 2010525"/>
                  <a:gd name="connsiteX21" fmla="*/ 2164287 w 3507576"/>
                  <a:gd name="connsiteY21" fmla="*/ 1128535 h 2010525"/>
                  <a:gd name="connsiteX22" fmla="*/ 2158863 w 3507576"/>
                  <a:gd name="connsiteY22" fmla="*/ 1207932 h 2010525"/>
                  <a:gd name="connsiteX23" fmla="*/ 2164692 w 3507576"/>
                  <a:gd name="connsiteY23" fmla="*/ 1288328 h 2010525"/>
                  <a:gd name="connsiteX24" fmla="*/ 2282850 w 3507576"/>
                  <a:gd name="connsiteY24" fmla="*/ 1577747 h 2010525"/>
                  <a:gd name="connsiteX25" fmla="*/ 2399741 w 3507576"/>
                  <a:gd name="connsiteY25" fmla="*/ 1695519 h 2010525"/>
                  <a:gd name="connsiteX26" fmla="*/ 2689271 w 3507576"/>
                  <a:gd name="connsiteY26" fmla="*/ 1818173 h 2010525"/>
                  <a:gd name="connsiteX27" fmla="*/ 2775723 w 3507576"/>
                  <a:gd name="connsiteY27" fmla="*/ 1824792 h 2010525"/>
                  <a:gd name="connsiteX28" fmla="*/ 2863899 w 3507576"/>
                  <a:gd name="connsiteY28" fmla="*/ 1817776 h 2010525"/>
                  <a:gd name="connsiteX29" fmla="*/ 3151268 w 3507576"/>
                  <a:gd name="connsiteY29" fmla="*/ 1696521 h 2010525"/>
                  <a:gd name="connsiteX30" fmla="*/ 3267467 w 3507576"/>
                  <a:gd name="connsiteY30" fmla="*/ 1578508 h 2010525"/>
                  <a:gd name="connsiteX31" fmla="*/ 3375102 w 3507576"/>
                  <a:gd name="connsiteY31" fmla="*/ 1288854 h 2010525"/>
                  <a:gd name="connsiteX32" fmla="*/ 3375334 w 3507576"/>
                  <a:gd name="connsiteY32" fmla="*/ 1288908 h 2010525"/>
                  <a:gd name="connsiteX33" fmla="*/ 3387250 w 3507576"/>
                  <a:gd name="connsiteY33" fmla="*/ 1284409 h 2010525"/>
                  <a:gd name="connsiteX34" fmla="*/ 3392583 w 3507576"/>
                  <a:gd name="connsiteY34" fmla="*/ 1207932 h 2010525"/>
                  <a:gd name="connsiteX35" fmla="*/ 3387443 w 3507576"/>
                  <a:gd name="connsiteY35" fmla="*/ 1132051 h 2010525"/>
                  <a:gd name="connsiteX36" fmla="*/ 3268016 w 3507576"/>
                  <a:gd name="connsiteY36" fmla="*/ 837341 h 2010525"/>
                  <a:gd name="connsiteX37" fmla="*/ 3149992 w 3507576"/>
                  <a:gd name="connsiteY37" fmla="*/ 719042 h 2010525"/>
                  <a:gd name="connsiteX38" fmla="*/ 3131906 w 3507576"/>
                  <a:gd name="connsiteY38" fmla="*/ 738610 h 2010525"/>
                  <a:gd name="connsiteX39" fmla="*/ 2864447 w 3507576"/>
                  <a:gd name="connsiteY39" fmla="*/ 598106 h 2010525"/>
                  <a:gd name="connsiteX40" fmla="*/ 2775723 w 3507576"/>
                  <a:gd name="connsiteY40" fmla="*/ 591072 h 2010525"/>
                  <a:gd name="connsiteX41" fmla="*/ 1843795 w 3507576"/>
                  <a:gd name="connsiteY41" fmla="*/ 583016 h 2010525"/>
                  <a:gd name="connsiteX42" fmla="*/ 1931430 w 3507576"/>
                  <a:gd name="connsiteY42" fmla="*/ 670499 h 2010525"/>
                  <a:gd name="connsiteX43" fmla="*/ 1843795 w 3507576"/>
                  <a:gd name="connsiteY43" fmla="*/ 757984 h 2010525"/>
                  <a:gd name="connsiteX44" fmla="*/ 1756159 w 3507576"/>
                  <a:gd name="connsiteY44" fmla="*/ 670499 h 2010525"/>
                  <a:gd name="connsiteX45" fmla="*/ 1843795 w 3507576"/>
                  <a:gd name="connsiteY45" fmla="*/ 583016 h 2010525"/>
                  <a:gd name="connsiteX46" fmla="*/ 1843795 w 3507576"/>
                  <a:gd name="connsiteY46" fmla="*/ 495531 h 2010525"/>
                  <a:gd name="connsiteX47" fmla="*/ 1668524 w 3507576"/>
                  <a:gd name="connsiteY47" fmla="*/ 670499 h 2010525"/>
                  <a:gd name="connsiteX48" fmla="*/ 1843795 w 3507576"/>
                  <a:gd name="connsiteY48" fmla="*/ 845467 h 2010525"/>
                  <a:gd name="connsiteX49" fmla="*/ 2019066 w 3507576"/>
                  <a:gd name="connsiteY49" fmla="*/ 670499 h 2010525"/>
                  <a:gd name="connsiteX50" fmla="*/ 1843795 w 3507576"/>
                  <a:gd name="connsiteY50" fmla="*/ 495531 h 2010525"/>
                  <a:gd name="connsiteX51" fmla="*/ 1843795 w 3507576"/>
                  <a:gd name="connsiteY51" fmla="*/ 426683 h 2010525"/>
                  <a:gd name="connsiteX52" fmla="*/ 2088034 w 3507576"/>
                  <a:gd name="connsiteY52" fmla="*/ 670499 h 2010525"/>
                  <a:gd name="connsiteX53" fmla="*/ 1843795 w 3507576"/>
                  <a:gd name="connsiteY53" fmla="*/ 914316 h 2010525"/>
                  <a:gd name="connsiteX54" fmla="*/ 1599555 w 3507576"/>
                  <a:gd name="connsiteY54" fmla="*/ 670499 h 2010525"/>
                  <a:gd name="connsiteX55" fmla="*/ 1843795 w 3507576"/>
                  <a:gd name="connsiteY55" fmla="*/ 426683 h 2010525"/>
                  <a:gd name="connsiteX56" fmla="*/ 1843795 w 3507576"/>
                  <a:gd name="connsiteY56" fmla="*/ 261932 h 2010525"/>
                  <a:gd name="connsiteX57" fmla="*/ 1784815 w 3507576"/>
                  <a:gd name="connsiteY57" fmla="*/ 266652 h 2010525"/>
                  <a:gd name="connsiteX58" fmla="*/ 1785298 w 3507576"/>
                  <a:gd name="connsiteY58" fmla="*/ 269086 h 2010525"/>
                  <a:gd name="connsiteX59" fmla="*/ 1590974 w 3507576"/>
                  <a:gd name="connsiteY59" fmla="*/ 349618 h 2010525"/>
                  <a:gd name="connsiteX60" fmla="*/ 1515285 w 3507576"/>
                  <a:gd name="connsiteY60" fmla="*/ 427987 h 2010525"/>
                  <a:gd name="connsiteX61" fmla="*/ 1522082 w 3507576"/>
                  <a:gd name="connsiteY61" fmla="*/ 433371 h 2010525"/>
                  <a:gd name="connsiteX62" fmla="*/ 1438118 w 3507576"/>
                  <a:gd name="connsiteY62" fmla="*/ 617912 h 2010525"/>
                  <a:gd name="connsiteX63" fmla="*/ 1434519 w 3507576"/>
                  <a:gd name="connsiteY63" fmla="*/ 670499 h 2010525"/>
                  <a:gd name="connsiteX64" fmla="*/ 1438387 w 3507576"/>
                  <a:gd name="connsiteY64" fmla="*/ 723748 h 2010525"/>
                  <a:gd name="connsiteX65" fmla="*/ 1516782 w 3507576"/>
                  <a:gd name="connsiteY65" fmla="*/ 915440 h 2010525"/>
                  <a:gd name="connsiteX66" fmla="*/ 1594337 w 3507576"/>
                  <a:gd name="connsiteY66" fmla="*/ 993445 h 2010525"/>
                  <a:gd name="connsiteX67" fmla="*/ 1786435 w 3507576"/>
                  <a:gd name="connsiteY67" fmla="*/ 1074682 h 2010525"/>
                  <a:gd name="connsiteX68" fmla="*/ 1843795 w 3507576"/>
                  <a:gd name="connsiteY68" fmla="*/ 1079067 h 2010525"/>
                  <a:gd name="connsiteX69" fmla="*/ 1902298 w 3507576"/>
                  <a:gd name="connsiteY69" fmla="*/ 1074420 h 2010525"/>
                  <a:gd name="connsiteX70" fmla="*/ 2092962 w 3507576"/>
                  <a:gd name="connsiteY70" fmla="*/ 994108 h 2010525"/>
                  <a:gd name="connsiteX71" fmla="*/ 2170058 w 3507576"/>
                  <a:gd name="connsiteY71" fmla="*/ 915945 h 2010525"/>
                  <a:gd name="connsiteX72" fmla="*/ 2241472 w 3507576"/>
                  <a:gd name="connsiteY72" fmla="*/ 724097 h 2010525"/>
                  <a:gd name="connsiteX73" fmla="*/ 2241626 w 3507576"/>
                  <a:gd name="connsiteY73" fmla="*/ 724132 h 2010525"/>
                  <a:gd name="connsiteX74" fmla="*/ 2249532 w 3507576"/>
                  <a:gd name="connsiteY74" fmla="*/ 721153 h 2010525"/>
                  <a:gd name="connsiteX75" fmla="*/ 2253070 w 3507576"/>
                  <a:gd name="connsiteY75" fmla="*/ 670499 h 2010525"/>
                  <a:gd name="connsiteX76" fmla="*/ 2249660 w 3507576"/>
                  <a:gd name="connsiteY76" fmla="*/ 620241 h 2010525"/>
                  <a:gd name="connsiteX77" fmla="*/ 2170422 w 3507576"/>
                  <a:gd name="connsiteY77" fmla="*/ 425045 h 2010525"/>
                  <a:gd name="connsiteX78" fmla="*/ 2092115 w 3507576"/>
                  <a:gd name="connsiteY78" fmla="*/ 346691 h 2010525"/>
                  <a:gd name="connsiteX79" fmla="*/ 2080116 w 3507576"/>
                  <a:gd name="connsiteY79" fmla="*/ 359652 h 2010525"/>
                  <a:gd name="connsiteX80" fmla="*/ 1902662 w 3507576"/>
                  <a:gd name="connsiteY80" fmla="*/ 266591 h 2010525"/>
                  <a:gd name="connsiteX81" fmla="*/ 1843795 w 3507576"/>
                  <a:gd name="connsiteY81" fmla="*/ 261932 h 2010525"/>
                  <a:gd name="connsiteX82" fmla="*/ 1884276 w 3507576"/>
                  <a:gd name="connsiteY82" fmla="*/ 322 h 2010525"/>
                  <a:gd name="connsiteX83" fmla="*/ 2542952 w 3507576"/>
                  <a:gd name="connsiteY83" fmla="*/ 515100 h 2010525"/>
                  <a:gd name="connsiteX84" fmla="*/ 2885852 w 3507576"/>
                  <a:gd name="connsiteY84" fmla="*/ 2010525 h 2010525"/>
                  <a:gd name="connsiteX85" fmla="*/ 428402 w 3507576"/>
                  <a:gd name="connsiteY85" fmla="*/ 2010525 h 2010525"/>
                  <a:gd name="connsiteX86" fmla="*/ 657002 w 3507576"/>
                  <a:gd name="connsiteY86" fmla="*/ 972300 h 2010525"/>
                  <a:gd name="connsiteX87" fmla="*/ 1285652 w 3507576"/>
                  <a:gd name="connsiteY87" fmla="*/ 734175 h 2010525"/>
                  <a:gd name="connsiteX88" fmla="*/ 1704752 w 3507576"/>
                  <a:gd name="connsiteY88" fmla="*/ 19800 h 2010525"/>
                  <a:gd name="connsiteX89" fmla="*/ 1884276 w 3507576"/>
                  <a:gd name="connsiteY89" fmla="*/ 322 h 201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507576" h="2010525">
                    <a:moveTo>
                      <a:pt x="2775723" y="1075848"/>
                    </a:moveTo>
                    <a:cubicBezTo>
                      <a:pt x="2848671" y="1075848"/>
                      <a:pt x="2907808" y="1134984"/>
                      <a:pt x="2907808" y="1207932"/>
                    </a:cubicBezTo>
                    <a:cubicBezTo>
                      <a:pt x="2907808" y="1280880"/>
                      <a:pt x="2848671" y="1340016"/>
                      <a:pt x="2775723" y="1340016"/>
                    </a:cubicBezTo>
                    <a:cubicBezTo>
                      <a:pt x="2702775" y="1340016"/>
                      <a:pt x="2643639" y="1280880"/>
                      <a:pt x="2643639" y="1207932"/>
                    </a:cubicBezTo>
                    <a:cubicBezTo>
                      <a:pt x="2643639" y="1134984"/>
                      <a:pt x="2702775" y="1075848"/>
                      <a:pt x="2775723" y="1075848"/>
                    </a:cubicBezTo>
                    <a:close/>
                    <a:moveTo>
                      <a:pt x="2775723" y="943763"/>
                    </a:moveTo>
                    <a:cubicBezTo>
                      <a:pt x="2629827" y="943763"/>
                      <a:pt x="2511555" y="1062035"/>
                      <a:pt x="2511555" y="1207932"/>
                    </a:cubicBezTo>
                    <a:cubicBezTo>
                      <a:pt x="2511555" y="1353829"/>
                      <a:pt x="2629827" y="1472101"/>
                      <a:pt x="2775723" y="1472101"/>
                    </a:cubicBezTo>
                    <a:cubicBezTo>
                      <a:pt x="2921620" y="1472101"/>
                      <a:pt x="3039892" y="1353829"/>
                      <a:pt x="3039892" y="1207932"/>
                    </a:cubicBezTo>
                    <a:cubicBezTo>
                      <a:pt x="3039892" y="1062035"/>
                      <a:pt x="2921620" y="943763"/>
                      <a:pt x="2775723" y="943763"/>
                    </a:cubicBezTo>
                    <a:close/>
                    <a:moveTo>
                      <a:pt x="2775723" y="839815"/>
                    </a:moveTo>
                    <a:cubicBezTo>
                      <a:pt x="2979029" y="839815"/>
                      <a:pt x="3143840" y="1004626"/>
                      <a:pt x="3143840" y="1207932"/>
                    </a:cubicBezTo>
                    <a:cubicBezTo>
                      <a:pt x="3143840" y="1411238"/>
                      <a:pt x="2979029" y="1576049"/>
                      <a:pt x="2775723" y="1576049"/>
                    </a:cubicBezTo>
                    <a:cubicBezTo>
                      <a:pt x="2572418" y="1576049"/>
                      <a:pt x="2407606" y="1411238"/>
                      <a:pt x="2407606" y="1207932"/>
                    </a:cubicBezTo>
                    <a:cubicBezTo>
                      <a:pt x="2407606" y="1004626"/>
                      <a:pt x="2572418" y="839815"/>
                      <a:pt x="2775723" y="839815"/>
                    </a:cubicBezTo>
                    <a:close/>
                    <a:moveTo>
                      <a:pt x="2775723" y="591072"/>
                    </a:moveTo>
                    <a:cubicBezTo>
                      <a:pt x="2745498" y="591072"/>
                      <a:pt x="2715781" y="593245"/>
                      <a:pt x="2686829" y="598198"/>
                    </a:cubicBezTo>
                    <a:lnTo>
                      <a:pt x="2687556" y="601873"/>
                    </a:lnTo>
                    <a:cubicBezTo>
                      <a:pt x="2694633" y="638861"/>
                      <a:pt x="2598889" y="849780"/>
                      <a:pt x="2394673" y="723461"/>
                    </a:cubicBezTo>
                    <a:cubicBezTo>
                      <a:pt x="2351334" y="757397"/>
                      <a:pt x="2312691" y="797030"/>
                      <a:pt x="2280594" y="841783"/>
                    </a:cubicBezTo>
                    <a:lnTo>
                      <a:pt x="2290838" y="849913"/>
                    </a:lnTo>
                    <a:cubicBezTo>
                      <a:pt x="2319420" y="872898"/>
                      <a:pt x="2380536" y="1084741"/>
                      <a:pt x="2164287" y="1128535"/>
                    </a:cubicBezTo>
                    <a:cubicBezTo>
                      <a:pt x="2160588" y="1154497"/>
                      <a:pt x="2158863" y="1181013"/>
                      <a:pt x="2158863" y="1207932"/>
                    </a:cubicBezTo>
                    <a:cubicBezTo>
                      <a:pt x="2158863" y="1235208"/>
                      <a:pt x="2160634" y="1262070"/>
                      <a:pt x="2164692" y="1288328"/>
                    </a:cubicBezTo>
                    <a:cubicBezTo>
                      <a:pt x="2212707" y="1289318"/>
                      <a:pt x="2399871" y="1384288"/>
                      <a:pt x="2282850" y="1577747"/>
                    </a:cubicBezTo>
                    <a:cubicBezTo>
                      <a:pt x="2316093" y="1622331"/>
                      <a:pt x="2355253" y="1662215"/>
                      <a:pt x="2399741" y="1695519"/>
                    </a:cubicBezTo>
                    <a:cubicBezTo>
                      <a:pt x="2442879" y="1660283"/>
                      <a:pt x="2632891" y="1600342"/>
                      <a:pt x="2689271" y="1818173"/>
                    </a:cubicBezTo>
                    <a:cubicBezTo>
                      <a:pt x="2717461" y="1822740"/>
                      <a:pt x="2746353" y="1824792"/>
                      <a:pt x="2775723" y="1824792"/>
                    </a:cubicBezTo>
                    <a:cubicBezTo>
                      <a:pt x="2805698" y="1824792"/>
                      <a:pt x="2835174" y="1822654"/>
                      <a:pt x="2863899" y="1817776"/>
                    </a:cubicBezTo>
                    <a:cubicBezTo>
                      <a:pt x="2862121" y="1773440"/>
                      <a:pt x="2956373" y="1580212"/>
                      <a:pt x="3151268" y="1696521"/>
                    </a:cubicBezTo>
                    <a:cubicBezTo>
                      <a:pt x="3195356" y="1662829"/>
                      <a:pt x="3234716" y="1623294"/>
                      <a:pt x="3267467" y="1578508"/>
                    </a:cubicBezTo>
                    <a:cubicBezTo>
                      <a:pt x="3228207" y="1524765"/>
                      <a:pt x="3174664" y="1357698"/>
                      <a:pt x="3375102" y="1288854"/>
                    </a:cubicBezTo>
                    <a:lnTo>
                      <a:pt x="3375334" y="1288908"/>
                    </a:lnTo>
                    <a:cubicBezTo>
                      <a:pt x="3378807" y="1287163"/>
                      <a:pt x="3382798" y="1285646"/>
                      <a:pt x="3387250" y="1284409"/>
                    </a:cubicBezTo>
                    <a:cubicBezTo>
                      <a:pt x="3390984" y="1259410"/>
                      <a:pt x="3392583" y="1233858"/>
                      <a:pt x="3392583" y="1207932"/>
                    </a:cubicBezTo>
                    <a:cubicBezTo>
                      <a:pt x="3392583" y="1182220"/>
                      <a:pt x="3391010" y="1156874"/>
                      <a:pt x="3387443" y="1132051"/>
                    </a:cubicBezTo>
                    <a:cubicBezTo>
                      <a:pt x="3347357" y="1137214"/>
                      <a:pt x="3140777" y="1040786"/>
                      <a:pt x="3268016" y="837341"/>
                    </a:cubicBezTo>
                    <a:cubicBezTo>
                      <a:pt x="3234468" y="792495"/>
                      <a:pt x="3194924" y="752422"/>
                      <a:pt x="3149992" y="719042"/>
                    </a:cubicBezTo>
                    <a:lnTo>
                      <a:pt x="3131906" y="738610"/>
                    </a:lnTo>
                    <a:cubicBezTo>
                      <a:pt x="3107095" y="765110"/>
                      <a:pt x="2895399" y="809485"/>
                      <a:pt x="2864447" y="598106"/>
                    </a:cubicBezTo>
                    <a:cubicBezTo>
                      <a:pt x="2835543" y="593237"/>
                      <a:pt x="2805886" y="591072"/>
                      <a:pt x="2775723" y="591072"/>
                    </a:cubicBezTo>
                    <a:close/>
                    <a:moveTo>
                      <a:pt x="1843795" y="583016"/>
                    </a:moveTo>
                    <a:cubicBezTo>
                      <a:pt x="1892194" y="583016"/>
                      <a:pt x="1931430" y="622183"/>
                      <a:pt x="1931430" y="670499"/>
                    </a:cubicBezTo>
                    <a:cubicBezTo>
                      <a:pt x="1931430" y="718815"/>
                      <a:pt x="1892194" y="757984"/>
                      <a:pt x="1843795" y="757984"/>
                    </a:cubicBezTo>
                    <a:cubicBezTo>
                      <a:pt x="1795395" y="757984"/>
                      <a:pt x="1756159" y="718815"/>
                      <a:pt x="1756159" y="670499"/>
                    </a:cubicBezTo>
                    <a:cubicBezTo>
                      <a:pt x="1756159" y="622183"/>
                      <a:pt x="1795395" y="583016"/>
                      <a:pt x="1843795" y="583016"/>
                    </a:cubicBezTo>
                    <a:close/>
                    <a:moveTo>
                      <a:pt x="1843795" y="495531"/>
                    </a:moveTo>
                    <a:cubicBezTo>
                      <a:pt x="1746995" y="495531"/>
                      <a:pt x="1668524" y="573867"/>
                      <a:pt x="1668524" y="670499"/>
                    </a:cubicBezTo>
                    <a:cubicBezTo>
                      <a:pt x="1668524" y="767132"/>
                      <a:pt x="1746995" y="845467"/>
                      <a:pt x="1843795" y="845467"/>
                    </a:cubicBezTo>
                    <a:cubicBezTo>
                      <a:pt x="1940594" y="845467"/>
                      <a:pt x="2019066" y="767132"/>
                      <a:pt x="2019066" y="670499"/>
                    </a:cubicBezTo>
                    <a:cubicBezTo>
                      <a:pt x="2019066" y="573867"/>
                      <a:pt x="1940594" y="495531"/>
                      <a:pt x="1843795" y="495531"/>
                    </a:cubicBezTo>
                    <a:close/>
                    <a:moveTo>
                      <a:pt x="1843795" y="426683"/>
                    </a:moveTo>
                    <a:cubicBezTo>
                      <a:pt x="1978684" y="426683"/>
                      <a:pt x="2088034" y="535843"/>
                      <a:pt x="2088034" y="670499"/>
                    </a:cubicBezTo>
                    <a:cubicBezTo>
                      <a:pt x="2088034" y="805155"/>
                      <a:pt x="1978684" y="914316"/>
                      <a:pt x="1843795" y="914316"/>
                    </a:cubicBezTo>
                    <a:cubicBezTo>
                      <a:pt x="1708905" y="914316"/>
                      <a:pt x="1599555" y="805155"/>
                      <a:pt x="1599555" y="670499"/>
                    </a:cubicBezTo>
                    <a:cubicBezTo>
                      <a:pt x="1599555" y="535843"/>
                      <a:pt x="1708905" y="426683"/>
                      <a:pt x="1843795" y="426683"/>
                    </a:cubicBezTo>
                    <a:close/>
                    <a:moveTo>
                      <a:pt x="1843795" y="261932"/>
                    </a:moveTo>
                    <a:cubicBezTo>
                      <a:pt x="1823741" y="261932"/>
                      <a:pt x="1804024" y="263372"/>
                      <a:pt x="1784815" y="266652"/>
                    </a:cubicBezTo>
                    <a:lnTo>
                      <a:pt x="1785298" y="269086"/>
                    </a:lnTo>
                    <a:cubicBezTo>
                      <a:pt x="1789993" y="293585"/>
                      <a:pt x="1726468" y="433283"/>
                      <a:pt x="1590974" y="349618"/>
                    </a:cubicBezTo>
                    <a:cubicBezTo>
                      <a:pt x="1562220" y="372095"/>
                      <a:pt x="1536581" y="398345"/>
                      <a:pt x="1515285" y="427987"/>
                    </a:cubicBezTo>
                    <a:lnTo>
                      <a:pt x="1522082" y="433371"/>
                    </a:lnTo>
                    <a:cubicBezTo>
                      <a:pt x="1541046" y="448595"/>
                      <a:pt x="1581595" y="588906"/>
                      <a:pt x="1438118" y="617912"/>
                    </a:cubicBezTo>
                    <a:cubicBezTo>
                      <a:pt x="1435663" y="635108"/>
                      <a:pt x="1434519" y="652670"/>
                      <a:pt x="1434519" y="670499"/>
                    </a:cubicBezTo>
                    <a:cubicBezTo>
                      <a:pt x="1434519" y="688565"/>
                      <a:pt x="1435694" y="706357"/>
                      <a:pt x="1438387" y="723748"/>
                    </a:cubicBezTo>
                    <a:cubicBezTo>
                      <a:pt x="1470244" y="724404"/>
                      <a:pt x="1594423" y="787306"/>
                      <a:pt x="1516782" y="915440"/>
                    </a:cubicBezTo>
                    <a:cubicBezTo>
                      <a:pt x="1538838" y="944970"/>
                      <a:pt x="1564820" y="971386"/>
                      <a:pt x="1594337" y="993445"/>
                    </a:cubicBezTo>
                    <a:cubicBezTo>
                      <a:pt x="1622959" y="970107"/>
                      <a:pt x="1749028" y="930406"/>
                      <a:pt x="1786435" y="1074682"/>
                    </a:cubicBezTo>
                    <a:cubicBezTo>
                      <a:pt x="1805139" y="1077707"/>
                      <a:pt x="1824308" y="1079067"/>
                      <a:pt x="1843795" y="1079067"/>
                    </a:cubicBezTo>
                    <a:cubicBezTo>
                      <a:pt x="1863683" y="1079067"/>
                      <a:pt x="1883239" y="1077651"/>
                      <a:pt x="1902298" y="1074420"/>
                    </a:cubicBezTo>
                    <a:cubicBezTo>
                      <a:pt x="1901118" y="1045055"/>
                      <a:pt x="1963653" y="917073"/>
                      <a:pt x="2092962" y="994108"/>
                    </a:cubicBezTo>
                    <a:cubicBezTo>
                      <a:pt x="2122213" y="971793"/>
                      <a:pt x="2148328" y="945608"/>
                      <a:pt x="2170058" y="915945"/>
                    </a:cubicBezTo>
                    <a:cubicBezTo>
                      <a:pt x="2144010" y="880349"/>
                      <a:pt x="2108484" y="769694"/>
                      <a:pt x="2241472" y="724097"/>
                    </a:cubicBezTo>
                    <a:lnTo>
                      <a:pt x="2241626" y="724132"/>
                    </a:lnTo>
                    <a:cubicBezTo>
                      <a:pt x="2243930" y="722977"/>
                      <a:pt x="2246578" y="721972"/>
                      <a:pt x="2249532" y="721153"/>
                    </a:cubicBezTo>
                    <a:cubicBezTo>
                      <a:pt x="2252009" y="704595"/>
                      <a:pt x="2253070" y="687671"/>
                      <a:pt x="2253070" y="670499"/>
                    </a:cubicBezTo>
                    <a:cubicBezTo>
                      <a:pt x="2253070" y="653469"/>
                      <a:pt x="2252026" y="636682"/>
                      <a:pt x="2249660" y="620241"/>
                    </a:cubicBezTo>
                    <a:cubicBezTo>
                      <a:pt x="2223064" y="623661"/>
                      <a:pt x="2086001" y="559793"/>
                      <a:pt x="2170422" y="425045"/>
                    </a:cubicBezTo>
                    <a:cubicBezTo>
                      <a:pt x="2148164" y="395341"/>
                      <a:pt x="2121927" y="368800"/>
                      <a:pt x="2092115" y="346691"/>
                    </a:cubicBezTo>
                    <a:lnTo>
                      <a:pt x="2080116" y="359652"/>
                    </a:lnTo>
                    <a:cubicBezTo>
                      <a:pt x="2063654" y="377203"/>
                      <a:pt x="1923197" y="406595"/>
                      <a:pt x="1902662" y="266591"/>
                    </a:cubicBezTo>
                    <a:cubicBezTo>
                      <a:pt x="1883484" y="263366"/>
                      <a:pt x="1863807" y="261932"/>
                      <a:pt x="1843795" y="261932"/>
                    </a:cubicBezTo>
                    <a:close/>
                    <a:moveTo>
                      <a:pt x="1884276" y="322"/>
                    </a:moveTo>
                    <a:cubicBezTo>
                      <a:pt x="2272780" y="-9792"/>
                      <a:pt x="2454052" y="219230"/>
                      <a:pt x="2542952" y="515100"/>
                    </a:cubicBezTo>
                    <a:cubicBezTo>
                      <a:pt x="3578002" y="205537"/>
                      <a:pt x="3911377" y="1742238"/>
                      <a:pt x="2885852" y="2010525"/>
                    </a:cubicBezTo>
                    <a:lnTo>
                      <a:pt x="428402" y="2010525"/>
                    </a:lnTo>
                    <a:cubicBezTo>
                      <a:pt x="-465345" y="1685337"/>
                      <a:pt x="253777" y="772275"/>
                      <a:pt x="657002" y="972300"/>
                    </a:cubicBezTo>
                    <a:cubicBezTo>
                      <a:pt x="837977" y="511925"/>
                      <a:pt x="1238027" y="746875"/>
                      <a:pt x="1285652" y="734175"/>
                    </a:cubicBezTo>
                    <a:cubicBezTo>
                      <a:pt x="1187227" y="492875"/>
                      <a:pt x="1495202" y="56312"/>
                      <a:pt x="1704752" y="19800"/>
                    </a:cubicBezTo>
                    <a:cubicBezTo>
                      <a:pt x="1769046" y="8092"/>
                      <a:pt x="1828776" y="1767"/>
                      <a:pt x="1884276" y="322"/>
                    </a:cubicBezTo>
                    <a:close/>
                  </a:path>
                </a:pathLst>
              </a:custGeom>
              <a:solidFill>
                <a:srgbClr val="FF8C00"/>
              </a:solidFill>
              <a:ln>
                <a:noFill/>
              </a:ln>
            </p:spPr>
            <p:txBody>
              <a:bodyPr vert="horz" wrap="square" lIns="93247" tIns="46623" rIns="93247" bIns="46623"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sz="1836" b="1" dirty="0" err="1"/>
              </a:p>
            </p:txBody>
          </p:sp>
        </p:grpSp>
        <p:grpSp>
          <p:nvGrpSpPr>
            <p:cNvPr id="17" name="Group 16"/>
            <p:cNvGrpSpPr/>
            <p:nvPr/>
          </p:nvGrpSpPr>
          <p:grpSpPr>
            <a:xfrm>
              <a:off x="10938386" y="1943890"/>
              <a:ext cx="795615" cy="795615"/>
              <a:chOff x="10939072" y="2537216"/>
              <a:chExt cx="795728" cy="795728"/>
            </a:xfrm>
          </p:grpSpPr>
          <p:sp>
            <p:nvSpPr>
              <p:cNvPr id="43" name="Oval 42"/>
              <p:cNvSpPr/>
              <p:nvPr/>
            </p:nvSpPr>
            <p:spPr bwMode="auto">
              <a:xfrm>
                <a:off x="10939072" y="2537216"/>
                <a:ext cx="795728" cy="795728"/>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72" name="Freeform 69"/>
              <p:cNvSpPr/>
              <p:nvPr/>
            </p:nvSpPr>
            <p:spPr>
              <a:xfrm flipH="1">
                <a:off x="11178772" y="2716024"/>
                <a:ext cx="316329" cy="438112"/>
              </a:xfrm>
              <a:custGeom>
                <a:avLst/>
                <a:gdLst/>
                <a:ahLst/>
                <a:cxnLst/>
                <a:rect l="l" t="t" r="r" b="b"/>
                <a:pathLst>
                  <a:path w="1581153" h="2189881">
                    <a:moveTo>
                      <a:pt x="883116" y="734711"/>
                    </a:moveTo>
                    <a:cubicBezTo>
                      <a:pt x="862725" y="734711"/>
                      <a:pt x="846194" y="751242"/>
                      <a:pt x="846194" y="771633"/>
                    </a:cubicBezTo>
                    <a:cubicBezTo>
                      <a:pt x="846194" y="792025"/>
                      <a:pt x="862725" y="808556"/>
                      <a:pt x="883116" y="808556"/>
                    </a:cubicBezTo>
                    <a:cubicBezTo>
                      <a:pt x="903508" y="808556"/>
                      <a:pt x="920038" y="792025"/>
                      <a:pt x="920038" y="771633"/>
                    </a:cubicBezTo>
                    <a:cubicBezTo>
                      <a:pt x="920038" y="751242"/>
                      <a:pt x="903508" y="734711"/>
                      <a:pt x="883116" y="734711"/>
                    </a:cubicBezTo>
                    <a:close/>
                    <a:moveTo>
                      <a:pt x="883116" y="712635"/>
                    </a:moveTo>
                    <a:cubicBezTo>
                      <a:pt x="915700" y="712635"/>
                      <a:pt x="942115" y="739049"/>
                      <a:pt x="942115" y="771633"/>
                    </a:cubicBezTo>
                    <a:cubicBezTo>
                      <a:pt x="942115" y="804218"/>
                      <a:pt x="915700" y="830632"/>
                      <a:pt x="883116" y="830632"/>
                    </a:cubicBezTo>
                    <a:cubicBezTo>
                      <a:pt x="850532" y="830632"/>
                      <a:pt x="824118" y="804218"/>
                      <a:pt x="824118" y="771633"/>
                    </a:cubicBezTo>
                    <a:cubicBezTo>
                      <a:pt x="824118" y="739049"/>
                      <a:pt x="850532" y="712635"/>
                      <a:pt x="883116" y="712635"/>
                    </a:cubicBezTo>
                    <a:close/>
                    <a:moveTo>
                      <a:pt x="883116" y="690117"/>
                    </a:moveTo>
                    <a:cubicBezTo>
                      <a:pt x="838096" y="690117"/>
                      <a:pt x="801600" y="726613"/>
                      <a:pt x="801600" y="771633"/>
                    </a:cubicBezTo>
                    <a:cubicBezTo>
                      <a:pt x="801600" y="816654"/>
                      <a:pt x="838096" y="853150"/>
                      <a:pt x="883116" y="853150"/>
                    </a:cubicBezTo>
                    <a:cubicBezTo>
                      <a:pt x="928136" y="853150"/>
                      <a:pt x="964633" y="816654"/>
                      <a:pt x="964633" y="771633"/>
                    </a:cubicBezTo>
                    <a:cubicBezTo>
                      <a:pt x="964633" y="726613"/>
                      <a:pt x="928136" y="690117"/>
                      <a:pt x="883116" y="690117"/>
                    </a:cubicBezTo>
                    <a:close/>
                    <a:moveTo>
                      <a:pt x="846736" y="631719"/>
                    </a:moveTo>
                    <a:cubicBezTo>
                      <a:pt x="848495" y="650106"/>
                      <a:pt x="864156" y="664229"/>
                      <a:pt x="883116" y="664229"/>
                    </a:cubicBezTo>
                    <a:cubicBezTo>
                      <a:pt x="901966" y="664229"/>
                      <a:pt x="917556" y="650269"/>
                      <a:pt x="919434" y="632028"/>
                    </a:cubicBezTo>
                    <a:cubicBezTo>
                      <a:pt x="933117" y="635454"/>
                      <a:pt x="946010" y="640847"/>
                      <a:pt x="957618" y="648200"/>
                    </a:cubicBezTo>
                    <a:cubicBezTo>
                      <a:pt x="945923" y="662280"/>
                      <a:pt x="946837" y="683147"/>
                      <a:pt x="959984" y="696618"/>
                    </a:cubicBezTo>
                    <a:cubicBezTo>
                      <a:pt x="973231" y="710192"/>
                      <a:pt x="994288" y="711531"/>
                      <a:pt x="1008677" y="699936"/>
                    </a:cubicBezTo>
                    <a:cubicBezTo>
                      <a:pt x="1015043" y="710845"/>
                      <a:pt x="1019971" y="722688"/>
                      <a:pt x="1023068" y="735251"/>
                    </a:cubicBezTo>
                    <a:cubicBezTo>
                      <a:pt x="1004666" y="736998"/>
                      <a:pt x="990525" y="752666"/>
                      <a:pt x="990525" y="771638"/>
                    </a:cubicBezTo>
                    <a:cubicBezTo>
                      <a:pt x="990525" y="790600"/>
                      <a:pt x="1004652" y="806263"/>
                      <a:pt x="1023043" y="808020"/>
                    </a:cubicBezTo>
                    <a:cubicBezTo>
                      <a:pt x="1019907" y="820418"/>
                      <a:pt x="1014948" y="832089"/>
                      <a:pt x="1008471" y="842796"/>
                    </a:cubicBezTo>
                    <a:cubicBezTo>
                      <a:pt x="994085" y="831502"/>
                      <a:pt x="973270" y="832980"/>
                      <a:pt x="960164" y="846473"/>
                    </a:cubicBezTo>
                    <a:cubicBezTo>
                      <a:pt x="947023" y="860002"/>
                      <a:pt x="946182" y="880926"/>
                      <a:pt x="957974" y="894985"/>
                    </a:cubicBezTo>
                    <a:cubicBezTo>
                      <a:pt x="946242" y="902441"/>
                      <a:pt x="933311" y="908110"/>
                      <a:pt x="919495" y="911547"/>
                    </a:cubicBezTo>
                    <a:cubicBezTo>
                      <a:pt x="917732" y="893165"/>
                      <a:pt x="902073" y="879047"/>
                      <a:pt x="883116" y="879047"/>
                    </a:cubicBezTo>
                    <a:cubicBezTo>
                      <a:pt x="864266" y="879047"/>
                      <a:pt x="848676" y="893007"/>
                      <a:pt x="846798" y="911248"/>
                    </a:cubicBezTo>
                    <a:cubicBezTo>
                      <a:pt x="833115" y="907823"/>
                      <a:pt x="820222" y="902430"/>
                      <a:pt x="808614" y="895077"/>
                    </a:cubicBezTo>
                    <a:cubicBezTo>
                      <a:pt x="820310" y="880996"/>
                      <a:pt x="819396" y="860129"/>
                      <a:pt x="806249" y="846658"/>
                    </a:cubicBezTo>
                    <a:cubicBezTo>
                      <a:pt x="793001" y="833084"/>
                      <a:pt x="771944" y="831745"/>
                      <a:pt x="757555" y="843340"/>
                    </a:cubicBezTo>
                    <a:cubicBezTo>
                      <a:pt x="751189" y="832430"/>
                      <a:pt x="746262" y="820588"/>
                      <a:pt x="743164" y="808025"/>
                    </a:cubicBezTo>
                    <a:cubicBezTo>
                      <a:pt x="761566" y="806278"/>
                      <a:pt x="775707" y="790610"/>
                      <a:pt x="775707" y="771638"/>
                    </a:cubicBezTo>
                    <a:cubicBezTo>
                      <a:pt x="775707" y="752788"/>
                      <a:pt x="761747" y="737198"/>
                      <a:pt x="743506" y="735320"/>
                    </a:cubicBezTo>
                    <a:cubicBezTo>
                      <a:pt x="746610" y="722921"/>
                      <a:pt x="751330" y="711171"/>
                      <a:pt x="757839" y="700530"/>
                    </a:cubicBezTo>
                    <a:cubicBezTo>
                      <a:pt x="772219" y="711769"/>
                      <a:pt x="792985" y="710273"/>
                      <a:pt x="806069" y="696803"/>
                    </a:cubicBezTo>
                    <a:cubicBezTo>
                      <a:pt x="819234" y="683248"/>
                      <a:pt x="820054" y="662271"/>
                      <a:pt x="808200" y="648208"/>
                    </a:cubicBezTo>
                    <a:cubicBezTo>
                      <a:pt x="819957" y="640798"/>
                      <a:pt x="832906" y="635148"/>
                      <a:pt x="846736" y="631719"/>
                    </a:cubicBezTo>
                    <a:close/>
                    <a:moveTo>
                      <a:pt x="1118281" y="421960"/>
                    </a:moveTo>
                    <a:cubicBezTo>
                      <a:pt x="1085277" y="421960"/>
                      <a:pt x="1058522" y="448715"/>
                      <a:pt x="1058522" y="481719"/>
                    </a:cubicBezTo>
                    <a:cubicBezTo>
                      <a:pt x="1058522" y="514722"/>
                      <a:pt x="1085277" y="541477"/>
                      <a:pt x="1118281" y="541477"/>
                    </a:cubicBezTo>
                    <a:cubicBezTo>
                      <a:pt x="1151285" y="541477"/>
                      <a:pt x="1178040" y="514722"/>
                      <a:pt x="1178040" y="481719"/>
                    </a:cubicBezTo>
                    <a:cubicBezTo>
                      <a:pt x="1178040" y="448715"/>
                      <a:pt x="1151285" y="421960"/>
                      <a:pt x="1118281" y="421960"/>
                    </a:cubicBezTo>
                    <a:close/>
                    <a:moveTo>
                      <a:pt x="1118281" y="386229"/>
                    </a:moveTo>
                    <a:cubicBezTo>
                      <a:pt x="1171019" y="386229"/>
                      <a:pt x="1213770" y="428981"/>
                      <a:pt x="1213770" y="481719"/>
                    </a:cubicBezTo>
                    <a:cubicBezTo>
                      <a:pt x="1213770" y="534456"/>
                      <a:pt x="1171019" y="577208"/>
                      <a:pt x="1118281" y="577208"/>
                    </a:cubicBezTo>
                    <a:cubicBezTo>
                      <a:pt x="1065544" y="577208"/>
                      <a:pt x="1022792" y="534456"/>
                      <a:pt x="1022792" y="481719"/>
                    </a:cubicBezTo>
                    <a:cubicBezTo>
                      <a:pt x="1022792" y="428981"/>
                      <a:pt x="1065544" y="386229"/>
                      <a:pt x="1118281" y="386229"/>
                    </a:cubicBezTo>
                    <a:close/>
                    <a:moveTo>
                      <a:pt x="1118281" y="349784"/>
                    </a:moveTo>
                    <a:cubicBezTo>
                      <a:pt x="1045416" y="349784"/>
                      <a:pt x="986346" y="408853"/>
                      <a:pt x="986346" y="481719"/>
                    </a:cubicBezTo>
                    <a:cubicBezTo>
                      <a:pt x="986346" y="554584"/>
                      <a:pt x="1045416" y="613653"/>
                      <a:pt x="1118281" y="613653"/>
                    </a:cubicBezTo>
                    <a:cubicBezTo>
                      <a:pt x="1191147" y="613653"/>
                      <a:pt x="1250216" y="554584"/>
                      <a:pt x="1250216" y="481719"/>
                    </a:cubicBezTo>
                    <a:cubicBezTo>
                      <a:pt x="1250216" y="408853"/>
                      <a:pt x="1191147" y="349784"/>
                      <a:pt x="1118281" y="349784"/>
                    </a:cubicBezTo>
                    <a:close/>
                    <a:moveTo>
                      <a:pt x="714681" y="341812"/>
                    </a:moveTo>
                    <a:cubicBezTo>
                      <a:pt x="690196" y="341812"/>
                      <a:pt x="670347" y="361661"/>
                      <a:pt x="670347" y="386145"/>
                    </a:cubicBezTo>
                    <a:cubicBezTo>
                      <a:pt x="670347" y="410630"/>
                      <a:pt x="690196" y="430479"/>
                      <a:pt x="714681" y="430479"/>
                    </a:cubicBezTo>
                    <a:cubicBezTo>
                      <a:pt x="739166" y="430479"/>
                      <a:pt x="759014" y="410630"/>
                      <a:pt x="759014" y="386145"/>
                    </a:cubicBezTo>
                    <a:cubicBezTo>
                      <a:pt x="759014" y="361661"/>
                      <a:pt x="739166" y="341812"/>
                      <a:pt x="714681" y="341812"/>
                    </a:cubicBezTo>
                    <a:close/>
                    <a:moveTo>
                      <a:pt x="714681" y="315304"/>
                    </a:moveTo>
                    <a:cubicBezTo>
                      <a:pt x="753806" y="315304"/>
                      <a:pt x="785522" y="347021"/>
                      <a:pt x="785522" y="386145"/>
                    </a:cubicBezTo>
                    <a:cubicBezTo>
                      <a:pt x="785522" y="425270"/>
                      <a:pt x="753806" y="456987"/>
                      <a:pt x="714681" y="456987"/>
                    </a:cubicBezTo>
                    <a:cubicBezTo>
                      <a:pt x="675556" y="456987"/>
                      <a:pt x="643839" y="425270"/>
                      <a:pt x="643839" y="386145"/>
                    </a:cubicBezTo>
                    <a:cubicBezTo>
                      <a:pt x="643839" y="347021"/>
                      <a:pt x="675556" y="315304"/>
                      <a:pt x="714681" y="315304"/>
                    </a:cubicBezTo>
                    <a:close/>
                    <a:moveTo>
                      <a:pt x="714681" y="288265"/>
                    </a:moveTo>
                    <a:cubicBezTo>
                      <a:pt x="660623" y="288265"/>
                      <a:pt x="616801" y="332088"/>
                      <a:pt x="616801" y="386145"/>
                    </a:cubicBezTo>
                    <a:cubicBezTo>
                      <a:pt x="616801" y="440203"/>
                      <a:pt x="660623" y="484025"/>
                      <a:pt x="714681" y="484025"/>
                    </a:cubicBezTo>
                    <a:cubicBezTo>
                      <a:pt x="768738" y="484025"/>
                      <a:pt x="812561" y="440203"/>
                      <a:pt x="812561" y="386145"/>
                    </a:cubicBezTo>
                    <a:cubicBezTo>
                      <a:pt x="812561" y="332088"/>
                      <a:pt x="768738" y="288265"/>
                      <a:pt x="714681" y="288265"/>
                    </a:cubicBezTo>
                    <a:close/>
                    <a:moveTo>
                      <a:pt x="1059399" y="255267"/>
                    </a:moveTo>
                    <a:cubicBezTo>
                      <a:pt x="1062247" y="285026"/>
                      <a:pt x="1087594" y="307885"/>
                      <a:pt x="1118281" y="307885"/>
                    </a:cubicBezTo>
                    <a:cubicBezTo>
                      <a:pt x="1148790" y="307885"/>
                      <a:pt x="1174022" y="285290"/>
                      <a:pt x="1177062" y="255767"/>
                    </a:cubicBezTo>
                    <a:cubicBezTo>
                      <a:pt x="1199208" y="261311"/>
                      <a:pt x="1220076" y="270040"/>
                      <a:pt x="1238863" y="281941"/>
                    </a:cubicBezTo>
                    <a:cubicBezTo>
                      <a:pt x="1219934" y="304731"/>
                      <a:pt x="1221414" y="338503"/>
                      <a:pt x="1242692" y="360306"/>
                    </a:cubicBezTo>
                    <a:cubicBezTo>
                      <a:pt x="1264133" y="382275"/>
                      <a:pt x="1298213" y="384443"/>
                      <a:pt x="1321502" y="365676"/>
                    </a:cubicBezTo>
                    <a:cubicBezTo>
                      <a:pt x="1331806" y="383333"/>
                      <a:pt x="1339781" y="402500"/>
                      <a:pt x="1344794" y="422833"/>
                    </a:cubicBezTo>
                    <a:cubicBezTo>
                      <a:pt x="1315010" y="425660"/>
                      <a:pt x="1292123" y="451020"/>
                      <a:pt x="1292123" y="481726"/>
                    </a:cubicBezTo>
                    <a:cubicBezTo>
                      <a:pt x="1292123" y="512417"/>
                      <a:pt x="1314988" y="537767"/>
                      <a:pt x="1344753" y="540610"/>
                    </a:cubicBezTo>
                    <a:cubicBezTo>
                      <a:pt x="1339677" y="560676"/>
                      <a:pt x="1331652" y="579566"/>
                      <a:pt x="1321169" y="596895"/>
                    </a:cubicBezTo>
                    <a:cubicBezTo>
                      <a:pt x="1297885" y="578615"/>
                      <a:pt x="1264195" y="581008"/>
                      <a:pt x="1242983" y="602847"/>
                    </a:cubicBezTo>
                    <a:cubicBezTo>
                      <a:pt x="1221716" y="624744"/>
                      <a:pt x="1220354" y="658609"/>
                      <a:pt x="1239440" y="681363"/>
                    </a:cubicBezTo>
                    <a:cubicBezTo>
                      <a:pt x="1220450" y="693430"/>
                      <a:pt x="1199521" y="702605"/>
                      <a:pt x="1177160" y="708169"/>
                    </a:cubicBezTo>
                    <a:cubicBezTo>
                      <a:pt x="1174306" y="678418"/>
                      <a:pt x="1148963" y="655567"/>
                      <a:pt x="1118281" y="655567"/>
                    </a:cubicBezTo>
                    <a:cubicBezTo>
                      <a:pt x="1087772" y="655567"/>
                      <a:pt x="1062540" y="678162"/>
                      <a:pt x="1059500" y="707686"/>
                    </a:cubicBezTo>
                    <a:cubicBezTo>
                      <a:pt x="1037355" y="702141"/>
                      <a:pt x="1016486" y="693413"/>
                      <a:pt x="997698" y="681511"/>
                    </a:cubicBezTo>
                    <a:cubicBezTo>
                      <a:pt x="1016628" y="658722"/>
                      <a:pt x="1015149" y="624949"/>
                      <a:pt x="993871" y="603146"/>
                    </a:cubicBezTo>
                    <a:cubicBezTo>
                      <a:pt x="972429" y="581176"/>
                      <a:pt x="938348" y="579009"/>
                      <a:pt x="915060" y="597776"/>
                    </a:cubicBezTo>
                    <a:cubicBezTo>
                      <a:pt x="904757" y="580119"/>
                      <a:pt x="896781" y="560951"/>
                      <a:pt x="891768" y="540619"/>
                    </a:cubicBezTo>
                    <a:cubicBezTo>
                      <a:pt x="921552" y="537791"/>
                      <a:pt x="944439" y="512432"/>
                      <a:pt x="944439" y="481726"/>
                    </a:cubicBezTo>
                    <a:cubicBezTo>
                      <a:pt x="944439" y="451217"/>
                      <a:pt x="921844" y="425985"/>
                      <a:pt x="892322" y="422945"/>
                    </a:cubicBezTo>
                    <a:cubicBezTo>
                      <a:pt x="897345" y="402878"/>
                      <a:pt x="904984" y="383860"/>
                      <a:pt x="915520" y="366638"/>
                    </a:cubicBezTo>
                    <a:cubicBezTo>
                      <a:pt x="938793" y="384828"/>
                      <a:pt x="972404" y="382406"/>
                      <a:pt x="993580" y="360605"/>
                    </a:cubicBezTo>
                    <a:cubicBezTo>
                      <a:pt x="1014887" y="338667"/>
                      <a:pt x="1016215" y="304716"/>
                      <a:pt x="997030" y="281954"/>
                    </a:cubicBezTo>
                    <a:cubicBezTo>
                      <a:pt x="1016058" y="269961"/>
                      <a:pt x="1037015" y="260817"/>
                      <a:pt x="1059399" y="255267"/>
                    </a:cubicBezTo>
                    <a:close/>
                    <a:moveTo>
                      <a:pt x="670997" y="218145"/>
                    </a:moveTo>
                    <a:cubicBezTo>
                      <a:pt x="673110" y="240223"/>
                      <a:pt x="691915" y="257181"/>
                      <a:pt x="714681" y="257181"/>
                    </a:cubicBezTo>
                    <a:cubicBezTo>
                      <a:pt x="737315" y="257181"/>
                      <a:pt x="756034" y="240418"/>
                      <a:pt x="758289" y="218516"/>
                    </a:cubicBezTo>
                    <a:cubicBezTo>
                      <a:pt x="774718" y="222629"/>
                      <a:pt x="790200" y="229105"/>
                      <a:pt x="804138" y="237934"/>
                    </a:cubicBezTo>
                    <a:cubicBezTo>
                      <a:pt x="790095" y="254841"/>
                      <a:pt x="791193" y="279896"/>
                      <a:pt x="806978" y="296071"/>
                    </a:cubicBezTo>
                    <a:cubicBezTo>
                      <a:pt x="822885" y="312370"/>
                      <a:pt x="848169" y="313978"/>
                      <a:pt x="865446" y="300056"/>
                    </a:cubicBezTo>
                    <a:cubicBezTo>
                      <a:pt x="873090" y="313155"/>
                      <a:pt x="879007" y="327375"/>
                      <a:pt x="882726" y="342459"/>
                    </a:cubicBezTo>
                    <a:cubicBezTo>
                      <a:pt x="860630" y="344557"/>
                      <a:pt x="843650" y="363371"/>
                      <a:pt x="843650" y="386151"/>
                    </a:cubicBezTo>
                    <a:cubicBezTo>
                      <a:pt x="843650" y="408920"/>
                      <a:pt x="860614" y="427727"/>
                      <a:pt x="882696" y="429836"/>
                    </a:cubicBezTo>
                    <a:cubicBezTo>
                      <a:pt x="878930" y="444722"/>
                      <a:pt x="872976" y="458737"/>
                      <a:pt x="865199" y="471592"/>
                    </a:cubicBezTo>
                    <a:cubicBezTo>
                      <a:pt x="847926" y="458031"/>
                      <a:pt x="822932" y="459806"/>
                      <a:pt x="807195" y="476008"/>
                    </a:cubicBezTo>
                    <a:cubicBezTo>
                      <a:pt x="791417" y="492253"/>
                      <a:pt x="790406" y="517378"/>
                      <a:pt x="804566" y="534258"/>
                    </a:cubicBezTo>
                    <a:cubicBezTo>
                      <a:pt x="790478" y="543211"/>
                      <a:pt x="774951" y="550017"/>
                      <a:pt x="758362" y="554145"/>
                    </a:cubicBezTo>
                    <a:cubicBezTo>
                      <a:pt x="756245" y="532073"/>
                      <a:pt x="737443" y="515121"/>
                      <a:pt x="714681" y="515121"/>
                    </a:cubicBezTo>
                    <a:cubicBezTo>
                      <a:pt x="692046" y="515121"/>
                      <a:pt x="673328" y="531884"/>
                      <a:pt x="671072" y="553786"/>
                    </a:cubicBezTo>
                    <a:cubicBezTo>
                      <a:pt x="654643" y="549673"/>
                      <a:pt x="639161" y="543198"/>
                      <a:pt x="625223" y="534368"/>
                    </a:cubicBezTo>
                    <a:cubicBezTo>
                      <a:pt x="639266" y="517461"/>
                      <a:pt x="638169" y="492406"/>
                      <a:pt x="622383" y="476230"/>
                    </a:cubicBezTo>
                    <a:cubicBezTo>
                      <a:pt x="606476" y="459931"/>
                      <a:pt x="581192" y="458323"/>
                      <a:pt x="563915" y="472246"/>
                    </a:cubicBezTo>
                    <a:cubicBezTo>
                      <a:pt x="556271" y="459147"/>
                      <a:pt x="550354" y="444927"/>
                      <a:pt x="546635" y="429843"/>
                    </a:cubicBezTo>
                    <a:cubicBezTo>
                      <a:pt x="568731" y="427745"/>
                      <a:pt x="585711" y="408931"/>
                      <a:pt x="585711" y="386151"/>
                    </a:cubicBezTo>
                    <a:cubicBezTo>
                      <a:pt x="585711" y="363517"/>
                      <a:pt x="568948" y="344798"/>
                      <a:pt x="547046" y="342542"/>
                    </a:cubicBezTo>
                    <a:cubicBezTo>
                      <a:pt x="550773" y="327655"/>
                      <a:pt x="556440" y="313546"/>
                      <a:pt x="564256" y="300769"/>
                    </a:cubicBezTo>
                    <a:cubicBezTo>
                      <a:pt x="581522" y="314264"/>
                      <a:pt x="606457" y="312467"/>
                      <a:pt x="622167" y="296293"/>
                    </a:cubicBezTo>
                    <a:cubicBezTo>
                      <a:pt x="637975" y="280018"/>
                      <a:pt x="638959" y="254830"/>
                      <a:pt x="624727" y="237944"/>
                    </a:cubicBezTo>
                    <a:cubicBezTo>
                      <a:pt x="638843" y="229046"/>
                      <a:pt x="654391" y="222263"/>
                      <a:pt x="670997" y="218145"/>
                    </a:cubicBezTo>
                    <a:close/>
                    <a:moveTo>
                      <a:pt x="888599" y="51"/>
                    </a:moveTo>
                    <a:cubicBezTo>
                      <a:pt x="549309" y="4932"/>
                      <a:pt x="279179" y="203462"/>
                      <a:pt x="214901" y="405245"/>
                    </a:cubicBezTo>
                    <a:cubicBezTo>
                      <a:pt x="150623" y="607028"/>
                      <a:pt x="216528" y="436977"/>
                      <a:pt x="122145" y="683511"/>
                    </a:cubicBezTo>
                    <a:cubicBezTo>
                      <a:pt x="110754" y="788471"/>
                      <a:pt x="186423" y="773825"/>
                      <a:pt x="166082" y="849494"/>
                    </a:cubicBezTo>
                    <a:cubicBezTo>
                      <a:pt x="145741" y="925163"/>
                      <a:pt x="4167" y="1076501"/>
                      <a:pt x="99" y="1137524"/>
                    </a:cubicBezTo>
                    <a:cubicBezTo>
                      <a:pt x="-3970" y="1198547"/>
                      <a:pt x="118891" y="1183088"/>
                      <a:pt x="141673" y="1215634"/>
                    </a:cubicBezTo>
                    <a:cubicBezTo>
                      <a:pt x="164455" y="1248179"/>
                      <a:pt x="132723" y="1307575"/>
                      <a:pt x="136791" y="1332798"/>
                    </a:cubicBezTo>
                    <a:cubicBezTo>
                      <a:pt x="140859" y="1358021"/>
                      <a:pt x="163641" y="1357207"/>
                      <a:pt x="166082" y="1366971"/>
                    </a:cubicBezTo>
                    <a:cubicBezTo>
                      <a:pt x="168523" y="1376735"/>
                      <a:pt x="140859" y="1375108"/>
                      <a:pt x="151436" y="1391380"/>
                    </a:cubicBezTo>
                    <a:cubicBezTo>
                      <a:pt x="162014" y="1407653"/>
                      <a:pt x="213274" y="1415790"/>
                      <a:pt x="229546" y="1464608"/>
                    </a:cubicBezTo>
                    <a:cubicBezTo>
                      <a:pt x="245819" y="1513427"/>
                      <a:pt x="113195" y="1633032"/>
                      <a:pt x="249074" y="1684292"/>
                    </a:cubicBezTo>
                    <a:cubicBezTo>
                      <a:pt x="384952" y="1735552"/>
                      <a:pt x="562327" y="1630592"/>
                      <a:pt x="605450" y="1713583"/>
                    </a:cubicBezTo>
                    <a:cubicBezTo>
                      <a:pt x="648573" y="1796575"/>
                      <a:pt x="702274" y="1941403"/>
                      <a:pt x="507813" y="2182242"/>
                    </a:cubicBezTo>
                    <a:cubicBezTo>
                      <a:pt x="786893" y="2178987"/>
                      <a:pt x="1326340" y="2200955"/>
                      <a:pt x="1562296" y="2182242"/>
                    </a:cubicBezTo>
                    <a:cubicBezTo>
                      <a:pt x="1505341" y="2007308"/>
                      <a:pt x="1320644" y="1838884"/>
                      <a:pt x="1323085" y="1601300"/>
                    </a:cubicBezTo>
                    <a:cubicBezTo>
                      <a:pt x="1325526" y="1363716"/>
                      <a:pt x="1527310" y="1165188"/>
                      <a:pt x="1576942" y="756739"/>
                    </a:cubicBezTo>
                    <a:cubicBezTo>
                      <a:pt x="1626574" y="348290"/>
                      <a:pt x="1227888" y="-4832"/>
                      <a:pt x="888599" y="51"/>
                    </a:cubicBezTo>
                    <a:close/>
                  </a:path>
                </a:pathLst>
              </a:custGeom>
              <a:solidFill>
                <a:schemeClr val="accent1"/>
              </a:solidFill>
              <a:ln w="9525">
                <a:noFill/>
                <a:round/>
                <a:headEnd/>
                <a:tailEnd/>
              </a:ln>
            </p:spPr>
            <p:txBody>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sz="1836" dirty="0" err="1">
                  <a:ln>
                    <a:solidFill>
                      <a:schemeClr val="tx1">
                        <a:alpha val="0"/>
                      </a:schemeClr>
                    </a:solidFill>
                  </a:ln>
                </a:endParaRPr>
              </a:p>
            </p:txBody>
          </p:sp>
        </p:grpSp>
        <p:grpSp>
          <p:nvGrpSpPr>
            <p:cNvPr id="11" name="Group 10"/>
            <p:cNvGrpSpPr/>
            <p:nvPr/>
          </p:nvGrpSpPr>
          <p:grpSpPr>
            <a:xfrm>
              <a:off x="10938386" y="3778103"/>
              <a:ext cx="795615" cy="795615"/>
              <a:chOff x="10939072" y="4371689"/>
              <a:chExt cx="795728" cy="795728"/>
            </a:xfrm>
          </p:grpSpPr>
          <p:sp>
            <p:nvSpPr>
              <p:cNvPr id="52" name="Oval 51"/>
              <p:cNvSpPr/>
              <p:nvPr/>
            </p:nvSpPr>
            <p:spPr bwMode="auto">
              <a:xfrm>
                <a:off x="10939072" y="4371689"/>
                <a:ext cx="795728" cy="795728"/>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73" name="Freeform 44"/>
              <p:cNvSpPr/>
              <p:nvPr/>
            </p:nvSpPr>
            <p:spPr bwMode="auto">
              <a:xfrm rot="5400000">
                <a:off x="11130879" y="4563495"/>
                <a:ext cx="412115" cy="412116"/>
              </a:xfrm>
              <a:custGeom>
                <a:avLst/>
                <a:gdLst>
                  <a:gd name="connsiteX0" fmla="*/ 957973 w 1331242"/>
                  <a:gd name="connsiteY0" fmla="*/ 1077380 h 1331244"/>
                  <a:gd name="connsiteX1" fmla="*/ 957973 w 1331242"/>
                  <a:gd name="connsiteY1" fmla="*/ 253865 h 1331244"/>
                  <a:gd name="connsiteX2" fmla="*/ 970078 w 1331242"/>
                  <a:gd name="connsiteY2" fmla="*/ 241760 h 1331244"/>
                  <a:gd name="connsiteX3" fmla="*/ 1018497 w 1331242"/>
                  <a:gd name="connsiteY3" fmla="*/ 241760 h 1331244"/>
                  <a:gd name="connsiteX4" fmla="*/ 1030602 w 1331242"/>
                  <a:gd name="connsiteY4" fmla="*/ 253865 h 1331244"/>
                  <a:gd name="connsiteX5" fmla="*/ 1030602 w 1331242"/>
                  <a:gd name="connsiteY5" fmla="*/ 1077380 h 1331244"/>
                  <a:gd name="connsiteX6" fmla="*/ 1018497 w 1331242"/>
                  <a:gd name="connsiteY6" fmla="*/ 1089485 h 1331244"/>
                  <a:gd name="connsiteX7" fmla="*/ 970078 w 1331242"/>
                  <a:gd name="connsiteY7" fmla="*/ 1089485 h 1331244"/>
                  <a:gd name="connsiteX8" fmla="*/ 957973 w 1331242"/>
                  <a:gd name="connsiteY8" fmla="*/ 1077380 h 1331244"/>
                  <a:gd name="connsiteX9" fmla="*/ 729178 w 1331242"/>
                  <a:gd name="connsiteY9" fmla="*/ 1044350 h 1331244"/>
                  <a:gd name="connsiteX10" fmla="*/ 729178 w 1331242"/>
                  <a:gd name="connsiteY10" fmla="*/ 995931 h 1331244"/>
                  <a:gd name="connsiteX11" fmla="*/ 741283 w 1331242"/>
                  <a:gd name="connsiteY11" fmla="*/ 983826 h 1331244"/>
                  <a:gd name="connsiteX12" fmla="*/ 899953 w 1331242"/>
                  <a:gd name="connsiteY12" fmla="*/ 983826 h 1331244"/>
                  <a:gd name="connsiteX13" fmla="*/ 912058 w 1331242"/>
                  <a:gd name="connsiteY13" fmla="*/ 995931 h 1331244"/>
                  <a:gd name="connsiteX14" fmla="*/ 912058 w 1331242"/>
                  <a:gd name="connsiteY14" fmla="*/ 1044350 h 1331244"/>
                  <a:gd name="connsiteX15" fmla="*/ 899953 w 1331242"/>
                  <a:gd name="connsiteY15" fmla="*/ 1056455 h 1331244"/>
                  <a:gd name="connsiteX16" fmla="*/ 741283 w 1331242"/>
                  <a:gd name="connsiteY16" fmla="*/ 1056455 h 1331244"/>
                  <a:gd name="connsiteX17" fmla="*/ 729178 w 1331242"/>
                  <a:gd name="connsiteY17" fmla="*/ 1044350 h 1331244"/>
                  <a:gd name="connsiteX18" fmla="*/ 678619 w 1331242"/>
                  <a:gd name="connsiteY18" fmla="*/ 876705 h 1331244"/>
                  <a:gd name="connsiteX19" fmla="*/ 678619 w 1331242"/>
                  <a:gd name="connsiteY19" fmla="*/ 828286 h 1331244"/>
                  <a:gd name="connsiteX20" fmla="*/ 690724 w 1331242"/>
                  <a:gd name="connsiteY20" fmla="*/ 816181 h 1331244"/>
                  <a:gd name="connsiteX21" fmla="*/ 899953 w 1331242"/>
                  <a:gd name="connsiteY21" fmla="*/ 816181 h 1331244"/>
                  <a:gd name="connsiteX22" fmla="*/ 912058 w 1331242"/>
                  <a:gd name="connsiteY22" fmla="*/ 828286 h 1331244"/>
                  <a:gd name="connsiteX23" fmla="*/ 912058 w 1331242"/>
                  <a:gd name="connsiteY23" fmla="*/ 876705 h 1331244"/>
                  <a:gd name="connsiteX24" fmla="*/ 899953 w 1331242"/>
                  <a:gd name="connsiteY24" fmla="*/ 888810 h 1331244"/>
                  <a:gd name="connsiteX25" fmla="*/ 690724 w 1331242"/>
                  <a:gd name="connsiteY25" fmla="*/ 888810 h 1331244"/>
                  <a:gd name="connsiteX26" fmla="*/ 678619 w 1331242"/>
                  <a:gd name="connsiteY26" fmla="*/ 876705 h 1331244"/>
                  <a:gd name="connsiteX27" fmla="*/ 604801 w 1331242"/>
                  <a:gd name="connsiteY27" fmla="*/ 709060 h 1331244"/>
                  <a:gd name="connsiteX28" fmla="*/ 604801 w 1331242"/>
                  <a:gd name="connsiteY28" fmla="*/ 660641 h 1331244"/>
                  <a:gd name="connsiteX29" fmla="*/ 616906 w 1331242"/>
                  <a:gd name="connsiteY29" fmla="*/ 648536 h 1331244"/>
                  <a:gd name="connsiteX30" fmla="*/ 899953 w 1331242"/>
                  <a:gd name="connsiteY30" fmla="*/ 648536 h 1331244"/>
                  <a:gd name="connsiteX31" fmla="*/ 912058 w 1331242"/>
                  <a:gd name="connsiteY31" fmla="*/ 660641 h 1331244"/>
                  <a:gd name="connsiteX32" fmla="*/ 912058 w 1331242"/>
                  <a:gd name="connsiteY32" fmla="*/ 709060 h 1331244"/>
                  <a:gd name="connsiteX33" fmla="*/ 899953 w 1331242"/>
                  <a:gd name="connsiteY33" fmla="*/ 721165 h 1331244"/>
                  <a:gd name="connsiteX34" fmla="*/ 616906 w 1331242"/>
                  <a:gd name="connsiteY34" fmla="*/ 721165 h 1331244"/>
                  <a:gd name="connsiteX35" fmla="*/ 604801 w 1331242"/>
                  <a:gd name="connsiteY35" fmla="*/ 709060 h 1331244"/>
                  <a:gd name="connsiteX36" fmla="*/ 566701 w 1331242"/>
                  <a:gd name="connsiteY36" fmla="*/ 541415 h 1331244"/>
                  <a:gd name="connsiteX37" fmla="*/ 566701 w 1331242"/>
                  <a:gd name="connsiteY37" fmla="*/ 492996 h 1331244"/>
                  <a:gd name="connsiteX38" fmla="*/ 578806 w 1331242"/>
                  <a:gd name="connsiteY38" fmla="*/ 480891 h 1331244"/>
                  <a:gd name="connsiteX39" fmla="*/ 899953 w 1331242"/>
                  <a:gd name="connsiteY39" fmla="*/ 480891 h 1331244"/>
                  <a:gd name="connsiteX40" fmla="*/ 912058 w 1331242"/>
                  <a:gd name="connsiteY40" fmla="*/ 492996 h 1331244"/>
                  <a:gd name="connsiteX41" fmla="*/ 912058 w 1331242"/>
                  <a:gd name="connsiteY41" fmla="*/ 541415 h 1331244"/>
                  <a:gd name="connsiteX42" fmla="*/ 899953 w 1331242"/>
                  <a:gd name="connsiteY42" fmla="*/ 553520 h 1331244"/>
                  <a:gd name="connsiteX43" fmla="*/ 578806 w 1331242"/>
                  <a:gd name="connsiteY43" fmla="*/ 553520 h 1331244"/>
                  <a:gd name="connsiteX44" fmla="*/ 566701 w 1331242"/>
                  <a:gd name="connsiteY44" fmla="*/ 541415 h 1331244"/>
                  <a:gd name="connsiteX45" fmla="*/ 314272 w 1331242"/>
                  <a:gd name="connsiteY45" fmla="*/ 331160 h 1331244"/>
                  <a:gd name="connsiteX46" fmla="*/ 468407 w 1331242"/>
                  <a:gd name="connsiteY46" fmla="*/ 241761 h 1331244"/>
                  <a:gd name="connsiteX47" fmla="*/ 468407 w 1331242"/>
                  <a:gd name="connsiteY47" fmla="*/ 294845 h 1331244"/>
                  <a:gd name="connsiteX48" fmla="*/ 899952 w 1331242"/>
                  <a:gd name="connsiteY48" fmla="*/ 294845 h 1331244"/>
                  <a:gd name="connsiteX49" fmla="*/ 912057 w 1331242"/>
                  <a:gd name="connsiteY49" fmla="*/ 306950 h 1331244"/>
                  <a:gd name="connsiteX50" fmla="*/ 912057 w 1331242"/>
                  <a:gd name="connsiteY50" fmla="*/ 355369 h 1331244"/>
                  <a:gd name="connsiteX51" fmla="*/ 899952 w 1331242"/>
                  <a:gd name="connsiteY51" fmla="*/ 367474 h 1331244"/>
                  <a:gd name="connsiteX52" fmla="*/ 468407 w 1331242"/>
                  <a:gd name="connsiteY52" fmla="*/ 367474 h 1331244"/>
                  <a:gd name="connsiteX53" fmla="*/ 468407 w 1331242"/>
                  <a:gd name="connsiteY53" fmla="*/ 420558 h 1331244"/>
                  <a:gd name="connsiteX54" fmla="*/ 95477 w 1331242"/>
                  <a:gd name="connsiteY54" fmla="*/ 665622 h 1331244"/>
                  <a:gd name="connsiteX55" fmla="*/ 665621 w 1331242"/>
                  <a:gd name="connsiteY55" fmla="*/ 1235767 h 1331244"/>
                  <a:gd name="connsiteX56" fmla="*/ 1235765 w 1331242"/>
                  <a:gd name="connsiteY56" fmla="*/ 665622 h 1331244"/>
                  <a:gd name="connsiteX57" fmla="*/ 665621 w 1331242"/>
                  <a:gd name="connsiteY57" fmla="*/ 95477 h 1331244"/>
                  <a:gd name="connsiteX58" fmla="*/ 95477 w 1331242"/>
                  <a:gd name="connsiteY58" fmla="*/ 665622 h 1331244"/>
                  <a:gd name="connsiteX59" fmla="*/ 0 w 1331242"/>
                  <a:gd name="connsiteY59" fmla="*/ 665622 h 1331244"/>
                  <a:gd name="connsiteX60" fmla="*/ 665621 w 1331242"/>
                  <a:gd name="connsiteY60" fmla="*/ 0 h 1331244"/>
                  <a:gd name="connsiteX61" fmla="*/ 1331242 w 1331242"/>
                  <a:gd name="connsiteY61" fmla="*/ 665622 h 1331244"/>
                  <a:gd name="connsiteX62" fmla="*/ 665621 w 1331242"/>
                  <a:gd name="connsiteY62" fmla="*/ 1331244 h 1331244"/>
                  <a:gd name="connsiteX63" fmla="*/ 0 w 1331242"/>
                  <a:gd name="connsiteY63" fmla="*/ 665622 h 133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331242" h="1331244">
                    <a:moveTo>
                      <a:pt x="957973" y="1077380"/>
                    </a:moveTo>
                    <a:lnTo>
                      <a:pt x="957973" y="253865"/>
                    </a:lnTo>
                    <a:cubicBezTo>
                      <a:pt x="957973" y="247180"/>
                      <a:pt x="963393" y="241760"/>
                      <a:pt x="970078" y="241760"/>
                    </a:cubicBezTo>
                    <a:lnTo>
                      <a:pt x="1018497" y="241760"/>
                    </a:lnTo>
                    <a:cubicBezTo>
                      <a:pt x="1025182" y="241760"/>
                      <a:pt x="1030602" y="247180"/>
                      <a:pt x="1030602" y="253865"/>
                    </a:cubicBezTo>
                    <a:lnTo>
                      <a:pt x="1030602" y="1077380"/>
                    </a:lnTo>
                    <a:cubicBezTo>
                      <a:pt x="1030602" y="1084065"/>
                      <a:pt x="1025182" y="1089485"/>
                      <a:pt x="1018497" y="1089485"/>
                    </a:cubicBezTo>
                    <a:lnTo>
                      <a:pt x="970078" y="1089485"/>
                    </a:lnTo>
                    <a:cubicBezTo>
                      <a:pt x="963393" y="1089485"/>
                      <a:pt x="957973" y="1084065"/>
                      <a:pt x="957973" y="1077380"/>
                    </a:cubicBezTo>
                    <a:close/>
                    <a:moveTo>
                      <a:pt x="729178" y="1044350"/>
                    </a:moveTo>
                    <a:lnTo>
                      <a:pt x="729178" y="995931"/>
                    </a:lnTo>
                    <a:cubicBezTo>
                      <a:pt x="729178" y="989246"/>
                      <a:pt x="734598" y="983826"/>
                      <a:pt x="741283" y="983826"/>
                    </a:cubicBezTo>
                    <a:lnTo>
                      <a:pt x="899953" y="983826"/>
                    </a:lnTo>
                    <a:cubicBezTo>
                      <a:pt x="906638" y="983826"/>
                      <a:pt x="912058" y="989246"/>
                      <a:pt x="912058" y="995931"/>
                    </a:cubicBezTo>
                    <a:lnTo>
                      <a:pt x="912058" y="1044350"/>
                    </a:lnTo>
                    <a:cubicBezTo>
                      <a:pt x="912058" y="1051035"/>
                      <a:pt x="906638" y="1056455"/>
                      <a:pt x="899953" y="1056455"/>
                    </a:cubicBezTo>
                    <a:lnTo>
                      <a:pt x="741283" y="1056455"/>
                    </a:lnTo>
                    <a:cubicBezTo>
                      <a:pt x="734598" y="1056455"/>
                      <a:pt x="729178" y="1051035"/>
                      <a:pt x="729178" y="1044350"/>
                    </a:cubicBezTo>
                    <a:close/>
                    <a:moveTo>
                      <a:pt x="678619" y="876705"/>
                    </a:moveTo>
                    <a:lnTo>
                      <a:pt x="678619" y="828286"/>
                    </a:lnTo>
                    <a:cubicBezTo>
                      <a:pt x="678619" y="821601"/>
                      <a:pt x="684039" y="816181"/>
                      <a:pt x="690724" y="816181"/>
                    </a:cubicBezTo>
                    <a:lnTo>
                      <a:pt x="899953" y="816181"/>
                    </a:lnTo>
                    <a:cubicBezTo>
                      <a:pt x="906638" y="816181"/>
                      <a:pt x="912058" y="821601"/>
                      <a:pt x="912058" y="828286"/>
                    </a:cubicBezTo>
                    <a:lnTo>
                      <a:pt x="912058" y="876705"/>
                    </a:lnTo>
                    <a:cubicBezTo>
                      <a:pt x="912058" y="883390"/>
                      <a:pt x="906638" y="888810"/>
                      <a:pt x="899953" y="888810"/>
                    </a:cubicBezTo>
                    <a:lnTo>
                      <a:pt x="690724" y="888810"/>
                    </a:lnTo>
                    <a:cubicBezTo>
                      <a:pt x="684039" y="888810"/>
                      <a:pt x="678619" y="883390"/>
                      <a:pt x="678619" y="876705"/>
                    </a:cubicBezTo>
                    <a:close/>
                    <a:moveTo>
                      <a:pt x="604801" y="709060"/>
                    </a:moveTo>
                    <a:lnTo>
                      <a:pt x="604801" y="660641"/>
                    </a:lnTo>
                    <a:cubicBezTo>
                      <a:pt x="604801" y="653956"/>
                      <a:pt x="610221" y="648536"/>
                      <a:pt x="616906" y="648536"/>
                    </a:cubicBezTo>
                    <a:lnTo>
                      <a:pt x="899953" y="648536"/>
                    </a:lnTo>
                    <a:cubicBezTo>
                      <a:pt x="906638" y="648536"/>
                      <a:pt x="912058" y="653956"/>
                      <a:pt x="912058" y="660641"/>
                    </a:cubicBezTo>
                    <a:lnTo>
                      <a:pt x="912058" y="709060"/>
                    </a:lnTo>
                    <a:cubicBezTo>
                      <a:pt x="912058" y="715745"/>
                      <a:pt x="906638" y="721165"/>
                      <a:pt x="899953" y="721165"/>
                    </a:cubicBezTo>
                    <a:lnTo>
                      <a:pt x="616906" y="721165"/>
                    </a:lnTo>
                    <a:cubicBezTo>
                      <a:pt x="610221" y="721165"/>
                      <a:pt x="604801" y="715745"/>
                      <a:pt x="604801" y="709060"/>
                    </a:cubicBezTo>
                    <a:close/>
                    <a:moveTo>
                      <a:pt x="566701" y="541415"/>
                    </a:moveTo>
                    <a:lnTo>
                      <a:pt x="566701" y="492996"/>
                    </a:lnTo>
                    <a:cubicBezTo>
                      <a:pt x="566701" y="486311"/>
                      <a:pt x="572121" y="480891"/>
                      <a:pt x="578806" y="480891"/>
                    </a:cubicBezTo>
                    <a:lnTo>
                      <a:pt x="899953" y="480891"/>
                    </a:lnTo>
                    <a:cubicBezTo>
                      <a:pt x="906638" y="480891"/>
                      <a:pt x="912058" y="486311"/>
                      <a:pt x="912058" y="492996"/>
                    </a:cubicBezTo>
                    <a:lnTo>
                      <a:pt x="912058" y="541415"/>
                    </a:lnTo>
                    <a:cubicBezTo>
                      <a:pt x="912058" y="548100"/>
                      <a:pt x="906638" y="553520"/>
                      <a:pt x="899953" y="553520"/>
                    </a:cubicBezTo>
                    <a:lnTo>
                      <a:pt x="578806" y="553520"/>
                    </a:lnTo>
                    <a:cubicBezTo>
                      <a:pt x="572121" y="553520"/>
                      <a:pt x="566701" y="548100"/>
                      <a:pt x="566701" y="541415"/>
                    </a:cubicBezTo>
                    <a:close/>
                    <a:moveTo>
                      <a:pt x="314272" y="331160"/>
                    </a:moveTo>
                    <a:lnTo>
                      <a:pt x="468407" y="241761"/>
                    </a:lnTo>
                    <a:lnTo>
                      <a:pt x="468407" y="294845"/>
                    </a:lnTo>
                    <a:lnTo>
                      <a:pt x="899952" y="294845"/>
                    </a:lnTo>
                    <a:cubicBezTo>
                      <a:pt x="906637" y="294845"/>
                      <a:pt x="912057" y="300265"/>
                      <a:pt x="912057" y="306950"/>
                    </a:cubicBezTo>
                    <a:lnTo>
                      <a:pt x="912057" y="355369"/>
                    </a:lnTo>
                    <a:cubicBezTo>
                      <a:pt x="912057" y="362054"/>
                      <a:pt x="906637" y="367474"/>
                      <a:pt x="899952" y="367474"/>
                    </a:cubicBezTo>
                    <a:lnTo>
                      <a:pt x="468407" y="367474"/>
                    </a:lnTo>
                    <a:lnTo>
                      <a:pt x="468407" y="420558"/>
                    </a:lnTo>
                    <a:close/>
                    <a:moveTo>
                      <a:pt x="95477" y="665622"/>
                    </a:moveTo>
                    <a:cubicBezTo>
                      <a:pt x="95477" y="980504"/>
                      <a:pt x="350739" y="1235767"/>
                      <a:pt x="665621" y="1235767"/>
                    </a:cubicBezTo>
                    <a:cubicBezTo>
                      <a:pt x="980503" y="1235767"/>
                      <a:pt x="1235765" y="980504"/>
                      <a:pt x="1235765" y="665622"/>
                    </a:cubicBezTo>
                    <a:cubicBezTo>
                      <a:pt x="1235765" y="350740"/>
                      <a:pt x="980503" y="95477"/>
                      <a:pt x="665621" y="95477"/>
                    </a:cubicBezTo>
                    <a:cubicBezTo>
                      <a:pt x="350739" y="95477"/>
                      <a:pt x="95477" y="350740"/>
                      <a:pt x="95477" y="665622"/>
                    </a:cubicBezTo>
                    <a:close/>
                    <a:moveTo>
                      <a:pt x="0" y="665622"/>
                    </a:moveTo>
                    <a:cubicBezTo>
                      <a:pt x="0" y="298009"/>
                      <a:pt x="298009" y="0"/>
                      <a:pt x="665621" y="0"/>
                    </a:cubicBezTo>
                    <a:cubicBezTo>
                      <a:pt x="1033233" y="0"/>
                      <a:pt x="1331242" y="298009"/>
                      <a:pt x="1331242" y="665622"/>
                    </a:cubicBezTo>
                    <a:cubicBezTo>
                      <a:pt x="1331242" y="1033235"/>
                      <a:pt x="1033233" y="1331244"/>
                      <a:pt x="665621" y="1331244"/>
                    </a:cubicBezTo>
                    <a:cubicBezTo>
                      <a:pt x="298009" y="1331244"/>
                      <a:pt x="0" y="1033235"/>
                      <a:pt x="0" y="665622"/>
                    </a:cubicBezTo>
                    <a:close/>
                  </a:path>
                </a:pathLst>
              </a:custGeom>
              <a:solidFill>
                <a:schemeClr val="accent2"/>
              </a:solidFill>
              <a:ln w="28575" cap="sq">
                <a:noFill/>
                <a:miter lim="800000"/>
                <a:headEnd type="none" w="med" len="med"/>
                <a:tailEnd type="none" w="med" len="med"/>
              </a:ln>
              <a:extLst/>
            </p:spPr>
            <p:style>
              <a:lnRef idx="1">
                <a:schemeClr val="accent1"/>
              </a:lnRef>
              <a:fillRef idx="0">
                <a:schemeClr val="accent1"/>
              </a:fillRef>
              <a:effectRef idx="0">
                <a:schemeClr val="accent1"/>
              </a:effectRef>
              <a:fontRef idx="minor">
                <a:schemeClr val="tx1"/>
              </a:fontRef>
            </p:style>
            <p:txBody>
              <a:bodyPr rot="0" spcFirstLastPara="0" vert="horz" wrap="square" lIns="93247" tIns="46623" rIns="93247" bIns="46623" numCol="1" spcCol="0" rtlCol="0" fromWordArt="0" anchor="t" anchorCtr="0" forceAA="0" compatLnSpc="1">
                <a:prstTxWarp prst="textNoShape">
                  <a:avLst/>
                </a:prstTxWarp>
                <a:no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endParaRPr lang="en-US" sz="1836"/>
              </a:p>
            </p:txBody>
          </p:sp>
        </p:grpSp>
        <p:sp>
          <p:nvSpPr>
            <p:cNvPr id="103" name="TextBox 102"/>
            <p:cNvSpPr txBox="1"/>
            <p:nvPr/>
          </p:nvSpPr>
          <p:spPr>
            <a:xfrm>
              <a:off x="608583" y="3080244"/>
              <a:ext cx="209074" cy="1495864"/>
            </a:xfrm>
            <a:prstGeom prst="rect">
              <a:avLst/>
            </a:prstGeom>
            <a:noFill/>
          </p:spPr>
          <p:txBody>
            <a:bodyPr vert="vert270" wrap="none" lIns="0" tIns="0" rIns="0" bIns="0" rtlCol="0">
              <a:spAutoFit/>
            </a:bodyPr>
            <a:lstStyle/>
            <a:p>
              <a:pPr>
                <a:spcAft>
                  <a:spcPts val="600"/>
                </a:spcAft>
              </a:pPr>
              <a:r>
                <a:rPr lang="en-US" sz="1428" b="1" dirty="0"/>
                <a:t>Capacity &amp; Capability</a:t>
              </a:r>
            </a:p>
          </p:txBody>
        </p:sp>
        <p:sp>
          <p:nvSpPr>
            <p:cNvPr id="104" name="TextBox 103"/>
            <p:cNvSpPr txBox="1"/>
            <p:nvPr/>
          </p:nvSpPr>
          <p:spPr>
            <a:xfrm>
              <a:off x="1061237" y="5779466"/>
              <a:ext cx="2705211" cy="200521"/>
            </a:xfrm>
            <a:prstGeom prst="rect">
              <a:avLst/>
            </a:prstGeom>
            <a:noFill/>
          </p:spPr>
          <p:txBody>
            <a:bodyPr vert="horz" wrap="square" lIns="0" tIns="0" rIns="0" bIns="0" rtlCol="0">
              <a:spAutoFit/>
            </a:bodyPr>
            <a:lstStyle/>
            <a:p>
              <a:pPr algn="ctr">
                <a:spcAft>
                  <a:spcPts val="600"/>
                </a:spcAft>
              </a:pPr>
              <a:r>
                <a:rPr lang="en-US" sz="1428" b="1" dirty="0"/>
                <a:t>Offering progression over time</a:t>
              </a:r>
            </a:p>
          </p:txBody>
        </p:sp>
        <p:sp>
          <p:nvSpPr>
            <p:cNvPr id="105" name="Rectangle 104"/>
            <p:cNvSpPr/>
            <p:nvPr/>
          </p:nvSpPr>
          <p:spPr bwMode="auto">
            <a:xfrm>
              <a:off x="1172113" y="4258452"/>
              <a:ext cx="1390094" cy="1145958"/>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defTabSz="932114" fontAlgn="base">
                <a:spcBef>
                  <a:spcPct val="0"/>
                </a:spcBef>
                <a:spcAft>
                  <a:spcPct val="0"/>
                </a:spcAft>
                <a:defRPr/>
              </a:pPr>
              <a:r>
                <a:rPr lang="en-US" sz="1632" b="1" kern="0" dirty="0">
                  <a:latin typeface="Segoe UI"/>
                  <a:ea typeface="Segoe UI" pitchFamily="34" charset="0"/>
                  <a:cs typeface="Segoe UI" pitchFamily="34" charset="0"/>
                </a:rPr>
                <a:t>PARTNER’S </a:t>
              </a:r>
              <a:br>
                <a:rPr lang="en-US" sz="1632" b="1" kern="0" dirty="0">
                  <a:latin typeface="Segoe UI"/>
                  <a:ea typeface="Segoe UI" pitchFamily="34" charset="0"/>
                  <a:cs typeface="Segoe UI" pitchFamily="34" charset="0"/>
                </a:rPr>
              </a:br>
              <a:r>
                <a:rPr lang="en-US" sz="1632" b="1" kern="0" dirty="0">
                  <a:latin typeface="Segoe UI"/>
                  <a:ea typeface="Segoe UI" pitchFamily="34" charset="0"/>
                  <a:cs typeface="Segoe UI" pitchFamily="34" charset="0"/>
                </a:rPr>
                <a:t>AZURE </a:t>
              </a:r>
              <a:br>
                <a:rPr lang="en-US" sz="1632" b="1" kern="0" dirty="0">
                  <a:latin typeface="Segoe UI"/>
                  <a:ea typeface="Segoe UI" pitchFamily="34" charset="0"/>
                  <a:cs typeface="Segoe UI" pitchFamily="34" charset="0"/>
                </a:rPr>
              </a:br>
              <a:r>
                <a:rPr lang="en-US" sz="1632" b="1" kern="0" dirty="0">
                  <a:latin typeface="Segoe UI"/>
                  <a:ea typeface="Segoe UI" pitchFamily="34" charset="0"/>
                  <a:cs typeface="Segoe UI" pitchFamily="34" charset="0"/>
                </a:rPr>
                <a:t>MIGRATION OFFERING </a:t>
              </a:r>
              <a:br>
                <a:rPr lang="en-US" sz="1632" b="1" kern="0" dirty="0">
                  <a:latin typeface="Segoe UI"/>
                  <a:ea typeface="Segoe UI" pitchFamily="34" charset="0"/>
                  <a:cs typeface="Segoe UI" pitchFamily="34" charset="0"/>
                </a:rPr>
              </a:br>
              <a:r>
                <a:rPr lang="en-US" sz="1632" b="1" kern="0" dirty="0">
                  <a:latin typeface="Segoe UI"/>
                  <a:ea typeface="Segoe UI" pitchFamily="34" charset="0"/>
                  <a:cs typeface="Segoe UI" pitchFamily="34" charset="0"/>
                </a:rPr>
                <a:t>JOURNEY</a:t>
              </a:r>
            </a:p>
          </p:txBody>
        </p:sp>
        <p:sp>
          <p:nvSpPr>
            <p:cNvPr id="106" name="Arrow: Up 105"/>
            <p:cNvSpPr/>
            <p:nvPr/>
          </p:nvSpPr>
          <p:spPr>
            <a:xfrm rot="19503756">
              <a:off x="2077301" y="1494516"/>
              <a:ext cx="607924" cy="4586830"/>
            </a:xfrm>
            <a:custGeom>
              <a:avLst/>
              <a:gdLst>
                <a:gd name="connsiteX0" fmla="*/ 0 w 772786"/>
                <a:gd name="connsiteY0" fmla="*/ 386393 h 4507355"/>
                <a:gd name="connsiteX1" fmla="*/ 386393 w 772786"/>
                <a:gd name="connsiteY1" fmla="*/ 0 h 4507355"/>
                <a:gd name="connsiteX2" fmla="*/ 772786 w 772786"/>
                <a:gd name="connsiteY2" fmla="*/ 386393 h 4507355"/>
                <a:gd name="connsiteX3" fmla="*/ 579590 w 772786"/>
                <a:gd name="connsiteY3" fmla="*/ 386393 h 4507355"/>
                <a:gd name="connsiteX4" fmla="*/ 579590 w 772786"/>
                <a:gd name="connsiteY4" fmla="*/ 4507355 h 4507355"/>
                <a:gd name="connsiteX5" fmla="*/ 193197 w 772786"/>
                <a:gd name="connsiteY5" fmla="*/ 4507355 h 4507355"/>
                <a:gd name="connsiteX6" fmla="*/ 193197 w 772786"/>
                <a:gd name="connsiteY6" fmla="*/ 386393 h 4507355"/>
                <a:gd name="connsiteX7" fmla="*/ 0 w 772786"/>
                <a:gd name="connsiteY7" fmla="*/ 386393 h 4507355"/>
                <a:gd name="connsiteX0" fmla="*/ 0 w 772786"/>
                <a:gd name="connsiteY0" fmla="*/ 386393 h 4806434"/>
                <a:gd name="connsiteX1" fmla="*/ 386393 w 772786"/>
                <a:gd name="connsiteY1" fmla="*/ 0 h 4806434"/>
                <a:gd name="connsiteX2" fmla="*/ 772786 w 772786"/>
                <a:gd name="connsiteY2" fmla="*/ 386393 h 4806434"/>
                <a:gd name="connsiteX3" fmla="*/ 579590 w 772786"/>
                <a:gd name="connsiteY3" fmla="*/ 386393 h 4806434"/>
                <a:gd name="connsiteX4" fmla="*/ 576903 w 772786"/>
                <a:gd name="connsiteY4" fmla="*/ 4806434 h 4806434"/>
                <a:gd name="connsiteX5" fmla="*/ 193197 w 772786"/>
                <a:gd name="connsiteY5" fmla="*/ 4507355 h 4806434"/>
                <a:gd name="connsiteX6" fmla="*/ 193197 w 772786"/>
                <a:gd name="connsiteY6" fmla="*/ 386393 h 4806434"/>
                <a:gd name="connsiteX7" fmla="*/ 0 w 772786"/>
                <a:gd name="connsiteY7" fmla="*/ 386393 h 4806434"/>
                <a:gd name="connsiteX0" fmla="*/ 0 w 772786"/>
                <a:gd name="connsiteY0" fmla="*/ 386393 h 4665627"/>
                <a:gd name="connsiteX1" fmla="*/ 386393 w 772786"/>
                <a:gd name="connsiteY1" fmla="*/ 0 h 4665627"/>
                <a:gd name="connsiteX2" fmla="*/ 772786 w 772786"/>
                <a:gd name="connsiteY2" fmla="*/ 386393 h 4665627"/>
                <a:gd name="connsiteX3" fmla="*/ 579590 w 772786"/>
                <a:gd name="connsiteY3" fmla="*/ 386393 h 4665627"/>
                <a:gd name="connsiteX4" fmla="*/ 580704 w 772786"/>
                <a:gd name="connsiteY4" fmla="*/ 4665627 h 4665627"/>
                <a:gd name="connsiteX5" fmla="*/ 193197 w 772786"/>
                <a:gd name="connsiteY5" fmla="*/ 4507355 h 4665627"/>
                <a:gd name="connsiteX6" fmla="*/ 193197 w 772786"/>
                <a:gd name="connsiteY6" fmla="*/ 386393 h 4665627"/>
                <a:gd name="connsiteX7" fmla="*/ 0 w 772786"/>
                <a:gd name="connsiteY7" fmla="*/ 386393 h 4665627"/>
                <a:gd name="connsiteX0" fmla="*/ 0 w 772786"/>
                <a:gd name="connsiteY0" fmla="*/ 386393 h 4665627"/>
                <a:gd name="connsiteX1" fmla="*/ 386393 w 772786"/>
                <a:gd name="connsiteY1" fmla="*/ 0 h 4665627"/>
                <a:gd name="connsiteX2" fmla="*/ 772786 w 772786"/>
                <a:gd name="connsiteY2" fmla="*/ 386393 h 4665627"/>
                <a:gd name="connsiteX3" fmla="*/ 579590 w 772786"/>
                <a:gd name="connsiteY3" fmla="*/ 386393 h 4665627"/>
                <a:gd name="connsiteX4" fmla="*/ 580704 w 772786"/>
                <a:gd name="connsiteY4" fmla="*/ 4665627 h 4665627"/>
                <a:gd name="connsiteX5" fmla="*/ 208013 w 772786"/>
                <a:gd name="connsiteY5" fmla="*/ 4456142 h 4665627"/>
                <a:gd name="connsiteX6" fmla="*/ 193197 w 772786"/>
                <a:gd name="connsiteY6" fmla="*/ 386393 h 4665627"/>
                <a:gd name="connsiteX7" fmla="*/ 0 w 772786"/>
                <a:gd name="connsiteY7" fmla="*/ 386393 h 466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2786" h="4665627">
                  <a:moveTo>
                    <a:pt x="0" y="386393"/>
                  </a:moveTo>
                  <a:lnTo>
                    <a:pt x="386393" y="0"/>
                  </a:lnTo>
                  <a:lnTo>
                    <a:pt x="772786" y="386393"/>
                  </a:lnTo>
                  <a:lnTo>
                    <a:pt x="579590" y="386393"/>
                  </a:lnTo>
                  <a:cubicBezTo>
                    <a:pt x="578694" y="1859740"/>
                    <a:pt x="581600" y="3192280"/>
                    <a:pt x="580704" y="4665627"/>
                  </a:cubicBezTo>
                  <a:lnTo>
                    <a:pt x="208013" y="4456142"/>
                  </a:lnTo>
                  <a:cubicBezTo>
                    <a:pt x="203074" y="3099559"/>
                    <a:pt x="198136" y="1742976"/>
                    <a:pt x="193197" y="386393"/>
                  </a:cubicBezTo>
                  <a:lnTo>
                    <a:pt x="0" y="38639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0" tIns="0" rIns="0" bIns="93247" rtlCol="0" anchor="ctr"/>
            <a:lstStyle/>
            <a:p>
              <a:pPr algn="ctr"/>
              <a:r>
                <a:rPr lang="en-US" sz="1428" b="1" dirty="0">
                  <a:latin typeface="Segoe UI Semibold" panose="020B0702040204020203" pitchFamily="34" charset="0"/>
                  <a:cs typeface="Segoe UI Semibold" panose="020B0702040204020203" pitchFamily="34" charset="0"/>
                </a:rPr>
                <a:t>Managed Services based recurring revenue</a:t>
              </a:r>
            </a:p>
          </p:txBody>
        </p:sp>
      </p:grpSp>
    </p:spTree>
    <p:extLst>
      <p:ext uri="{BB962C8B-B14F-4D97-AF65-F5344CB8AC3E}">
        <p14:creationId xmlns:p14="http://schemas.microsoft.com/office/powerpoint/2010/main" val="1991561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43A80959-F68A-443B-B810-53467A532B27}"/>
              </a:ext>
            </a:extLst>
          </p:cNvPr>
          <p:cNvGrpSpPr/>
          <p:nvPr/>
        </p:nvGrpSpPr>
        <p:grpSpPr>
          <a:xfrm>
            <a:off x="1057162" y="1653870"/>
            <a:ext cx="2521691" cy="4146448"/>
            <a:chOff x="1035662" y="1621589"/>
            <a:chExt cx="2472471" cy="4065514"/>
          </a:xfrm>
        </p:grpSpPr>
        <p:sp>
          <p:nvSpPr>
            <p:cNvPr id="37" name="Rectangle 36">
              <a:extLst>
                <a:ext uri="{FF2B5EF4-FFF2-40B4-BE49-F238E27FC236}">
                  <a16:creationId xmlns:a16="http://schemas.microsoft.com/office/drawing/2014/main" id="{4C7A67BE-E3A7-407B-8998-C1794666C14D}"/>
                </a:ext>
              </a:extLst>
            </p:cNvPr>
            <p:cNvSpPr/>
            <p:nvPr/>
          </p:nvSpPr>
          <p:spPr bwMode="auto">
            <a:xfrm>
              <a:off x="1035662" y="3076507"/>
              <a:ext cx="2472471" cy="1119124"/>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60936" tIns="152188" rIns="190234" bIns="152188" numCol="1" spcCol="0" rtlCol="0" fromWordArt="0" anchor="ctr" anchorCtr="0" forceAA="0" compatLnSpc="1">
              <a:prstTxWarp prst="textNoShape">
                <a:avLst/>
              </a:prstTxWarp>
              <a:noAutofit/>
            </a:bodyPr>
            <a:lstStyle/>
            <a:p>
              <a:pPr marL="466281" lvl="1" defTabSz="969953" fontAlgn="base">
                <a:lnSpc>
                  <a:spcPct val="90000"/>
                </a:lnSpc>
                <a:spcBef>
                  <a:spcPct val="0"/>
                </a:spcBef>
                <a:spcAft>
                  <a:spcPct val="0"/>
                </a:spcAft>
                <a:defRPr/>
              </a:pPr>
              <a:r>
                <a:rPr lang="en-US" sz="1248" dirty="0">
                  <a:gradFill>
                    <a:gsLst>
                      <a:gs pos="2917">
                        <a:srgbClr val="353535"/>
                      </a:gs>
                      <a:gs pos="30000">
                        <a:srgbClr val="353535"/>
                      </a:gs>
                    </a:gsLst>
                    <a:lin ang="5400000" scaled="0"/>
                  </a:gradFill>
                  <a:latin typeface="Segoe UI Semilight"/>
                  <a:ea typeface="Segoe UI" pitchFamily="34" charset="0"/>
                  <a:cs typeface="Segoe UI" pitchFamily="34" charset="0"/>
                </a:rPr>
                <a:t>Azure Site Recovery for Windows and Linux migration</a:t>
              </a:r>
            </a:p>
          </p:txBody>
        </p:sp>
        <p:sp>
          <p:nvSpPr>
            <p:cNvPr id="3" name="Rectangle 2">
              <a:extLst>
                <a:ext uri="{FF2B5EF4-FFF2-40B4-BE49-F238E27FC236}">
                  <a16:creationId xmlns:a16="http://schemas.microsoft.com/office/drawing/2014/main" id="{A3E04DFC-A7C4-4899-80D7-A80A5A52D79B}"/>
                </a:ext>
              </a:extLst>
            </p:cNvPr>
            <p:cNvSpPr/>
            <p:nvPr/>
          </p:nvSpPr>
          <p:spPr bwMode="auto">
            <a:xfrm>
              <a:off x="1035662" y="1621589"/>
              <a:ext cx="2472471" cy="1119124"/>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60936" tIns="152188" rIns="190234" bIns="152188" numCol="1" spcCol="0" rtlCol="0" fromWordArt="0" anchor="ctr" anchorCtr="0" forceAA="0" compatLnSpc="1">
              <a:prstTxWarp prst="textNoShape">
                <a:avLst/>
              </a:prstTxWarp>
              <a:noAutofit/>
            </a:bodyPr>
            <a:lstStyle/>
            <a:p>
              <a:pPr marL="466281" lvl="1" defTabSz="969953" fontAlgn="base">
                <a:lnSpc>
                  <a:spcPct val="90000"/>
                </a:lnSpc>
                <a:spcBef>
                  <a:spcPct val="0"/>
                </a:spcBef>
                <a:spcAft>
                  <a:spcPct val="0"/>
                </a:spcAft>
                <a:defRPr/>
              </a:pPr>
              <a:r>
                <a:rPr lang="en-US" sz="1248" dirty="0">
                  <a:gradFill>
                    <a:gsLst>
                      <a:gs pos="2917">
                        <a:srgbClr val="353535"/>
                      </a:gs>
                      <a:gs pos="30000">
                        <a:srgbClr val="353535"/>
                      </a:gs>
                    </a:gsLst>
                    <a:lin ang="5400000" scaled="0"/>
                  </a:gradFill>
                  <a:latin typeface="Segoe UI Semilight"/>
                  <a:ea typeface="Segoe UI" pitchFamily="34" charset="0"/>
                  <a:cs typeface="Segoe UI" pitchFamily="34" charset="0"/>
                </a:rPr>
                <a:t>Azure Migrate to assess Windows and Linux VMs on VMware </a:t>
              </a:r>
            </a:p>
          </p:txBody>
        </p:sp>
        <p:sp>
          <p:nvSpPr>
            <p:cNvPr id="14" name="magnify" title="Icon of a magnifying glass">
              <a:extLst>
                <a:ext uri="{FF2B5EF4-FFF2-40B4-BE49-F238E27FC236}">
                  <a16:creationId xmlns:a16="http://schemas.microsoft.com/office/drawing/2014/main" id="{479A13B8-559D-4FFD-A1D4-40AC7BA852FF}"/>
                </a:ext>
              </a:extLst>
            </p:cNvPr>
            <p:cNvSpPr>
              <a:spLocks noChangeAspect="1" noEditPoints="1"/>
            </p:cNvSpPr>
            <p:nvPr/>
          </p:nvSpPr>
          <p:spPr bwMode="auto">
            <a:xfrm flipH="1">
              <a:off x="1123679" y="1901578"/>
              <a:ext cx="685308" cy="659170"/>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28575" cap="sq">
              <a:solidFill>
                <a:schemeClr val="accent1"/>
              </a:solidFill>
              <a:prstDash val="solid"/>
              <a:miter lim="800000"/>
              <a:headEnd/>
              <a:tailEnd/>
            </a:ln>
            <a:extLst/>
          </p:spPr>
          <p:txBody>
            <a:bodyPr vert="horz" wrap="square" lIns="93234" tIns="46616" rIns="93234" bIns="46616" numCol="1" anchor="t" anchorCtr="0" compatLnSpc="1">
              <a:prstTxWarp prst="textNoShape">
                <a:avLst/>
              </a:prstTxWarp>
            </a:bodyPr>
            <a:lstStyle/>
            <a:p>
              <a:pPr defTabSz="950938">
                <a:defRPr/>
              </a:pPr>
              <a:endParaRPr lang="en-US" sz="1664" kern="0">
                <a:gradFill>
                  <a:gsLst>
                    <a:gs pos="2917">
                      <a:srgbClr val="353535"/>
                    </a:gs>
                    <a:gs pos="30000">
                      <a:srgbClr val="002050"/>
                    </a:gs>
                  </a:gsLst>
                  <a:lin ang="5400000" scaled="0"/>
                </a:gradFill>
                <a:latin typeface="Segoe UI Semilight"/>
              </a:endParaRPr>
            </a:p>
          </p:txBody>
        </p:sp>
        <p:pic>
          <p:nvPicPr>
            <p:cNvPr id="20" name="Graphic 19">
              <a:extLst>
                <a:ext uri="{FF2B5EF4-FFF2-40B4-BE49-F238E27FC236}">
                  <a16:creationId xmlns:a16="http://schemas.microsoft.com/office/drawing/2014/main" id="{FE160E96-A6BB-47DF-9511-BD3117B32F7D}"/>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856" y="3348805"/>
              <a:ext cx="686243" cy="574528"/>
            </a:xfrm>
            <a:prstGeom prst="rect">
              <a:avLst/>
            </a:prstGeom>
          </p:spPr>
        </p:pic>
        <p:sp>
          <p:nvSpPr>
            <p:cNvPr id="21" name="Rectangle 20">
              <a:extLst>
                <a:ext uri="{FF2B5EF4-FFF2-40B4-BE49-F238E27FC236}">
                  <a16:creationId xmlns:a16="http://schemas.microsoft.com/office/drawing/2014/main" id="{03A3C42D-26AF-4371-B3E7-245F7EE90B41}"/>
                </a:ext>
              </a:extLst>
            </p:cNvPr>
            <p:cNvSpPr/>
            <p:nvPr/>
          </p:nvSpPr>
          <p:spPr bwMode="auto">
            <a:xfrm>
              <a:off x="1035662" y="4567979"/>
              <a:ext cx="2472471" cy="1119124"/>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60936" tIns="152188" rIns="190234" bIns="152188" numCol="1" spcCol="0" rtlCol="0" fromWordArt="0" anchor="ctr" anchorCtr="0" forceAA="0" compatLnSpc="1">
              <a:prstTxWarp prst="textNoShape">
                <a:avLst/>
              </a:prstTxWarp>
              <a:noAutofit/>
            </a:bodyPr>
            <a:lstStyle/>
            <a:p>
              <a:pPr marL="466281" lvl="1" defTabSz="950846" fontAlgn="base">
                <a:lnSpc>
                  <a:spcPct val="90000"/>
                </a:lnSpc>
                <a:spcBef>
                  <a:spcPts val="624"/>
                </a:spcBef>
                <a:spcAft>
                  <a:spcPct val="0"/>
                </a:spcAft>
                <a:defRPr/>
              </a:pPr>
              <a:r>
                <a:rPr lang="nb-NO" sz="1248" dirty="0">
                  <a:gradFill>
                    <a:gsLst>
                      <a:gs pos="2917">
                        <a:srgbClr val="353535"/>
                      </a:gs>
                      <a:gs pos="30000">
                        <a:srgbClr val="353535"/>
                      </a:gs>
                    </a:gsLst>
                    <a:lin ang="5400000" scaled="0"/>
                  </a:gradFill>
                  <a:latin typeface="Segoe UI Semilight"/>
                  <a:cs typeface="Segoe UI" pitchFamily="34" charset="0"/>
                </a:rPr>
                <a:t>Azure Database Migration Service for SQL Server and My/ Postgre/No-SQL migration</a:t>
              </a:r>
            </a:p>
          </p:txBody>
        </p:sp>
        <p:pic>
          <p:nvPicPr>
            <p:cNvPr id="22" name="Graphic 21">
              <a:extLst>
                <a:ext uri="{FF2B5EF4-FFF2-40B4-BE49-F238E27FC236}">
                  <a16:creationId xmlns:a16="http://schemas.microsoft.com/office/drawing/2014/main" id="{C3F87C02-BE67-4E1C-A476-7611E4F7E4B8}"/>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23679" y="4902197"/>
              <a:ext cx="777756" cy="538806"/>
            </a:xfrm>
            <a:prstGeom prst="rect">
              <a:avLst/>
            </a:prstGeom>
          </p:spPr>
        </p:pic>
      </p:grpSp>
      <p:sp>
        <p:nvSpPr>
          <p:cNvPr id="26" name="Title 25">
            <a:extLst>
              <a:ext uri="{FF2B5EF4-FFF2-40B4-BE49-F238E27FC236}">
                <a16:creationId xmlns:a16="http://schemas.microsoft.com/office/drawing/2014/main" id="{72EFA3B4-3BD1-4DC5-891B-C76CF2B28959}"/>
              </a:ext>
            </a:extLst>
          </p:cNvPr>
          <p:cNvSpPr>
            <a:spLocks noGrp="1"/>
          </p:cNvSpPr>
          <p:nvPr>
            <p:ph type="title"/>
          </p:nvPr>
        </p:nvSpPr>
        <p:spPr/>
        <p:txBody>
          <a:bodyPr/>
          <a:lstStyle/>
          <a:p>
            <a:r>
              <a:rPr lang="en-US" dirty="0"/>
              <a:t>Azure Continues to Innovate</a:t>
            </a:r>
          </a:p>
        </p:txBody>
      </p:sp>
      <p:grpSp>
        <p:nvGrpSpPr>
          <p:cNvPr id="31" name="Group 30">
            <a:extLst>
              <a:ext uri="{FF2B5EF4-FFF2-40B4-BE49-F238E27FC236}">
                <a16:creationId xmlns:a16="http://schemas.microsoft.com/office/drawing/2014/main" id="{84B77785-612F-4767-9D40-1ECDE949771C}"/>
              </a:ext>
            </a:extLst>
          </p:cNvPr>
          <p:cNvGrpSpPr/>
          <p:nvPr/>
        </p:nvGrpSpPr>
        <p:grpSpPr>
          <a:xfrm>
            <a:off x="8979483" y="1657941"/>
            <a:ext cx="2590623" cy="4258979"/>
            <a:chOff x="8803349" y="1625580"/>
            <a:chExt cx="2540057" cy="4175849"/>
          </a:xfrm>
        </p:grpSpPr>
        <p:sp>
          <p:nvSpPr>
            <p:cNvPr id="42" name="Rectangle 41">
              <a:extLst>
                <a:ext uri="{FF2B5EF4-FFF2-40B4-BE49-F238E27FC236}">
                  <a16:creationId xmlns:a16="http://schemas.microsoft.com/office/drawing/2014/main" id="{96BB476C-145F-4092-8CB2-D1D3CDE4DF60}"/>
                </a:ext>
              </a:extLst>
            </p:cNvPr>
            <p:cNvSpPr/>
            <p:nvPr/>
          </p:nvSpPr>
          <p:spPr bwMode="auto">
            <a:xfrm>
              <a:off x="8854175" y="4558290"/>
              <a:ext cx="2471399" cy="1119124"/>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60936" tIns="152188" rIns="190234" bIns="152188" numCol="1" spcCol="0" rtlCol="0" fromWordArt="0" anchor="ctr" anchorCtr="0" forceAA="0" compatLnSpc="1">
              <a:prstTxWarp prst="textNoShape">
                <a:avLst/>
              </a:prstTxWarp>
              <a:noAutofit/>
            </a:bodyPr>
            <a:lstStyle/>
            <a:p>
              <a:pPr marL="466281" lvl="1" defTabSz="950846" fontAlgn="base">
                <a:lnSpc>
                  <a:spcPct val="90000"/>
                </a:lnSpc>
                <a:spcBef>
                  <a:spcPts val="624"/>
                </a:spcBef>
                <a:spcAft>
                  <a:spcPct val="0"/>
                </a:spcAft>
                <a:defRPr/>
              </a:pPr>
              <a:r>
                <a:rPr lang="nb-NO" sz="1248" dirty="0">
                  <a:gradFill>
                    <a:gsLst>
                      <a:gs pos="2917">
                        <a:srgbClr val="353535"/>
                      </a:gs>
                      <a:gs pos="30000">
                        <a:srgbClr val="353535"/>
                      </a:gs>
                    </a:gsLst>
                    <a:lin ang="5400000" scaled="0"/>
                  </a:gradFill>
                  <a:latin typeface="Segoe UI Semilight"/>
                  <a:cs typeface="Segoe UI" pitchFamily="34" charset="0"/>
                </a:rPr>
                <a:t>Cassandra and Mongo DB support in Azure Cosmos DB</a:t>
              </a:r>
            </a:p>
          </p:txBody>
        </p:sp>
        <p:sp>
          <p:nvSpPr>
            <p:cNvPr id="5" name="Rectangle 4">
              <a:extLst>
                <a:ext uri="{FF2B5EF4-FFF2-40B4-BE49-F238E27FC236}">
                  <a16:creationId xmlns:a16="http://schemas.microsoft.com/office/drawing/2014/main" id="{225334B5-A583-4065-B959-43BC68C62558}"/>
                </a:ext>
              </a:extLst>
            </p:cNvPr>
            <p:cNvSpPr/>
            <p:nvPr/>
          </p:nvSpPr>
          <p:spPr bwMode="auto">
            <a:xfrm>
              <a:off x="8870935" y="1625580"/>
              <a:ext cx="2472471" cy="1119124"/>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60936" tIns="152188" rIns="190234" bIns="152188" numCol="1" spcCol="0" rtlCol="0" fromWordArt="0" anchor="ctr" anchorCtr="0" forceAA="0" compatLnSpc="1">
              <a:prstTxWarp prst="textNoShape">
                <a:avLst/>
              </a:prstTxWarp>
              <a:noAutofit/>
            </a:bodyPr>
            <a:lstStyle/>
            <a:p>
              <a:pPr marL="466281" lvl="1" defTabSz="950846" fontAlgn="base">
                <a:lnSpc>
                  <a:spcPct val="90000"/>
                </a:lnSpc>
                <a:spcBef>
                  <a:spcPts val="624"/>
                </a:spcBef>
                <a:spcAft>
                  <a:spcPct val="0"/>
                </a:spcAft>
                <a:defRPr/>
              </a:pPr>
              <a:r>
                <a:rPr lang="nb-NO" sz="1248" dirty="0">
                  <a:gradFill>
                    <a:gsLst>
                      <a:gs pos="2917">
                        <a:srgbClr val="353535"/>
                      </a:gs>
                      <a:gs pos="30000">
                        <a:srgbClr val="353535"/>
                      </a:gs>
                    </a:gsLst>
                    <a:lin ang="5400000" scaled="0"/>
                  </a:gradFill>
                  <a:latin typeface="Segoe UI Semilight"/>
                  <a:cs typeface="Segoe UI" pitchFamily="34" charset="0"/>
                </a:rPr>
                <a:t>Azure Database </a:t>
              </a:r>
              <a:r>
                <a:rPr lang="nb-NO" sz="1248">
                  <a:gradFill>
                    <a:gsLst>
                      <a:gs pos="2917">
                        <a:srgbClr val="353535"/>
                      </a:gs>
                      <a:gs pos="30000">
                        <a:srgbClr val="353535"/>
                      </a:gs>
                    </a:gsLst>
                    <a:lin ang="5400000" scaled="0"/>
                  </a:gradFill>
                  <a:latin typeface="Segoe UI Semilight"/>
                  <a:cs typeface="Segoe UI" pitchFamily="34" charset="0"/>
                </a:rPr>
                <a:t>for PostgreSQL</a:t>
              </a:r>
              <a:r>
                <a:rPr lang="nb-NO" sz="1248" dirty="0">
                  <a:gradFill>
                    <a:gsLst>
                      <a:gs pos="2917">
                        <a:srgbClr val="353535"/>
                      </a:gs>
                      <a:gs pos="30000">
                        <a:srgbClr val="353535"/>
                      </a:gs>
                    </a:gsLst>
                    <a:lin ang="5400000" scaled="0"/>
                  </a:gradFill>
                  <a:latin typeface="Segoe UI Semilight"/>
                  <a:cs typeface="Segoe UI" pitchFamily="34" charset="0"/>
                </a:rPr>
                <a:t>, </a:t>
              </a:r>
              <a:r>
                <a:rPr lang="nb-NO" sz="1248" dirty="0">
                  <a:gradFill>
                    <a:gsLst>
                      <a:gs pos="2917">
                        <a:srgbClr val="353535"/>
                      </a:gs>
                      <a:gs pos="30000">
                        <a:srgbClr val="353535"/>
                      </a:gs>
                    </a:gsLst>
                    <a:lin ang="5400000" scaled="0"/>
                  </a:gradFill>
                  <a:latin typeface="Segoe UI Semilight"/>
                  <a:cs typeface="Segoe UI Semilight"/>
                </a:rPr>
                <a:t>MySQL,</a:t>
              </a:r>
              <a:r>
                <a:rPr lang="nb-NO" sz="1248" dirty="0">
                  <a:gradFill>
                    <a:gsLst>
                      <a:gs pos="2917">
                        <a:srgbClr val="353535"/>
                      </a:gs>
                      <a:gs pos="30000">
                        <a:srgbClr val="353535"/>
                      </a:gs>
                    </a:gsLst>
                    <a:lin ang="5400000" scaled="0"/>
                  </a:gradFill>
                  <a:latin typeface="Segoe UI Semilight"/>
                  <a:cs typeface="Segoe UI" pitchFamily="34" charset="0"/>
                </a:rPr>
                <a:t> and MariaDB</a:t>
              </a:r>
            </a:p>
          </p:txBody>
        </p:sp>
        <p:sp>
          <p:nvSpPr>
            <p:cNvPr id="12" name="Rectangle 11">
              <a:extLst>
                <a:ext uri="{FF2B5EF4-FFF2-40B4-BE49-F238E27FC236}">
                  <a16:creationId xmlns:a16="http://schemas.microsoft.com/office/drawing/2014/main" id="{6DDCFC6B-C2DE-4449-842D-4389ABDECD8E}"/>
                </a:ext>
              </a:extLst>
            </p:cNvPr>
            <p:cNvSpPr/>
            <p:nvPr/>
          </p:nvSpPr>
          <p:spPr bwMode="auto">
            <a:xfrm>
              <a:off x="8854176" y="3105128"/>
              <a:ext cx="2471399" cy="1119124"/>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60936" tIns="152188" rIns="190234" bIns="152188" numCol="1" spcCol="0" rtlCol="0" fromWordArt="0" anchor="ctr" anchorCtr="0" forceAA="0" compatLnSpc="1">
              <a:prstTxWarp prst="textNoShape">
                <a:avLst/>
              </a:prstTxWarp>
              <a:noAutofit/>
            </a:bodyPr>
            <a:lstStyle/>
            <a:p>
              <a:pPr marL="466281" lvl="1" defTabSz="950846" fontAlgn="base">
                <a:lnSpc>
                  <a:spcPct val="90000"/>
                </a:lnSpc>
                <a:spcBef>
                  <a:spcPts val="624"/>
                </a:spcBef>
                <a:spcAft>
                  <a:spcPct val="0"/>
                </a:spcAft>
                <a:defRPr/>
              </a:pPr>
              <a:r>
                <a:rPr lang="en-US" sz="1248" dirty="0">
                  <a:gradFill>
                    <a:gsLst>
                      <a:gs pos="2917">
                        <a:srgbClr val="353535"/>
                      </a:gs>
                      <a:gs pos="30000">
                        <a:srgbClr val="353535"/>
                      </a:gs>
                    </a:gsLst>
                    <a:lin ang="5400000" scaled="0"/>
                  </a:gradFill>
                  <a:latin typeface="Segoe UI Semilight"/>
                  <a:cs typeface="Segoe UI" pitchFamily="34" charset="0"/>
                </a:rPr>
                <a:t>Azure SQL Database Managed Instance</a:t>
              </a:r>
            </a:p>
          </p:txBody>
        </p:sp>
        <p:pic>
          <p:nvPicPr>
            <p:cNvPr id="13" name="Graphic 12">
              <a:extLst>
                <a:ext uri="{FF2B5EF4-FFF2-40B4-BE49-F238E27FC236}">
                  <a16:creationId xmlns:a16="http://schemas.microsoft.com/office/drawing/2014/main" id="{58162A4C-9964-42D4-AEA6-1E54BAB9C7BB}"/>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180499" y="3318571"/>
              <a:ext cx="514164" cy="686471"/>
            </a:xfrm>
            <a:prstGeom prst="rect">
              <a:avLst/>
            </a:prstGeom>
          </p:spPr>
        </p:pic>
        <p:pic>
          <p:nvPicPr>
            <p:cNvPr id="1026" name="Picture 2" descr="Image result for mongodb icon transparent">
              <a:extLst>
                <a:ext uri="{FF2B5EF4-FFF2-40B4-BE49-F238E27FC236}">
                  <a16:creationId xmlns:a16="http://schemas.microsoft.com/office/drawing/2014/main" id="{F4FFB901-121E-4F69-B540-F0A0C73F749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803349" y="4908636"/>
              <a:ext cx="1190390" cy="89279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assandra icon png">
              <a:extLst>
                <a:ext uri="{FF2B5EF4-FFF2-40B4-BE49-F238E27FC236}">
                  <a16:creationId xmlns:a16="http://schemas.microsoft.com/office/drawing/2014/main" id="{BD822451-8CCB-450F-BC8A-D074D900194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018067" y="4666269"/>
              <a:ext cx="753669" cy="505331"/>
            </a:xfrm>
            <a:prstGeom prst="rect">
              <a:avLst/>
            </a:prstGeom>
            <a:noFill/>
            <a:extLst>
              <a:ext uri="{909E8E84-426E-40DD-AFC4-6F175D3DCCD1}">
                <a14:hiddenFill xmlns:a14="http://schemas.microsoft.com/office/drawing/2010/main">
                  <a:solidFill>
                    <a:srgbClr val="FFFFFF"/>
                  </a:solidFill>
                </a14:hiddenFill>
              </a:ext>
            </a:extLst>
          </p:spPr>
        </p:pic>
        <p:sp>
          <p:nvSpPr>
            <p:cNvPr id="44" name="Database_EFC7" title="Icon of a cylinder">
              <a:extLst>
                <a:ext uri="{FF2B5EF4-FFF2-40B4-BE49-F238E27FC236}">
                  <a16:creationId xmlns:a16="http://schemas.microsoft.com/office/drawing/2014/main" id="{A451167A-F5D5-45A8-8144-3F769F2DB189}"/>
                </a:ext>
              </a:extLst>
            </p:cNvPr>
            <p:cNvSpPr>
              <a:spLocks noChangeAspect="1" noEditPoints="1"/>
            </p:cNvSpPr>
            <p:nvPr/>
          </p:nvSpPr>
          <p:spPr bwMode="auto">
            <a:xfrm>
              <a:off x="9180499" y="1812944"/>
              <a:ext cx="514164" cy="668331"/>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28575"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a:solidFill>
                  <a:srgbClr val="1A1A1A"/>
                </a:solidFill>
                <a:latin typeface="Segoe UI"/>
              </a:endParaRPr>
            </a:p>
          </p:txBody>
        </p:sp>
      </p:grpSp>
      <p:grpSp>
        <p:nvGrpSpPr>
          <p:cNvPr id="30" name="Group 29">
            <a:extLst>
              <a:ext uri="{FF2B5EF4-FFF2-40B4-BE49-F238E27FC236}">
                <a16:creationId xmlns:a16="http://schemas.microsoft.com/office/drawing/2014/main" id="{A6153B5B-98E8-48F5-A7D1-4E9338F8845D}"/>
              </a:ext>
            </a:extLst>
          </p:cNvPr>
          <p:cNvGrpSpPr/>
          <p:nvPr/>
        </p:nvGrpSpPr>
        <p:grpSpPr>
          <a:xfrm>
            <a:off x="5052787" y="1666890"/>
            <a:ext cx="2532782" cy="4170588"/>
            <a:chOff x="4953298" y="1634354"/>
            <a:chExt cx="2483345" cy="4089183"/>
          </a:xfrm>
        </p:grpSpPr>
        <p:sp>
          <p:nvSpPr>
            <p:cNvPr id="17" name="Rectangle 16">
              <a:extLst>
                <a:ext uri="{FF2B5EF4-FFF2-40B4-BE49-F238E27FC236}">
                  <a16:creationId xmlns:a16="http://schemas.microsoft.com/office/drawing/2014/main" id="{E0468DE5-14C5-4DEF-83E4-D2CCF4631667}"/>
                </a:ext>
              </a:extLst>
            </p:cNvPr>
            <p:cNvSpPr/>
            <p:nvPr/>
          </p:nvSpPr>
          <p:spPr bwMode="auto">
            <a:xfrm>
              <a:off x="4964172" y="3105128"/>
              <a:ext cx="2472471" cy="1119124"/>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60936" tIns="152188" rIns="190234" bIns="152188" numCol="1" spcCol="0" rtlCol="0" fromWordArt="0" anchor="ctr" anchorCtr="0" forceAA="0" compatLnSpc="1">
              <a:prstTxWarp prst="textNoShape">
                <a:avLst/>
              </a:prstTxWarp>
              <a:noAutofit/>
            </a:bodyPr>
            <a:lstStyle/>
            <a:p>
              <a:pPr marL="466281" lvl="1" defTabSz="969953" fontAlgn="base">
                <a:lnSpc>
                  <a:spcPct val="90000"/>
                </a:lnSpc>
                <a:spcBef>
                  <a:spcPct val="0"/>
                </a:spcBef>
                <a:spcAft>
                  <a:spcPct val="0"/>
                </a:spcAft>
                <a:defRPr/>
              </a:pPr>
              <a:r>
                <a:rPr lang="en-US" sz="1248" dirty="0">
                  <a:gradFill>
                    <a:gsLst>
                      <a:gs pos="2917">
                        <a:srgbClr val="353535"/>
                      </a:gs>
                      <a:gs pos="30000">
                        <a:srgbClr val="353535"/>
                      </a:gs>
                    </a:gsLst>
                    <a:lin ang="5400000" scaled="0"/>
                  </a:gradFill>
                  <a:latin typeface="Segoe UI Semilight"/>
                  <a:ea typeface="Segoe UI" pitchFamily="34" charset="0"/>
                  <a:cs typeface="Segoe UI" pitchFamily="34" charset="0"/>
                </a:rPr>
                <a:t>Windows / Linux containers on Azure App Service, Kubernetes on Azure</a:t>
              </a:r>
            </a:p>
          </p:txBody>
        </p:sp>
        <p:sp>
          <p:nvSpPr>
            <p:cNvPr id="23" name="Rectangle 22">
              <a:extLst>
                <a:ext uri="{FF2B5EF4-FFF2-40B4-BE49-F238E27FC236}">
                  <a16:creationId xmlns:a16="http://schemas.microsoft.com/office/drawing/2014/main" id="{C0755D19-19D1-4D8E-9394-AE511079C113}"/>
                </a:ext>
              </a:extLst>
            </p:cNvPr>
            <p:cNvSpPr/>
            <p:nvPr/>
          </p:nvSpPr>
          <p:spPr bwMode="auto">
            <a:xfrm>
              <a:off x="4961945" y="4558290"/>
              <a:ext cx="2472471" cy="1119124"/>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60936" tIns="152188" rIns="190234" bIns="152188" numCol="1" spcCol="0" rtlCol="0" fromWordArt="0" anchor="ctr" anchorCtr="0" forceAA="0" compatLnSpc="1">
              <a:prstTxWarp prst="textNoShape">
                <a:avLst/>
              </a:prstTxWarp>
              <a:noAutofit/>
            </a:bodyPr>
            <a:lstStyle/>
            <a:p>
              <a:pPr marL="466281" lvl="1" defTabSz="969953" fontAlgn="base">
                <a:lnSpc>
                  <a:spcPct val="90000"/>
                </a:lnSpc>
                <a:spcBef>
                  <a:spcPct val="0"/>
                </a:spcBef>
                <a:spcAft>
                  <a:spcPct val="0"/>
                </a:spcAft>
                <a:defRPr/>
              </a:pPr>
              <a:r>
                <a:rPr lang="en-US" sz="1248" dirty="0">
                  <a:gradFill>
                    <a:gsLst>
                      <a:gs pos="2917">
                        <a:srgbClr val="353535"/>
                      </a:gs>
                      <a:gs pos="30000">
                        <a:srgbClr val="353535"/>
                      </a:gs>
                    </a:gsLst>
                    <a:lin ang="5400000" scaled="0"/>
                  </a:gradFill>
                  <a:latin typeface="Segoe UI Semilight"/>
                  <a:ea typeface="Segoe UI" pitchFamily="34" charset="0"/>
                  <a:cs typeface="Segoe UI" pitchFamily="34" charset="0"/>
                </a:rPr>
                <a:t>Red Hat Enterprise Linux &amp; Red Hat OpenShift</a:t>
              </a:r>
            </a:p>
          </p:txBody>
        </p:sp>
        <p:pic>
          <p:nvPicPr>
            <p:cNvPr id="1036" name="Picture 12" descr="Image result for kubernetes icon png">
              <a:extLst>
                <a:ext uri="{FF2B5EF4-FFF2-40B4-BE49-F238E27FC236}">
                  <a16:creationId xmlns:a16="http://schemas.microsoft.com/office/drawing/2014/main" id="{ABB6A0D0-0D37-41FE-880E-FA4DEE1DBEB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070790" y="3274802"/>
              <a:ext cx="935728" cy="811552"/>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mage result for Red Hat OpenShift container platform transparent icon">
              <a:extLst>
                <a:ext uri="{FF2B5EF4-FFF2-40B4-BE49-F238E27FC236}">
                  <a16:creationId xmlns:a16="http://schemas.microsoft.com/office/drawing/2014/main" id="{EF892822-36E0-436C-9230-E895739433F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982002" y="4609539"/>
              <a:ext cx="1113998" cy="1113998"/>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33">
              <a:extLst>
                <a:ext uri="{FF2B5EF4-FFF2-40B4-BE49-F238E27FC236}">
                  <a16:creationId xmlns:a16="http://schemas.microsoft.com/office/drawing/2014/main" id="{E10721BF-78FF-471E-A079-E69432C39414}"/>
                </a:ext>
              </a:extLst>
            </p:cNvPr>
            <p:cNvSpPr/>
            <p:nvPr/>
          </p:nvSpPr>
          <p:spPr bwMode="auto">
            <a:xfrm>
              <a:off x="4953298" y="1634354"/>
              <a:ext cx="2472471" cy="1119124"/>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60936" tIns="152188" rIns="190234" bIns="152188" numCol="1" spcCol="0" rtlCol="0" fromWordArt="0" anchor="ctr" anchorCtr="0" forceAA="0" compatLnSpc="1">
              <a:prstTxWarp prst="textNoShape">
                <a:avLst/>
              </a:prstTxWarp>
              <a:noAutofit/>
            </a:bodyPr>
            <a:lstStyle/>
            <a:p>
              <a:pPr marL="466281" lvl="1" defTabSz="969953" fontAlgn="base">
                <a:lnSpc>
                  <a:spcPct val="90000"/>
                </a:lnSpc>
                <a:spcBef>
                  <a:spcPct val="0"/>
                </a:spcBef>
                <a:spcAft>
                  <a:spcPct val="0"/>
                </a:spcAft>
                <a:defRPr/>
              </a:pPr>
              <a:r>
                <a:rPr lang="nb-NO" sz="1248" dirty="0">
                  <a:gradFill>
                    <a:gsLst>
                      <a:gs pos="2917">
                        <a:srgbClr val="353535"/>
                      </a:gs>
                      <a:gs pos="30000">
                        <a:srgbClr val="353535"/>
                      </a:gs>
                    </a:gsLst>
                    <a:lin ang="5400000" scaled="0"/>
                  </a:gradFill>
                  <a:latin typeface="Segoe UI Semilight"/>
                  <a:cs typeface="Segoe UI" pitchFamily="34" charset="0"/>
                </a:rPr>
                <a:t>Deep Java and  Tomcat support in Azure App Service </a:t>
              </a:r>
              <a:endParaRPr lang="en-US" sz="1248" dirty="0">
                <a:gradFill>
                  <a:gsLst>
                    <a:gs pos="2917">
                      <a:srgbClr val="353535"/>
                    </a:gs>
                    <a:gs pos="30000">
                      <a:srgbClr val="353535"/>
                    </a:gs>
                  </a:gsLst>
                  <a:lin ang="5400000" scaled="0"/>
                </a:gradFill>
                <a:latin typeface="Segoe UI Semilight"/>
                <a:cs typeface="Segoe UI" pitchFamily="34" charset="0"/>
              </a:endParaRPr>
            </a:p>
          </p:txBody>
        </p:sp>
        <p:pic>
          <p:nvPicPr>
            <p:cNvPr id="35" name="Picture 8" descr="Image result for java icon transparent background">
              <a:extLst>
                <a:ext uri="{FF2B5EF4-FFF2-40B4-BE49-F238E27FC236}">
                  <a16:creationId xmlns:a16="http://schemas.microsoft.com/office/drawing/2014/main" id="{AF1BE0DD-3AEB-4A20-88D6-94D7B7C0E78A}"/>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033610" y="1706548"/>
              <a:ext cx="1010087" cy="1010087"/>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9DE9F9E0-BEAB-41C5-94F1-0619F2B18CA6}"/>
                </a:ext>
              </a:extLst>
            </p:cNvPr>
            <p:cNvSpPr/>
            <p:nvPr/>
          </p:nvSpPr>
          <p:spPr>
            <a:xfrm>
              <a:off x="5975614" y="3247027"/>
              <a:ext cx="242374" cy="369332"/>
            </a:xfrm>
            <a:prstGeom prst="rect">
              <a:avLst/>
            </a:prstGeom>
          </p:spPr>
          <p:txBody>
            <a:bodyPr wrap="none">
              <a:spAutoFit/>
            </a:bodyPr>
            <a:lstStyle/>
            <a:p>
              <a:pPr defTabSz="932563"/>
              <a:r>
                <a:rPr lang="en-US" dirty="0">
                  <a:solidFill>
                    <a:srgbClr val="000000"/>
                  </a:solidFill>
                  <a:latin typeface="Times New Roman" panose="02020603050405020304" pitchFamily="18" charset="0"/>
                </a:rPr>
                <a:t> </a:t>
              </a:r>
              <a:endParaRPr lang="en-US" dirty="0">
                <a:solidFill>
                  <a:srgbClr val="1A1A1A"/>
                </a:solidFill>
                <a:latin typeface="Segoe UI"/>
              </a:endParaRPr>
            </a:p>
          </p:txBody>
        </p:sp>
      </p:grpSp>
    </p:spTree>
    <p:extLst>
      <p:ext uri="{BB962C8B-B14F-4D97-AF65-F5344CB8AC3E}">
        <p14:creationId xmlns:p14="http://schemas.microsoft.com/office/powerpoint/2010/main" val="1802658686"/>
      </p:ext>
    </p:extLst>
  </p:cSld>
  <p:clrMapOvr>
    <a:masterClrMapping/>
  </p:clrMapOvr>
  <mc:AlternateContent xmlns:mc="http://schemas.openxmlformats.org/markup-compatibility/2006" xmlns:p14="http://schemas.microsoft.com/office/powerpoint/2010/main">
    <mc:Choice Requires="p14">
      <p:transition p14:dur="0"/>
    </mc:Choice>
    <mc:Fallback xmlns:asvg="http://schemas.microsoft.com/office/drawing/2016/SVG/main" xmlns:a14="http://schemas.microsoft.com/office/drawing/2010/main" xmlns:a16="http://schemas.microsoft.com/office/drawing/2014/main"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1000"/>
                                        <p:tgtEl>
                                          <p:spTgt spid="30"/>
                                        </p:tgtEl>
                                      </p:cBhvr>
                                    </p:animEffect>
                                    <p:anim calcmode="lin" valueType="num">
                                      <p:cBhvr>
                                        <p:cTn id="13" dur="1000" fill="hold"/>
                                        <p:tgtEl>
                                          <p:spTgt spid="30"/>
                                        </p:tgtEl>
                                        <p:attrNameLst>
                                          <p:attrName>ppt_x</p:attrName>
                                        </p:attrNameLst>
                                      </p:cBhvr>
                                      <p:tavLst>
                                        <p:tav tm="0">
                                          <p:val>
                                            <p:strVal val="#ppt_x"/>
                                          </p:val>
                                        </p:tav>
                                        <p:tav tm="100000">
                                          <p:val>
                                            <p:strVal val="#ppt_x"/>
                                          </p:val>
                                        </p:tav>
                                      </p:tavLst>
                                    </p:anim>
                                    <p:anim calcmode="lin" valueType="num">
                                      <p:cBhvr>
                                        <p:cTn id="14" dur="1000" fill="hold"/>
                                        <p:tgtEl>
                                          <p:spTgt spid="3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ppt_x</p:attrName>
                                        </p:attrNameLst>
                                      </p:cBhvr>
                                      <p:tavLst>
                                        <p:tav tm="0">
                                          <p:val>
                                            <p:strVal val="#ppt_x"/>
                                          </p:val>
                                        </p:tav>
                                        <p:tav tm="100000">
                                          <p:val>
                                            <p:strVal val="#ppt_x"/>
                                          </p:val>
                                        </p:tav>
                                      </p:tavLst>
                                    </p:anim>
                                    <p:anim calcmode="lin" valueType="num">
                                      <p:cBhvr>
                                        <p:cTn id="19"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1CA02-92FB-4BAD-9A02-00CE1859D9D9}"/>
              </a:ext>
            </a:extLst>
          </p:cNvPr>
          <p:cNvSpPr>
            <a:spLocks noGrp="1"/>
          </p:cNvSpPr>
          <p:nvPr>
            <p:ph type="title"/>
          </p:nvPr>
        </p:nvSpPr>
        <p:spPr/>
        <p:txBody>
          <a:bodyPr/>
          <a:lstStyle/>
          <a:p>
            <a:r>
              <a:rPr lang="en-US" dirty="0"/>
              <a:t>Azure Migration Journey</a:t>
            </a:r>
          </a:p>
        </p:txBody>
      </p:sp>
      <p:sp>
        <p:nvSpPr>
          <p:cNvPr id="3" name="TextBox 2">
            <a:extLst>
              <a:ext uri="{FF2B5EF4-FFF2-40B4-BE49-F238E27FC236}">
                <a16:creationId xmlns:a16="http://schemas.microsoft.com/office/drawing/2014/main" id="{4781C320-AD21-4175-9AE7-E7E42166978D}"/>
              </a:ext>
            </a:extLst>
          </p:cNvPr>
          <p:cNvSpPr txBox="1"/>
          <p:nvPr/>
        </p:nvSpPr>
        <p:spPr>
          <a:xfrm>
            <a:off x="1125851" y="3821075"/>
            <a:ext cx="1864943" cy="704737"/>
          </a:xfrm>
          <a:prstGeom prst="rect">
            <a:avLst/>
          </a:prstGeom>
          <a:noFill/>
        </p:spPr>
        <p:txBody>
          <a:bodyPr wrap="square" lIns="95117" tIns="149195" rIns="186494" bIns="149195" rtlCol="0">
            <a:spAutoFit/>
          </a:bodyPr>
          <a:lstStyle/>
          <a:p>
            <a:pPr defTabSz="951121">
              <a:lnSpc>
                <a:spcPct val="90000"/>
              </a:lnSpc>
              <a:spcAft>
                <a:spcPts val="612"/>
              </a:spcAft>
              <a:defRPr/>
            </a:pPr>
            <a:r>
              <a:rPr lang="en-US" sz="2856" kern="0" dirty="0">
                <a:solidFill>
                  <a:srgbClr val="1A1A1A"/>
                </a:solidFill>
                <a:latin typeface="Segoe UI Semilight" panose="020B0402040204020203" pitchFamily="34" charset="0"/>
                <a:cs typeface="Segoe UI Semilight" panose="020B0402040204020203" pitchFamily="34" charset="0"/>
              </a:rPr>
              <a:t>Assess</a:t>
            </a:r>
            <a:endParaRPr lang="en-US" sz="2497" kern="0" dirty="0">
              <a:solidFill>
                <a:srgbClr val="1A1A1A"/>
              </a:solidFill>
              <a:latin typeface="Segoe UI Semilight" panose="020B0402040204020203" pitchFamily="34" charset="0"/>
              <a:cs typeface="Segoe UI Semilight" panose="020B0402040204020203" pitchFamily="34" charset="0"/>
            </a:endParaRPr>
          </a:p>
        </p:txBody>
      </p:sp>
      <p:sp>
        <p:nvSpPr>
          <p:cNvPr id="4" name="Rectangle 3">
            <a:extLst>
              <a:ext uri="{FF2B5EF4-FFF2-40B4-BE49-F238E27FC236}">
                <a16:creationId xmlns:a16="http://schemas.microsoft.com/office/drawing/2014/main" id="{0AAF026B-89BD-4F4B-9E45-C553C458615C}"/>
              </a:ext>
            </a:extLst>
          </p:cNvPr>
          <p:cNvSpPr/>
          <p:nvPr/>
        </p:nvSpPr>
        <p:spPr>
          <a:xfrm>
            <a:off x="4738574" y="1991153"/>
            <a:ext cx="2585699" cy="918548"/>
          </a:xfrm>
          <a:prstGeom prst="rect">
            <a:avLst/>
          </a:prstGeom>
          <a:solidFill>
            <a:srgbClr val="FFB900"/>
          </a:solidFill>
          <a:ln w="25400">
            <a:solidFill>
              <a:srgbClr val="0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760936" tIns="19023" rtlCol="0" anchor="ctr"/>
          <a:lstStyle/>
          <a:p>
            <a:pPr defTabSz="951156">
              <a:defRPr/>
            </a:pPr>
            <a:r>
              <a:rPr lang="en-US" sz="2081" dirty="0">
                <a:gradFill>
                  <a:gsLst>
                    <a:gs pos="0">
                      <a:srgbClr val="000000"/>
                    </a:gs>
                    <a:gs pos="100000">
                      <a:srgbClr val="000000"/>
                    </a:gs>
                  </a:gsLst>
                  <a:lin ang="5400000" scaled="1"/>
                </a:gradFill>
                <a:latin typeface="Segoe UI Semilight" panose="020B0402040204020203" pitchFamily="34" charset="0"/>
                <a:cs typeface="Segoe UI Semilight" panose="020B0402040204020203" pitchFamily="34" charset="0"/>
              </a:rPr>
              <a:t>Rehost </a:t>
            </a:r>
          </a:p>
          <a:p>
            <a:pPr defTabSz="951156">
              <a:defRPr/>
            </a:pPr>
            <a:r>
              <a:rPr lang="en-US" sz="2081" i="1" dirty="0">
                <a:gradFill>
                  <a:gsLst>
                    <a:gs pos="0">
                      <a:srgbClr val="000000"/>
                    </a:gs>
                    <a:gs pos="100000">
                      <a:srgbClr val="000000"/>
                    </a:gs>
                  </a:gsLst>
                  <a:lin ang="5400000" scaled="1"/>
                </a:gradFill>
                <a:latin typeface="Segoe UI Semilight" panose="020B0402040204020203" pitchFamily="34" charset="0"/>
                <a:cs typeface="Segoe UI Semilight" panose="020B0402040204020203" pitchFamily="34" charset="0"/>
              </a:rPr>
              <a:t>lift-and-shift</a:t>
            </a:r>
          </a:p>
        </p:txBody>
      </p:sp>
      <p:sp>
        <p:nvSpPr>
          <p:cNvPr id="5" name="Rectangle 4">
            <a:extLst>
              <a:ext uri="{FF2B5EF4-FFF2-40B4-BE49-F238E27FC236}">
                <a16:creationId xmlns:a16="http://schemas.microsoft.com/office/drawing/2014/main" id="{8E1806C4-4BC1-4DC7-A9A3-7671F1CF20DC}"/>
              </a:ext>
            </a:extLst>
          </p:cNvPr>
          <p:cNvSpPr/>
          <p:nvPr/>
        </p:nvSpPr>
        <p:spPr>
          <a:xfrm>
            <a:off x="4738574" y="3120608"/>
            <a:ext cx="2585699" cy="918548"/>
          </a:xfrm>
          <a:prstGeom prst="rect">
            <a:avLst/>
          </a:prstGeom>
          <a:noFill/>
          <a:ln w="25400">
            <a:solidFill>
              <a:srgbClr val="0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760936" tIns="19023" rtlCol="0" anchor="ctr"/>
          <a:lstStyle/>
          <a:p>
            <a:pPr defTabSz="951156">
              <a:defRPr/>
            </a:pPr>
            <a:r>
              <a:rPr lang="en-US" sz="2081">
                <a:gradFill>
                  <a:gsLst>
                    <a:gs pos="0">
                      <a:srgbClr val="000000"/>
                    </a:gs>
                    <a:gs pos="100000">
                      <a:srgbClr val="000000"/>
                    </a:gs>
                  </a:gsLst>
                  <a:lin ang="5400000" scaled="1"/>
                </a:gradFill>
                <a:latin typeface="Segoe UI Semilight" panose="020B0402040204020203" pitchFamily="34" charset="0"/>
                <a:cs typeface="Segoe UI Semilight" panose="020B0402040204020203" pitchFamily="34" charset="0"/>
              </a:rPr>
              <a:t>Refactor</a:t>
            </a:r>
          </a:p>
        </p:txBody>
      </p:sp>
      <p:sp>
        <p:nvSpPr>
          <p:cNvPr id="6" name="Rectangle 5">
            <a:extLst>
              <a:ext uri="{FF2B5EF4-FFF2-40B4-BE49-F238E27FC236}">
                <a16:creationId xmlns:a16="http://schemas.microsoft.com/office/drawing/2014/main" id="{8C00195C-1594-4CA4-BE58-7B50ACEEAA02}"/>
              </a:ext>
            </a:extLst>
          </p:cNvPr>
          <p:cNvSpPr/>
          <p:nvPr/>
        </p:nvSpPr>
        <p:spPr>
          <a:xfrm>
            <a:off x="4738574" y="4250062"/>
            <a:ext cx="2585699" cy="918548"/>
          </a:xfrm>
          <a:prstGeom prst="rect">
            <a:avLst/>
          </a:prstGeom>
          <a:noFill/>
          <a:ln w="25400">
            <a:solidFill>
              <a:srgbClr val="0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760936" tIns="19023" rtlCol="0" anchor="ctr"/>
          <a:lstStyle/>
          <a:p>
            <a:pPr defTabSz="951156">
              <a:defRPr/>
            </a:pPr>
            <a:r>
              <a:rPr lang="en-US" sz="2081">
                <a:gradFill>
                  <a:gsLst>
                    <a:gs pos="0">
                      <a:srgbClr val="000000"/>
                    </a:gs>
                    <a:gs pos="100000">
                      <a:srgbClr val="000000"/>
                    </a:gs>
                  </a:gsLst>
                  <a:lin ang="5400000" scaled="1"/>
                </a:gradFill>
                <a:latin typeface="Segoe UI Semilight" panose="020B0402040204020203" pitchFamily="34" charset="0"/>
                <a:cs typeface="Segoe UI Semilight" panose="020B0402040204020203" pitchFamily="34" charset="0"/>
              </a:rPr>
              <a:t>Rearchitect</a:t>
            </a:r>
          </a:p>
        </p:txBody>
      </p:sp>
      <p:sp>
        <p:nvSpPr>
          <p:cNvPr id="7" name="Rectangle 6">
            <a:extLst>
              <a:ext uri="{FF2B5EF4-FFF2-40B4-BE49-F238E27FC236}">
                <a16:creationId xmlns:a16="http://schemas.microsoft.com/office/drawing/2014/main" id="{677381E6-C0B1-49AD-AF8B-A8F0EBF9EFE7}"/>
              </a:ext>
            </a:extLst>
          </p:cNvPr>
          <p:cNvSpPr/>
          <p:nvPr/>
        </p:nvSpPr>
        <p:spPr>
          <a:xfrm>
            <a:off x="4738574" y="5379518"/>
            <a:ext cx="2585699" cy="918548"/>
          </a:xfrm>
          <a:prstGeom prst="rect">
            <a:avLst/>
          </a:prstGeom>
          <a:noFill/>
          <a:ln w="25400">
            <a:solidFill>
              <a:srgbClr val="0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760936" tIns="19023" rtlCol="0" anchor="ctr"/>
          <a:lstStyle/>
          <a:p>
            <a:pPr defTabSz="951156">
              <a:defRPr/>
            </a:pPr>
            <a:r>
              <a:rPr lang="en-US" sz="2081">
                <a:gradFill>
                  <a:gsLst>
                    <a:gs pos="0">
                      <a:srgbClr val="000000"/>
                    </a:gs>
                    <a:gs pos="100000">
                      <a:srgbClr val="000000"/>
                    </a:gs>
                  </a:gsLst>
                  <a:lin ang="5400000" scaled="1"/>
                </a:gradFill>
                <a:latin typeface="Segoe UI Semilight" panose="020B0402040204020203" pitchFamily="34" charset="0"/>
                <a:cs typeface="Segoe UI Semilight" panose="020B0402040204020203" pitchFamily="34" charset="0"/>
              </a:rPr>
              <a:t>Rebuild</a:t>
            </a:r>
          </a:p>
        </p:txBody>
      </p:sp>
      <p:sp>
        <p:nvSpPr>
          <p:cNvPr id="8" name="TextBox 7">
            <a:extLst>
              <a:ext uri="{FF2B5EF4-FFF2-40B4-BE49-F238E27FC236}">
                <a16:creationId xmlns:a16="http://schemas.microsoft.com/office/drawing/2014/main" id="{514C8614-1A3D-49D1-B0D6-70B0EE48A710}"/>
              </a:ext>
            </a:extLst>
          </p:cNvPr>
          <p:cNvSpPr txBox="1"/>
          <p:nvPr/>
        </p:nvSpPr>
        <p:spPr>
          <a:xfrm>
            <a:off x="5498161" y="1066248"/>
            <a:ext cx="1864943" cy="704737"/>
          </a:xfrm>
          <a:prstGeom prst="rect">
            <a:avLst/>
          </a:prstGeom>
          <a:noFill/>
        </p:spPr>
        <p:txBody>
          <a:bodyPr wrap="square" lIns="95117" tIns="149195" rIns="186494" bIns="149195" rtlCol="0">
            <a:spAutoFit/>
          </a:bodyPr>
          <a:lstStyle/>
          <a:p>
            <a:pPr defTabSz="951121">
              <a:lnSpc>
                <a:spcPct val="90000"/>
              </a:lnSpc>
              <a:spcAft>
                <a:spcPts val="612"/>
              </a:spcAft>
              <a:defRPr/>
            </a:pPr>
            <a:r>
              <a:rPr lang="en-US" sz="2856" kern="0" dirty="0">
                <a:solidFill>
                  <a:srgbClr val="1A1A1A"/>
                </a:solidFill>
                <a:latin typeface="Segoe UI Semilight" panose="020B0402040204020203" pitchFamily="34" charset="0"/>
                <a:cs typeface="Segoe UI Semilight" panose="020B0402040204020203" pitchFamily="34" charset="0"/>
              </a:rPr>
              <a:t>Migrate</a:t>
            </a:r>
            <a:r>
              <a:rPr lang="en-US" sz="2497" kern="0" dirty="0">
                <a:solidFill>
                  <a:srgbClr val="1A1A1A"/>
                </a:solidFill>
                <a:latin typeface="Segoe UI Semilight" panose="020B0402040204020203" pitchFamily="34" charset="0"/>
                <a:cs typeface="Segoe UI Semilight" panose="020B0402040204020203" pitchFamily="34" charset="0"/>
              </a:rPr>
              <a:t>*</a:t>
            </a:r>
          </a:p>
        </p:txBody>
      </p:sp>
      <p:sp>
        <p:nvSpPr>
          <p:cNvPr id="9" name="Send" title="Icon of a paper airplane">
            <a:extLst>
              <a:ext uri="{FF2B5EF4-FFF2-40B4-BE49-F238E27FC236}">
                <a16:creationId xmlns:a16="http://schemas.microsoft.com/office/drawing/2014/main" id="{152C3685-2BEC-4079-BC96-A59D55BCD5B9}"/>
              </a:ext>
            </a:extLst>
          </p:cNvPr>
          <p:cNvSpPr>
            <a:spLocks noChangeAspect="1" noEditPoints="1"/>
          </p:cNvSpPr>
          <p:nvPr/>
        </p:nvSpPr>
        <p:spPr bwMode="auto">
          <a:xfrm>
            <a:off x="5127669" y="1287615"/>
            <a:ext cx="370493" cy="247884"/>
          </a:xfrm>
          <a:custGeom>
            <a:avLst/>
            <a:gdLst>
              <a:gd name="T0" fmla="*/ 44 w 556"/>
              <a:gd name="T1" fmla="*/ 14 h 372"/>
              <a:gd name="T2" fmla="*/ 556 w 556"/>
              <a:gd name="T3" fmla="*/ 187 h 372"/>
              <a:gd name="T4" fmla="*/ 0 w 556"/>
              <a:gd name="T5" fmla="*/ 372 h 372"/>
              <a:gd name="T6" fmla="*/ 64 w 556"/>
              <a:gd name="T7" fmla="*/ 187 h 372"/>
              <a:gd name="T8" fmla="*/ 14 w 556"/>
              <a:gd name="T9" fmla="*/ 43 h 372"/>
              <a:gd name="T10" fmla="*/ 14 w 556"/>
              <a:gd name="T11" fmla="*/ 43 h 372"/>
              <a:gd name="T12" fmla="*/ 0 w 556"/>
              <a:gd name="T13" fmla="*/ 0 h 372"/>
              <a:gd name="T14" fmla="*/ 44 w 556"/>
              <a:gd name="T15" fmla="*/ 14 h 372"/>
              <a:gd name="T16" fmla="*/ 64 w 556"/>
              <a:gd name="T17" fmla="*/ 187 h 372"/>
              <a:gd name="T18" fmla="*/ 556 w 556"/>
              <a:gd name="T19" fmla="*/ 18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6" h="372">
                <a:moveTo>
                  <a:pt x="44" y="14"/>
                </a:moveTo>
                <a:lnTo>
                  <a:pt x="556" y="187"/>
                </a:lnTo>
                <a:lnTo>
                  <a:pt x="0" y="372"/>
                </a:lnTo>
                <a:lnTo>
                  <a:pt x="64" y="187"/>
                </a:lnTo>
                <a:lnTo>
                  <a:pt x="14" y="43"/>
                </a:lnTo>
                <a:moveTo>
                  <a:pt x="14" y="43"/>
                </a:moveTo>
                <a:lnTo>
                  <a:pt x="0" y="0"/>
                </a:lnTo>
                <a:lnTo>
                  <a:pt x="44" y="14"/>
                </a:lnTo>
                <a:moveTo>
                  <a:pt x="64" y="187"/>
                </a:moveTo>
                <a:lnTo>
                  <a:pt x="556" y="187"/>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34" tIns="46616" rIns="93234" bIns="46616" numCol="1" anchor="t" anchorCtr="0" compatLnSpc="1">
            <a:prstTxWarp prst="textNoShape">
              <a:avLst/>
            </a:prstTxWarp>
          </a:bodyPr>
          <a:lstStyle/>
          <a:p>
            <a:pPr defTabSz="950938">
              <a:defRPr/>
            </a:pPr>
            <a:endParaRPr lang="en-US" kern="0">
              <a:gradFill>
                <a:gsLst>
                  <a:gs pos="2917">
                    <a:srgbClr val="353535"/>
                  </a:gs>
                  <a:gs pos="30000">
                    <a:srgbClr val="002050"/>
                  </a:gs>
                </a:gsLst>
                <a:lin ang="5400000" scaled="0"/>
              </a:gradFill>
              <a:latin typeface="Segoe UI Semilight" panose="020B0402040204020203" pitchFamily="34" charset="0"/>
              <a:cs typeface="Segoe UI Semilight" panose="020B0402040204020203" pitchFamily="34" charset="0"/>
            </a:endParaRPr>
          </a:p>
        </p:txBody>
      </p:sp>
      <p:sp>
        <p:nvSpPr>
          <p:cNvPr id="10" name="TextBox 9">
            <a:extLst>
              <a:ext uri="{FF2B5EF4-FFF2-40B4-BE49-F238E27FC236}">
                <a16:creationId xmlns:a16="http://schemas.microsoft.com/office/drawing/2014/main" id="{A8D2801E-95B9-45D0-B2F3-DBB37B70CCF1}"/>
              </a:ext>
            </a:extLst>
          </p:cNvPr>
          <p:cNvSpPr txBox="1"/>
          <p:nvPr/>
        </p:nvSpPr>
        <p:spPr>
          <a:xfrm>
            <a:off x="10421686" y="3821075"/>
            <a:ext cx="1864943" cy="704737"/>
          </a:xfrm>
          <a:prstGeom prst="rect">
            <a:avLst/>
          </a:prstGeom>
          <a:noFill/>
        </p:spPr>
        <p:txBody>
          <a:bodyPr wrap="square" lIns="95117" tIns="149195" rIns="186494" bIns="149195" rtlCol="0">
            <a:spAutoFit/>
          </a:bodyPr>
          <a:lstStyle/>
          <a:p>
            <a:pPr defTabSz="951121">
              <a:lnSpc>
                <a:spcPct val="90000"/>
              </a:lnSpc>
              <a:spcAft>
                <a:spcPts val="612"/>
              </a:spcAft>
              <a:defRPr/>
            </a:pPr>
            <a:r>
              <a:rPr lang="en-US" sz="2856" kern="0" dirty="0">
                <a:solidFill>
                  <a:srgbClr val="1A1A1A"/>
                </a:solidFill>
                <a:latin typeface="Segoe UI Semilight" panose="020B0402040204020203" pitchFamily="34" charset="0"/>
                <a:cs typeface="Segoe UI Semilight" panose="020B0402040204020203" pitchFamily="34" charset="0"/>
              </a:rPr>
              <a:t>Optimize</a:t>
            </a:r>
            <a:endParaRPr lang="en-US" sz="2497" kern="0" dirty="0">
              <a:solidFill>
                <a:srgbClr val="1A1A1A"/>
              </a:solidFill>
              <a:latin typeface="Segoe UI Semilight" panose="020B0402040204020203" pitchFamily="34" charset="0"/>
              <a:cs typeface="Segoe UI Semilight" panose="020B0402040204020203" pitchFamily="34" charset="0"/>
            </a:endParaRPr>
          </a:p>
        </p:txBody>
      </p:sp>
      <p:sp>
        <p:nvSpPr>
          <p:cNvPr id="11" name="speedometer_2" title="Icon of a spedometer showing fast speed">
            <a:extLst>
              <a:ext uri="{FF2B5EF4-FFF2-40B4-BE49-F238E27FC236}">
                <a16:creationId xmlns:a16="http://schemas.microsoft.com/office/drawing/2014/main" id="{374DE039-ECC5-4C03-B8B7-61EA4EF2F4D8}"/>
              </a:ext>
            </a:extLst>
          </p:cNvPr>
          <p:cNvSpPr>
            <a:spLocks noChangeAspect="1" noEditPoints="1"/>
          </p:cNvSpPr>
          <p:nvPr/>
        </p:nvSpPr>
        <p:spPr bwMode="auto">
          <a:xfrm>
            <a:off x="9987991" y="3950408"/>
            <a:ext cx="388402" cy="388402"/>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15875"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51121">
              <a:defRPr/>
            </a:pPr>
            <a:endParaRPr lang="en-US" sz="918" kern="0">
              <a:gradFill>
                <a:gsLst>
                  <a:gs pos="2917">
                    <a:srgbClr val="353535"/>
                  </a:gs>
                  <a:gs pos="30000">
                    <a:srgbClr val="002050"/>
                  </a:gs>
                </a:gsLst>
                <a:lin ang="5400000" scaled="0"/>
              </a:gradFill>
              <a:latin typeface="Segoe UI Semilight" panose="020B0402040204020203" pitchFamily="34" charset="0"/>
              <a:cs typeface="Segoe UI Semilight" panose="020B0402040204020203" pitchFamily="34" charset="0"/>
            </a:endParaRPr>
          </a:p>
        </p:txBody>
      </p:sp>
      <p:cxnSp>
        <p:nvCxnSpPr>
          <p:cNvPr id="12" name="Straight Connector 11">
            <a:extLst>
              <a:ext uri="{FF2B5EF4-FFF2-40B4-BE49-F238E27FC236}">
                <a16:creationId xmlns:a16="http://schemas.microsoft.com/office/drawing/2014/main" id="{64B6970E-BF97-4AC7-AFE9-CFA8DBC905EC}"/>
              </a:ext>
            </a:extLst>
          </p:cNvPr>
          <p:cNvCxnSpPr>
            <a:cxnSpLocks/>
          </p:cNvCxnSpPr>
          <p:nvPr/>
        </p:nvCxnSpPr>
        <p:spPr>
          <a:xfrm>
            <a:off x="2999415" y="2448485"/>
            <a:ext cx="1712104" cy="0"/>
          </a:xfrm>
          <a:prstGeom prst="line">
            <a:avLst/>
          </a:prstGeom>
          <a:ln w="25400">
            <a:solidFill>
              <a:schemeClr val="bg2">
                <a:lumMod val="50000"/>
              </a:schemeClr>
            </a:solidFill>
            <a:headEnd type="none"/>
            <a:tailEnd type="arrow" w="lg" len="sm"/>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686F0C8-F9A4-4ACD-8E18-3ACAF4984582}"/>
              </a:ext>
            </a:extLst>
          </p:cNvPr>
          <p:cNvCxnSpPr>
            <a:cxnSpLocks/>
          </p:cNvCxnSpPr>
          <p:nvPr/>
        </p:nvCxnSpPr>
        <p:spPr>
          <a:xfrm>
            <a:off x="2999415" y="3579882"/>
            <a:ext cx="1712104" cy="0"/>
          </a:xfrm>
          <a:prstGeom prst="line">
            <a:avLst/>
          </a:prstGeom>
          <a:ln w="25400">
            <a:solidFill>
              <a:schemeClr val="bg2">
                <a:lumMod val="50000"/>
              </a:schemeClr>
            </a:solidFill>
            <a:headEnd type="none"/>
            <a:tailEnd type="arrow" w="lg" len="sm"/>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7E5E038-98B7-4555-8AD4-3EA70553D9C9}"/>
              </a:ext>
            </a:extLst>
          </p:cNvPr>
          <p:cNvCxnSpPr>
            <a:cxnSpLocks/>
          </p:cNvCxnSpPr>
          <p:nvPr/>
        </p:nvCxnSpPr>
        <p:spPr>
          <a:xfrm>
            <a:off x="2999415" y="4709336"/>
            <a:ext cx="1712104" cy="0"/>
          </a:xfrm>
          <a:prstGeom prst="line">
            <a:avLst/>
          </a:prstGeom>
          <a:ln w="25400">
            <a:solidFill>
              <a:schemeClr val="bg2">
                <a:lumMod val="50000"/>
              </a:schemeClr>
            </a:solidFill>
            <a:headEnd type="none"/>
            <a:tailEnd type="arrow" w="lg" len="sm"/>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D72411F-FE78-4D63-8C7C-EF3A32D0E562}"/>
              </a:ext>
            </a:extLst>
          </p:cNvPr>
          <p:cNvCxnSpPr>
            <a:cxnSpLocks/>
          </p:cNvCxnSpPr>
          <p:nvPr/>
        </p:nvCxnSpPr>
        <p:spPr>
          <a:xfrm>
            <a:off x="2999415" y="5838791"/>
            <a:ext cx="1712104" cy="0"/>
          </a:xfrm>
          <a:prstGeom prst="line">
            <a:avLst/>
          </a:prstGeom>
          <a:ln w="25400">
            <a:solidFill>
              <a:schemeClr val="bg2">
                <a:lumMod val="50000"/>
              </a:schemeClr>
            </a:solidFill>
            <a:headEnd type="none"/>
            <a:tailEnd type="arrow" w="lg" len="sm"/>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D61F6C8-348D-4C93-B11F-148869143159}"/>
              </a:ext>
            </a:extLst>
          </p:cNvPr>
          <p:cNvCxnSpPr>
            <a:cxnSpLocks/>
          </p:cNvCxnSpPr>
          <p:nvPr/>
        </p:nvCxnSpPr>
        <p:spPr>
          <a:xfrm>
            <a:off x="7336994" y="2450426"/>
            <a:ext cx="1712104" cy="0"/>
          </a:xfrm>
          <a:prstGeom prst="line">
            <a:avLst/>
          </a:prstGeom>
          <a:ln w="25400">
            <a:solidFill>
              <a:schemeClr val="bg2">
                <a:lumMod val="50000"/>
              </a:schemeClr>
            </a:solidFill>
            <a:headEnd type="none"/>
            <a:tailEnd type="arrow" w="lg" len="sm"/>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2F0972F-D462-4807-9A3A-38B096217AE0}"/>
              </a:ext>
            </a:extLst>
          </p:cNvPr>
          <p:cNvCxnSpPr>
            <a:cxnSpLocks/>
          </p:cNvCxnSpPr>
          <p:nvPr/>
        </p:nvCxnSpPr>
        <p:spPr>
          <a:xfrm>
            <a:off x="7336994" y="3579882"/>
            <a:ext cx="1712104" cy="0"/>
          </a:xfrm>
          <a:prstGeom prst="line">
            <a:avLst/>
          </a:prstGeom>
          <a:ln w="25400">
            <a:solidFill>
              <a:schemeClr val="bg2">
                <a:lumMod val="50000"/>
              </a:schemeClr>
            </a:solidFill>
            <a:headEnd type="none"/>
            <a:tailEnd type="arrow" w="lg" len="sm"/>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426C482-BD7C-4D6D-8DF8-847A29AB2997}"/>
              </a:ext>
            </a:extLst>
          </p:cNvPr>
          <p:cNvCxnSpPr>
            <a:cxnSpLocks/>
          </p:cNvCxnSpPr>
          <p:nvPr/>
        </p:nvCxnSpPr>
        <p:spPr>
          <a:xfrm>
            <a:off x="7336994" y="4709336"/>
            <a:ext cx="1712104" cy="0"/>
          </a:xfrm>
          <a:prstGeom prst="line">
            <a:avLst/>
          </a:prstGeom>
          <a:ln w="25400">
            <a:solidFill>
              <a:schemeClr val="bg2">
                <a:lumMod val="50000"/>
              </a:schemeClr>
            </a:solidFill>
            <a:headEnd type="none"/>
            <a:tailEnd type="arrow" w="lg" len="sm"/>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87BD2A8-2556-4894-83F8-1EA889549564}"/>
              </a:ext>
            </a:extLst>
          </p:cNvPr>
          <p:cNvCxnSpPr>
            <a:cxnSpLocks/>
          </p:cNvCxnSpPr>
          <p:nvPr/>
        </p:nvCxnSpPr>
        <p:spPr>
          <a:xfrm>
            <a:off x="7336994" y="5838791"/>
            <a:ext cx="1712104" cy="0"/>
          </a:xfrm>
          <a:prstGeom prst="line">
            <a:avLst/>
          </a:prstGeom>
          <a:ln w="25400">
            <a:solidFill>
              <a:schemeClr val="bg2">
                <a:lumMod val="50000"/>
              </a:schemeClr>
            </a:solidFill>
            <a:headEnd type="none"/>
            <a:tailEnd type="arrow" w="lg" len="sm"/>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90A03613-1473-4648-BBFC-6E35E8BA1D0D}"/>
              </a:ext>
            </a:extLst>
          </p:cNvPr>
          <p:cNvGrpSpPr/>
          <p:nvPr/>
        </p:nvGrpSpPr>
        <p:grpSpPr>
          <a:xfrm>
            <a:off x="2514586" y="2448486"/>
            <a:ext cx="484830" cy="3390306"/>
            <a:chOff x="2415668" y="2820790"/>
            <a:chExt cx="466088" cy="3259248"/>
          </a:xfrm>
        </p:grpSpPr>
        <p:cxnSp>
          <p:nvCxnSpPr>
            <p:cNvPr id="21" name="Straight Connector 20">
              <a:extLst>
                <a:ext uri="{FF2B5EF4-FFF2-40B4-BE49-F238E27FC236}">
                  <a16:creationId xmlns:a16="http://schemas.microsoft.com/office/drawing/2014/main" id="{966F08AC-0EDB-452C-B294-7B6B726E974C}"/>
                </a:ext>
              </a:extLst>
            </p:cNvPr>
            <p:cNvCxnSpPr>
              <a:cxnSpLocks/>
            </p:cNvCxnSpPr>
            <p:nvPr/>
          </p:nvCxnSpPr>
          <p:spPr>
            <a:xfrm>
              <a:off x="2881756" y="2820790"/>
              <a:ext cx="0" cy="3259248"/>
            </a:xfrm>
            <a:prstGeom prst="line">
              <a:avLst/>
            </a:prstGeom>
            <a:ln w="25400">
              <a:solidFill>
                <a:schemeClr val="bg2">
                  <a:lumMod val="50000"/>
                </a:schemeClr>
              </a:solidFill>
              <a:headEnd type="none"/>
              <a:tailEnd type="none" w="lg" len="sm"/>
            </a:ln>
          </p:spPr>
          <p:style>
            <a:lnRef idx="1">
              <a:schemeClr val="accent1"/>
            </a:lnRef>
            <a:fillRef idx="0">
              <a:schemeClr val="accent1"/>
            </a:fillRef>
            <a:effectRef idx="0">
              <a:schemeClr val="accent1"/>
            </a:effectRef>
            <a:fontRef idx="minor">
              <a:schemeClr val="tx1"/>
            </a:fontRef>
          </p:style>
        </p:cxnSp>
        <p:sp>
          <p:nvSpPr>
            <p:cNvPr id="22" name="PageRight_E761">
              <a:extLst>
                <a:ext uri="{FF2B5EF4-FFF2-40B4-BE49-F238E27FC236}">
                  <a16:creationId xmlns:a16="http://schemas.microsoft.com/office/drawing/2014/main" id="{6D16F083-C5D4-4A03-BB30-2142BFFC7A6D}"/>
                </a:ext>
              </a:extLst>
            </p:cNvPr>
            <p:cNvSpPr>
              <a:spLocks noChangeAspect="1" noEditPoints="1"/>
            </p:cNvSpPr>
            <p:nvPr/>
          </p:nvSpPr>
          <p:spPr bwMode="auto">
            <a:xfrm>
              <a:off x="2415668" y="4268467"/>
              <a:ext cx="365492" cy="365760"/>
            </a:xfrm>
            <a:custGeom>
              <a:avLst/>
              <a:gdLst>
                <a:gd name="T0" fmla="*/ 1613 w 3225"/>
                <a:gd name="T1" fmla="*/ 0 h 3225"/>
                <a:gd name="T2" fmla="*/ 3225 w 3225"/>
                <a:gd name="T3" fmla="*/ 1612 h 3225"/>
                <a:gd name="T4" fmla="*/ 1613 w 3225"/>
                <a:gd name="T5" fmla="*/ 3225 h 3225"/>
                <a:gd name="T6" fmla="*/ 0 w 3225"/>
                <a:gd name="T7" fmla="*/ 1612 h 3225"/>
                <a:gd name="T8" fmla="*/ 1613 w 3225"/>
                <a:gd name="T9" fmla="*/ 0 h 3225"/>
                <a:gd name="T10" fmla="*/ 1354 w 3225"/>
                <a:gd name="T11" fmla="*/ 2433 h 3225"/>
                <a:gd name="T12" fmla="*/ 2164 w 3225"/>
                <a:gd name="T13" fmla="*/ 1622 h 3225"/>
                <a:gd name="T14" fmla="*/ 1354 w 3225"/>
                <a:gd name="T15" fmla="*/ 811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1613" y="0"/>
                  </a:moveTo>
                  <a:cubicBezTo>
                    <a:pt x="2503" y="0"/>
                    <a:pt x="3225" y="722"/>
                    <a:pt x="3225" y="1612"/>
                  </a:cubicBezTo>
                  <a:cubicBezTo>
                    <a:pt x="3225" y="2503"/>
                    <a:pt x="2503" y="3225"/>
                    <a:pt x="1613" y="3225"/>
                  </a:cubicBezTo>
                  <a:cubicBezTo>
                    <a:pt x="722" y="3225"/>
                    <a:pt x="0" y="2503"/>
                    <a:pt x="0" y="1612"/>
                  </a:cubicBezTo>
                  <a:cubicBezTo>
                    <a:pt x="0" y="722"/>
                    <a:pt x="722" y="0"/>
                    <a:pt x="1613" y="0"/>
                  </a:cubicBezTo>
                  <a:close/>
                  <a:moveTo>
                    <a:pt x="1354" y="2433"/>
                  </a:moveTo>
                  <a:cubicBezTo>
                    <a:pt x="2164" y="1622"/>
                    <a:pt x="2164" y="1622"/>
                    <a:pt x="2164" y="1622"/>
                  </a:cubicBezTo>
                  <a:cubicBezTo>
                    <a:pt x="1354" y="811"/>
                    <a:pt x="1354" y="811"/>
                    <a:pt x="1354" y="811"/>
                  </a:cubicBezTo>
                </a:path>
              </a:pathLst>
            </a:custGeom>
            <a:noFill/>
            <a:ln w="25400" cap="sq">
              <a:solidFill>
                <a:schemeClr val="bg2">
                  <a:lumMod val="50000"/>
                </a:schemeClr>
              </a:solidFill>
              <a:prstDash val="solid"/>
              <a:miter lim="800000"/>
              <a:headEnd/>
              <a:tailEnd/>
            </a:ln>
          </p:spPr>
          <p:txBody>
            <a:bodyPr vert="horz" wrap="square" lIns="95117" tIns="47558" rIns="95117" bIns="47558" numCol="1" anchor="t" anchorCtr="0" compatLnSpc="1">
              <a:prstTxWarp prst="textNoShape">
                <a:avLst/>
              </a:prstTxWarp>
            </a:bodyPr>
            <a:lstStyle/>
            <a:p>
              <a:pPr defTabSz="951156">
                <a:defRPr/>
              </a:pPr>
              <a:endParaRPr lang="en-US" sz="936">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grpSp>
      <p:grpSp>
        <p:nvGrpSpPr>
          <p:cNvPr id="23" name="Group 22">
            <a:extLst>
              <a:ext uri="{FF2B5EF4-FFF2-40B4-BE49-F238E27FC236}">
                <a16:creationId xmlns:a16="http://schemas.microsoft.com/office/drawing/2014/main" id="{33EC9D6F-0745-4B9E-867C-673EFA3EC8E5}"/>
              </a:ext>
            </a:extLst>
          </p:cNvPr>
          <p:cNvGrpSpPr/>
          <p:nvPr/>
        </p:nvGrpSpPr>
        <p:grpSpPr>
          <a:xfrm>
            <a:off x="9067317" y="2450426"/>
            <a:ext cx="498519" cy="3388365"/>
            <a:chOff x="8715093" y="2822656"/>
            <a:chExt cx="479247" cy="3257382"/>
          </a:xfrm>
        </p:grpSpPr>
        <p:cxnSp>
          <p:nvCxnSpPr>
            <p:cNvPr id="24" name="Straight Connector 23">
              <a:extLst>
                <a:ext uri="{FF2B5EF4-FFF2-40B4-BE49-F238E27FC236}">
                  <a16:creationId xmlns:a16="http://schemas.microsoft.com/office/drawing/2014/main" id="{D3343740-E271-4561-8935-6193F3F3AEC6}"/>
                </a:ext>
              </a:extLst>
            </p:cNvPr>
            <p:cNvCxnSpPr>
              <a:cxnSpLocks/>
            </p:cNvCxnSpPr>
            <p:nvPr/>
          </p:nvCxnSpPr>
          <p:spPr>
            <a:xfrm>
              <a:off x="8715093" y="2822656"/>
              <a:ext cx="0" cy="3257382"/>
            </a:xfrm>
            <a:prstGeom prst="line">
              <a:avLst/>
            </a:prstGeom>
            <a:ln w="25400">
              <a:solidFill>
                <a:schemeClr val="bg2">
                  <a:lumMod val="50000"/>
                </a:schemeClr>
              </a:solidFill>
              <a:headEnd type="none"/>
              <a:tailEnd type="none" w="lg" len="sm"/>
            </a:ln>
          </p:spPr>
          <p:style>
            <a:lnRef idx="1">
              <a:schemeClr val="accent1"/>
            </a:lnRef>
            <a:fillRef idx="0">
              <a:schemeClr val="accent1"/>
            </a:fillRef>
            <a:effectRef idx="0">
              <a:schemeClr val="accent1"/>
            </a:effectRef>
            <a:fontRef idx="minor">
              <a:schemeClr val="tx1"/>
            </a:fontRef>
          </p:style>
        </p:cxnSp>
        <p:sp>
          <p:nvSpPr>
            <p:cNvPr id="25" name="PageRight_E761">
              <a:extLst>
                <a:ext uri="{FF2B5EF4-FFF2-40B4-BE49-F238E27FC236}">
                  <a16:creationId xmlns:a16="http://schemas.microsoft.com/office/drawing/2014/main" id="{910AEEB4-184A-4BDC-AA40-E6BFF22AA6C5}"/>
                </a:ext>
              </a:extLst>
            </p:cNvPr>
            <p:cNvSpPr>
              <a:spLocks noChangeAspect="1" noEditPoints="1"/>
            </p:cNvSpPr>
            <p:nvPr/>
          </p:nvSpPr>
          <p:spPr bwMode="auto">
            <a:xfrm>
              <a:off x="8828848" y="4268467"/>
              <a:ext cx="365492" cy="365760"/>
            </a:xfrm>
            <a:custGeom>
              <a:avLst/>
              <a:gdLst>
                <a:gd name="T0" fmla="*/ 1613 w 3225"/>
                <a:gd name="T1" fmla="*/ 0 h 3225"/>
                <a:gd name="T2" fmla="*/ 3225 w 3225"/>
                <a:gd name="T3" fmla="*/ 1612 h 3225"/>
                <a:gd name="T4" fmla="*/ 1613 w 3225"/>
                <a:gd name="T5" fmla="*/ 3225 h 3225"/>
                <a:gd name="T6" fmla="*/ 0 w 3225"/>
                <a:gd name="T7" fmla="*/ 1612 h 3225"/>
                <a:gd name="T8" fmla="*/ 1613 w 3225"/>
                <a:gd name="T9" fmla="*/ 0 h 3225"/>
                <a:gd name="T10" fmla="*/ 1354 w 3225"/>
                <a:gd name="T11" fmla="*/ 2433 h 3225"/>
                <a:gd name="T12" fmla="*/ 2164 w 3225"/>
                <a:gd name="T13" fmla="*/ 1622 h 3225"/>
                <a:gd name="T14" fmla="*/ 1354 w 3225"/>
                <a:gd name="T15" fmla="*/ 811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1613" y="0"/>
                  </a:moveTo>
                  <a:cubicBezTo>
                    <a:pt x="2503" y="0"/>
                    <a:pt x="3225" y="722"/>
                    <a:pt x="3225" y="1612"/>
                  </a:cubicBezTo>
                  <a:cubicBezTo>
                    <a:pt x="3225" y="2503"/>
                    <a:pt x="2503" y="3225"/>
                    <a:pt x="1613" y="3225"/>
                  </a:cubicBezTo>
                  <a:cubicBezTo>
                    <a:pt x="722" y="3225"/>
                    <a:pt x="0" y="2503"/>
                    <a:pt x="0" y="1612"/>
                  </a:cubicBezTo>
                  <a:cubicBezTo>
                    <a:pt x="0" y="722"/>
                    <a:pt x="722" y="0"/>
                    <a:pt x="1613" y="0"/>
                  </a:cubicBezTo>
                  <a:close/>
                  <a:moveTo>
                    <a:pt x="1354" y="2433"/>
                  </a:moveTo>
                  <a:cubicBezTo>
                    <a:pt x="2164" y="1622"/>
                    <a:pt x="2164" y="1622"/>
                    <a:pt x="2164" y="1622"/>
                  </a:cubicBezTo>
                  <a:cubicBezTo>
                    <a:pt x="1354" y="811"/>
                    <a:pt x="1354" y="811"/>
                    <a:pt x="1354" y="811"/>
                  </a:cubicBezTo>
                </a:path>
              </a:pathLst>
            </a:custGeom>
            <a:noFill/>
            <a:ln w="25400" cap="sq">
              <a:solidFill>
                <a:schemeClr val="bg2">
                  <a:lumMod val="50000"/>
                </a:schemeClr>
              </a:solidFill>
              <a:prstDash val="solid"/>
              <a:miter lim="800000"/>
              <a:headEnd/>
              <a:tailEnd/>
            </a:ln>
          </p:spPr>
          <p:txBody>
            <a:bodyPr vert="horz" wrap="square" lIns="95117" tIns="47558" rIns="95117" bIns="47558" numCol="1" anchor="t" anchorCtr="0" compatLnSpc="1">
              <a:prstTxWarp prst="textNoShape">
                <a:avLst/>
              </a:prstTxWarp>
            </a:bodyPr>
            <a:lstStyle/>
            <a:p>
              <a:pPr defTabSz="951156">
                <a:defRPr/>
              </a:pPr>
              <a:endParaRPr lang="en-US" sz="936">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grpSp>
      <p:grpSp>
        <p:nvGrpSpPr>
          <p:cNvPr id="26" name="Group 25">
            <a:extLst>
              <a:ext uri="{FF2B5EF4-FFF2-40B4-BE49-F238E27FC236}">
                <a16:creationId xmlns:a16="http://schemas.microsoft.com/office/drawing/2014/main" id="{BC43EFD0-7828-4F28-886F-D242507134AC}"/>
              </a:ext>
            </a:extLst>
          </p:cNvPr>
          <p:cNvGrpSpPr/>
          <p:nvPr/>
        </p:nvGrpSpPr>
        <p:grpSpPr>
          <a:xfrm>
            <a:off x="4915897" y="2255437"/>
            <a:ext cx="423541" cy="3778344"/>
            <a:chOff x="4724153" y="2635204"/>
            <a:chExt cx="407168" cy="3632286"/>
          </a:xfrm>
        </p:grpSpPr>
        <p:sp>
          <p:nvSpPr>
            <p:cNvPr id="27" name="tool">
              <a:extLst>
                <a:ext uri="{FF2B5EF4-FFF2-40B4-BE49-F238E27FC236}">
                  <a16:creationId xmlns:a16="http://schemas.microsoft.com/office/drawing/2014/main" id="{6DA411CC-E584-4390-B77C-2C457D7F1A1A}"/>
                </a:ext>
              </a:extLst>
            </p:cNvPr>
            <p:cNvSpPr>
              <a:spLocks noChangeAspect="1" noEditPoints="1"/>
            </p:cNvSpPr>
            <p:nvPr/>
          </p:nvSpPr>
          <p:spPr bwMode="auto">
            <a:xfrm>
              <a:off x="4794660" y="5892586"/>
              <a:ext cx="266154" cy="374904"/>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rgbClr val="000000"/>
              </a:solidFill>
              <a:prstDash val="solid"/>
              <a:miter lim="800000"/>
              <a:headEnd/>
              <a:tailEnd/>
            </a:ln>
            <a:extLst/>
          </p:spPr>
          <p:txBody>
            <a:bodyPr vert="horz" wrap="square" lIns="95117" tIns="47558" rIns="95117" bIns="47558" numCol="1" anchor="t" anchorCtr="0" compatLnSpc="1">
              <a:prstTxWarp prst="textNoShape">
                <a:avLst/>
              </a:prstTxWarp>
            </a:bodyPr>
            <a:lstStyle/>
            <a:p>
              <a:pPr defTabSz="951156">
                <a:defRPr/>
              </a:pPr>
              <a:endParaRPr lang="en-US" sz="1873">
                <a:gradFill>
                  <a:gsLst>
                    <a:gs pos="0">
                      <a:srgbClr val="505050"/>
                    </a:gs>
                    <a:gs pos="100000">
                      <a:srgbClr val="505050"/>
                    </a:gs>
                  </a:gsLst>
                </a:gradFill>
                <a:latin typeface="Segoe UI Semilight" panose="020B0402040204020203" pitchFamily="34" charset="0"/>
                <a:cs typeface="Segoe UI Semilight" panose="020B0402040204020203" pitchFamily="34" charset="0"/>
              </a:endParaRPr>
            </a:p>
          </p:txBody>
        </p:sp>
        <p:sp>
          <p:nvSpPr>
            <p:cNvPr id="28" name="Freeform 96">
              <a:extLst>
                <a:ext uri="{FF2B5EF4-FFF2-40B4-BE49-F238E27FC236}">
                  <a16:creationId xmlns:a16="http://schemas.microsoft.com/office/drawing/2014/main" id="{190BD49A-25E5-4623-A13D-3F198E7011E8}"/>
                </a:ext>
              </a:extLst>
            </p:cNvPr>
            <p:cNvSpPr>
              <a:spLocks noChangeAspect="1" noEditPoints="1"/>
            </p:cNvSpPr>
            <p:nvPr/>
          </p:nvSpPr>
          <p:spPr bwMode="auto">
            <a:xfrm>
              <a:off x="4724153" y="4806792"/>
              <a:ext cx="407168" cy="374904"/>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56">
                <a:defRPr/>
              </a:pPr>
              <a:endParaRPr lang="en-US" sz="1873">
                <a:gradFill>
                  <a:gsLst>
                    <a:gs pos="0">
                      <a:srgbClr val="505050"/>
                    </a:gs>
                    <a:gs pos="100000">
                      <a:srgbClr val="505050"/>
                    </a:gs>
                  </a:gsLst>
                </a:gradFill>
                <a:latin typeface="Segoe UI Semilight" panose="020B0402040204020203" pitchFamily="34" charset="0"/>
                <a:cs typeface="Segoe UI Semilight" panose="020B0402040204020203" pitchFamily="34" charset="0"/>
              </a:endParaRPr>
            </a:p>
          </p:txBody>
        </p:sp>
        <p:sp>
          <p:nvSpPr>
            <p:cNvPr id="29" name="network_3">
              <a:extLst>
                <a:ext uri="{FF2B5EF4-FFF2-40B4-BE49-F238E27FC236}">
                  <a16:creationId xmlns:a16="http://schemas.microsoft.com/office/drawing/2014/main" id="{8C1BFF35-8ADD-4FD4-B26C-CA9CE07DD50A}"/>
                </a:ext>
              </a:extLst>
            </p:cNvPr>
            <p:cNvSpPr>
              <a:spLocks noChangeAspect="1" noEditPoints="1"/>
            </p:cNvSpPr>
            <p:nvPr/>
          </p:nvSpPr>
          <p:spPr bwMode="auto">
            <a:xfrm>
              <a:off x="4747101" y="2635204"/>
              <a:ext cx="361273" cy="374904"/>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56">
                <a:defRPr/>
              </a:pPr>
              <a:endParaRPr lang="en-US" sz="1873">
                <a:solidFill>
                  <a:srgbClr val="353535"/>
                </a:solidFill>
                <a:latin typeface="Segoe UI Semilight" panose="020B0402040204020203" pitchFamily="34" charset="0"/>
                <a:cs typeface="Segoe UI Semilight" panose="020B0402040204020203" pitchFamily="34" charset="0"/>
              </a:endParaRPr>
            </a:p>
          </p:txBody>
        </p:sp>
        <p:sp>
          <p:nvSpPr>
            <p:cNvPr id="30" name="PageEdit_EFB8">
              <a:extLst>
                <a:ext uri="{FF2B5EF4-FFF2-40B4-BE49-F238E27FC236}">
                  <a16:creationId xmlns:a16="http://schemas.microsoft.com/office/drawing/2014/main" id="{788BB0E3-7C80-47B4-82E5-FAD4CACAC325}"/>
                </a:ext>
              </a:extLst>
            </p:cNvPr>
            <p:cNvSpPr>
              <a:spLocks noChangeAspect="1" noEditPoints="1"/>
            </p:cNvSpPr>
            <p:nvPr/>
          </p:nvSpPr>
          <p:spPr bwMode="auto">
            <a:xfrm>
              <a:off x="4751927" y="3720998"/>
              <a:ext cx="351620" cy="374904"/>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56">
                <a:defRPr/>
              </a:pPr>
              <a:endParaRPr lang="en-US" sz="1873">
                <a:solidFill>
                  <a:srgbClr val="353535"/>
                </a:solidFill>
                <a:latin typeface="Segoe UI Semilight" panose="020B0402040204020203" pitchFamily="34" charset="0"/>
                <a:cs typeface="Segoe UI Semilight" panose="020B0402040204020203" pitchFamily="34" charset="0"/>
              </a:endParaRPr>
            </a:p>
          </p:txBody>
        </p:sp>
      </p:grpSp>
      <p:grpSp>
        <p:nvGrpSpPr>
          <p:cNvPr id="31" name="Group 30">
            <a:extLst>
              <a:ext uri="{FF2B5EF4-FFF2-40B4-BE49-F238E27FC236}">
                <a16:creationId xmlns:a16="http://schemas.microsoft.com/office/drawing/2014/main" id="{6FBBD71A-6A47-4406-9AA7-F2CF1A7539A7}"/>
              </a:ext>
            </a:extLst>
          </p:cNvPr>
          <p:cNvGrpSpPr/>
          <p:nvPr/>
        </p:nvGrpSpPr>
        <p:grpSpPr>
          <a:xfrm>
            <a:off x="656038" y="3959311"/>
            <a:ext cx="469812" cy="437559"/>
            <a:chOff x="749832" y="4317776"/>
            <a:chExt cx="277735" cy="267142"/>
          </a:xfrm>
        </p:grpSpPr>
        <p:sp>
          <p:nvSpPr>
            <p:cNvPr id="32" name="magnify" title="Icon of a magnifying glass">
              <a:extLst>
                <a:ext uri="{FF2B5EF4-FFF2-40B4-BE49-F238E27FC236}">
                  <a16:creationId xmlns:a16="http://schemas.microsoft.com/office/drawing/2014/main" id="{FE8FD493-95FE-4EF8-BA63-065A24B83382}"/>
                </a:ext>
              </a:extLst>
            </p:cNvPr>
            <p:cNvSpPr>
              <a:spLocks noChangeAspect="1" noEditPoints="1"/>
            </p:cNvSpPr>
            <p:nvPr/>
          </p:nvSpPr>
          <p:spPr bwMode="auto">
            <a:xfrm flipH="1">
              <a:off x="749832" y="4317776"/>
              <a:ext cx="277735" cy="267142"/>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34" tIns="46616" rIns="93234" bIns="46616" numCol="1" anchor="t" anchorCtr="0" compatLnSpc="1">
              <a:prstTxWarp prst="textNoShape">
                <a:avLst/>
              </a:prstTxWarp>
            </a:bodyPr>
            <a:lstStyle/>
            <a:p>
              <a:pPr defTabSz="950938">
                <a:defRPr/>
              </a:pPr>
              <a:endParaRPr lang="en-US" kern="0">
                <a:gradFill>
                  <a:gsLst>
                    <a:gs pos="2917">
                      <a:srgbClr val="353535"/>
                    </a:gs>
                    <a:gs pos="30000">
                      <a:srgbClr val="002050"/>
                    </a:gs>
                  </a:gsLst>
                  <a:lin ang="5400000" scaled="0"/>
                </a:gradFill>
                <a:latin typeface="Segoe UI Semilight" panose="020B0402040204020203" pitchFamily="34" charset="0"/>
                <a:cs typeface="Segoe UI Semilight" panose="020B0402040204020203" pitchFamily="34" charset="0"/>
              </a:endParaRPr>
            </a:p>
          </p:txBody>
        </p:sp>
        <p:sp>
          <p:nvSpPr>
            <p:cNvPr id="33" name="Rectangle 32">
              <a:extLst>
                <a:ext uri="{FF2B5EF4-FFF2-40B4-BE49-F238E27FC236}">
                  <a16:creationId xmlns:a16="http://schemas.microsoft.com/office/drawing/2014/main" id="{30F1165E-E447-4280-A57C-FAB87BBD299C}"/>
                </a:ext>
              </a:extLst>
            </p:cNvPr>
            <p:cNvSpPr/>
            <p:nvPr/>
          </p:nvSpPr>
          <p:spPr bwMode="auto">
            <a:xfrm>
              <a:off x="904218" y="4366496"/>
              <a:ext cx="69147" cy="8391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90234" tIns="152188" rIns="190234" bIns="152188" numCol="1" spcCol="0" rtlCol="0" fromWordArt="0" anchor="t" anchorCtr="0" forceAA="0" compatLnSpc="1">
              <a:prstTxWarp prst="textNoShape">
                <a:avLst/>
              </a:prstTxWarp>
              <a:noAutofit/>
            </a:bodyPr>
            <a:lstStyle/>
            <a:p>
              <a:pPr algn="ctr" defTabSz="969953" fontAlgn="base">
                <a:lnSpc>
                  <a:spcPct val="90000"/>
                </a:lnSpc>
                <a:spcBef>
                  <a:spcPct val="0"/>
                </a:spcBef>
                <a:spcAft>
                  <a:spcPct val="0"/>
                </a:spcAft>
                <a:defRPr/>
              </a:pPr>
              <a:endParaRPr lang="en-US" sz="2497"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grpSp>
      <p:sp>
        <p:nvSpPr>
          <p:cNvPr id="34" name="TextBox 33">
            <a:extLst>
              <a:ext uri="{FF2B5EF4-FFF2-40B4-BE49-F238E27FC236}">
                <a16:creationId xmlns:a16="http://schemas.microsoft.com/office/drawing/2014/main" id="{43F96E36-8F65-4367-80FC-45FB2803FA36}"/>
              </a:ext>
            </a:extLst>
          </p:cNvPr>
          <p:cNvSpPr txBox="1"/>
          <p:nvPr/>
        </p:nvSpPr>
        <p:spPr>
          <a:xfrm>
            <a:off x="290394" y="6321598"/>
            <a:ext cx="11700003" cy="462730"/>
          </a:xfrm>
          <a:prstGeom prst="rect">
            <a:avLst/>
          </a:prstGeom>
          <a:noFill/>
        </p:spPr>
        <p:txBody>
          <a:bodyPr wrap="square" lIns="190234" tIns="152188" rIns="190234" bIns="152188" rtlCol="0" anchor="t">
            <a:spAutoFit/>
          </a:bodyPr>
          <a:lstStyle/>
          <a:p>
            <a:pPr algn="just" defTabSz="951156">
              <a:lnSpc>
                <a:spcPct val="90000"/>
              </a:lnSpc>
              <a:spcAft>
                <a:spcPts val="624"/>
              </a:spcAft>
              <a:defRPr/>
            </a:pPr>
            <a:r>
              <a:rPr lang="en-US" sz="1122" i="1" dirty="0">
                <a:gradFill>
                  <a:gsLst>
                    <a:gs pos="2917">
                      <a:srgbClr val="353535"/>
                    </a:gs>
                    <a:gs pos="30000">
                      <a:srgbClr val="353535"/>
                    </a:gs>
                  </a:gsLst>
                  <a:lin ang="5400000" scaled="0"/>
                </a:gradFill>
                <a:latin typeface="Segoe UI Semilight" panose="020B0402040204020203" pitchFamily="34" charset="0"/>
                <a:cs typeface="Segoe UI Semilight" panose="020B0402040204020203" pitchFamily="34" charset="0"/>
              </a:rPr>
              <a:t>*These migration strategies are adopted from Gartner research. Gartner also calls out a 5</a:t>
            </a:r>
            <a:r>
              <a:rPr lang="en-US" sz="1122" i="1" baseline="30000" dirty="0">
                <a:gradFill>
                  <a:gsLst>
                    <a:gs pos="2917">
                      <a:srgbClr val="353535"/>
                    </a:gs>
                    <a:gs pos="30000">
                      <a:srgbClr val="353535"/>
                    </a:gs>
                  </a:gsLst>
                  <a:lin ang="5400000" scaled="0"/>
                </a:gradFill>
                <a:latin typeface="Segoe UI Semilight" panose="020B0402040204020203" pitchFamily="34" charset="0"/>
                <a:cs typeface="Segoe UI Semilight" panose="020B0402040204020203" pitchFamily="34" charset="0"/>
              </a:rPr>
              <a:t>th</a:t>
            </a:r>
            <a:r>
              <a:rPr lang="en-US" sz="1122" i="1" dirty="0">
                <a:gradFill>
                  <a:gsLst>
                    <a:gs pos="2917">
                      <a:srgbClr val="353535"/>
                    </a:gs>
                    <a:gs pos="30000">
                      <a:srgbClr val="353535"/>
                    </a:gs>
                  </a:gsLst>
                  <a:lin ang="5400000" scaled="0"/>
                </a:gradFill>
                <a:latin typeface="Segoe UI Semilight" panose="020B0402040204020203" pitchFamily="34" charset="0"/>
                <a:cs typeface="Segoe UI Semilight" panose="020B0402040204020203" pitchFamily="34" charset="0"/>
              </a:rPr>
              <a:t> strategy called “Replace” with SaaS</a:t>
            </a:r>
          </a:p>
        </p:txBody>
      </p:sp>
    </p:spTree>
    <p:extLst>
      <p:ext uri="{BB962C8B-B14F-4D97-AF65-F5344CB8AC3E}">
        <p14:creationId xmlns:p14="http://schemas.microsoft.com/office/powerpoint/2010/main" val="355641839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1CA02-92FB-4BAD-9A02-00CE1859D9D9}"/>
              </a:ext>
            </a:extLst>
          </p:cNvPr>
          <p:cNvSpPr>
            <a:spLocks noGrp="1"/>
          </p:cNvSpPr>
          <p:nvPr>
            <p:ph type="title"/>
          </p:nvPr>
        </p:nvSpPr>
        <p:spPr/>
        <p:txBody>
          <a:bodyPr/>
          <a:lstStyle/>
          <a:p>
            <a:r>
              <a:rPr lang="en-US" dirty="0"/>
              <a:t>Tools for Every Stage</a:t>
            </a:r>
          </a:p>
        </p:txBody>
      </p:sp>
      <p:sp>
        <p:nvSpPr>
          <p:cNvPr id="3" name="Rectangle 2">
            <a:extLst>
              <a:ext uri="{FF2B5EF4-FFF2-40B4-BE49-F238E27FC236}">
                <a16:creationId xmlns:a16="http://schemas.microsoft.com/office/drawing/2014/main" id="{F61E8DE8-35AF-433D-ABD8-9D3A08448424}"/>
              </a:ext>
            </a:extLst>
          </p:cNvPr>
          <p:cNvSpPr/>
          <p:nvPr/>
        </p:nvSpPr>
        <p:spPr bwMode="auto">
          <a:xfrm>
            <a:off x="3581" y="1075726"/>
            <a:ext cx="12680455" cy="640188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4" rIns="186468" bIns="149174" numCol="1" spcCol="0" rtlCol="0" fromWordArt="0" anchor="t" anchorCtr="0" forceAA="0" compatLnSpc="1">
            <a:prstTxWarp prst="textNoShape">
              <a:avLst/>
            </a:prstTxWarp>
            <a:noAutofit/>
          </a:bodyPr>
          <a:lstStyle/>
          <a:p>
            <a:pPr algn="ctr" defTabSz="950663" fontAlgn="base">
              <a:lnSpc>
                <a:spcPct val="90000"/>
              </a:lnSpc>
              <a:spcBef>
                <a:spcPct val="0"/>
              </a:spcBef>
              <a:spcAft>
                <a:spcPct val="0"/>
              </a:spcAft>
              <a:defRPr/>
            </a:pPr>
            <a:endParaRPr lang="en-US" sz="2448" err="1">
              <a:solidFill>
                <a:srgbClr val="1A1A1A"/>
              </a:solidFill>
              <a:latin typeface="Segoe UI Semilight" panose="020B0402040204020203" pitchFamily="34" charset="0"/>
              <a:ea typeface="Segoe UI" pitchFamily="34" charset="0"/>
              <a:cs typeface="Segoe UI Semilight" panose="020B0402040204020203" pitchFamily="34" charset="0"/>
            </a:endParaRPr>
          </a:p>
        </p:txBody>
      </p:sp>
      <p:sp>
        <p:nvSpPr>
          <p:cNvPr id="4" name="TextBox 3">
            <a:extLst>
              <a:ext uri="{FF2B5EF4-FFF2-40B4-BE49-F238E27FC236}">
                <a16:creationId xmlns:a16="http://schemas.microsoft.com/office/drawing/2014/main" id="{2781AB14-FB25-42AC-9FF8-6C0FFCB485D3}"/>
              </a:ext>
            </a:extLst>
          </p:cNvPr>
          <p:cNvSpPr txBox="1"/>
          <p:nvPr/>
        </p:nvSpPr>
        <p:spPr>
          <a:xfrm>
            <a:off x="8823684" y="2839458"/>
            <a:ext cx="3232038" cy="879820"/>
          </a:xfrm>
          <a:prstGeom prst="rect">
            <a:avLst/>
          </a:prstGeom>
          <a:noFill/>
        </p:spPr>
        <p:txBody>
          <a:bodyPr wrap="square" rtlCol="0">
            <a:spAutoFit/>
          </a:bodyPr>
          <a:lstStyle/>
          <a:p>
            <a:pPr algn="ctr" defTabSz="950938">
              <a:defRPr/>
            </a:pPr>
            <a:r>
              <a:rPr lang="en-US" sz="1664" dirty="0">
                <a:solidFill>
                  <a:srgbClr val="1A1A1A"/>
                </a:solidFill>
                <a:latin typeface="Segoe UI Semilight" panose="020B0402040204020203" pitchFamily="34" charset="0"/>
                <a:ea typeface="Segoe UI" panose="020B0502040204020203" pitchFamily="34" charset="0"/>
                <a:cs typeface="Segoe UI Semilight" panose="020B0402040204020203" pitchFamily="34" charset="0"/>
              </a:rPr>
              <a:t>Azure security and management (security, backup, monitoring, cost management)</a:t>
            </a:r>
          </a:p>
        </p:txBody>
      </p:sp>
      <p:cxnSp>
        <p:nvCxnSpPr>
          <p:cNvPr id="5" name="Straight Connector 4">
            <a:extLst>
              <a:ext uri="{FF2B5EF4-FFF2-40B4-BE49-F238E27FC236}">
                <a16:creationId xmlns:a16="http://schemas.microsoft.com/office/drawing/2014/main" id="{279C6F00-87DF-44DC-8DC1-FACC41590A17}"/>
              </a:ext>
            </a:extLst>
          </p:cNvPr>
          <p:cNvCxnSpPr>
            <a:cxnSpLocks/>
          </p:cNvCxnSpPr>
          <p:nvPr/>
        </p:nvCxnSpPr>
        <p:spPr>
          <a:xfrm flipV="1">
            <a:off x="4607084" y="1938951"/>
            <a:ext cx="0" cy="2292563"/>
          </a:xfrm>
          <a:prstGeom prst="line">
            <a:avLst/>
          </a:prstGeom>
          <a:noFill/>
          <a:ln w="12700" cap="flat" cmpd="sng" algn="ctr">
            <a:solidFill>
              <a:srgbClr val="505050"/>
            </a:solidFill>
            <a:prstDash val="solid"/>
            <a:headEnd type="none"/>
            <a:tailEnd type="none"/>
          </a:ln>
          <a:effectLst/>
        </p:spPr>
      </p:cxnSp>
      <p:cxnSp>
        <p:nvCxnSpPr>
          <p:cNvPr id="6" name="Straight Connector 5">
            <a:extLst>
              <a:ext uri="{FF2B5EF4-FFF2-40B4-BE49-F238E27FC236}">
                <a16:creationId xmlns:a16="http://schemas.microsoft.com/office/drawing/2014/main" id="{D7A5E753-3FAF-4E36-8F9A-1F1532FC4E37}"/>
              </a:ext>
            </a:extLst>
          </p:cNvPr>
          <p:cNvCxnSpPr>
            <a:cxnSpLocks/>
          </p:cNvCxnSpPr>
          <p:nvPr/>
        </p:nvCxnSpPr>
        <p:spPr>
          <a:xfrm flipV="1">
            <a:off x="8504351" y="1938951"/>
            <a:ext cx="0" cy="2292052"/>
          </a:xfrm>
          <a:prstGeom prst="line">
            <a:avLst/>
          </a:prstGeom>
          <a:noFill/>
          <a:ln w="12700" cap="flat" cmpd="sng" algn="ctr">
            <a:solidFill>
              <a:srgbClr val="505050"/>
            </a:solidFill>
            <a:prstDash val="solid"/>
            <a:headEnd type="none"/>
            <a:tailEnd type="none"/>
          </a:ln>
          <a:effectLst/>
        </p:spPr>
      </p:cxnSp>
      <p:grpSp>
        <p:nvGrpSpPr>
          <p:cNvPr id="7" name="Group 6">
            <a:extLst>
              <a:ext uri="{FF2B5EF4-FFF2-40B4-BE49-F238E27FC236}">
                <a16:creationId xmlns:a16="http://schemas.microsoft.com/office/drawing/2014/main" id="{CFD84569-7795-4302-9635-AD9BE82F3D88}"/>
              </a:ext>
            </a:extLst>
          </p:cNvPr>
          <p:cNvGrpSpPr/>
          <p:nvPr/>
        </p:nvGrpSpPr>
        <p:grpSpPr>
          <a:xfrm>
            <a:off x="4509364" y="2494046"/>
            <a:ext cx="4314321" cy="1587125"/>
            <a:chOff x="4333335" y="2495782"/>
            <a:chExt cx="4147543" cy="1525772"/>
          </a:xfrm>
        </p:grpSpPr>
        <p:sp>
          <p:nvSpPr>
            <p:cNvPr id="8" name="TextBox 7">
              <a:extLst>
                <a:ext uri="{FF2B5EF4-FFF2-40B4-BE49-F238E27FC236}">
                  <a16:creationId xmlns:a16="http://schemas.microsoft.com/office/drawing/2014/main" id="{075E53B2-3DA1-4360-8946-07F6595FB935}"/>
                </a:ext>
              </a:extLst>
            </p:cNvPr>
            <p:cNvSpPr txBox="1"/>
            <p:nvPr/>
          </p:nvSpPr>
          <p:spPr>
            <a:xfrm>
              <a:off x="4333335" y="3063781"/>
              <a:ext cx="4147543" cy="343492"/>
            </a:xfrm>
            <a:prstGeom prst="rect">
              <a:avLst/>
            </a:prstGeom>
            <a:noFill/>
          </p:spPr>
          <p:txBody>
            <a:bodyPr wrap="square" rtlCol="0">
              <a:spAutoFit/>
            </a:bodyPr>
            <a:lstStyle/>
            <a:p>
              <a:pPr algn="ctr" defTabSz="950938">
                <a:defRPr/>
              </a:pPr>
              <a:r>
                <a:rPr lang="en-US" sz="1664" dirty="0">
                  <a:solidFill>
                    <a:srgbClr val="1A1A1A"/>
                  </a:solidFill>
                  <a:latin typeface="Segoe UI Semilight" panose="020B0402040204020203" pitchFamily="34" charset="0"/>
                  <a:ea typeface="Segoe UI" panose="020B0502040204020203" pitchFamily="34" charset="0"/>
                  <a:cs typeface="Segoe UI Semilight" panose="020B0402040204020203" pitchFamily="34" charset="0"/>
                </a:rPr>
                <a:t>Azure Database Migration Service</a:t>
              </a:r>
            </a:p>
          </p:txBody>
        </p:sp>
        <p:sp>
          <p:nvSpPr>
            <p:cNvPr id="9" name="Rectangle 8">
              <a:extLst>
                <a:ext uri="{FF2B5EF4-FFF2-40B4-BE49-F238E27FC236}">
                  <a16:creationId xmlns:a16="http://schemas.microsoft.com/office/drawing/2014/main" id="{7DDC0210-BBB6-4D79-B484-881361298985}"/>
                </a:ext>
              </a:extLst>
            </p:cNvPr>
            <p:cNvSpPr/>
            <p:nvPr/>
          </p:nvSpPr>
          <p:spPr>
            <a:xfrm>
              <a:off x="5100084" y="2495782"/>
              <a:ext cx="2577182" cy="343492"/>
            </a:xfrm>
            <a:prstGeom prst="rect">
              <a:avLst/>
            </a:prstGeom>
          </p:spPr>
          <p:txBody>
            <a:bodyPr wrap="square">
              <a:spAutoFit/>
            </a:bodyPr>
            <a:lstStyle/>
            <a:p>
              <a:pPr algn="ctr" defTabSz="950938">
                <a:defRPr/>
              </a:pPr>
              <a:r>
                <a:rPr lang="en-US" sz="1664" dirty="0">
                  <a:solidFill>
                    <a:srgbClr val="1A1A1A"/>
                  </a:solidFill>
                  <a:latin typeface="Segoe UI Semilight" panose="020B0402040204020203" pitchFamily="34" charset="0"/>
                  <a:ea typeface="Segoe UI" panose="020B0502040204020203" pitchFamily="34" charset="0"/>
                  <a:cs typeface="Segoe UI Semilight" panose="020B0402040204020203" pitchFamily="34" charset="0"/>
                </a:rPr>
                <a:t>Azure Site Recovery</a:t>
              </a:r>
            </a:p>
          </p:txBody>
        </p:sp>
        <p:sp>
          <p:nvSpPr>
            <p:cNvPr id="10" name="TextBox 9">
              <a:extLst>
                <a:ext uri="{FF2B5EF4-FFF2-40B4-BE49-F238E27FC236}">
                  <a16:creationId xmlns:a16="http://schemas.microsoft.com/office/drawing/2014/main" id="{508A3700-F992-4522-B881-691CCFE423AA}"/>
                </a:ext>
              </a:extLst>
            </p:cNvPr>
            <p:cNvSpPr txBox="1"/>
            <p:nvPr/>
          </p:nvSpPr>
          <p:spPr>
            <a:xfrm>
              <a:off x="4462385" y="3678062"/>
              <a:ext cx="3823894" cy="343492"/>
            </a:xfrm>
            <a:prstGeom prst="rect">
              <a:avLst/>
            </a:prstGeom>
            <a:noFill/>
          </p:spPr>
          <p:txBody>
            <a:bodyPr wrap="square" rtlCol="0">
              <a:spAutoFit/>
            </a:bodyPr>
            <a:lstStyle/>
            <a:p>
              <a:pPr algn="ctr" defTabSz="950938">
                <a:defRPr/>
              </a:pPr>
              <a:r>
                <a:rPr lang="en-US" sz="1664">
                  <a:solidFill>
                    <a:srgbClr val="1A1A1A"/>
                  </a:solidFill>
                  <a:latin typeface="Segoe UI Semilight" panose="020B0402040204020203" pitchFamily="34" charset="0"/>
                  <a:ea typeface="Segoe UI" panose="020B0502040204020203" pitchFamily="34" charset="0"/>
                  <a:cs typeface="Segoe UI Semilight" panose="020B0402040204020203" pitchFamily="34" charset="0"/>
                </a:rPr>
                <a:t>Azure Data Box</a:t>
              </a:r>
            </a:p>
          </p:txBody>
        </p:sp>
      </p:grpSp>
      <p:sp>
        <p:nvSpPr>
          <p:cNvPr id="11" name="TextBox 10">
            <a:extLst>
              <a:ext uri="{FF2B5EF4-FFF2-40B4-BE49-F238E27FC236}">
                <a16:creationId xmlns:a16="http://schemas.microsoft.com/office/drawing/2014/main" id="{9829D991-F9EC-463B-849F-0D58797DDC8F}"/>
              </a:ext>
            </a:extLst>
          </p:cNvPr>
          <p:cNvSpPr txBox="1"/>
          <p:nvPr/>
        </p:nvSpPr>
        <p:spPr>
          <a:xfrm>
            <a:off x="2103247" y="1596158"/>
            <a:ext cx="1864943" cy="647121"/>
          </a:xfrm>
          <a:prstGeom prst="rect">
            <a:avLst/>
          </a:prstGeom>
          <a:noFill/>
        </p:spPr>
        <p:txBody>
          <a:bodyPr wrap="square" lIns="186494" tIns="149195" rIns="186494" bIns="149195" rtlCol="0">
            <a:spAutoFit/>
          </a:bodyPr>
          <a:lstStyle/>
          <a:p>
            <a:pPr algn="ctr" defTabSz="951121">
              <a:lnSpc>
                <a:spcPct val="90000"/>
              </a:lnSpc>
              <a:spcAft>
                <a:spcPts val="612"/>
              </a:spcAft>
              <a:defRPr/>
            </a:pPr>
            <a:r>
              <a:rPr lang="en-US" sz="2448" b="1" dirty="0">
                <a:solidFill>
                  <a:srgbClr val="1A1A1A"/>
                </a:solidFill>
                <a:latin typeface="Segoe UI Semilight" panose="020B0402040204020203" pitchFamily="34" charset="0"/>
                <a:ea typeface="Segoe UI" pitchFamily="34" charset="0"/>
                <a:cs typeface="Segoe UI Semilight" panose="020B0402040204020203" pitchFamily="34" charset="0"/>
              </a:rPr>
              <a:t>Assess</a:t>
            </a:r>
            <a:endParaRPr lang="en-US" sz="2856" b="1" dirty="0">
              <a:solidFill>
                <a:srgbClr val="1A1A1A"/>
              </a:solidFill>
              <a:latin typeface="Segoe UI Semilight" panose="020B0402040204020203" pitchFamily="34" charset="0"/>
              <a:ea typeface="Segoe UI" pitchFamily="34" charset="0"/>
              <a:cs typeface="Segoe UI Semilight" panose="020B0402040204020203" pitchFamily="34" charset="0"/>
            </a:endParaRPr>
          </a:p>
        </p:txBody>
      </p:sp>
      <p:sp>
        <p:nvSpPr>
          <p:cNvPr id="12" name="TextBox 11">
            <a:extLst>
              <a:ext uri="{FF2B5EF4-FFF2-40B4-BE49-F238E27FC236}">
                <a16:creationId xmlns:a16="http://schemas.microsoft.com/office/drawing/2014/main" id="{D1138FAD-A532-4DF4-A186-A30F663EAF9F}"/>
              </a:ext>
            </a:extLst>
          </p:cNvPr>
          <p:cNvSpPr txBox="1"/>
          <p:nvPr/>
        </p:nvSpPr>
        <p:spPr>
          <a:xfrm>
            <a:off x="6000515" y="1676177"/>
            <a:ext cx="1864943" cy="647121"/>
          </a:xfrm>
          <a:prstGeom prst="rect">
            <a:avLst/>
          </a:prstGeom>
          <a:noFill/>
        </p:spPr>
        <p:txBody>
          <a:bodyPr wrap="square" lIns="186494" tIns="149195" rIns="186494" bIns="149195" rtlCol="0">
            <a:spAutoFit/>
          </a:bodyPr>
          <a:lstStyle/>
          <a:p>
            <a:pPr algn="ctr" defTabSz="951121">
              <a:lnSpc>
                <a:spcPct val="90000"/>
              </a:lnSpc>
              <a:spcAft>
                <a:spcPts val="612"/>
              </a:spcAft>
              <a:defRPr/>
            </a:pPr>
            <a:r>
              <a:rPr lang="en-US" sz="2448" b="1" dirty="0">
                <a:solidFill>
                  <a:srgbClr val="1A1A1A"/>
                </a:solidFill>
                <a:latin typeface="Segoe UI Semilight" panose="020B0402040204020203" pitchFamily="34" charset="0"/>
                <a:ea typeface="Segoe UI" pitchFamily="34" charset="0"/>
                <a:cs typeface="Segoe UI Semilight" panose="020B0402040204020203" pitchFamily="34" charset="0"/>
              </a:rPr>
              <a:t>Migrate</a:t>
            </a:r>
            <a:endParaRPr lang="en-US" sz="2856" b="1" dirty="0">
              <a:solidFill>
                <a:srgbClr val="1A1A1A"/>
              </a:solidFill>
              <a:latin typeface="Segoe UI Semilight" panose="020B0402040204020203" pitchFamily="34" charset="0"/>
              <a:ea typeface="Segoe UI" pitchFamily="34" charset="0"/>
              <a:cs typeface="Segoe UI Semilight" panose="020B0402040204020203" pitchFamily="34" charset="0"/>
            </a:endParaRPr>
          </a:p>
        </p:txBody>
      </p:sp>
      <p:sp>
        <p:nvSpPr>
          <p:cNvPr id="13" name="TextBox 12">
            <a:extLst>
              <a:ext uri="{FF2B5EF4-FFF2-40B4-BE49-F238E27FC236}">
                <a16:creationId xmlns:a16="http://schemas.microsoft.com/office/drawing/2014/main" id="{4ACD8C22-0AF9-4FA9-AD44-9EEDFDCA8A1E}"/>
              </a:ext>
            </a:extLst>
          </p:cNvPr>
          <p:cNvSpPr txBox="1"/>
          <p:nvPr/>
        </p:nvSpPr>
        <p:spPr>
          <a:xfrm>
            <a:off x="9356035" y="1684343"/>
            <a:ext cx="1864943" cy="647121"/>
          </a:xfrm>
          <a:prstGeom prst="rect">
            <a:avLst/>
          </a:prstGeom>
          <a:noFill/>
        </p:spPr>
        <p:txBody>
          <a:bodyPr wrap="square" lIns="186494" tIns="149195" rIns="186494" bIns="149195" rtlCol="0">
            <a:spAutoFit/>
          </a:bodyPr>
          <a:lstStyle/>
          <a:p>
            <a:pPr algn="ctr" defTabSz="951121">
              <a:lnSpc>
                <a:spcPct val="90000"/>
              </a:lnSpc>
              <a:spcAft>
                <a:spcPts val="612"/>
              </a:spcAft>
              <a:defRPr/>
            </a:pPr>
            <a:r>
              <a:rPr lang="en-US" sz="2448" b="1" dirty="0">
                <a:solidFill>
                  <a:srgbClr val="1A1A1A"/>
                </a:solidFill>
                <a:latin typeface="Segoe UI Semilight" panose="020B0402040204020203" pitchFamily="34" charset="0"/>
                <a:ea typeface="Segoe UI" pitchFamily="34" charset="0"/>
                <a:cs typeface="Segoe UI Semilight" panose="020B0402040204020203" pitchFamily="34" charset="0"/>
              </a:rPr>
              <a:t>Optimize</a:t>
            </a:r>
            <a:endParaRPr lang="en-US" sz="2856" b="1" dirty="0">
              <a:solidFill>
                <a:srgbClr val="1A1A1A"/>
              </a:solidFill>
              <a:latin typeface="Segoe UI Semilight" panose="020B0402040204020203" pitchFamily="34" charset="0"/>
              <a:ea typeface="Segoe UI" pitchFamily="34" charset="0"/>
              <a:cs typeface="Segoe UI Semilight" panose="020B0402040204020203" pitchFamily="34" charset="0"/>
            </a:endParaRPr>
          </a:p>
        </p:txBody>
      </p:sp>
      <p:cxnSp>
        <p:nvCxnSpPr>
          <p:cNvPr id="14" name="Straight Connector 13">
            <a:extLst>
              <a:ext uri="{FF2B5EF4-FFF2-40B4-BE49-F238E27FC236}">
                <a16:creationId xmlns:a16="http://schemas.microsoft.com/office/drawing/2014/main" id="{C33D81E2-12A7-45D9-B40D-01CB1FEAA9C0}"/>
              </a:ext>
            </a:extLst>
          </p:cNvPr>
          <p:cNvCxnSpPr/>
          <p:nvPr/>
        </p:nvCxnSpPr>
        <p:spPr>
          <a:xfrm>
            <a:off x="1651650" y="2324614"/>
            <a:ext cx="2408883" cy="0"/>
          </a:xfrm>
          <a:prstGeom prst="line">
            <a:avLst/>
          </a:prstGeom>
          <a:noFill/>
          <a:ln w="19050" cap="flat" cmpd="sng" algn="ctr">
            <a:solidFill>
              <a:srgbClr val="002060"/>
            </a:solidFill>
            <a:prstDash val="solid"/>
            <a:headEnd type="none"/>
            <a:tailEnd type="none"/>
          </a:ln>
          <a:effectLst/>
        </p:spPr>
      </p:cxnSp>
      <p:cxnSp>
        <p:nvCxnSpPr>
          <p:cNvPr id="15" name="Straight Connector 14">
            <a:extLst>
              <a:ext uri="{FF2B5EF4-FFF2-40B4-BE49-F238E27FC236}">
                <a16:creationId xmlns:a16="http://schemas.microsoft.com/office/drawing/2014/main" id="{2538AE0F-A9CC-4D03-84CB-766BA19EF0AD}"/>
              </a:ext>
            </a:extLst>
          </p:cNvPr>
          <p:cNvCxnSpPr/>
          <p:nvPr/>
        </p:nvCxnSpPr>
        <p:spPr>
          <a:xfrm>
            <a:off x="5427991" y="2339567"/>
            <a:ext cx="2408883" cy="0"/>
          </a:xfrm>
          <a:prstGeom prst="line">
            <a:avLst/>
          </a:prstGeom>
          <a:noFill/>
          <a:ln w="19050" cap="flat" cmpd="sng" algn="ctr">
            <a:solidFill>
              <a:srgbClr val="002060"/>
            </a:solidFill>
            <a:prstDash val="solid"/>
            <a:headEnd type="none"/>
            <a:tailEnd type="none"/>
          </a:ln>
          <a:effectLst/>
        </p:spPr>
      </p:cxnSp>
      <p:cxnSp>
        <p:nvCxnSpPr>
          <p:cNvPr id="16" name="Straight Connector 15">
            <a:extLst>
              <a:ext uri="{FF2B5EF4-FFF2-40B4-BE49-F238E27FC236}">
                <a16:creationId xmlns:a16="http://schemas.microsoft.com/office/drawing/2014/main" id="{8684F808-F169-4531-8461-EFA9757BAB2D}"/>
              </a:ext>
            </a:extLst>
          </p:cNvPr>
          <p:cNvCxnSpPr/>
          <p:nvPr/>
        </p:nvCxnSpPr>
        <p:spPr>
          <a:xfrm>
            <a:off x="8959719" y="2314549"/>
            <a:ext cx="2408883" cy="0"/>
          </a:xfrm>
          <a:prstGeom prst="line">
            <a:avLst/>
          </a:prstGeom>
          <a:noFill/>
          <a:ln w="19050" cap="flat" cmpd="sng" algn="ctr">
            <a:solidFill>
              <a:srgbClr val="002060"/>
            </a:solidFill>
            <a:prstDash val="solid"/>
            <a:headEnd type="none"/>
            <a:tailEnd type="none"/>
          </a:ln>
          <a:effectLst/>
        </p:spPr>
      </p:cxnSp>
      <p:sp>
        <p:nvSpPr>
          <p:cNvPr id="17" name="Send" title="Icon of a paper airplane">
            <a:extLst>
              <a:ext uri="{FF2B5EF4-FFF2-40B4-BE49-F238E27FC236}">
                <a16:creationId xmlns:a16="http://schemas.microsoft.com/office/drawing/2014/main" id="{95930AD5-0767-4C96-91CB-EE0F23443158}"/>
              </a:ext>
            </a:extLst>
          </p:cNvPr>
          <p:cNvSpPr>
            <a:spLocks noChangeAspect="1" noEditPoints="1"/>
          </p:cNvSpPr>
          <p:nvPr/>
        </p:nvSpPr>
        <p:spPr bwMode="auto">
          <a:xfrm>
            <a:off x="5867760" y="1847400"/>
            <a:ext cx="370493" cy="247884"/>
          </a:xfrm>
          <a:custGeom>
            <a:avLst/>
            <a:gdLst>
              <a:gd name="T0" fmla="*/ 44 w 556"/>
              <a:gd name="T1" fmla="*/ 14 h 372"/>
              <a:gd name="T2" fmla="*/ 556 w 556"/>
              <a:gd name="T3" fmla="*/ 187 h 372"/>
              <a:gd name="T4" fmla="*/ 0 w 556"/>
              <a:gd name="T5" fmla="*/ 372 h 372"/>
              <a:gd name="T6" fmla="*/ 64 w 556"/>
              <a:gd name="T7" fmla="*/ 187 h 372"/>
              <a:gd name="T8" fmla="*/ 14 w 556"/>
              <a:gd name="T9" fmla="*/ 43 h 372"/>
              <a:gd name="T10" fmla="*/ 14 w 556"/>
              <a:gd name="T11" fmla="*/ 43 h 372"/>
              <a:gd name="T12" fmla="*/ 0 w 556"/>
              <a:gd name="T13" fmla="*/ 0 h 372"/>
              <a:gd name="T14" fmla="*/ 44 w 556"/>
              <a:gd name="T15" fmla="*/ 14 h 372"/>
              <a:gd name="T16" fmla="*/ 64 w 556"/>
              <a:gd name="T17" fmla="*/ 187 h 372"/>
              <a:gd name="T18" fmla="*/ 556 w 556"/>
              <a:gd name="T19" fmla="*/ 18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6" h="372">
                <a:moveTo>
                  <a:pt x="44" y="14"/>
                </a:moveTo>
                <a:lnTo>
                  <a:pt x="556" y="187"/>
                </a:lnTo>
                <a:lnTo>
                  <a:pt x="0" y="372"/>
                </a:lnTo>
                <a:lnTo>
                  <a:pt x="64" y="187"/>
                </a:lnTo>
                <a:lnTo>
                  <a:pt x="14" y="43"/>
                </a:lnTo>
                <a:moveTo>
                  <a:pt x="14" y="43"/>
                </a:moveTo>
                <a:lnTo>
                  <a:pt x="0" y="0"/>
                </a:lnTo>
                <a:lnTo>
                  <a:pt x="44" y="14"/>
                </a:lnTo>
                <a:moveTo>
                  <a:pt x="64" y="187"/>
                </a:moveTo>
                <a:lnTo>
                  <a:pt x="556" y="187"/>
                </a:lnTo>
              </a:path>
            </a:pathLst>
          </a:custGeom>
          <a:noFill/>
          <a:ln w="15875" cap="sq">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34" tIns="46616" rIns="93234" bIns="46616" numCol="1" anchor="t" anchorCtr="0" compatLnSpc="1">
            <a:prstTxWarp prst="textNoShape">
              <a:avLst/>
            </a:prstTxWarp>
          </a:bodyPr>
          <a:lstStyle/>
          <a:p>
            <a:pPr defTabSz="950938">
              <a:defRPr/>
            </a:pPr>
            <a:endParaRPr lang="en-US" kern="0">
              <a:solidFill>
                <a:srgbClr val="1A1A1A"/>
              </a:solidFill>
              <a:latin typeface="Segoe UI Semilight" panose="020B0402040204020203" pitchFamily="34" charset="0"/>
              <a:cs typeface="Segoe UI Semilight" panose="020B0402040204020203" pitchFamily="34" charset="0"/>
            </a:endParaRPr>
          </a:p>
        </p:txBody>
      </p:sp>
      <p:sp>
        <p:nvSpPr>
          <p:cNvPr id="18" name="magnify" title="Icon of a magnifying glass">
            <a:extLst>
              <a:ext uri="{FF2B5EF4-FFF2-40B4-BE49-F238E27FC236}">
                <a16:creationId xmlns:a16="http://schemas.microsoft.com/office/drawing/2014/main" id="{02643510-2CE8-44CA-AED2-12B87349709D}"/>
              </a:ext>
            </a:extLst>
          </p:cNvPr>
          <p:cNvSpPr>
            <a:spLocks noChangeAspect="1" noEditPoints="1"/>
          </p:cNvSpPr>
          <p:nvPr/>
        </p:nvSpPr>
        <p:spPr bwMode="auto">
          <a:xfrm flipH="1">
            <a:off x="2092743" y="1773958"/>
            <a:ext cx="375687" cy="361358"/>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34" tIns="46616" rIns="93234" bIns="46616" numCol="1" anchor="t" anchorCtr="0" compatLnSpc="1">
            <a:prstTxWarp prst="textNoShape">
              <a:avLst/>
            </a:prstTxWarp>
          </a:bodyPr>
          <a:lstStyle/>
          <a:p>
            <a:pPr defTabSz="950938">
              <a:defRPr/>
            </a:pPr>
            <a:endParaRPr lang="en-US" kern="0">
              <a:solidFill>
                <a:srgbClr val="1A1A1A"/>
              </a:solidFill>
              <a:latin typeface="Segoe UI Semilight" panose="020B0402040204020203" pitchFamily="34" charset="0"/>
              <a:cs typeface="Segoe UI Semilight" panose="020B0402040204020203" pitchFamily="34" charset="0"/>
            </a:endParaRPr>
          </a:p>
        </p:txBody>
      </p:sp>
      <p:sp>
        <p:nvSpPr>
          <p:cNvPr id="19" name="speedometer_2" title="Icon of a spedometer showing fast speed">
            <a:extLst>
              <a:ext uri="{FF2B5EF4-FFF2-40B4-BE49-F238E27FC236}">
                <a16:creationId xmlns:a16="http://schemas.microsoft.com/office/drawing/2014/main" id="{CAB30CE4-1D1B-4BDF-8476-1411454B252C}"/>
              </a:ext>
            </a:extLst>
          </p:cNvPr>
          <p:cNvSpPr>
            <a:spLocks noChangeAspect="1" noEditPoints="1"/>
          </p:cNvSpPr>
          <p:nvPr/>
        </p:nvSpPr>
        <p:spPr bwMode="auto">
          <a:xfrm>
            <a:off x="9114736" y="1746918"/>
            <a:ext cx="388402" cy="388402"/>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15875"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51121">
              <a:defRPr/>
            </a:pPr>
            <a:endParaRPr lang="en-US" sz="918" kern="0">
              <a:solidFill>
                <a:srgbClr val="1A1A1A"/>
              </a:solidFill>
              <a:latin typeface="Segoe UI Semilight" panose="020B0402040204020203" pitchFamily="34" charset="0"/>
              <a:cs typeface="Segoe UI Semilight" panose="020B0402040204020203" pitchFamily="34" charset="0"/>
            </a:endParaRPr>
          </a:p>
        </p:txBody>
      </p:sp>
      <p:grpSp>
        <p:nvGrpSpPr>
          <p:cNvPr id="20" name="Group 19">
            <a:extLst>
              <a:ext uri="{FF2B5EF4-FFF2-40B4-BE49-F238E27FC236}">
                <a16:creationId xmlns:a16="http://schemas.microsoft.com/office/drawing/2014/main" id="{40CF732A-12B7-4068-8E06-0ABF934AAC76}"/>
              </a:ext>
            </a:extLst>
          </p:cNvPr>
          <p:cNvGrpSpPr/>
          <p:nvPr/>
        </p:nvGrpSpPr>
        <p:grpSpPr>
          <a:xfrm>
            <a:off x="975631" y="2452692"/>
            <a:ext cx="3587380" cy="1732233"/>
            <a:chOff x="1080887" y="2478477"/>
            <a:chExt cx="3448704" cy="1665270"/>
          </a:xfrm>
        </p:grpSpPr>
        <p:sp>
          <p:nvSpPr>
            <p:cNvPr id="21" name="Rectangle 20">
              <a:extLst>
                <a:ext uri="{FF2B5EF4-FFF2-40B4-BE49-F238E27FC236}">
                  <a16:creationId xmlns:a16="http://schemas.microsoft.com/office/drawing/2014/main" id="{D4555316-7E51-497D-A436-BC0238233D98}"/>
                </a:ext>
              </a:extLst>
            </p:cNvPr>
            <p:cNvSpPr/>
            <p:nvPr/>
          </p:nvSpPr>
          <p:spPr>
            <a:xfrm>
              <a:off x="1353733" y="3109414"/>
              <a:ext cx="2970792" cy="343492"/>
            </a:xfrm>
            <a:prstGeom prst="rect">
              <a:avLst/>
            </a:prstGeom>
          </p:spPr>
          <p:txBody>
            <a:bodyPr wrap="square">
              <a:spAutoFit/>
            </a:bodyPr>
            <a:lstStyle/>
            <a:p>
              <a:pPr algn="ctr" defTabSz="950938">
                <a:defRPr/>
              </a:pPr>
              <a:r>
                <a:rPr lang="en-US" sz="1664" dirty="0">
                  <a:solidFill>
                    <a:srgbClr val="1A1A1A"/>
                  </a:solidFill>
                  <a:latin typeface="Segoe UI Semilight" panose="020B0402040204020203" pitchFamily="34" charset="0"/>
                  <a:ea typeface="Segoe UI" panose="020B0502040204020203" pitchFamily="34" charset="0"/>
                  <a:cs typeface="Segoe UI Semilight" panose="020B0402040204020203" pitchFamily="34" charset="0"/>
                </a:rPr>
                <a:t>Data Migration Assistant</a:t>
              </a:r>
            </a:p>
          </p:txBody>
        </p:sp>
        <p:sp>
          <p:nvSpPr>
            <p:cNvPr id="22" name="Rectangle 21">
              <a:extLst>
                <a:ext uri="{FF2B5EF4-FFF2-40B4-BE49-F238E27FC236}">
                  <a16:creationId xmlns:a16="http://schemas.microsoft.com/office/drawing/2014/main" id="{8DF1F39C-18D6-422F-8F20-E2160AAA71F9}"/>
                </a:ext>
              </a:extLst>
            </p:cNvPr>
            <p:cNvSpPr/>
            <p:nvPr/>
          </p:nvSpPr>
          <p:spPr>
            <a:xfrm>
              <a:off x="1527204" y="2478477"/>
              <a:ext cx="2577182" cy="343492"/>
            </a:xfrm>
            <a:prstGeom prst="rect">
              <a:avLst/>
            </a:prstGeom>
          </p:spPr>
          <p:txBody>
            <a:bodyPr wrap="square">
              <a:spAutoFit/>
            </a:bodyPr>
            <a:lstStyle/>
            <a:p>
              <a:pPr algn="ctr" defTabSz="950938">
                <a:defRPr/>
              </a:pPr>
              <a:r>
                <a:rPr lang="en-US" sz="1664">
                  <a:solidFill>
                    <a:srgbClr val="1A1A1A"/>
                  </a:solidFill>
                  <a:latin typeface="Segoe UI Semilight" panose="020B0402040204020203" pitchFamily="34" charset="0"/>
                  <a:ea typeface="Segoe UI" panose="020B0502040204020203" pitchFamily="34" charset="0"/>
                  <a:cs typeface="Segoe UI Semilight" panose="020B0402040204020203" pitchFamily="34" charset="0"/>
                </a:rPr>
                <a:t>Azure Migrate</a:t>
              </a:r>
            </a:p>
          </p:txBody>
        </p:sp>
        <p:sp>
          <p:nvSpPr>
            <p:cNvPr id="23" name="Rectangle 22">
              <a:extLst>
                <a:ext uri="{FF2B5EF4-FFF2-40B4-BE49-F238E27FC236}">
                  <a16:creationId xmlns:a16="http://schemas.microsoft.com/office/drawing/2014/main" id="{9B7A9D09-AE87-4B77-96F6-088348799CFE}"/>
                </a:ext>
              </a:extLst>
            </p:cNvPr>
            <p:cNvSpPr/>
            <p:nvPr/>
          </p:nvSpPr>
          <p:spPr>
            <a:xfrm>
              <a:off x="1309810" y="3707748"/>
              <a:ext cx="2970792" cy="341628"/>
            </a:xfrm>
            <a:prstGeom prst="rect">
              <a:avLst/>
            </a:prstGeom>
          </p:spPr>
          <p:txBody>
            <a:bodyPr wrap="square">
              <a:spAutoFit/>
            </a:bodyPr>
            <a:lstStyle/>
            <a:p>
              <a:pPr algn="ctr" defTabSz="950938">
                <a:defRPr/>
              </a:pPr>
              <a:r>
                <a:rPr lang="en-US" sz="1664">
                  <a:solidFill>
                    <a:srgbClr val="1A1A1A"/>
                  </a:solidFill>
                  <a:latin typeface="Segoe UI Semilight" panose="020B0402040204020203" pitchFamily="34" charset="0"/>
                  <a:ea typeface="Segoe UI" panose="020B0502040204020203" pitchFamily="34" charset="0"/>
                  <a:cs typeface="Segoe UI Semilight" panose="020B0402040204020203" pitchFamily="34" charset="0"/>
                </a:rPr>
                <a:t>SQL Server Migration Assistant</a:t>
              </a:r>
            </a:p>
          </p:txBody>
        </p:sp>
        <p:sp>
          <p:nvSpPr>
            <p:cNvPr id="24" name="Rectangle 23">
              <a:extLst>
                <a:ext uri="{FF2B5EF4-FFF2-40B4-BE49-F238E27FC236}">
                  <a16:creationId xmlns:a16="http://schemas.microsoft.com/office/drawing/2014/main" id="{CF5BCE31-6B24-4DEA-9C1F-156CD8FD6CBF}"/>
                </a:ext>
              </a:extLst>
            </p:cNvPr>
            <p:cNvSpPr/>
            <p:nvPr/>
          </p:nvSpPr>
          <p:spPr>
            <a:xfrm>
              <a:off x="1080887" y="3800255"/>
              <a:ext cx="3448704" cy="343492"/>
            </a:xfrm>
            <a:prstGeom prst="rect">
              <a:avLst/>
            </a:prstGeom>
          </p:spPr>
          <p:txBody>
            <a:bodyPr wrap="square">
              <a:spAutoFit/>
            </a:bodyPr>
            <a:lstStyle/>
            <a:p>
              <a:pPr algn="ctr" defTabSz="950938">
                <a:defRPr/>
              </a:pPr>
              <a:endParaRPr lang="en-US" sz="1664">
                <a:solidFill>
                  <a:srgbClr val="1A1A1A"/>
                </a:solidFill>
                <a:latin typeface="Segoe UI Semilight" panose="020B0402040204020203" pitchFamily="34" charset="0"/>
                <a:ea typeface="Segoe UI" panose="020B0502040204020203" pitchFamily="34" charset="0"/>
                <a:cs typeface="Segoe UI Semilight" panose="020B0402040204020203" pitchFamily="34" charset="0"/>
              </a:endParaRPr>
            </a:p>
          </p:txBody>
        </p:sp>
      </p:grpSp>
      <p:grpSp>
        <p:nvGrpSpPr>
          <p:cNvPr id="25" name="Group 24">
            <a:extLst>
              <a:ext uri="{FF2B5EF4-FFF2-40B4-BE49-F238E27FC236}">
                <a16:creationId xmlns:a16="http://schemas.microsoft.com/office/drawing/2014/main" id="{9DE549C5-2064-4D45-A39D-1235F8759249}"/>
              </a:ext>
            </a:extLst>
          </p:cNvPr>
          <p:cNvGrpSpPr/>
          <p:nvPr/>
        </p:nvGrpSpPr>
        <p:grpSpPr>
          <a:xfrm>
            <a:off x="768890" y="5022477"/>
            <a:ext cx="11269521" cy="1975001"/>
            <a:chOff x="665705" y="4044604"/>
            <a:chExt cx="10833879" cy="1898653"/>
          </a:xfrm>
        </p:grpSpPr>
        <p:grpSp>
          <p:nvGrpSpPr>
            <p:cNvPr id="26" name="Group 25">
              <a:extLst>
                <a:ext uri="{FF2B5EF4-FFF2-40B4-BE49-F238E27FC236}">
                  <a16:creationId xmlns:a16="http://schemas.microsoft.com/office/drawing/2014/main" id="{3B9F0573-B54B-418B-B7B6-6ADC597F9302}"/>
                </a:ext>
              </a:extLst>
            </p:cNvPr>
            <p:cNvGrpSpPr/>
            <p:nvPr/>
          </p:nvGrpSpPr>
          <p:grpSpPr>
            <a:xfrm>
              <a:off x="665705" y="5244563"/>
              <a:ext cx="10833879" cy="698694"/>
              <a:chOff x="665705" y="5435541"/>
              <a:chExt cx="10833879" cy="698694"/>
            </a:xfrm>
          </p:grpSpPr>
          <p:pic>
            <p:nvPicPr>
              <p:cNvPr id="39" name="Picture 38" descr="Image result for Attunity png">
                <a:extLst>
                  <a:ext uri="{FF2B5EF4-FFF2-40B4-BE49-F238E27FC236}">
                    <a16:creationId xmlns:a16="http://schemas.microsoft.com/office/drawing/2014/main" id="{CC790696-829B-4E45-A132-7354A2EE5B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249" r="16819"/>
              <a:stretch/>
            </p:blipFill>
            <p:spPr bwMode="auto">
              <a:xfrm>
                <a:off x="2012473" y="5458619"/>
                <a:ext cx="1676401" cy="67561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F6CBE03-4053-4291-8814-10B9CC0D3BA2}"/>
                  </a:ext>
                </a:extLst>
              </p:cNvPr>
              <p:cNvGrpSpPr/>
              <p:nvPr/>
            </p:nvGrpSpPr>
            <p:grpSpPr>
              <a:xfrm>
                <a:off x="4245175" y="5664629"/>
                <a:ext cx="1599108" cy="263596"/>
                <a:chOff x="3027363" y="-845813"/>
                <a:chExt cx="8147439" cy="1343025"/>
              </a:xfrm>
            </p:grpSpPr>
            <p:pic>
              <p:nvPicPr>
                <p:cNvPr id="45" name="Graphic 49">
                  <a:extLst>
                    <a:ext uri="{FF2B5EF4-FFF2-40B4-BE49-F238E27FC236}">
                      <a16:creationId xmlns:a16="http://schemas.microsoft.com/office/drawing/2014/main" id="{73E4F2A7-3FB5-4CD3-9767-E5E417924608}"/>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r="79958"/>
                <a:stretch/>
              </p:blipFill>
              <p:spPr>
                <a:xfrm>
                  <a:off x="3027363" y="-845813"/>
                  <a:ext cx="1647507" cy="1343025"/>
                </a:xfrm>
                <a:prstGeom prst="rect">
                  <a:avLst/>
                </a:prstGeom>
              </p:spPr>
            </p:pic>
            <p:pic>
              <p:nvPicPr>
                <p:cNvPr id="46" name="Graphic 51">
                  <a:extLst>
                    <a:ext uri="{FF2B5EF4-FFF2-40B4-BE49-F238E27FC236}">
                      <a16:creationId xmlns:a16="http://schemas.microsoft.com/office/drawing/2014/main" id="{64CB506A-FAB2-48FF-80A5-252FAA8D1850}"/>
                    </a:ext>
                  </a:extLst>
                </p:cNvPr>
                <p:cNvPicPr>
                  <a:picLocks noChangeAspect="1"/>
                </p:cNvPicPr>
                <p:nvPr/>
              </p:nvPicPr>
              <p:blipFill rotWithShape="1">
                <a:blip r:embed="rId4">
                  <a:lum bright="-100000"/>
                  <a:extLst>
                    <a:ext uri="{96DAC541-7B7A-43D3-8B79-37D633B846F1}">
                      <asvg:svgBlip xmlns:asvg="http://schemas.microsoft.com/office/drawing/2016/SVG/main" r:embed="rId5"/>
                    </a:ext>
                  </a:extLst>
                </a:blip>
                <a:srcRect l="18860"/>
                <a:stretch/>
              </p:blipFill>
              <p:spPr>
                <a:xfrm>
                  <a:off x="4505083" y="-845813"/>
                  <a:ext cx="6669719" cy="1343025"/>
                </a:xfrm>
                <a:prstGeom prst="rect">
                  <a:avLst/>
                </a:prstGeom>
              </p:spPr>
            </p:pic>
          </p:grpSp>
          <p:pic>
            <p:nvPicPr>
              <p:cNvPr id="41" name="Picture 40" descr="Image result for Morphis png logo">
                <a:extLst>
                  <a:ext uri="{FF2B5EF4-FFF2-40B4-BE49-F238E27FC236}">
                    <a16:creationId xmlns:a16="http://schemas.microsoft.com/office/drawing/2014/main" id="{99FE0FE3-6712-4A33-8788-51CA98C1903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00584" y="5485285"/>
                <a:ext cx="925900" cy="528500"/>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descr="Image result for Informatica logo png">
                <a:extLst>
                  <a:ext uri="{FF2B5EF4-FFF2-40B4-BE49-F238E27FC236}">
                    <a16:creationId xmlns:a16="http://schemas.microsoft.com/office/drawing/2014/main" id="{591D214C-0B48-42BF-8287-887B70A0186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82785" y="5482471"/>
                <a:ext cx="1725037" cy="627913"/>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a:extLst>
                  <a:ext uri="{FF2B5EF4-FFF2-40B4-BE49-F238E27FC236}">
                    <a16:creationId xmlns:a16="http://schemas.microsoft.com/office/drawing/2014/main" id="{6F4D219E-1677-42CF-A595-592E5CB5B787}"/>
                  </a:ext>
                </a:extLst>
              </p:cNvPr>
              <p:cNvPicPr>
                <a:picLocks noChangeAspect="1"/>
              </p:cNvPicPr>
              <p:nvPr/>
            </p:nvPicPr>
            <p:blipFill>
              <a:blip r:embed="rId8">
                <a:clrChange>
                  <a:clrFrom>
                    <a:srgbClr val="FFFFFF"/>
                  </a:clrFrom>
                  <a:clrTo>
                    <a:srgbClr val="FFFFFF">
                      <a:alpha val="0"/>
                    </a:srgbClr>
                  </a:clrTo>
                </a:clrChange>
              </a:blip>
              <a:stretch>
                <a:fillRect/>
              </a:stretch>
            </p:blipFill>
            <p:spPr>
              <a:xfrm>
                <a:off x="665705" y="5435541"/>
                <a:ext cx="889686" cy="564730"/>
              </a:xfrm>
              <a:prstGeom prst="rect">
                <a:avLst/>
              </a:prstGeom>
            </p:spPr>
          </p:pic>
          <p:pic>
            <p:nvPicPr>
              <p:cNvPr id="44" name="Picture 12" descr="Image result for QuerySurge logos">
                <a:extLst>
                  <a:ext uri="{FF2B5EF4-FFF2-40B4-BE49-F238E27FC236}">
                    <a16:creationId xmlns:a16="http://schemas.microsoft.com/office/drawing/2014/main" id="{49CCD4C5-51D0-4D1A-9695-E002CBB83644}"/>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9268" t="11909" r="10046" b="12759"/>
              <a:stretch/>
            </p:blipFill>
            <p:spPr bwMode="auto">
              <a:xfrm>
                <a:off x="10038194" y="5598988"/>
                <a:ext cx="1461390" cy="39487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 name="Group 26">
              <a:extLst>
                <a:ext uri="{FF2B5EF4-FFF2-40B4-BE49-F238E27FC236}">
                  <a16:creationId xmlns:a16="http://schemas.microsoft.com/office/drawing/2014/main" id="{C510400D-F585-4ABD-B2F9-95A51346C136}"/>
                </a:ext>
              </a:extLst>
            </p:cNvPr>
            <p:cNvGrpSpPr/>
            <p:nvPr/>
          </p:nvGrpSpPr>
          <p:grpSpPr>
            <a:xfrm>
              <a:off x="3100348" y="4125911"/>
              <a:ext cx="8360389" cy="1014890"/>
              <a:chOff x="3100348" y="4234894"/>
              <a:chExt cx="8360389" cy="1014890"/>
            </a:xfrm>
          </p:grpSpPr>
          <p:pic>
            <p:nvPicPr>
              <p:cNvPr id="33" name="Picture 32" descr="A picture containing thing, object&#10;&#10;Description generated with high confidence">
                <a:extLst>
                  <a:ext uri="{FF2B5EF4-FFF2-40B4-BE49-F238E27FC236}">
                    <a16:creationId xmlns:a16="http://schemas.microsoft.com/office/drawing/2014/main" id="{1749B7CA-E456-4BCA-8F5A-CBE56161433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918536" y="4916142"/>
                <a:ext cx="1764006" cy="216904"/>
              </a:xfrm>
              <a:prstGeom prst="rect">
                <a:avLst/>
              </a:prstGeom>
            </p:spPr>
          </p:pic>
          <p:pic>
            <p:nvPicPr>
              <p:cNvPr id="34" name="Picture 33">
                <a:extLst>
                  <a:ext uri="{FF2B5EF4-FFF2-40B4-BE49-F238E27FC236}">
                    <a16:creationId xmlns:a16="http://schemas.microsoft.com/office/drawing/2014/main" id="{B51EF028-D080-450C-A90E-67E80E67014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787712" y="4794739"/>
                <a:ext cx="1051312" cy="388176"/>
              </a:xfrm>
              <a:prstGeom prst="rect">
                <a:avLst/>
              </a:prstGeom>
            </p:spPr>
          </p:pic>
          <p:pic>
            <p:nvPicPr>
              <p:cNvPr id="35" name="Picture 2" descr="Image result for cloudamize logo">
                <a:extLst>
                  <a:ext uri="{FF2B5EF4-FFF2-40B4-BE49-F238E27FC236}">
                    <a16:creationId xmlns:a16="http://schemas.microsoft.com/office/drawing/2014/main" id="{BBEE9428-A143-4474-9E8E-65448C1FF46E}"/>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483505" y="4234894"/>
                <a:ext cx="1951360" cy="242650"/>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descr="Image result for turbonomic logo">
                <a:extLst>
                  <a:ext uri="{FF2B5EF4-FFF2-40B4-BE49-F238E27FC236}">
                    <a16:creationId xmlns:a16="http://schemas.microsoft.com/office/drawing/2014/main" id="{361D0600-3E7C-41D8-9A28-3E4087BE5A8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100348" y="4810332"/>
                <a:ext cx="1400463" cy="43490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Image result for Ispirer logos">
                <a:extLst>
                  <a:ext uri="{FF2B5EF4-FFF2-40B4-BE49-F238E27FC236}">
                    <a16:creationId xmlns:a16="http://schemas.microsoft.com/office/drawing/2014/main" id="{A1CB98AF-F50A-4B6F-92FB-7D5F14876DFA}"/>
                  </a:ext>
                </a:extLst>
              </p:cNvPr>
              <p:cNvPicPr>
                <a:picLocks noChangeAspect="1" noChangeArrowheads="1"/>
              </p:cNvPicPr>
              <p:nvPr/>
            </p:nvPicPr>
            <p:blipFill rotWithShape="1">
              <a:blip r:embed="rId14">
                <a:clrChange>
                  <a:clrFrom>
                    <a:srgbClr val="FFFFFF"/>
                  </a:clrFrom>
                  <a:clrTo>
                    <a:srgbClr val="FFFFFF">
                      <a:alpha val="0"/>
                    </a:srgbClr>
                  </a:clrTo>
                </a:clrChange>
                <a:extLst>
                  <a:ext uri="{28A0092B-C50C-407E-A947-70E740481C1C}">
                    <a14:useLocalDpi xmlns:a14="http://schemas.microsoft.com/office/drawing/2010/main" val="0"/>
                  </a:ext>
                </a:extLst>
              </a:blip>
              <a:srcRect t="13369" b="12055"/>
              <a:stretch/>
            </p:blipFill>
            <p:spPr bwMode="auto">
              <a:xfrm>
                <a:off x="7100267" y="4828978"/>
                <a:ext cx="1316612" cy="420806"/>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4" descr="Image result for Intigua logos">
                <a:extLst>
                  <a:ext uri="{FF2B5EF4-FFF2-40B4-BE49-F238E27FC236}">
                    <a16:creationId xmlns:a16="http://schemas.microsoft.com/office/drawing/2014/main" id="{769D5491-E590-4A36-849C-BAF7B29A181F}"/>
                  </a:ext>
                </a:extLst>
              </p:cNvPr>
              <p:cNvPicPr>
                <a:picLocks noChangeAspect="1" noChangeArrowheads="1"/>
              </p:cNvPicPr>
              <p:nvPr/>
            </p:nvPicPr>
            <p:blipFill rotWithShape="1">
              <a:blip r:embed="rId15">
                <a:clrChange>
                  <a:clrFrom>
                    <a:srgbClr val="000000">
                      <a:alpha val="0"/>
                    </a:srgbClr>
                  </a:clrFrom>
                  <a:clrTo>
                    <a:srgbClr val="000000">
                      <a:alpha val="0"/>
                    </a:srgbClr>
                  </a:clrTo>
                </a:clrChange>
                <a:extLst>
                  <a:ext uri="{28A0092B-C50C-407E-A947-70E740481C1C}">
                    <a14:useLocalDpi xmlns:a14="http://schemas.microsoft.com/office/drawing/2010/main" val="0"/>
                  </a:ext>
                </a:extLst>
              </a:blip>
              <a:srcRect l="6929" t="22900" r="6597" b="26895"/>
              <a:stretch/>
            </p:blipFill>
            <p:spPr bwMode="auto">
              <a:xfrm>
                <a:off x="10157595" y="4716394"/>
                <a:ext cx="1303142" cy="4633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Group 27">
              <a:extLst>
                <a:ext uri="{FF2B5EF4-FFF2-40B4-BE49-F238E27FC236}">
                  <a16:creationId xmlns:a16="http://schemas.microsoft.com/office/drawing/2014/main" id="{BF03A1C1-0B1D-4990-8346-55E75AE0EABC}"/>
                </a:ext>
              </a:extLst>
            </p:cNvPr>
            <p:cNvGrpSpPr/>
            <p:nvPr/>
          </p:nvGrpSpPr>
          <p:grpSpPr>
            <a:xfrm>
              <a:off x="665705" y="4044604"/>
              <a:ext cx="10238341" cy="951750"/>
              <a:chOff x="762559" y="4235582"/>
              <a:chExt cx="10238341" cy="951750"/>
            </a:xfrm>
          </p:grpSpPr>
          <p:pic>
            <p:nvPicPr>
              <p:cNvPr id="29" name="Picture 28" descr="A picture containing object&#10;&#10;Description generated with high confidence">
                <a:extLst>
                  <a:ext uri="{FF2B5EF4-FFF2-40B4-BE49-F238E27FC236}">
                    <a16:creationId xmlns:a16="http://schemas.microsoft.com/office/drawing/2014/main" id="{DEA8806B-A8C3-4F75-B2DD-3BA0BC331DB8}"/>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688372" y="4274480"/>
                <a:ext cx="1535850" cy="387034"/>
              </a:xfrm>
              <a:prstGeom prst="rect">
                <a:avLst/>
              </a:prstGeom>
            </p:spPr>
          </p:pic>
          <p:pic>
            <p:nvPicPr>
              <p:cNvPr id="30" name="Graphic 29">
                <a:extLst>
                  <a:ext uri="{FF2B5EF4-FFF2-40B4-BE49-F238E27FC236}">
                    <a16:creationId xmlns:a16="http://schemas.microsoft.com/office/drawing/2014/main" id="{CC1237EF-2883-4852-9874-74A1CC58D8DF}"/>
                  </a:ext>
                </a:extLst>
              </p:cNvPr>
              <p:cNvPicPr>
                <a:picLocks noChangeAspect="1"/>
              </p:cNvPicPr>
              <p:nvPr/>
            </p:nvPicPr>
            <p:blipFill>
              <a:blip r:embed="rId17" cstate="print">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762559" y="4336457"/>
                <a:ext cx="1400463" cy="253417"/>
              </a:xfrm>
              <a:prstGeom prst="rect">
                <a:avLst/>
              </a:prstGeom>
            </p:spPr>
          </p:pic>
          <p:pic>
            <p:nvPicPr>
              <p:cNvPr id="31" name="Picture 2" descr="Image result for stratozono logo">
                <a:extLst>
                  <a:ext uri="{FF2B5EF4-FFF2-40B4-BE49-F238E27FC236}">
                    <a16:creationId xmlns:a16="http://schemas.microsoft.com/office/drawing/2014/main" id="{60EFA5B8-8E7F-4B01-9CD0-FC51E7D81920}"/>
                  </a:ext>
                </a:extLst>
              </p:cNvPr>
              <p:cNvPicPr>
                <a:picLocks noChangeAspect="1" noChangeArrowheads="1"/>
              </p:cNvPicPr>
              <p:nvPr/>
            </p:nvPicPr>
            <p:blipFill rotWithShape="1">
              <a:blip r:embed="rId19">
                <a:clrChange>
                  <a:clrFrom>
                    <a:srgbClr val="FFFFFF"/>
                  </a:clrFrom>
                  <a:clrTo>
                    <a:srgbClr val="FFFFFF">
                      <a:alpha val="0"/>
                    </a:srgbClr>
                  </a:clrTo>
                </a:clrChange>
                <a:extLst>
                  <a:ext uri="{28A0092B-C50C-407E-A947-70E740481C1C}">
                    <a14:useLocalDpi xmlns:a14="http://schemas.microsoft.com/office/drawing/2010/main" val="0"/>
                  </a:ext>
                </a:extLst>
              </a:blip>
              <a:srcRect l="35413" t="61548"/>
              <a:stretch/>
            </p:blipFill>
            <p:spPr bwMode="auto">
              <a:xfrm>
                <a:off x="1138021" y="4970468"/>
                <a:ext cx="1601166" cy="216864"/>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16" descr="Image result for BitTitan logos">
                <a:extLst>
                  <a:ext uri="{FF2B5EF4-FFF2-40B4-BE49-F238E27FC236}">
                    <a16:creationId xmlns:a16="http://schemas.microsoft.com/office/drawing/2014/main" id="{F2A94A0F-3C69-49BF-B2D5-FC0260A2550D}"/>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269196" y="4235582"/>
                <a:ext cx="1731704" cy="451190"/>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47" name="Rectangle 46">
            <a:extLst>
              <a:ext uri="{FF2B5EF4-FFF2-40B4-BE49-F238E27FC236}">
                <a16:creationId xmlns:a16="http://schemas.microsoft.com/office/drawing/2014/main" id="{79696C18-6D53-4457-B07F-69502A8A268A}"/>
              </a:ext>
            </a:extLst>
          </p:cNvPr>
          <p:cNvSpPr/>
          <p:nvPr/>
        </p:nvSpPr>
        <p:spPr bwMode="auto">
          <a:xfrm>
            <a:off x="1126132" y="1012377"/>
            <a:ext cx="11219494" cy="5044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90234" tIns="152188" rIns="190234" bIns="152188" numCol="1" spcCol="0" rtlCol="0" fromWordArt="0" anchor="ctr" anchorCtr="0" forceAA="0" compatLnSpc="1">
            <a:prstTxWarp prst="textNoShape">
              <a:avLst/>
            </a:prstTxWarp>
            <a:noAutofit/>
          </a:bodyPr>
          <a:lstStyle/>
          <a:p>
            <a:pPr algn="ctr" defTabSz="969953" fontAlgn="base">
              <a:lnSpc>
                <a:spcPct val="90000"/>
              </a:lnSpc>
              <a:spcBef>
                <a:spcPct val="0"/>
              </a:spcBef>
              <a:spcAft>
                <a:spcPct val="0"/>
              </a:spcAft>
              <a:defRPr/>
            </a:pPr>
            <a:r>
              <a:rPr lang="en-US" sz="2856" b="1" dirty="0">
                <a:solidFill>
                  <a:srgbClr val="1A1A1A"/>
                </a:solidFill>
                <a:latin typeface="Segoe UI Semilight" panose="020B0402040204020203" pitchFamily="34" charset="0"/>
                <a:ea typeface="Segoe UI" pitchFamily="34" charset="0"/>
                <a:cs typeface="Segoe UI Semilight" panose="020B0402040204020203" pitchFamily="34" charset="0"/>
              </a:rPr>
              <a:t>Microsoft</a:t>
            </a:r>
          </a:p>
        </p:txBody>
      </p:sp>
      <p:sp>
        <p:nvSpPr>
          <p:cNvPr id="48" name="Rectangle 47">
            <a:extLst>
              <a:ext uri="{FF2B5EF4-FFF2-40B4-BE49-F238E27FC236}">
                <a16:creationId xmlns:a16="http://schemas.microsoft.com/office/drawing/2014/main" id="{4EA430FF-BA2B-4D8E-83B6-9461E68F0A54}"/>
              </a:ext>
            </a:extLst>
          </p:cNvPr>
          <p:cNvSpPr/>
          <p:nvPr/>
        </p:nvSpPr>
        <p:spPr bwMode="auto">
          <a:xfrm>
            <a:off x="1080405" y="4451530"/>
            <a:ext cx="11219494" cy="5044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90234" tIns="152188" rIns="190234" bIns="152188" numCol="1" spcCol="0" rtlCol="0" fromWordArt="0" anchor="ctr" anchorCtr="0" forceAA="0" compatLnSpc="1">
            <a:prstTxWarp prst="textNoShape">
              <a:avLst/>
            </a:prstTxWarp>
            <a:noAutofit/>
          </a:bodyPr>
          <a:lstStyle/>
          <a:p>
            <a:pPr algn="ctr" defTabSz="969953" fontAlgn="base">
              <a:lnSpc>
                <a:spcPct val="90000"/>
              </a:lnSpc>
              <a:spcBef>
                <a:spcPct val="0"/>
              </a:spcBef>
              <a:spcAft>
                <a:spcPct val="0"/>
              </a:spcAft>
              <a:defRPr/>
            </a:pPr>
            <a:r>
              <a:rPr lang="en-US" sz="2856" b="1" dirty="0">
                <a:solidFill>
                  <a:srgbClr val="1A1A1A"/>
                </a:solidFill>
                <a:latin typeface="Segoe UI Semilight" panose="020B0402040204020203" pitchFamily="34" charset="0"/>
                <a:ea typeface="Segoe UI" pitchFamily="34" charset="0"/>
                <a:cs typeface="Segoe UI Semilight" panose="020B0402040204020203" pitchFamily="34" charset="0"/>
              </a:rPr>
              <a:t>Partners</a:t>
            </a:r>
          </a:p>
        </p:txBody>
      </p:sp>
      <p:cxnSp>
        <p:nvCxnSpPr>
          <p:cNvPr id="49" name="Straight Connector 48">
            <a:extLst>
              <a:ext uri="{FF2B5EF4-FFF2-40B4-BE49-F238E27FC236}">
                <a16:creationId xmlns:a16="http://schemas.microsoft.com/office/drawing/2014/main" id="{DCD77E52-8039-4536-BB2F-95CF8A2520D8}"/>
              </a:ext>
            </a:extLst>
          </p:cNvPr>
          <p:cNvCxnSpPr>
            <a:cxnSpLocks/>
          </p:cNvCxnSpPr>
          <p:nvPr/>
        </p:nvCxnSpPr>
        <p:spPr>
          <a:xfrm flipV="1">
            <a:off x="-34252" y="4423956"/>
            <a:ext cx="12822745" cy="2427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89567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9"/>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P spid="12" grpId="0"/>
      <p:bldP spid="13" grpId="0"/>
      <p:bldP spid="17" grpId="0" animBg="1"/>
      <p:bldP spid="18" grpId="0" animBg="1"/>
      <p:bldP spid="19" grpId="0" animBg="1"/>
      <p:bldP spid="47" grpId="0"/>
      <p:bldP spid="48"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rgbClr val="002060"/>
        </a:solidFill>
        <a:effectLst/>
      </p:bgPr>
    </p:bg>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57853AEC-C7E1-4BD1-B47D-5152C5FA738D}"/>
              </a:ext>
            </a:extLst>
          </p:cNvPr>
          <p:cNvGrpSpPr>
            <a:grpSpLocks noChangeAspect="1"/>
          </p:cNvGrpSpPr>
          <p:nvPr/>
        </p:nvGrpSpPr>
        <p:grpSpPr bwMode="auto">
          <a:xfrm>
            <a:off x="6732896" y="620226"/>
            <a:ext cx="6442785" cy="5979732"/>
            <a:chOff x="3898" y="862"/>
            <a:chExt cx="1934" cy="1795"/>
          </a:xfrm>
        </p:grpSpPr>
        <p:sp>
          <p:nvSpPr>
            <p:cNvPr id="4" name="AutoShape 3">
              <a:extLst>
                <a:ext uri="{FF2B5EF4-FFF2-40B4-BE49-F238E27FC236}">
                  <a16:creationId xmlns:a16="http://schemas.microsoft.com/office/drawing/2014/main" id="{21907127-10E9-4879-8D52-CEDC79CFBCED}"/>
                </a:ext>
              </a:extLst>
            </p:cNvPr>
            <p:cNvSpPr>
              <a:spLocks noChangeAspect="1" noChangeArrowheads="1" noTextEdit="1"/>
            </p:cNvSpPr>
            <p:nvPr/>
          </p:nvSpPr>
          <p:spPr bwMode="auto">
            <a:xfrm>
              <a:off x="3898" y="862"/>
              <a:ext cx="1934" cy="1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 name="Freeform 6">
              <a:extLst>
                <a:ext uri="{FF2B5EF4-FFF2-40B4-BE49-F238E27FC236}">
                  <a16:creationId xmlns:a16="http://schemas.microsoft.com/office/drawing/2014/main" id="{5703E9DD-752E-4552-BAA3-D3E382068674}"/>
                </a:ext>
              </a:extLst>
            </p:cNvPr>
            <p:cNvSpPr>
              <a:spLocks/>
            </p:cNvSpPr>
            <p:nvPr/>
          </p:nvSpPr>
          <p:spPr bwMode="auto">
            <a:xfrm>
              <a:off x="4312" y="1172"/>
              <a:ext cx="1094" cy="704"/>
            </a:xfrm>
            <a:custGeom>
              <a:avLst/>
              <a:gdLst>
                <a:gd name="T0" fmla="*/ 1035 w 1357"/>
                <a:gd name="T1" fmla="*/ 879 h 879"/>
                <a:gd name="T2" fmla="*/ 1357 w 1357"/>
                <a:gd name="T3" fmla="*/ 557 h 879"/>
                <a:gd name="T4" fmla="*/ 1072 w 1357"/>
                <a:gd name="T5" fmla="*/ 237 h 879"/>
                <a:gd name="T6" fmla="*/ 826 w 1357"/>
                <a:gd name="T7" fmla="*/ 0 h 879"/>
                <a:gd name="T8" fmla="*/ 607 w 1357"/>
                <a:gd name="T9" fmla="*/ 131 h 879"/>
                <a:gd name="T10" fmla="*/ 529 w 1357"/>
                <a:gd name="T11" fmla="*/ 116 h 879"/>
                <a:gd name="T12" fmla="*/ 297 w 1357"/>
                <a:gd name="T13" fmla="*/ 351 h 879"/>
                <a:gd name="T14" fmla="*/ 297 w 1357"/>
                <a:gd name="T15" fmla="*/ 353 h 879"/>
                <a:gd name="T16" fmla="*/ 264 w 1357"/>
                <a:gd name="T17" fmla="*/ 351 h 879"/>
                <a:gd name="T18" fmla="*/ 0 w 1357"/>
                <a:gd name="T19" fmla="*/ 615 h 879"/>
                <a:gd name="T20" fmla="*/ 264 w 1357"/>
                <a:gd name="T21" fmla="*/ 879 h 879"/>
                <a:gd name="T22" fmla="*/ 1035 w 1357"/>
                <a:gd name="T23" fmla="*/ 87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57" h="879">
                  <a:moveTo>
                    <a:pt x="1035" y="879"/>
                  </a:moveTo>
                  <a:cubicBezTo>
                    <a:pt x="1212" y="879"/>
                    <a:pt x="1357" y="735"/>
                    <a:pt x="1357" y="557"/>
                  </a:cubicBezTo>
                  <a:cubicBezTo>
                    <a:pt x="1357" y="392"/>
                    <a:pt x="1232" y="256"/>
                    <a:pt x="1072" y="237"/>
                  </a:cubicBezTo>
                  <a:cubicBezTo>
                    <a:pt x="1067" y="106"/>
                    <a:pt x="958" y="0"/>
                    <a:pt x="826" y="0"/>
                  </a:cubicBezTo>
                  <a:cubicBezTo>
                    <a:pt x="730" y="0"/>
                    <a:pt x="649" y="53"/>
                    <a:pt x="607" y="131"/>
                  </a:cubicBezTo>
                  <a:cubicBezTo>
                    <a:pt x="581" y="121"/>
                    <a:pt x="556" y="116"/>
                    <a:pt x="529" y="116"/>
                  </a:cubicBezTo>
                  <a:cubicBezTo>
                    <a:pt x="400" y="116"/>
                    <a:pt x="297" y="222"/>
                    <a:pt x="297" y="351"/>
                  </a:cubicBezTo>
                  <a:cubicBezTo>
                    <a:pt x="297" y="353"/>
                    <a:pt x="297" y="353"/>
                    <a:pt x="297" y="353"/>
                  </a:cubicBezTo>
                  <a:cubicBezTo>
                    <a:pt x="284" y="351"/>
                    <a:pt x="274" y="351"/>
                    <a:pt x="264" y="351"/>
                  </a:cubicBezTo>
                  <a:cubicBezTo>
                    <a:pt x="118" y="351"/>
                    <a:pt x="0" y="469"/>
                    <a:pt x="0" y="615"/>
                  </a:cubicBezTo>
                  <a:cubicBezTo>
                    <a:pt x="0" y="761"/>
                    <a:pt x="118" y="879"/>
                    <a:pt x="264" y="879"/>
                  </a:cubicBezTo>
                  <a:cubicBezTo>
                    <a:pt x="1035" y="879"/>
                    <a:pt x="1035" y="879"/>
                    <a:pt x="1035" y="8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6" name="Oval 7">
              <a:extLst>
                <a:ext uri="{FF2B5EF4-FFF2-40B4-BE49-F238E27FC236}">
                  <a16:creationId xmlns:a16="http://schemas.microsoft.com/office/drawing/2014/main" id="{5F6D0159-6618-481A-9396-37F8FA41D60F}"/>
                </a:ext>
              </a:extLst>
            </p:cNvPr>
            <p:cNvSpPr>
              <a:spLocks noChangeArrowheads="1"/>
            </p:cNvSpPr>
            <p:nvPr/>
          </p:nvSpPr>
          <p:spPr bwMode="auto">
            <a:xfrm>
              <a:off x="5142" y="1473"/>
              <a:ext cx="132" cy="131"/>
            </a:xfrm>
            <a:prstGeom prst="ellipse">
              <a:avLst/>
            </a:prstGeom>
            <a:solidFill>
              <a:srgbClr val="00B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7" name="Freeform 8">
              <a:extLst>
                <a:ext uri="{FF2B5EF4-FFF2-40B4-BE49-F238E27FC236}">
                  <a16:creationId xmlns:a16="http://schemas.microsoft.com/office/drawing/2014/main" id="{65A3F45D-94CE-4E7E-92F0-AE070AE9FDF3}"/>
                </a:ext>
              </a:extLst>
            </p:cNvPr>
            <p:cNvSpPr>
              <a:spLocks/>
            </p:cNvSpPr>
            <p:nvPr/>
          </p:nvSpPr>
          <p:spPr bwMode="auto">
            <a:xfrm>
              <a:off x="5161" y="1492"/>
              <a:ext cx="113" cy="112"/>
            </a:xfrm>
            <a:custGeom>
              <a:avLst/>
              <a:gdLst>
                <a:gd name="T0" fmla="*/ 58 w 140"/>
                <a:gd name="T1" fmla="*/ 140 h 140"/>
                <a:gd name="T2" fmla="*/ 140 w 140"/>
                <a:gd name="T3" fmla="*/ 59 h 140"/>
                <a:gd name="T4" fmla="*/ 115 w 140"/>
                <a:gd name="T5" fmla="*/ 0 h 140"/>
                <a:gd name="T6" fmla="*/ 115 w 140"/>
                <a:gd name="T7" fmla="*/ 0 h 140"/>
                <a:gd name="T8" fmla="*/ 0 w 140"/>
                <a:gd name="T9" fmla="*/ 116 h 140"/>
                <a:gd name="T10" fmla="*/ 58 w 140"/>
                <a:gd name="T11" fmla="*/ 140 h 140"/>
              </a:gdLst>
              <a:ahLst/>
              <a:cxnLst>
                <a:cxn ang="0">
                  <a:pos x="T0" y="T1"/>
                </a:cxn>
                <a:cxn ang="0">
                  <a:pos x="T2" y="T3"/>
                </a:cxn>
                <a:cxn ang="0">
                  <a:pos x="T4" y="T5"/>
                </a:cxn>
                <a:cxn ang="0">
                  <a:pos x="T6" y="T7"/>
                </a:cxn>
                <a:cxn ang="0">
                  <a:pos x="T8" y="T9"/>
                </a:cxn>
                <a:cxn ang="0">
                  <a:pos x="T10" y="T11"/>
                </a:cxn>
              </a:cxnLst>
              <a:rect l="0" t="0" r="r" b="b"/>
              <a:pathLst>
                <a:path w="140" h="140">
                  <a:moveTo>
                    <a:pt x="58" y="140"/>
                  </a:moveTo>
                  <a:cubicBezTo>
                    <a:pt x="103" y="140"/>
                    <a:pt x="140" y="104"/>
                    <a:pt x="140" y="59"/>
                  </a:cubicBezTo>
                  <a:cubicBezTo>
                    <a:pt x="140" y="36"/>
                    <a:pt x="130" y="15"/>
                    <a:pt x="115" y="0"/>
                  </a:cubicBezTo>
                  <a:cubicBezTo>
                    <a:pt x="115" y="0"/>
                    <a:pt x="115" y="0"/>
                    <a:pt x="115" y="0"/>
                  </a:cubicBezTo>
                  <a:cubicBezTo>
                    <a:pt x="0" y="116"/>
                    <a:pt x="0" y="116"/>
                    <a:pt x="0" y="116"/>
                  </a:cubicBezTo>
                  <a:cubicBezTo>
                    <a:pt x="15" y="131"/>
                    <a:pt x="35" y="140"/>
                    <a:pt x="58" y="140"/>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8" name="Oval 9">
              <a:extLst>
                <a:ext uri="{FF2B5EF4-FFF2-40B4-BE49-F238E27FC236}">
                  <a16:creationId xmlns:a16="http://schemas.microsoft.com/office/drawing/2014/main" id="{69D9B02D-8104-412E-92A8-D330EF684BEE}"/>
                </a:ext>
              </a:extLst>
            </p:cNvPr>
            <p:cNvSpPr>
              <a:spLocks noChangeArrowheads="1"/>
            </p:cNvSpPr>
            <p:nvPr/>
          </p:nvSpPr>
          <p:spPr bwMode="auto">
            <a:xfrm>
              <a:off x="4763" y="1382"/>
              <a:ext cx="13" cy="12"/>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9" name="Oval 10">
              <a:extLst>
                <a:ext uri="{FF2B5EF4-FFF2-40B4-BE49-F238E27FC236}">
                  <a16:creationId xmlns:a16="http://schemas.microsoft.com/office/drawing/2014/main" id="{4ABE9F79-AD4D-42CB-8729-C3CA4F8471E7}"/>
                </a:ext>
              </a:extLst>
            </p:cNvPr>
            <p:cNvSpPr>
              <a:spLocks noChangeArrowheads="1"/>
            </p:cNvSpPr>
            <p:nvPr/>
          </p:nvSpPr>
          <p:spPr bwMode="auto">
            <a:xfrm>
              <a:off x="4626" y="1422"/>
              <a:ext cx="53" cy="51"/>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0" name="Oval 11">
              <a:extLst>
                <a:ext uri="{FF2B5EF4-FFF2-40B4-BE49-F238E27FC236}">
                  <a16:creationId xmlns:a16="http://schemas.microsoft.com/office/drawing/2014/main" id="{BDD4D29E-827A-4DAC-A2E9-35F34904EEEC}"/>
                </a:ext>
              </a:extLst>
            </p:cNvPr>
            <p:cNvSpPr>
              <a:spLocks noChangeArrowheads="1"/>
            </p:cNvSpPr>
            <p:nvPr/>
          </p:nvSpPr>
          <p:spPr bwMode="auto">
            <a:xfrm>
              <a:off x="4434" y="1718"/>
              <a:ext cx="13" cy="12"/>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1" name="Oval 12">
              <a:extLst>
                <a:ext uri="{FF2B5EF4-FFF2-40B4-BE49-F238E27FC236}">
                  <a16:creationId xmlns:a16="http://schemas.microsoft.com/office/drawing/2014/main" id="{A668CCDC-6DC5-4C21-A1ED-05F93C884DD8}"/>
                </a:ext>
              </a:extLst>
            </p:cNvPr>
            <p:cNvSpPr>
              <a:spLocks noChangeArrowheads="1"/>
            </p:cNvSpPr>
            <p:nvPr/>
          </p:nvSpPr>
          <p:spPr bwMode="auto">
            <a:xfrm>
              <a:off x="5011" y="1309"/>
              <a:ext cx="28" cy="28"/>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2" name="Oval 13">
              <a:extLst>
                <a:ext uri="{FF2B5EF4-FFF2-40B4-BE49-F238E27FC236}">
                  <a16:creationId xmlns:a16="http://schemas.microsoft.com/office/drawing/2014/main" id="{8A4F31F7-DE27-4A40-AEA7-45B95A52CB22}"/>
                </a:ext>
              </a:extLst>
            </p:cNvPr>
            <p:cNvSpPr>
              <a:spLocks noChangeArrowheads="1"/>
            </p:cNvSpPr>
            <p:nvPr/>
          </p:nvSpPr>
          <p:spPr bwMode="auto">
            <a:xfrm>
              <a:off x="4896" y="1774"/>
              <a:ext cx="19" cy="19"/>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3" name="Oval 14">
              <a:extLst>
                <a:ext uri="{FF2B5EF4-FFF2-40B4-BE49-F238E27FC236}">
                  <a16:creationId xmlns:a16="http://schemas.microsoft.com/office/drawing/2014/main" id="{6AAEA8EC-B427-498E-8E89-F3775BFBE94F}"/>
                </a:ext>
              </a:extLst>
            </p:cNvPr>
            <p:cNvSpPr>
              <a:spLocks noChangeArrowheads="1"/>
            </p:cNvSpPr>
            <p:nvPr/>
          </p:nvSpPr>
          <p:spPr bwMode="auto">
            <a:xfrm>
              <a:off x="5139" y="1622"/>
              <a:ext cx="10" cy="11"/>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4" name="Oval 15">
              <a:extLst>
                <a:ext uri="{FF2B5EF4-FFF2-40B4-BE49-F238E27FC236}">
                  <a16:creationId xmlns:a16="http://schemas.microsoft.com/office/drawing/2014/main" id="{F6DFEFA3-3932-4CA9-A1F6-193FA026BC7D}"/>
                </a:ext>
              </a:extLst>
            </p:cNvPr>
            <p:cNvSpPr>
              <a:spLocks noChangeArrowheads="1"/>
            </p:cNvSpPr>
            <p:nvPr/>
          </p:nvSpPr>
          <p:spPr bwMode="auto">
            <a:xfrm>
              <a:off x="5159" y="1798"/>
              <a:ext cx="18" cy="18"/>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5" name="Oval 16">
              <a:extLst>
                <a:ext uri="{FF2B5EF4-FFF2-40B4-BE49-F238E27FC236}">
                  <a16:creationId xmlns:a16="http://schemas.microsoft.com/office/drawing/2014/main" id="{981B6E6C-89ED-4C11-B6E1-C169E9B330B3}"/>
                </a:ext>
              </a:extLst>
            </p:cNvPr>
            <p:cNvSpPr>
              <a:spLocks noChangeArrowheads="1"/>
            </p:cNvSpPr>
            <p:nvPr/>
          </p:nvSpPr>
          <p:spPr bwMode="auto">
            <a:xfrm>
              <a:off x="4601" y="1681"/>
              <a:ext cx="18" cy="19"/>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6" name="Oval 17">
              <a:extLst>
                <a:ext uri="{FF2B5EF4-FFF2-40B4-BE49-F238E27FC236}">
                  <a16:creationId xmlns:a16="http://schemas.microsoft.com/office/drawing/2014/main" id="{ED40012E-3847-4008-A221-D87F4A5A0DEA}"/>
                </a:ext>
              </a:extLst>
            </p:cNvPr>
            <p:cNvSpPr>
              <a:spLocks noChangeArrowheads="1"/>
            </p:cNvSpPr>
            <p:nvPr/>
          </p:nvSpPr>
          <p:spPr bwMode="auto">
            <a:xfrm>
              <a:off x="4483" y="1590"/>
              <a:ext cx="18" cy="19"/>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7" name="Oval 18">
              <a:extLst>
                <a:ext uri="{FF2B5EF4-FFF2-40B4-BE49-F238E27FC236}">
                  <a16:creationId xmlns:a16="http://schemas.microsoft.com/office/drawing/2014/main" id="{1EF8A40A-0D28-4FA5-AA6F-C6B47BEEED09}"/>
                </a:ext>
              </a:extLst>
            </p:cNvPr>
            <p:cNvSpPr>
              <a:spLocks noChangeArrowheads="1"/>
            </p:cNvSpPr>
            <p:nvPr/>
          </p:nvSpPr>
          <p:spPr bwMode="auto">
            <a:xfrm>
              <a:off x="4663" y="1341"/>
              <a:ext cx="17" cy="18"/>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8" name="Oval 19">
              <a:extLst>
                <a:ext uri="{FF2B5EF4-FFF2-40B4-BE49-F238E27FC236}">
                  <a16:creationId xmlns:a16="http://schemas.microsoft.com/office/drawing/2014/main" id="{696CC8E4-F160-49F9-A15E-50A69087C238}"/>
                </a:ext>
              </a:extLst>
            </p:cNvPr>
            <p:cNvSpPr>
              <a:spLocks noChangeArrowheads="1"/>
            </p:cNvSpPr>
            <p:nvPr/>
          </p:nvSpPr>
          <p:spPr bwMode="auto">
            <a:xfrm>
              <a:off x="4502" y="1640"/>
              <a:ext cx="11" cy="10"/>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19" name="Oval 20">
              <a:extLst>
                <a:ext uri="{FF2B5EF4-FFF2-40B4-BE49-F238E27FC236}">
                  <a16:creationId xmlns:a16="http://schemas.microsoft.com/office/drawing/2014/main" id="{4F760674-67DB-4562-9952-4019E35C8549}"/>
                </a:ext>
              </a:extLst>
            </p:cNvPr>
            <p:cNvSpPr>
              <a:spLocks noChangeArrowheads="1"/>
            </p:cNvSpPr>
            <p:nvPr/>
          </p:nvSpPr>
          <p:spPr bwMode="auto">
            <a:xfrm>
              <a:off x="5070" y="1740"/>
              <a:ext cx="42" cy="42"/>
            </a:xfrm>
            <a:prstGeom prst="ellipse">
              <a:avLst/>
            </a:prstGeom>
            <a:solidFill>
              <a:srgbClr val="C7B8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0" name="Line 21">
              <a:extLst>
                <a:ext uri="{FF2B5EF4-FFF2-40B4-BE49-F238E27FC236}">
                  <a16:creationId xmlns:a16="http://schemas.microsoft.com/office/drawing/2014/main" id="{2E77CB7C-2098-4E2D-A321-B14DAF6D5C41}"/>
                </a:ext>
              </a:extLst>
            </p:cNvPr>
            <p:cNvSpPr>
              <a:spLocks noChangeShapeType="1"/>
            </p:cNvSpPr>
            <p:nvPr/>
          </p:nvSpPr>
          <p:spPr bwMode="auto">
            <a:xfrm>
              <a:off x="4470" y="2359"/>
              <a:ext cx="571" cy="0"/>
            </a:xfrm>
            <a:prstGeom prst="line">
              <a:avLst/>
            </a:prstGeom>
            <a:noFill/>
            <a:ln w="65088" cap="rnd">
              <a:solidFill>
                <a:srgbClr val="5C2D91"/>
              </a:solidFill>
              <a:prstDash val="solid"/>
              <a:miter lim="800000"/>
              <a:headEnd/>
              <a:tailEnd/>
            </a:ln>
            <a:extLst>
              <a:ext uri="{909E8E84-426E-40DD-AFC4-6F175D3DCCD1}">
                <a14:hiddenFill xmlns:a14="http://schemas.microsoft.com/office/drawing/2010/main">
                  <a:noFill/>
                </a14:hiddenFill>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1" name="Freeform 22">
              <a:extLst>
                <a:ext uri="{FF2B5EF4-FFF2-40B4-BE49-F238E27FC236}">
                  <a16:creationId xmlns:a16="http://schemas.microsoft.com/office/drawing/2014/main" id="{7CD1A936-8C40-48CA-93CE-5255F0B80159}"/>
                </a:ext>
              </a:extLst>
            </p:cNvPr>
            <p:cNvSpPr>
              <a:spLocks/>
            </p:cNvSpPr>
            <p:nvPr/>
          </p:nvSpPr>
          <p:spPr bwMode="auto">
            <a:xfrm>
              <a:off x="4597" y="1750"/>
              <a:ext cx="58" cy="57"/>
            </a:xfrm>
            <a:custGeom>
              <a:avLst/>
              <a:gdLst>
                <a:gd name="T0" fmla="*/ 51 w 72"/>
                <a:gd name="T1" fmla="*/ 8 h 71"/>
                <a:gd name="T2" fmla="*/ 63 w 72"/>
                <a:gd name="T3" fmla="*/ 50 h 71"/>
                <a:gd name="T4" fmla="*/ 21 w 72"/>
                <a:gd name="T5" fmla="*/ 63 h 71"/>
                <a:gd name="T6" fmla="*/ 8 w 72"/>
                <a:gd name="T7" fmla="*/ 21 h 71"/>
                <a:gd name="T8" fmla="*/ 51 w 72"/>
                <a:gd name="T9" fmla="*/ 8 h 71"/>
              </a:gdLst>
              <a:ahLst/>
              <a:cxnLst>
                <a:cxn ang="0">
                  <a:pos x="T0" y="T1"/>
                </a:cxn>
                <a:cxn ang="0">
                  <a:pos x="T2" y="T3"/>
                </a:cxn>
                <a:cxn ang="0">
                  <a:pos x="T4" y="T5"/>
                </a:cxn>
                <a:cxn ang="0">
                  <a:pos x="T6" y="T7"/>
                </a:cxn>
                <a:cxn ang="0">
                  <a:pos x="T8" y="T9"/>
                </a:cxn>
              </a:cxnLst>
              <a:rect l="0" t="0" r="r" b="b"/>
              <a:pathLst>
                <a:path w="72" h="71">
                  <a:moveTo>
                    <a:pt x="51" y="8"/>
                  </a:moveTo>
                  <a:cubicBezTo>
                    <a:pt x="66" y="16"/>
                    <a:pt x="72" y="35"/>
                    <a:pt x="63" y="50"/>
                  </a:cubicBezTo>
                  <a:cubicBezTo>
                    <a:pt x="55" y="65"/>
                    <a:pt x="36" y="71"/>
                    <a:pt x="21" y="63"/>
                  </a:cubicBezTo>
                  <a:cubicBezTo>
                    <a:pt x="6" y="55"/>
                    <a:pt x="0" y="36"/>
                    <a:pt x="8" y="21"/>
                  </a:cubicBezTo>
                  <a:cubicBezTo>
                    <a:pt x="16" y="5"/>
                    <a:pt x="35" y="0"/>
                    <a:pt x="51" y="8"/>
                  </a:cubicBez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2" name="Freeform 23">
              <a:extLst>
                <a:ext uri="{FF2B5EF4-FFF2-40B4-BE49-F238E27FC236}">
                  <a16:creationId xmlns:a16="http://schemas.microsoft.com/office/drawing/2014/main" id="{48380DC1-FE14-4A2B-B5CE-92DFA2B7E5A2}"/>
                </a:ext>
              </a:extLst>
            </p:cNvPr>
            <p:cNvSpPr>
              <a:spLocks/>
            </p:cNvSpPr>
            <p:nvPr/>
          </p:nvSpPr>
          <p:spPr bwMode="auto">
            <a:xfrm>
              <a:off x="4656" y="1614"/>
              <a:ext cx="79" cy="79"/>
            </a:xfrm>
            <a:custGeom>
              <a:avLst/>
              <a:gdLst>
                <a:gd name="T0" fmla="*/ 86 w 98"/>
                <a:gd name="T1" fmla="*/ 70 h 98"/>
                <a:gd name="T2" fmla="*/ 28 w 98"/>
                <a:gd name="T3" fmla="*/ 86 h 98"/>
                <a:gd name="T4" fmla="*/ 11 w 98"/>
                <a:gd name="T5" fmla="*/ 28 h 98"/>
                <a:gd name="T6" fmla="*/ 70 w 98"/>
                <a:gd name="T7" fmla="*/ 11 h 98"/>
                <a:gd name="T8" fmla="*/ 86 w 98"/>
                <a:gd name="T9" fmla="*/ 70 h 98"/>
              </a:gdLst>
              <a:ahLst/>
              <a:cxnLst>
                <a:cxn ang="0">
                  <a:pos x="T0" y="T1"/>
                </a:cxn>
                <a:cxn ang="0">
                  <a:pos x="T2" y="T3"/>
                </a:cxn>
                <a:cxn ang="0">
                  <a:pos x="T4" y="T5"/>
                </a:cxn>
                <a:cxn ang="0">
                  <a:pos x="T6" y="T7"/>
                </a:cxn>
                <a:cxn ang="0">
                  <a:pos x="T8" y="T9"/>
                </a:cxn>
              </a:cxnLst>
              <a:rect l="0" t="0" r="r" b="b"/>
              <a:pathLst>
                <a:path w="98" h="98">
                  <a:moveTo>
                    <a:pt x="86" y="70"/>
                  </a:moveTo>
                  <a:cubicBezTo>
                    <a:pt x="75" y="90"/>
                    <a:pt x="49" y="98"/>
                    <a:pt x="28" y="86"/>
                  </a:cubicBezTo>
                  <a:cubicBezTo>
                    <a:pt x="7" y="75"/>
                    <a:pt x="0" y="49"/>
                    <a:pt x="11" y="28"/>
                  </a:cubicBezTo>
                  <a:cubicBezTo>
                    <a:pt x="23" y="7"/>
                    <a:pt x="49" y="0"/>
                    <a:pt x="70" y="11"/>
                  </a:cubicBezTo>
                  <a:cubicBezTo>
                    <a:pt x="91" y="23"/>
                    <a:pt x="98" y="49"/>
                    <a:pt x="86" y="70"/>
                  </a:cubicBez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3" name="Freeform 24">
              <a:extLst>
                <a:ext uri="{FF2B5EF4-FFF2-40B4-BE49-F238E27FC236}">
                  <a16:creationId xmlns:a16="http://schemas.microsoft.com/office/drawing/2014/main" id="{2A4B1314-E3F6-47A3-AE6E-CC331AF006FC}"/>
                </a:ext>
              </a:extLst>
            </p:cNvPr>
            <p:cNvSpPr>
              <a:spLocks/>
            </p:cNvSpPr>
            <p:nvPr/>
          </p:nvSpPr>
          <p:spPr bwMode="auto">
            <a:xfrm>
              <a:off x="4604" y="1637"/>
              <a:ext cx="122" cy="153"/>
            </a:xfrm>
            <a:custGeom>
              <a:avLst/>
              <a:gdLst>
                <a:gd name="T0" fmla="*/ 61 w 122"/>
                <a:gd name="T1" fmla="*/ 0 h 153"/>
                <a:gd name="T2" fmla="*/ 0 w 122"/>
                <a:gd name="T3" fmla="*/ 130 h 153"/>
                <a:gd name="T4" fmla="*/ 44 w 122"/>
                <a:gd name="T5" fmla="*/ 153 h 153"/>
                <a:gd name="T6" fmla="*/ 122 w 122"/>
                <a:gd name="T7" fmla="*/ 33 h 153"/>
                <a:gd name="T8" fmla="*/ 61 w 122"/>
                <a:gd name="T9" fmla="*/ 0 h 153"/>
              </a:gdLst>
              <a:ahLst/>
              <a:cxnLst>
                <a:cxn ang="0">
                  <a:pos x="T0" y="T1"/>
                </a:cxn>
                <a:cxn ang="0">
                  <a:pos x="T2" y="T3"/>
                </a:cxn>
                <a:cxn ang="0">
                  <a:pos x="T4" y="T5"/>
                </a:cxn>
                <a:cxn ang="0">
                  <a:pos x="T6" y="T7"/>
                </a:cxn>
                <a:cxn ang="0">
                  <a:pos x="T8" y="T9"/>
                </a:cxn>
              </a:cxnLst>
              <a:rect l="0" t="0" r="r" b="b"/>
              <a:pathLst>
                <a:path w="122" h="153">
                  <a:moveTo>
                    <a:pt x="61" y="0"/>
                  </a:moveTo>
                  <a:lnTo>
                    <a:pt x="0" y="130"/>
                  </a:lnTo>
                  <a:lnTo>
                    <a:pt x="44" y="153"/>
                  </a:lnTo>
                  <a:lnTo>
                    <a:pt x="122" y="33"/>
                  </a:lnTo>
                  <a:lnTo>
                    <a:pt x="61" y="0"/>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4" name="Freeform 25">
              <a:extLst>
                <a:ext uri="{FF2B5EF4-FFF2-40B4-BE49-F238E27FC236}">
                  <a16:creationId xmlns:a16="http://schemas.microsoft.com/office/drawing/2014/main" id="{FEF3BB90-F354-493F-B446-CE26B6FE51FE}"/>
                </a:ext>
              </a:extLst>
            </p:cNvPr>
            <p:cNvSpPr>
              <a:spLocks/>
            </p:cNvSpPr>
            <p:nvPr/>
          </p:nvSpPr>
          <p:spPr bwMode="auto">
            <a:xfrm>
              <a:off x="4770" y="2061"/>
              <a:ext cx="63" cy="260"/>
            </a:xfrm>
            <a:custGeom>
              <a:avLst/>
              <a:gdLst>
                <a:gd name="T0" fmla="*/ 77 w 78"/>
                <a:gd name="T1" fmla="*/ 34 h 324"/>
                <a:gd name="T2" fmla="*/ 49 w 78"/>
                <a:gd name="T3" fmla="*/ 2 h 324"/>
                <a:gd name="T4" fmla="*/ 16 w 78"/>
                <a:gd name="T5" fmla="*/ 30 h 324"/>
                <a:gd name="T6" fmla="*/ 0 w 78"/>
                <a:gd name="T7" fmla="*/ 312 h 324"/>
                <a:gd name="T8" fmla="*/ 35 w 78"/>
                <a:gd name="T9" fmla="*/ 314 h 324"/>
                <a:gd name="T10" fmla="*/ 77 w 78"/>
                <a:gd name="T11" fmla="*/ 34 h 324"/>
              </a:gdLst>
              <a:ahLst/>
              <a:cxnLst>
                <a:cxn ang="0">
                  <a:pos x="T0" y="T1"/>
                </a:cxn>
                <a:cxn ang="0">
                  <a:pos x="T2" y="T3"/>
                </a:cxn>
                <a:cxn ang="0">
                  <a:pos x="T4" y="T5"/>
                </a:cxn>
                <a:cxn ang="0">
                  <a:pos x="T6" y="T7"/>
                </a:cxn>
                <a:cxn ang="0">
                  <a:pos x="T8" y="T9"/>
                </a:cxn>
                <a:cxn ang="0">
                  <a:pos x="T10" y="T11"/>
                </a:cxn>
              </a:cxnLst>
              <a:rect l="0" t="0" r="r" b="b"/>
              <a:pathLst>
                <a:path w="78" h="324">
                  <a:moveTo>
                    <a:pt x="77" y="34"/>
                  </a:moveTo>
                  <a:cubicBezTo>
                    <a:pt x="78" y="18"/>
                    <a:pt x="66" y="3"/>
                    <a:pt x="49" y="2"/>
                  </a:cubicBezTo>
                  <a:cubicBezTo>
                    <a:pt x="32" y="0"/>
                    <a:pt x="17" y="13"/>
                    <a:pt x="16" y="30"/>
                  </a:cubicBezTo>
                  <a:cubicBezTo>
                    <a:pt x="0" y="312"/>
                    <a:pt x="0" y="312"/>
                    <a:pt x="0" y="312"/>
                  </a:cubicBezTo>
                  <a:cubicBezTo>
                    <a:pt x="0" y="321"/>
                    <a:pt x="34" y="324"/>
                    <a:pt x="35" y="314"/>
                  </a:cubicBezTo>
                  <a:lnTo>
                    <a:pt x="77" y="34"/>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5" name="Freeform 26">
              <a:extLst>
                <a:ext uri="{FF2B5EF4-FFF2-40B4-BE49-F238E27FC236}">
                  <a16:creationId xmlns:a16="http://schemas.microsoft.com/office/drawing/2014/main" id="{C4491B16-AC0A-4B93-88F1-4139BD4ED889}"/>
                </a:ext>
              </a:extLst>
            </p:cNvPr>
            <p:cNvSpPr>
              <a:spLocks/>
            </p:cNvSpPr>
            <p:nvPr/>
          </p:nvSpPr>
          <p:spPr bwMode="auto">
            <a:xfrm>
              <a:off x="4782" y="2061"/>
              <a:ext cx="51" cy="51"/>
            </a:xfrm>
            <a:custGeom>
              <a:avLst/>
              <a:gdLst>
                <a:gd name="T0" fmla="*/ 62 w 63"/>
                <a:gd name="T1" fmla="*/ 34 h 64"/>
                <a:gd name="T2" fmla="*/ 29 w 63"/>
                <a:gd name="T3" fmla="*/ 62 h 64"/>
                <a:gd name="T4" fmla="*/ 1 w 63"/>
                <a:gd name="T5" fmla="*/ 30 h 64"/>
                <a:gd name="T6" fmla="*/ 34 w 63"/>
                <a:gd name="T7" fmla="*/ 2 h 64"/>
                <a:gd name="T8" fmla="*/ 62 w 63"/>
                <a:gd name="T9" fmla="*/ 34 h 64"/>
              </a:gdLst>
              <a:ahLst/>
              <a:cxnLst>
                <a:cxn ang="0">
                  <a:pos x="T0" y="T1"/>
                </a:cxn>
                <a:cxn ang="0">
                  <a:pos x="T2" y="T3"/>
                </a:cxn>
                <a:cxn ang="0">
                  <a:pos x="T4" y="T5"/>
                </a:cxn>
                <a:cxn ang="0">
                  <a:pos x="T6" y="T7"/>
                </a:cxn>
                <a:cxn ang="0">
                  <a:pos x="T8" y="T9"/>
                </a:cxn>
              </a:cxnLst>
              <a:rect l="0" t="0" r="r" b="b"/>
              <a:pathLst>
                <a:path w="63" h="64">
                  <a:moveTo>
                    <a:pt x="62" y="34"/>
                  </a:moveTo>
                  <a:cubicBezTo>
                    <a:pt x="61" y="51"/>
                    <a:pt x="46" y="64"/>
                    <a:pt x="29" y="62"/>
                  </a:cubicBezTo>
                  <a:cubicBezTo>
                    <a:pt x="12" y="61"/>
                    <a:pt x="0" y="46"/>
                    <a:pt x="1" y="30"/>
                  </a:cubicBezTo>
                  <a:cubicBezTo>
                    <a:pt x="2" y="13"/>
                    <a:pt x="17" y="0"/>
                    <a:pt x="34" y="2"/>
                  </a:cubicBezTo>
                  <a:cubicBezTo>
                    <a:pt x="51" y="3"/>
                    <a:pt x="63" y="18"/>
                    <a:pt x="62" y="34"/>
                  </a:cubicBez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6" name="Freeform 27">
              <a:extLst>
                <a:ext uri="{FF2B5EF4-FFF2-40B4-BE49-F238E27FC236}">
                  <a16:creationId xmlns:a16="http://schemas.microsoft.com/office/drawing/2014/main" id="{51E3DBEC-6435-43AA-ACAA-07FEEE13C888}"/>
                </a:ext>
              </a:extLst>
            </p:cNvPr>
            <p:cNvSpPr>
              <a:spLocks/>
            </p:cNvSpPr>
            <p:nvPr/>
          </p:nvSpPr>
          <p:spPr bwMode="auto">
            <a:xfrm>
              <a:off x="4760" y="1868"/>
              <a:ext cx="82" cy="244"/>
            </a:xfrm>
            <a:custGeom>
              <a:avLst/>
              <a:gdLst>
                <a:gd name="T0" fmla="*/ 89 w 102"/>
                <a:gd name="T1" fmla="*/ 272 h 304"/>
                <a:gd name="T2" fmla="*/ 60 w 102"/>
                <a:gd name="T3" fmla="*/ 303 h 304"/>
                <a:gd name="T4" fmla="*/ 28 w 102"/>
                <a:gd name="T5" fmla="*/ 274 h 304"/>
                <a:gd name="T6" fmla="*/ 1 w 102"/>
                <a:gd name="T7" fmla="*/ 53 h 304"/>
                <a:gd name="T8" fmla="*/ 50 w 102"/>
                <a:gd name="T9" fmla="*/ 2 h 304"/>
                <a:gd name="T10" fmla="*/ 102 w 102"/>
                <a:gd name="T11" fmla="*/ 49 h 304"/>
                <a:gd name="T12" fmla="*/ 89 w 102"/>
                <a:gd name="T13" fmla="*/ 272 h 304"/>
              </a:gdLst>
              <a:ahLst/>
              <a:cxnLst>
                <a:cxn ang="0">
                  <a:pos x="T0" y="T1"/>
                </a:cxn>
                <a:cxn ang="0">
                  <a:pos x="T2" y="T3"/>
                </a:cxn>
                <a:cxn ang="0">
                  <a:pos x="T4" y="T5"/>
                </a:cxn>
                <a:cxn ang="0">
                  <a:pos x="T6" y="T7"/>
                </a:cxn>
                <a:cxn ang="0">
                  <a:pos x="T8" y="T9"/>
                </a:cxn>
                <a:cxn ang="0">
                  <a:pos x="T10" y="T11"/>
                </a:cxn>
                <a:cxn ang="0">
                  <a:pos x="T12" y="T13"/>
                </a:cxn>
              </a:cxnLst>
              <a:rect l="0" t="0" r="r" b="b"/>
              <a:pathLst>
                <a:path w="102" h="304">
                  <a:moveTo>
                    <a:pt x="89" y="272"/>
                  </a:moveTo>
                  <a:cubicBezTo>
                    <a:pt x="90" y="289"/>
                    <a:pt x="76" y="303"/>
                    <a:pt x="60" y="303"/>
                  </a:cubicBezTo>
                  <a:cubicBezTo>
                    <a:pt x="43" y="304"/>
                    <a:pt x="29" y="291"/>
                    <a:pt x="28" y="274"/>
                  </a:cubicBezTo>
                  <a:cubicBezTo>
                    <a:pt x="1" y="53"/>
                    <a:pt x="1" y="53"/>
                    <a:pt x="1" y="53"/>
                  </a:cubicBezTo>
                  <a:cubicBezTo>
                    <a:pt x="0" y="25"/>
                    <a:pt x="22" y="2"/>
                    <a:pt x="50" y="2"/>
                  </a:cubicBezTo>
                  <a:cubicBezTo>
                    <a:pt x="77" y="0"/>
                    <a:pt x="101" y="22"/>
                    <a:pt x="102" y="49"/>
                  </a:cubicBezTo>
                  <a:lnTo>
                    <a:pt x="89" y="272"/>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7" name="Freeform 28">
              <a:extLst>
                <a:ext uri="{FF2B5EF4-FFF2-40B4-BE49-F238E27FC236}">
                  <a16:creationId xmlns:a16="http://schemas.microsoft.com/office/drawing/2014/main" id="{A17FF2D1-BD59-43C9-AE83-0FE436B30FAF}"/>
                </a:ext>
              </a:extLst>
            </p:cNvPr>
            <p:cNvSpPr>
              <a:spLocks/>
            </p:cNvSpPr>
            <p:nvPr/>
          </p:nvSpPr>
          <p:spPr bwMode="auto">
            <a:xfrm>
              <a:off x="4687" y="2061"/>
              <a:ext cx="63" cy="260"/>
            </a:xfrm>
            <a:custGeom>
              <a:avLst/>
              <a:gdLst>
                <a:gd name="T0" fmla="*/ 2 w 78"/>
                <a:gd name="T1" fmla="*/ 34 h 324"/>
                <a:gd name="T2" fmla="*/ 30 w 78"/>
                <a:gd name="T3" fmla="*/ 2 h 324"/>
                <a:gd name="T4" fmla="*/ 63 w 78"/>
                <a:gd name="T5" fmla="*/ 30 h 324"/>
                <a:gd name="T6" fmla="*/ 78 w 78"/>
                <a:gd name="T7" fmla="*/ 312 h 324"/>
                <a:gd name="T8" fmla="*/ 44 w 78"/>
                <a:gd name="T9" fmla="*/ 314 h 324"/>
                <a:gd name="T10" fmla="*/ 2 w 78"/>
                <a:gd name="T11" fmla="*/ 34 h 324"/>
              </a:gdLst>
              <a:ahLst/>
              <a:cxnLst>
                <a:cxn ang="0">
                  <a:pos x="T0" y="T1"/>
                </a:cxn>
                <a:cxn ang="0">
                  <a:pos x="T2" y="T3"/>
                </a:cxn>
                <a:cxn ang="0">
                  <a:pos x="T4" y="T5"/>
                </a:cxn>
                <a:cxn ang="0">
                  <a:pos x="T6" y="T7"/>
                </a:cxn>
                <a:cxn ang="0">
                  <a:pos x="T8" y="T9"/>
                </a:cxn>
                <a:cxn ang="0">
                  <a:pos x="T10" y="T11"/>
                </a:cxn>
              </a:cxnLst>
              <a:rect l="0" t="0" r="r" b="b"/>
              <a:pathLst>
                <a:path w="78" h="324">
                  <a:moveTo>
                    <a:pt x="2" y="34"/>
                  </a:moveTo>
                  <a:cubicBezTo>
                    <a:pt x="0" y="18"/>
                    <a:pt x="13" y="3"/>
                    <a:pt x="30" y="2"/>
                  </a:cubicBezTo>
                  <a:cubicBezTo>
                    <a:pt x="46" y="0"/>
                    <a:pt x="61" y="13"/>
                    <a:pt x="63" y="30"/>
                  </a:cubicBezTo>
                  <a:cubicBezTo>
                    <a:pt x="78" y="312"/>
                    <a:pt x="78" y="312"/>
                    <a:pt x="78" y="312"/>
                  </a:cubicBezTo>
                  <a:cubicBezTo>
                    <a:pt x="78" y="321"/>
                    <a:pt x="45" y="324"/>
                    <a:pt x="44" y="314"/>
                  </a:cubicBezTo>
                  <a:lnTo>
                    <a:pt x="2" y="34"/>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8" name="Freeform 29">
              <a:extLst>
                <a:ext uri="{FF2B5EF4-FFF2-40B4-BE49-F238E27FC236}">
                  <a16:creationId xmlns:a16="http://schemas.microsoft.com/office/drawing/2014/main" id="{29D85F85-8EDB-42FC-906D-47875D1959FC}"/>
                </a:ext>
              </a:extLst>
            </p:cNvPr>
            <p:cNvSpPr>
              <a:spLocks/>
            </p:cNvSpPr>
            <p:nvPr/>
          </p:nvSpPr>
          <p:spPr bwMode="auto">
            <a:xfrm>
              <a:off x="4687" y="2061"/>
              <a:ext cx="51" cy="51"/>
            </a:xfrm>
            <a:custGeom>
              <a:avLst/>
              <a:gdLst>
                <a:gd name="T0" fmla="*/ 2 w 64"/>
                <a:gd name="T1" fmla="*/ 34 h 64"/>
                <a:gd name="T2" fmla="*/ 35 w 64"/>
                <a:gd name="T3" fmla="*/ 62 h 64"/>
                <a:gd name="T4" fmla="*/ 63 w 64"/>
                <a:gd name="T5" fmla="*/ 30 h 64"/>
                <a:gd name="T6" fmla="*/ 30 w 64"/>
                <a:gd name="T7" fmla="*/ 2 h 64"/>
                <a:gd name="T8" fmla="*/ 2 w 64"/>
                <a:gd name="T9" fmla="*/ 34 h 64"/>
              </a:gdLst>
              <a:ahLst/>
              <a:cxnLst>
                <a:cxn ang="0">
                  <a:pos x="T0" y="T1"/>
                </a:cxn>
                <a:cxn ang="0">
                  <a:pos x="T2" y="T3"/>
                </a:cxn>
                <a:cxn ang="0">
                  <a:pos x="T4" y="T5"/>
                </a:cxn>
                <a:cxn ang="0">
                  <a:pos x="T6" y="T7"/>
                </a:cxn>
                <a:cxn ang="0">
                  <a:pos x="T8" y="T9"/>
                </a:cxn>
              </a:cxnLst>
              <a:rect l="0" t="0" r="r" b="b"/>
              <a:pathLst>
                <a:path w="64" h="64">
                  <a:moveTo>
                    <a:pt x="2" y="34"/>
                  </a:moveTo>
                  <a:cubicBezTo>
                    <a:pt x="3" y="51"/>
                    <a:pt x="18" y="64"/>
                    <a:pt x="35" y="62"/>
                  </a:cubicBezTo>
                  <a:cubicBezTo>
                    <a:pt x="51" y="61"/>
                    <a:pt x="64" y="46"/>
                    <a:pt x="63" y="30"/>
                  </a:cubicBezTo>
                  <a:cubicBezTo>
                    <a:pt x="61" y="13"/>
                    <a:pt x="46" y="0"/>
                    <a:pt x="30" y="2"/>
                  </a:cubicBezTo>
                  <a:cubicBezTo>
                    <a:pt x="13" y="3"/>
                    <a:pt x="0" y="18"/>
                    <a:pt x="2" y="34"/>
                  </a:cubicBez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29" name="Freeform 30">
              <a:extLst>
                <a:ext uri="{FF2B5EF4-FFF2-40B4-BE49-F238E27FC236}">
                  <a16:creationId xmlns:a16="http://schemas.microsoft.com/office/drawing/2014/main" id="{698FBA9A-3BB9-4AD4-A532-D04EB2BEFAA7}"/>
                </a:ext>
              </a:extLst>
            </p:cNvPr>
            <p:cNvSpPr>
              <a:spLocks/>
            </p:cNvSpPr>
            <p:nvPr/>
          </p:nvSpPr>
          <p:spPr bwMode="auto">
            <a:xfrm>
              <a:off x="4681" y="1868"/>
              <a:ext cx="82" cy="244"/>
            </a:xfrm>
            <a:custGeom>
              <a:avLst/>
              <a:gdLst>
                <a:gd name="T0" fmla="*/ 9 w 102"/>
                <a:gd name="T1" fmla="*/ 271 h 304"/>
                <a:gd name="T2" fmla="*/ 38 w 102"/>
                <a:gd name="T3" fmla="*/ 303 h 304"/>
                <a:gd name="T4" fmla="*/ 69 w 102"/>
                <a:gd name="T5" fmla="*/ 275 h 304"/>
                <a:gd name="T6" fmla="*/ 101 w 102"/>
                <a:gd name="T7" fmla="*/ 54 h 304"/>
                <a:gd name="T8" fmla="*/ 53 w 102"/>
                <a:gd name="T9" fmla="*/ 2 h 304"/>
                <a:gd name="T10" fmla="*/ 0 w 102"/>
                <a:gd name="T11" fmla="*/ 49 h 304"/>
                <a:gd name="T12" fmla="*/ 9 w 102"/>
                <a:gd name="T13" fmla="*/ 271 h 304"/>
              </a:gdLst>
              <a:ahLst/>
              <a:cxnLst>
                <a:cxn ang="0">
                  <a:pos x="T0" y="T1"/>
                </a:cxn>
                <a:cxn ang="0">
                  <a:pos x="T2" y="T3"/>
                </a:cxn>
                <a:cxn ang="0">
                  <a:pos x="T4" y="T5"/>
                </a:cxn>
                <a:cxn ang="0">
                  <a:pos x="T6" y="T7"/>
                </a:cxn>
                <a:cxn ang="0">
                  <a:pos x="T8" y="T9"/>
                </a:cxn>
                <a:cxn ang="0">
                  <a:pos x="T10" y="T11"/>
                </a:cxn>
                <a:cxn ang="0">
                  <a:pos x="T12" y="T13"/>
                </a:cxn>
              </a:cxnLst>
              <a:rect l="0" t="0" r="r" b="b"/>
              <a:pathLst>
                <a:path w="102" h="304">
                  <a:moveTo>
                    <a:pt x="9" y="271"/>
                  </a:moveTo>
                  <a:cubicBezTo>
                    <a:pt x="8" y="288"/>
                    <a:pt x="21" y="303"/>
                    <a:pt x="38" y="303"/>
                  </a:cubicBezTo>
                  <a:cubicBezTo>
                    <a:pt x="54" y="304"/>
                    <a:pt x="69" y="291"/>
                    <a:pt x="69" y="275"/>
                  </a:cubicBezTo>
                  <a:cubicBezTo>
                    <a:pt x="101" y="54"/>
                    <a:pt x="101" y="54"/>
                    <a:pt x="101" y="54"/>
                  </a:cubicBezTo>
                  <a:cubicBezTo>
                    <a:pt x="102" y="26"/>
                    <a:pt x="80" y="3"/>
                    <a:pt x="53" y="2"/>
                  </a:cubicBezTo>
                  <a:cubicBezTo>
                    <a:pt x="25" y="0"/>
                    <a:pt x="1" y="21"/>
                    <a:pt x="0" y="49"/>
                  </a:cubicBezTo>
                  <a:lnTo>
                    <a:pt x="9" y="271"/>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0" name="Freeform 31">
              <a:extLst>
                <a:ext uri="{FF2B5EF4-FFF2-40B4-BE49-F238E27FC236}">
                  <a16:creationId xmlns:a16="http://schemas.microsoft.com/office/drawing/2014/main" id="{1D2C140F-CA67-4C8C-9E30-87483CE11B66}"/>
                </a:ext>
              </a:extLst>
            </p:cNvPr>
            <p:cNvSpPr>
              <a:spLocks/>
            </p:cNvSpPr>
            <p:nvPr/>
          </p:nvSpPr>
          <p:spPr bwMode="auto">
            <a:xfrm>
              <a:off x="4678" y="1854"/>
              <a:ext cx="108" cy="447"/>
            </a:xfrm>
            <a:custGeom>
              <a:avLst/>
              <a:gdLst>
                <a:gd name="T0" fmla="*/ 90 w 134"/>
                <a:gd name="T1" fmla="*/ 294 h 558"/>
                <a:gd name="T2" fmla="*/ 93 w 134"/>
                <a:gd name="T3" fmla="*/ 558 h 558"/>
                <a:gd name="T4" fmla="*/ 42 w 134"/>
                <a:gd name="T5" fmla="*/ 558 h 558"/>
                <a:gd name="T6" fmla="*/ 1 w 134"/>
                <a:gd name="T7" fmla="*/ 299 h 558"/>
                <a:gd name="T8" fmla="*/ 0 w 134"/>
                <a:gd name="T9" fmla="*/ 28 h 558"/>
                <a:gd name="T10" fmla="*/ 106 w 134"/>
                <a:gd name="T11" fmla="*/ 0 h 558"/>
                <a:gd name="T12" fmla="*/ 90 w 134"/>
                <a:gd name="T13" fmla="*/ 294 h 558"/>
              </a:gdLst>
              <a:ahLst/>
              <a:cxnLst>
                <a:cxn ang="0">
                  <a:pos x="T0" y="T1"/>
                </a:cxn>
                <a:cxn ang="0">
                  <a:pos x="T2" y="T3"/>
                </a:cxn>
                <a:cxn ang="0">
                  <a:pos x="T4" y="T5"/>
                </a:cxn>
                <a:cxn ang="0">
                  <a:pos x="T6" y="T7"/>
                </a:cxn>
                <a:cxn ang="0">
                  <a:pos x="T8" y="T9"/>
                </a:cxn>
                <a:cxn ang="0">
                  <a:pos x="T10" y="T11"/>
                </a:cxn>
                <a:cxn ang="0">
                  <a:pos x="T12" y="T13"/>
                </a:cxn>
              </a:cxnLst>
              <a:rect l="0" t="0" r="r" b="b"/>
              <a:pathLst>
                <a:path w="134" h="558">
                  <a:moveTo>
                    <a:pt x="90" y="294"/>
                  </a:moveTo>
                  <a:cubicBezTo>
                    <a:pt x="93" y="558"/>
                    <a:pt x="93" y="558"/>
                    <a:pt x="93" y="558"/>
                  </a:cubicBezTo>
                  <a:cubicBezTo>
                    <a:pt x="42" y="558"/>
                    <a:pt x="42" y="558"/>
                    <a:pt x="42" y="558"/>
                  </a:cubicBezTo>
                  <a:cubicBezTo>
                    <a:pt x="1" y="299"/>
                    <a:pt x="1" y="299"/>
                    <a:pt x="1" y="299"/>
                  </a:cubicBezTo>
                  <a:cubicBezTo>
                    <a:pt x="0" y="28"/>
                    <a:pt x="0" y="28"/>
                    <a:pt x="0" y="28"/>
                  </a:cubicBezTo>
                  <a:cubicBezTo>
                    <a:pt x="106" y="0"/>
                    <a:pt x="106" y="0"/>
                    <a:pt x="106" y="0"/>
                  </a:cubicBezTo>
                  <a:cubicBezTo>
                    <a:pt x="134" y="81"/>
                    <a:pt x="88" y="201"/>
                    <a:pt x="90" y="294"/>
                  </a:cubicBezTo>
                  <a:close/>
                </a:path>
              </a:pathLst>
            </a:custGeom>
            <a:solidFill>
              <a:srgbClr val="4014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1" name="Freeform 32">
              <a:extLst>
                <a:ext uri="{FF2B5EF4-FFF2-40B4-BE49-F238E27FC236}">
                  <a16:creationId xmlns:a16="http://schemas.microsoft.com/office/drawing/2014/main" id="{04B01186-3432-40F6-97EF-EF01E2AAEFE3}"/>
                </a:ext>
              </a:extLst>
            </p:cNvPr>
            <p:cNvSpPr>
              <a:spLocks/>
            </p:cNvSpPr>
            <p:nvPr/>
          </p:nvSpPr>
          <p:spPr bwMode="auto">
            <a:xfrm>
              <a:off x="4762" y="1856"/>
              <a:ext cx="84" cy="445"/>
            </a:xfrm>
            <a:custGeom>
              <a:avLst/>
              <a:gdLst>
                <a:gd name="T0" fmla="*/ 5 w 84"/>
                <a:gd name="T1" fmla="*/ 445 h 445"/>
                <a:gd name="T2" fmla="*/ 44 w 84"/>
                <a:gd name="T3" fmla="*/ 445 h 445"/>
                <a:gd name="T4" fmla="*/ 84 w 84"/>
                <a:gd name="T5" fmla="*/ 232 h 445"/>
                <a:gd name="T6" fmla="*/ 80 w 84"/>
                <a:gd name="T7" fmla="*/ 0 h 445"/>
                <a:gd name="T8" fmla="*/ 0 w 84"/>
                <a:gd name="T9" fmla="*/ 0 h 445"/>
                <a:gd name="T10" fmla="*/ 11 w 84"/>
                <a:gd name="T11" fmla="*/ 234 h 445"/>
                <a:gd name="T12" fmla="*/ 5 w 84"/>
                <a:gd name="T13" fmla="*/ 445 h 445"/>
              </a:gdLst>
              <a:ahLst/>
              <a:cxnLst>
                <a:cxn ang="0">
                  <a:pos x="T0" y="T1"/>
                </a:cxn>
                <a:cxn ang="0">
                  <a:pos x="T2" y="T3"/>
                </a:cxn>
                <a:cxn ang="0">
                  <a:pos x="T4" y="T5"/>
                </a:cxn>
                <a:cxn ang="0">
                  <a:pos x="T6" y="T7"/>
                </a:cxn>
                <a:cxn ang="0">
                  <a:pos x="T8" y="T9"/>
                </a:cxn>
                <a:cxn ang="0">
                  <a:pos x="T10" y="T11"/>
                </a:cxn>
                <a:cxn ang="0">
                  <a:pos x="T12" y="T13"/>
                </a:cxn>
              </a:cxnLst>
              <a:rect l="0" t="0" r="r" b="b"/>
              <a:pathLst>
                <a:path w="84" h="445">
                  <a:moveTo>
                    <a:pt x="5" y="445"/>
                  </a:moveTo>
                  <a:lnTo>
                    <a:pt x="44" y="445"/>
                  </a:lnTo>
                  <a:lnTo>
                    <a:pt x="84" y="232"/>
                  </a:lnTo>
                  <a:lnTo>
                    <a:pt x="80" y="0"/>
                  </a:lnTo>
                  <a:lnTo>
                    <a:pt x="0" y="0"/>
                  </a:lnTo>
                  <a:lnTo>
                    <a:pt x="11" y="234"/>
                  </a:lnTo>
                  <a:lnTo>
                    <a:pt x="5" y="445"/>
                  </a:lnTo>
                  <a:close/>
                </a:path>
              </a:pathLst>
            </a:custGeom>
            <a:solidFill>
              <a:srgbClr val="4014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2" name="Freeform 33">
              <a:extLst>
                <a:ext uri="{FF2B5EF4-FFF2-40B4-BE49-F238E27FC236}">
                  <a16:creationId xmlns:a16="http://schemas.microsoft.com/office/drawing/2014/main" id="{9FA82CB7-31EE-470E-A0F7-282D0B532E45}"/>
                </a:ext>
              </a:extLst>
            </p:cNvPr>
            <p:cNvSpPr>
              <a:spLocks/>
            </p:cNvSpPr>
            <p:nvPr/>
          </p:nvSpPr>
          <p:spPr bwMode="auto">
            <a:xfrm>
              <a:off x="4768" y="2324"/>
              <a:ext cx="132" cy="33"/>
            </a:xfrm>
            <a:custGeom>
              <a:avLst/>
              <a:gdLst>
                <a:gd name="T0" fmla="*/ 0 w 163"/>
                <a:gd name="T1" fmla="*/ 3 h 42"/>
                <a:gd name="T2" fmla="*/ 0 w 163"/>
                <a:gd name="T3" fmla="*/ 29 h 42"/>
                <a:gd name="T4" fmla="*/ 15 w 163"/>
                <a:gd name="T5" fmla="*/ 38 h 42"/>
                <a:gd name="T6" fmla="*/ 93 w 163"/>
                <a:gd name="T7" fmla="*/ 42 h 42"/>
                <a:gd name="T8" fmla="*/ 146 w 163"/>
                <a:gd name="T9" fmla="*/ 38 h 42"/>
                <a:gd name="T10" fmla="*/ 151 w 163"/>
                <a:gd name="T11" fmla="*/ 26 h 42"/>
                <a:gd name="T12" fmla="*/ 79 w 163"/>
                <a:gd name="T13" fmla="*/ 7 h 42"/>
                <a:gd name="T14" fmla="*/ 0 w 163"/>
                <a:gd name="T15" fmla="*/ 3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42">
                  <a:moveTo>
                    <a:pt x="0" y="3"/>
                  </a:moveTo>
                  <a:cubicBezTo>
                    <a:pt x="0" y="29"/>
                    <a:pt x="0" y="29"/>
                    <a:pt x="0" y="29"/>
                  </a:cubicBezTo>
                  <a:cubicBezTo>
                    <a:pt x="2" y="35"/>
                    <a:pt x="7" y="37"/>
                    <a:pt x="15" y="38"/>
                  </a:cubicBezTo>
                  <a:cubicBezTo>
                    <a:pt x="93" y="42"/>
                    <a:pt x="93" y="42"/>
                    <a:pt x="93" y="42"/>
                  </a:cubicBezTo>
                  <a:cubicBezTo>
                    <a:pt x="106" y="42"/>
                    <a:pt x="146" y="38"/>
                    <a:pt x="146" y="38"/>
                  </a:cubicBezTo>
                  <a:cubicBezTo>
                    <a:pt x="163" y="35"/>
                    <a:pt x="155" y="27"/>
                    <a:pt x="151" y="26"/>
                  </a:cubicBezTo>
                  <a:cubicBezTo>
                    <a:pt x="137" y="25"/>
                    <a:pt x="105" y="14"/>
                    <a:pt x="79" y="7"/>
                  </a:cubicBezTo>
                  <a:cubicBezTo>
                    <a:pt x="57" y="0"/>
                    <a:pt x="0" y="3"/>
                    <a:pt x="0" y="3"/>
                  </a:cubicBezTo>
                  <a:close/>
                </a:path>
              </a:pathLst>
            </a:custGeom>
            <a:solidFill>
              <a:srgbClr val="6254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3" name="Freeform 34">
              <a:extLst>
                <a:ext uri="{FF2B5EF4-FFF2-40B4-BE49-F238E27FC236}">
                  <a16:creationId xmlns:a16="http://schemas.microsoft.com/office/drawing/2014/main" id="{9162B4BF-E8DE-4C84-B126-844AE914234A}"/>
                </a:ext>
              </a:extLst>
            </p:cNvPr>
            <p:cNvSpPr>
              <a:spLocks/>
            </p:cNvSpPr>
            <p:nvPr/>
          </p:nvSpPr>
          <p:spPr bwMode="auto">
            <a:xfrm>
              <a:off x="4767" y="2309"/>
              <a:ext cx="88" cy="29"/>
            </a:xfrm>
            <a:custGeom>
              <a:avLst/>
              <a:gdLst>
                <a:gd name="T0" fmla="*/ 3 w 109"/>
                <a:gd name="T1" fmla="*/ 1 h 37"/>
                <a:gd name="T2" fmla="*/ 1 w 109"/>
                <a:gd name="T3" fmla="*/ 22 h 37"/>
                <a:gd name="T4" fmla="*/ 94 w 109"/>
                <a:gd name="T5" fmla="*/ 37 h 37"/>
                <a:gd name="T6" fmla="*/ 104 w 109"/>
                <a:gd name="T7" fmla="*/ 33 h 37"/>
                <a:gd name="T8" fmla="*/ 39 w 109"/>
                <a:gd name="T9" fmla="*/ 0 h 37"/>
                <a:gd name="T10" fmla="*/ 3 w 109"/>
                <a:gd name="T11" fmla="*/ 1 h 37"/>
              </a:gdLst>
              <a:ahLst/>
              <a:cxnLst>
                <a:cxn ang="0">
                  <a:pos x="T0" y="T1"/>
                </a:cxn>
                <a:cxn ang="0">
                  <a:pos x="T2" y="T3"/>
                </a:cxn>
                <a:cxn ang="0">
                  <a:pos x="T4" y="T5"/>
                </a:cxn>
                <a:cxn ang="0">
                  <a:pos x="T6" y="T7"/>
                </a:cxn>
                <a:cxn ang="0">
                  <a:pos x="T8" y="T9"/>
                </a:cxn>
                <a:cxn ang="0">
                  <a:pos x="T10" y="T11"/>
                </a:cxn>
              </a:cxnLst>
              <a:rect l="0" t="0" r="r" b="b"/>
              <a:pathLst>
                <a:path w="109" h="37">
                  <a:moveTo>
                    <a:pt x="3" y="1"/>
                  </a:moveTo>
                  <a:cubicBezTo>
                    <a:pt x="3" y="9"/>
                    <a:pt x="0" y="17"/>
                    <a:pt x="1" y="22"/>
                  </a:cubicBezTo>
                  <a:cubicBezTo>
                    <a:pt x="2" y="29"/>
                    <a:pt x="94" y="37"/>
                    <a:pt x="94" y="37"/>
                  </a:cubicBezTo>
                  <a:cubicBezTo>
                    <a:pt x="96" y="37"/>
                    <a:pt x="109" y="34"/>
                    <a:pt x="104" y="33"/>
                  </a:cubicBezTo>
                  <a:cubicBezTo>
                    <a:pt x="82" y="27"/>
                    <a:pt x="37" y="9"/>
                    <a:pt x="39" y="0"/>
                  </a:cubicBezTo>
                  <a:lnTo>
                    <a:pt x="3"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4" name="Freeform 35">
              <a:extLst>
                <a:ext uri="{FF2B5EF4-FFF2-40B4-BE49-F238E27FC236}">
                  <a16:creationId xmlns:a16="http://schemas.microsoft.com/office/drawing/2014/main" id="{6736E906-BEE7-47BF-A082-F2271B17C734}"/>
                </a:ext>
              </a:extLst>
            </p:cNvPr>
            <p:cNvSpPr>
              <a:spLocks/>
            </p:cNvSpPr>
            <p:nvPr/>
          </p:nvSpPr>
          <p:spPr bwMode="auto">
            <a:xfrm>
              <a:off x="4622" y="2325"/>
              <a:ext cx="132" cy="36"/>
            </a:xfrm>
            <a:custGeom>
              <a:avLst/>
              <a:gdLst>
                <a:gd name="T0" fmla="*/ 162 w 163"/>
                <a:gd name="T1" fmla="*/ 0 h 44"/>
                <a:gd name="T2" fmla="*/ 163 w 163"/>
                <a:gd name="T3" fmla="*/ 26 h 44"/>
                <a:gd name="T4" fmla="*/ 148 w 163"/>
                <a:gd name="T5" fmla="*/ 35 h 44"/>
                <a:gd name="T6" fmla="*/ 70 w 163"/>
                <a:gd name="T7" fmla="*/ 42 h 44"/>
                <a:gd name="T8" fmla="*/ 17 w 163"/>
                <a:gd name="T9" fmla="*/ 43 h 44"/>
                <a:gd name="T10" fmla="*/ 12 w 163"/>
                <a:gd name="T11" fmla="*/ 31 h 44"/>
                <a:gd name="T12" fmla="*/ 83 w 163"/>
                <a:gd name="T13" fmla="*/ 8 h 44"/>
                <a:gd name="T14" fmla="*/ 162 w 163"/>
                <a:gd name="T15" fmla="*/ 0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44">
                  <a:moveTo>
                    <a:pt x="162" y="0"/>
                  </a:moveTo>
                  <a:cubicBezTo>
                    <a:pt x="163" y="26"/>
                    <a:pt x="163" y="26"/>
                    <a:pt x="163" y="26"/>
                  </a:cubicBezTo>
                  <a:cubicBezTo>
                    <a:pt x="162" y="32"/>
                    <a:pt x="156" y="34"/>
                    <a:pt x="148" y="35"/>
                  </a:cubicBezTo>
                  <a:cubicBezTo>
                    <a:pt x="70" y="42"/>
                    <a:pt x="70" y="42"/>
                    <a:pt x="70" y="42"/>
                  </a:cubicBezTo>
                  <a:cubicBezTo>
                    <a:pt x="57" y="44"/>
                    <a:pt x="17" y="43"/>
                    <a:pt x="17" y="43"/>
                  </a:cubicBezTo>
                  <a:cubicBezTo>
                    <a:pt x="0" y="40"/>
                    <a:pt x="8" y="32"/>
                    <a:pt x="12" y="31"/>
                  </a:cubicBezTo>
                  <a:cubicBezTo>
                    <a:pt x="25" y="29"/>
                    <a:pt x="57" y="16"/>
                    <a:pt x="83" y="8"/>
                  </a:cubicBezTo>
                  <a:cubicBezTo>
                    <a:pt x="105" y="0"/>
                    <a:pt x="162" y="0"/>
                    <a:pt x="162" y="0"/>
                  </a:cubicBezTo>
                  <a:close/>
                </a:path>
              </a:pathLst>
            </a:custGeom>
            <a:solidFill>
              <a:srgbClr val="6254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5" name="Freeform 36">
              <a:extLst>
                <a:ext uri="{FF2B5EF4-FFF2-40B4-BE49-F238E27FC236}">
                  <a16:creationId xmlns:a16="http://schemas.microsoft.com/office/drawing/2014/main" id="{5FF97D5D-B12D-4B4C-AAFE-F925DAE808D4}"/>
                </a:ext>
              </a:extLst>
            </p:cNvPr>
            <p:cNvSpPr>
              <a:spLocks/>
            </p:cNvSpPr>
            <p:nvPr/>
          </p:nvSpPr>
          <p:spPr bwMode="auto">
            <a:xfrm>
              <a:off x="4666" y="2309"/>
              <a:ext cx="86" cy="32"/>
            </a:xfrm>
            <a:custGeom>
              <a:avLst/>
              <a:gdLst>
                <a:gd name="T0" fmla="*/ 104 w 107"/>
                <a:gd name="T1" fmla="*/ 0 h 40"/>
                <a:gd name="T2" fmla="*/ 107 w 107"/>
                <a:gd name="T3" fmla="*/ 21 h 40"/>
                <a:gd name="T4" fmla="*/ 15 w 107"/>
                <a:gd name="T5" fmla="*/ 40 h 40"/>
                <a:gd name="T6" fmla="*/ 5 w 107"/>
                <a:gd name="T7" fmla="*/ 37 h 40"/>
                <a:gd name="T8" fmla="*/ 69 w 107"/>
                <a:gd name="T9" fmla="*/ 1 h 40"/>
                <a:gd name="T10" fmla="*/ 104 w 107"/>
                <a:gd name="T11" fmla="*/ 0 h 40"/>
              </a:gdLst>
              <a:ahLst/>
              <a:cxnLst>
                <a:cxn ang="0">
                  <a:pos x="T0" y="T1"/>
                </a:cxn>
                <a:cxn ang="0">
                  <a:pos x="T2" y="T3"/>
                </a:cxn>
                <a:cxn ang="0">
                  <a:pos x="T4" y="T5"/>
                </a:cxn>
                <a:cxn ang="0">
                  <a:pos x="T6" y="T7"/>
                </a:cxn>
                <a:cxn ang="0">
                  <a:pos x="T8" y="T9"/>
                </a:cxn>
                <a:cxn ang="0">
                  <a:pos x="T10" y="T11"/>
                </a:cxn>
              </a:cxnLst>
              <a:rect l="0" t="0" r="r" b="b"/>
              <a:pathLst>
                <a:path w="107" h="40">
                  <a:moveTo>
                    <a:pt x="104" y="0"/>
                  </a:moveTo>
                  <a:cubicBezTo>
                    <a:pt x="104" y="9"/>
                    <a:pt x="107" y="17"/>
                    <a:pt x="107" y="21"/>
                  </a:cubicBezTo>
                  <a:cubicBezTo>
                    <a:pt x="107" y="28"/>
                    <a:pt x="15" y="40"/>
                    <a:pt x="15" y="40"/>
                  </a:cubicBezTo>
                  <a:cubicBezTo>
                    <a:pt x="13" y="40"/>
                    <a:pt x="0" y="39"/>
                    <a:pt x="5" y="37"/>
                  </a:cubicBezTo>
                  <a:cubicBezTo>
                    <a:pt x="27" y="30"/>
                    <a:pt x="70" y="9"/>
                    <a:pt x="69" y="1"/>
                  </a:cubicBezTo>
                  <a:lnTo>
                    <a:pt x="104" y="0"/>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6" name="Freeform 37">
              <a:extLst>
                <a:ext uri="{FF2B5EF4-FFF2-40B4-BE49-F238E27FC236}">
                  <a16:creationId xmlns:a16="http://schemas.microsoft.com/office/drawing/2014/main" id="{352BAAC6-DD34-4639-959E-547282E5992D}"/>
                </a:ext>
              </a:extLst>
            </p:cNvPr>
            <p:cNvSpPr>
              <a:spLocks/>
            </p:cNvSpPr>
            <p:nvPr/>
          </p:nvSpPr>
          <p:spPr bwMode="auto">
            <a:xfrm>
              <a:off x="4921" y="1394"/>
              <a:ext cx="57" cy="138"/>
            </a:xfrm>
            <a:custGeom>
              <a:avLst/>
              <a:gdLst>
                <a:gd name="T0" fmla="*/ 65 w 70"/>
                <a:gd name="T1" fmla="*/ 103 h 172"/>
                <a:gd name="T2" fmla="*/ 56 w 70"/>
                <a:gd name="T3" fmla="*/ 34 h 172"/>
                <a:gd name="T4" fmla="*/ 43 w 70"/>
                <a:gd name="T5" fmla="*/ 24 h 172"/>
                <a:gd name="T6" fmla="*/ 28 w 70"/>
                <a:gd name="T7" fmla="*/ 12 h 172"/>
                <a:gd name="T8" fmla="*/ 16 w 70"/>
                <a:gd name="T9" fmla="*/ 5 h 172"/>
                <a:gd name="T10" fmla="*/ 18 w 70"/>
                <a:gd name="T11" fmla="*/ 19 h 172"/>
                <a:gd name="T12" fmla="*/ 13 w 70"/>
                <a:gd name="T13" fmla="*/ 35 h 172"/>
                <a:gd name="T14" fmla="*/ 16 w 70"/>
                <a:gd name="T15" fmla="*/ 52 h 172"/>
                <a:gd name="T16" fmla="*/ 0 w 70"/>
                <a:gd name="T17" fmla="*/ 49 h 172"/>
                <a:gd name="T18" fmla="*/ 20 w 70"/>
                <a:gd name="T19" fmla="*/ 92 h 172"/>
                <a:gd name="T20" fmla="*/ 25 w 70"/>
                <a:gd name="T21" fmla="*/ 99 h 172"/>
                <a:gd name="T22" fmla="*/ 32 w 70"/>
                <a:gd name="T23" fmla="*/ 172 h 172"/>
                <a:gd name="T24" fmla="*/ 68 w 70"/>
                <a:gd name="T25" fmla="*/ 150 h 172"/>
                <a:gd name="T26" fmla="*/ 65 w 70"/>
                <a:gd name="T27" fmla="*/ 10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172">
                  <a:moveTo>
                    <a:pt x="65" y="103"/>
                  </a:moveTo>
                  <a:cubicBezTo>
                    <a:pt x="70" y="71"/>
                    <a:pt x="66" y="60"/>
                    <a:pt x="56" y="34"/>
                  </a:cubicBezTo>
                  <a:cubicBezTo>
                    <a:pt x="50" y="18"/>
                    <a:pt x="44" y="15"/>
                    <a:pt x="43" y="24"/>
                  </a:cubicBezTo>
                  <a:cubicBezTo>
                    <a:pt x="41" y="6"/>
                    <a:pt x="27" y="0"/>
                    <a:pt x="28" y="12"/>
                  </a:cubicBezTo>
                  <a:cubicBezTo>
                    <a:pt x="26" y="8"/>
                    <a:pt x="21" y="2"/>
                    <a:pt x="16" y="5"/>
                  </a:cubicBezTo>
                  <a:cubicBezTo>
                    <a:pt x="12" y="7"/>
                    <a:pt x="16" y="16"/>
                    <a:pt x="18" y="19"/>
                  </a:cubicBezTo>
                  <a:cubicBezTo>
                    <a:pt x="13" y="19"/>
                    <a:pt x="7" y="23"/>
                    <a:pt x="13" y="35"/>
                  </a:cubicBezTo>
                  <a:cubicBezTo>
                    <a:pt x="17" y="44"/>
                    <a:pt x="16" y="52"/>
                    <a:pt x="16" y="52"/>
                  </a:cubicBezTo>
                  <a:cubicBezTo>
                    <a:pt x="8" y="44"/>
                    <a:pt x="2" y="44"/>
                    <a:pt x="0" y="49"/>
                  </a:cubicBezTo>
                  <a:cubicBezTo>
                    <a:pt x="6" y="60"/>
                    <a:pt x="11" y="78"/>
                    <a:pt x="20" y="92"/>
                  </a:cubicBezTo>
                  <a:cubicBezTo>
                    <a:pt x="21" y="95"/>
                    <a:pt x="23" y="97"/>
                    <a:pt x="25" y="99"/>
                  </a:cubicBezTo>
                  <a:cubicBezTo>
                    <a:pt x="32" y="172"/>
                    <a:pt x="32" y="172"/>
                    <a:pt x="32" y="172"/>
                  </a:cubicBezTo>
                  <a:cubicBezTo>
                    <a:pt x="68" y="150"/>
                    <a:pt x="68" y="150"/>
                    <a:pt x="68" y="150"/>
                  </a:cubicBezTo>
                  <a:lnTo>
                    <a:pt x="65" y="103"/>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7" name="Freeform 38">
              <a:extLst>
                <a:ext uri="{FF2B5EF4-FFF2-40B4-BE49-F238E27FC236}">
                  <a16:creationId xmlns:a16="http://schemas.microsoft.com/office/drawing/2014/main" id="{5809796B-0AD5-4FEC-9123-1CDF3AD6750D}"/>
                </a:ext>
              </a:extLst>
            </p:cNvPr>
            <p:cNvSpPr>
              <a:spLocks/>
            </p:cNvSpPr>
            <p:nvPr/>
          </p:nvSpPr>
          <p:spPr bwMode="auto">
            <a:xfrm>
              <a:off x="4948" y="1580"/>
              <a:ext cx="56" cy="56"/>
            </a:xfrm>
            <a:custGeom>
              <a:avLst/>
              <a:gdLst>
                <a:gd name="T0" fmla="*/ 5 w 70"/>
                <a:gd name="T1" fmla="*/ 45 h 70"/>
                <a:gd name="T2" fmla="*/ 25 w 70"/>
                <a:gd name="T3" fmla="*/ 5 h 70"/>
                <a:gd name="T4" fmla="*/ 64 w 70"/>
                <a:gd name="T5" fmla="*/ 25 h 70"/>
                <a:gd name="T6" fmla="*/ 44 w 70"/>
                <a:gd name="T7" fmla="*/ 65 h 70"/>
                <a:gd name="T8" fmla="*/ 5 w 70"/>
                <a:gd name="T9" fmla="*/ 45 h 70"/>
              </a:gdLst>
              <a:ahLst/>
              <a:cxnLst>
                <a:cxn ang="0">
                  <a:pos x="T0" y="T1"/>
                </a:cxn>
                <a:cxn ang="0">
                  <a:pos x="T2" y="T3"/>
                </a:cxn>
                <a:cxn ang="0">
                  <a:pos x="T4" y="T5"/>
                </a:cxn>
                <a:cxn ang="0">
                  <a:pos x="T6" y="T7"/>
                </a:cxn>
                <a:cxn ang="0">
                  <a:pos x="T8" y="T9"/>
                </a:cxn>
              </a:cxnLst>
              <a:rect l="0" t="0" r="r" b="b"/>
              <a:pathLst>
                <a:path w="70" h="70">
                  <a:moveTo>
                    <a:pt x="5" y="45"/>
                  </a:moveTo>
                  <a:cubicBezTo>
                    <a:pt x="0" y="28"/>
                    <a:pt x="9" y="11"/>
                    <a:pt x="25" y="5"/>
                  </a:cubicBezTo>
                  <a:cubicBezTo>
                    <a:pt x="41" y="0"/>
                    <a:pt x="59" y="9"/>
                    <a:pt x="64" y="25"/>
                  </a:cubicBezTo>
                  <a:cubicBezTo>
                    <a:pt x="70" y="42"/>
                    <a:pt x="61" y="59"/>
                    <a:pt x="44" y="65"/>
                  </a:cubicBezTo>
                  <a:cubicBezTo>
                    <a:pt x="28" y="70"/>
                    <a:pt x="10" y="61"/>
                    <a:pt x="5" y="4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8" name="Freeform 39">
              <a:extLst>
                <a:ext uri="{FF2B5EF4-FFF2-40B4-BE49-F238E27FC236}">
                  <a16:creationId xmlns:a16="http://schemas.microsoft.com/office/drawing/2014/main" id="{C0B1BF73-BE6A-4757-A7A0-D9325DCDF18F}"/>
                </a:ext>
              </a:extLst>
            </p:cNvPr>
            <p:cNvSpPr>
              <a:spLocks/>
            </p:cNvSpPr>
            <p:nvPr/>
          </p:nvSpPr>
          <p:spPr bwMode="auto">
            <a:xfrm>
              <a:off x="4828" y="1584"/>
              <a:ext cx="155" cy="100"/>
            </a:xfrm>
            <a:custGeom>
              <a:avLst/>
              <a:gdLst>
                <a:gd name="T0" fmla="*/ 21 w 155"/>
                <a:gd name="T1" fmla="*/ 100 h 100"/>
                <a:gd name="T2" fmla="*/ 155 w 155"/>
                <a:gd name="T3" fmla="*/ 48 h 100"/>
                <a:gd name="T4" fmla="*/ 140 w 155"/>
                <a:gd name="T5" fmla="*/ 0 h 100"/>
                <a:gd name="T6" fmla="*/ 0 w 155"/>
                <a:gd name="T7" fmla="*/ 34 h 100"/>
                <a:gd name="T8" fmla="*/ 21 w 155"/>
                <a:gd name="T9" fmla="*/ 100 h 100"/>
              </a:gdLst>
              <a:ahLst/>
              <a:cxnLst>
                <a:cxn ang="0">
                  <a:pos x="T0" y="T1"/>
                </a:cxn>
                <a:cxn ang="0">
                  <a:pos x="T2" y="T3"/>
                </a:cxn>
                <a:cxn ang="0">
                  <a:pos x="T4" y="T5"/>
                </a:cxn>
                <a:cxn ang="0">
                  <a:pos x="T6" y="T7"/>
                </a:cxn>
                <a:cxn ang="0">
                  <a:pos x="T8" y="T9"/>
                </a:cxn>
              </a:cxnLst>
              <a:rect l="0" t="0" r="r" b="b"/>
              <a:pathLst>
                <a:path w="155" h="100">
                  <a:moveTo>
                    <a:pt x="21" y="100"/>
                  </a:moveTo>
                  <a:lnTo>
                    <a:pt x="155" y="48"/>
                  </a:lnTo>
                  <a:lnTo>
                    <a:pt x="140" y="0"/>
                  </a:lnTo>
                  <a:lnTo>
                    <a:pt x="0" y="34"/>
                  </a:lnTo>
                  <a:lnTo>
                    <a:pt x="21" y="100"/>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39" name="Freeform 40">
              <a:extLst>
                <a:ext uri="{FF2B5EF4-FFF2-40B4-BE49-F238E27FC236}">
                  <a16:creationId xmlns:a16="http://schemas.microsoft.com/office/drawing/2014/main" id="{E3EDE892-35B9-4070-8636-4833091ACA32}"/>
                </a:ext>
              </a:extLst>
            </p:cNvPr>
            <p:cNvSpPr>
              <a:spLocks/>
            </p:cNvSpPr>
            <p:nvPr/>
          </p:nvSpPr>
          <p:spPr bwMode="auto">
            <a:xfrm>
              <a:off x="4949" y="1581"/>
              <a:ext cx="54" cy="54"/>
            </a:xfrm>
            <a:custGeom>
              <a:avLst/>
              <a:gdLst>
                <a:gd name="T0" fmla="*/ 29 w 67"/>
                <a:gd name="T1" fmla="*/ 2 h 67"/>
                <a:gd name="T2" fmla="*/ 65 w 67"/>
                <a:gd name="T3" fmla="*/ 28 h 67"/>
                <a:gd name="T4" fmla="*/ 39 w 67"/>
                <a:gd name="T5" fmla="*/ 64 h 67"/>
                <a:gd name="T6" fmla="*/ 3 w 67"/>
                <a:gd name="T7" fmla="*/ 38 h 67"/>
                <a:gd name="T8" fmla="*/ 29 w 67"/>
                <a:gd name="T9" fmla="*/ 2 h 67"/>
              </a:gdLst>
              <a:ahLst/>
              <a:cxnLst>
                <a:cxn ang="0">
                  <a:pos x="T0" y="T1"/>
                </a:cxn>
                <a:cxn ang="0">
                  <a:pos x="T2" y="T3"/>
                </a:cxn>
                <a:cxn ang="0">
                  <a:pos x="T4" y="T5"/>
                </a:cxn>
                <a:cxn ang="0">
                  <a:pos x="T6" y="T7"/>
                </a:cxn>
                <a:cxn ang="0">
                  <a:pos x="T8" y="T9"/>
                </a:cxn>
              </a:cxnLst>
              <a:rect l="0" t="0" r="r" b="b"/>
              <a:pathLst>
                <a:path w="67" h="67">
                  <a:moveTo>
                    <a:pt x="29" y="2"/>
                  </a:moveTo>
                  <a:cubicBezTo>
                    <a:pt x="46" y="0"/>
                    <a:pt x="62" y="11"/>
                    <a:pt x="65" y="28"/>
                  </a:cubicBezTo>
                  <a:cubicBezTo>
                    <a:pt x="67" y="45"/>
                    <a:pt x="56" y="61"/>
                    <a:pt x="39" y="64"/>
                  </a:cubicBezTo>
                  <a:cubicBezTo>
                    <a:pt x="22" y="67"/>
                    <a:pt x="6" y="55"/>
                    <a:pt x="3" y="38"/>
                  </a:cubicBezTo>
                  <a:cubicBezTo>
                    <a:pt x="0" y="21"/>
                    <a:pt x="12" y="5"/>
                    <a:pt x="29" y="2"/>
                  </a:cubicBez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0" name="Freeform 41">
              <a:extLst>
                <a:ext uri="{FF2B5EF4-FFF2-40B4-BE49-F238E27FC236}">
                  <a16:creationId xmlns:a16="http://schemas.microsoft.com/office/drawing/2014/main" id="{E3CF929D-6402-43B2-BF3A-A34B2161913C}"/>
                </a:ext>
              </a:extLst>
            </p:cNvPr>
            <p:cNvSpPr>
              <a:spLocks/>
            </p:cNvSpPr>
            <p:nvPr/>
          </p:nvSpPr>
          <p:spPr bwMode="auto">
            <a:xfrm>
              <a:off x="4941" y="1488"/>
              <a:ext cx="60" cy="124"/>
            </a:xfrm>
            <a:custGeom>
              <a:avLst/>
              <a:gdLst>
                <a:gd name="T0" fmla="*/ 0 w 60"/>
                <a:gd name="T1" fmla="*/ 5 h 124"/>
                <a:gd name="T2" fmla="*/ 10 w 60"/>
                <a:gd name="T3" fmla="*/ 124 h 124"/>
                <a:gd name="T4" fmla="*/ 60 w 60"/>
                <a:gd name="T5" fmla="*/ 116 h 124"/>
                <a:gd name="T6" fmla="*/ 44 w 60"/>
                <a:gd name="T7" fmla="*/ 0 h 124"/>
                <a:gd name="T8" fmla="*/ 0 w 60"/>
                <a:gd name="T9" fmla="*/ 5 h 124"/>
              </a:gdLst>
              <a:ahLst/>
              <a:cxnLst>
                <a:cxn ang="0">
                  <a:pos x="T0" y="T1"/>
                </a:cxn>
                <a:cxn ang="0">
                  <a:pos x="T2" y="T3"/>
                </a:cxn>
                <a:cxn ang="0">
                  <a:pos x="T4" y="T5"/>
                </a:cxn>
                <a:cxn ang="0">
                  <a:pos x="T6" y="T7"/>
                </a:cxn>
                <a:cxn ang="0">
                  <a:pos x="T8" y="T9"/>
                </a:cxn>
              </a:cxnLst>
              <a:rect l="0" t="0" r="r" b="b"/>
              <a:pathLst>
                <a:path w="60" h="124">
                  <a:moveTo>
                    <a:pt x="0" y="5"/>
                  </a:moveTo>
                  <a:lnTo>
                    <a:pt x="10" y="124"/>
                  </a:lnTo>
                  <a:lnTo>
                    <a:pt x="60" y="116"/>
                  </a:lnTo>
                  <a:lnTo>
                    <a:pt x="44" y="0"/>
                  </a:lnTo>
                  <a:lnTo>
                    <a:pt x="0" y="5"/>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1" name="Freeform 42">
              <a:extLst>
                <a:ext uri="{FF2B5EF4-FFF2-40B4-BE49-F238E27FC236}">
                  <a16:creationId xmlns:a16="http://schemas.microsoft.com/office/drawing/2014/main" id="{B5E5DBD9-FA79-4530-848F-F8BD99375980}"/>
                </a:ext>
              </a:extLst>
            </p:cNvPr>
            <p:cNvSpPr>
              <a:spLocks/>
            </p:cNvSpPr>
            <p:nvPr/>
          </p:nvSpPr>
          <p:spPr bwMode="auto">
            <a:xfrm>
              <a:off x="4673" y="1609"/>
              <a:ext cx="186" cy="280"/>
            </a:xfrm>
            <a:custGeom>
              <a:avLst/>
              <a:gdLst>
                <a:gd name="T0" fmla="*/ 110 w 230"/>
                <a:gd name="T1" fmla="*/ 0 h 349"/>
                <a:gd name="T2" fmla="*/ 21 w 230"/>
                <a:gd name="T3" fmla="*/ 12 h 349"/>
                <a:gd name="T4" fmla="*/ 3 w 230"/>
                <a:gd name="T5" fmla="*/ 107 h 349"/>
                <a:gd name="T6" fmla="*/ 14 w 230"/>
                <a:gd name="T7" fmla="*/ 242 h 349"/>
                <a:gd name="T8" fmla="*/ 0 w 230"/>
                <a:gd name="T9" fmla="*/ 337 h 349"/>
                <a:gd name="T10" fmla="*/ 212 w 230"/>
                <a:gd name="T11" fmla="*/ 317 h 349"/>
                <a:gd name="T12" fmla="*/ 209 w 230"/>
                <a:gd name="T13" fmla="*/ 242 h 349"/>
                <a:gd name="T14" fmla="*/ 230 w 230"/>
                <a:gd name="T15" fmla="*/ 77 h 349"/>
                <a:gd name="T16" fmla="*/ 202 w 230"/>
                <a:gd name="T17" fmla="*/ 12 h 349"/>
                <a:gd name="T18" fmla="*/ 110 w 230"/>
                <a:gd name="T19"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0" h="349">
                  <a:moveTo>
                    <a:pt x="110" y="0"/>
                  </a:moveTo>
                  <a:cubicBezTo>
                    <a:pt x="21" y="12"/>
                    <a:pt x="21" y="12"/>
                    <a:pt x="21" y="12"/>
                  </a:cubicBezTo>
                  <a:cubicBezTo>
                    <a:pt x="3" y="107"/>
                    <a:pt x="3" y="107"/>
                    <a:pt x="3" y="107"/>
                  </a:cubicBezTo>
                  <a:cubicBezTo>
                    <a:pt x="14" y="242"/>
                    <a:pt x="14" y="242"/>
                    <a:pt x="14" y="242"/>
                  </a:cubicBezTo>
                  <a:cubicBezTo>
                    <a:pt x="0" y="337"/>
                    <a:pt x="0" y="337"/>
                    <a:pt x="0" y="337"/>
                  </a:cubicBezTo>
                  <a:cubicBezTo>
                    <a:pt x="72" y="349"/>
                    <a:pt x="151" y="313"/>
                    <a:pt x="212" y="317"/>
                  </a:cubicBezTo>
                  <a:cubicBezTo>
                    <a:pt x="209" y="242"/>
                    <a:pt x="209" y="242"/>
                    <a:pt x="209" y="242"/>
                  </a:cubicBezTo>
                  <a:cubicBezTo>
                    <a:pt x="230" y="77"/>
                    <a:pt x="230" y="77"/>
                    <a:pt x="230" y="77"/>
                  </a:cubicBezTo>
                  <a:cubicBezTo>
                    <a:pt x="202" y="12"/>
                    <a:pt x="202" y="12"/>
                    <a:pt x="202" y="12"/>
                  </a:cubicBezTo>
                  <a:cubicBezTo>
                    <a:pt x="110" y="0"/>
                    <a:pt x="110" y="0"/>
                    <a:pt x="110" y="0"/>
                  </a:cubicBezTo>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2" name="Freeform 43">
              <a:extLst>
                <a:ext uri="{FF2B5EF4-FFF2-40B4-BE49-F238E27FC236}">
                  <a16:creationId xmlns:a16="http://schemas.microsoft.com/office/drawing/2014/main" id="{0DEFC545-A3A3-4153-A24D-21FC8C05137D}"/>
                </a:ext>
              </a:extLst>
            </p:cNvPr>
            <p:cNvSpPr>
              <a:spLocks/>
            </p:cNvSpPr>
            <p:nvPr/>
          </p:nvSpPr>
          <p:spPr bwMode="auto">
            <a:xfrm>
              <a:off x="4739" y="1576"/>
              <a:ext cx="50" cy="82"/>
            </a:xfrm>
            <a:custGeom>
              <a:avLst/>
              <a:gdLst>
                <a:gd name="T0" fmla="*/ 62 w 62"/>
                <a:gd name="T1" fmla="*/ 0 h 103"/>
                <a:gd name="T2" fmla="*/ 1 w 62"/>
                <a:gd name="T3" fmla="*/ 5 h 103"/>
                <a:gd name="T4" fmla="*/ 1 w 62"/>
                <a:gd name="T5" fmla="*/ 64 h 103"/>
                <a:gd name="T6" fmla="*/ 30 w 62"/>
                <a:gd name="T7" fmla="*/ 103 h 103"/>
                <a:gd name="T8" fmla="*/ 58 w 62"/>
                <a:gd name="T9" fmla="*/ 64 h 103"/>
                <a:gd name="T10" fmla="*/ 62 w 62"/>
                <a:gd name="T11" fmla="*/ 0 h 103"/>
              </a:gdLst>
              <a:ahLst/>
              <a:cxnLst>
                <a:cxn ang="0">
                  <a:pos x="T0" y="T1"/>
                </a:cxn>
                <a:cxn ang="0">
                  <a:pos x="T2" y="T3"/>
                </a:cxn>
                <a:cxn ang="0">
                  <a:pos x="T4" y="T5"/>
                </a:cxn>
                <a:cxn ang="0">
                  <a:pos x="T6" y="T7"/>
                </a:cxn>
                <a:cxn ang="0">
                  <a:pos x="T8" y="T9"/>
                </a:cxn>
                <a:cxn ang="0">
                  <a:pos x="T10" y="T11"/>
                </a:cxn>
              </a:cxnLst>
              <a:rect l="0" t="0" r="r" b="b"/>
              <a:pathLst>
                <a:path w="62" h="103">
                  <a:moveTo>
                    <a:pt x="62" y="0"/>
                  </a:moveTo>
                  <a:cubicBezTo>
                    <a:pt x="1" y="5"/>
                    <a:pt x="1" y="5"/>
                    <a:pt x="1" y="5"/>
                  </a:cubicBezTo>
                  <a:cubicBezTo>
                    <a:pt x="1" y="5"/>
                    <a:pt x="0" y="49"/>
                    <a:pt x="1" y="64"/>
                  </a:cubicBezTo>
                  <a:cubicBezTo>
                    <a:pt x="1" y="76"/>
                    <a:pt x="4" y="103"/>
                    <a:pt x="30" y="103"/>
                  </a:cubicBezTo>
                  <a:cubicBezTo>
                    <a:pt x="55" y="103"/>
                    <a:pt x="57" y="76"/>
                    <a:pt x="58" y="64"/>
                  </a:cubicBezTo>
                  <a:cubicBezTo>
                    <a:pt x="59" y="48"/>
                    <a:pt x="62" y="0"/>
                    <a:pt x="62" y="0"/>
                  </a:cubicBez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3" name="Freeform 44">
              <a:extLst>
                <a:ext uri="{FF2B5EF4-FFF2-40B4-BE49-F238E27FC236}">
                  <a16:creationId xmlns:a16="http://schemas.microsoft.com/office/drawing/2014/main" id="{6F04601B-06F1-4C72-BF54-449AEDBCB7C8}"/>
                </a:ext>
              </a:extLst>
            </p:cNvPr>
            <p:cNvSpPr>
              <a:spLocks/>
            </p:cNvSpPr>
            <p:nvPr/>
          </p:nvSpPr>
          <p:spPr bwMode="auto">
            <a:xfrm>
              <a:off x="4744" y="1589"/>
              <a:ext cx="44" cy="25"/>
            </a:xfrm>
            <a:custGeom>
              <a:avLst/>
              <a:gdLst>
                <a:gd name="T0" fmla="*/ 3 w 55"/>
                <a:gd name="T1" fmla="*/ 0 h 31"/>
                <a:gd name="T2" fmla="*/ 53 w 55"/>
                <a:gd name="T3" fmla="*/ 28 h 31"/>
                <a:gd name="T4" fmla="*/ 55 w 55"/>
                <a:gd name="T5" fmla="*/ 6 h 31"/>
                <a:gd name="T6" fmla="*/ 3 w 55"/>
                <a:gd name="T7" fmla="*/ 0 h 31"/>
              </a:gdLst>
              <a:ahLst/>
              <a:cxnLst>
                <a:cxn ang="0">
                  <a:pos x="T0" y="T1"/>
                </a:cxn>
                <a:cxn ang="0">
                  <a:pos x="T2" y="T3"/>
                </a:cxn>
                <a:cxn ang="0">
                  <a:pos x="T4" y="T5"/>
                </a:cxn>
                <a:cxn ang="0">
                  <a:pos x="T6" y="T7"/>
                </a:cxn>
              </a:cxnLst>
              <a:rect l="0" t="0" r="r" b="b"/>
              <a:pathLst>
                <a:path w="55" h="31">
                  <a:moveTo>
                    <a:pt x="3" y="0"/>
                  </a:moveTo>
                  <a:cubicBezTo>
                    <a:pt x="0" y="28"/>
                    <a:pt x="38" y="31"/>
                    <a:pt x="53" y="28"/>
                  </a:cubicBezTo>
                  <a:cubicBezTo>
                    <a:pt x="55" y="6"/>
                    <a:pt x="55" y="6"/>
                    <a:pt x="55" y="6"/>
                  </a:cubicBezTo>
                  <a:lnTo>
                    <a:pt x="3" y="0"/>
                  </a:lnTo>
                  <a:close/>
                </a:path>
              </a:pathLst>
            </a:custGeom>
            <a:solidFill>
              <a:srgbClr val="DEB6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4" name="Freeform 45">
              <a:extLst>
                <a:ext uri="{FF2B5EF4-FFF2-40B4-BE49-F238E27FC236}">
                  <a16:creationId xmlns:a16="http://schemas.microsoft.com/office/drawing/2014/main" id="{9587CE52-39EC-44F9-9F2A-4A74F59F110C}"/>
                </a:ext>
              </a:extLst>
            </p:cNvPr>
            <p:cNvSpPr>
              <a:spLocks/>
            </p:cNvSpPr>
            <p:nvPr/>
          </p:nvSpPr>
          <p:spPr bwMode="auto">
            <a:xfrm>
              <a:off x="4685" y="1465"/>
              <a:ext cx="132" cy="137"/>
            </a:xfrm>
            <a:custGeom>
              <a:avLst/>
              <a:gdLst>
                <a:gd name="T0" fmla="*/ 129 w 163"/>
                <a:gd name="T1" fmla="*/ 64 h 171"/>
                <a:gd name="T2" fmla="*/ 11 w 163"/>
                <a:gd name="T3" fmla="*/ 72 h 171"/>
                <a:gd name="T4" fmla="*/ 70 w 163"/>
                <a:gd name="T5" fmla="*/ 161 h 171"/>
                <a:gd name="T6" fmla="*/ 139 w 163"/>
                <a:gd name="T7" fmla="*/ 159 h 171"/>
                <a:gd name="T8" fmla="*/ 152 w 163"/>
                <a:gd name="T9" fmla="*/ 149 h 171"/>
                <a:gd name="T10" fmla="*/ 147 w 163"/>
                <a:gd name="T11" fmla="*/ 106 h 171"/>
                <a:gd name="T12" fmla="*/ 154 w 163"/>
                <a:gd name="T13" fmla="*/ 93 h 171"/>
                <a:gd name="T14" fmla="*/ 131 w 163"/>
                <a:gd name="T15" fmla="*/ 69 h 171"/>
                <a:gd name="T16" fmla="*/ 129 w 163"/>
                <a:gd name="T17" fmla="*/ 64 h 171"/>
                <a:gd name="T18" fmla="*/ 129 w 163"/>
                <a:gd name="T19" fmla="*/ 6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171">
                  <a:moveTo>
                    <a:pt x="129" y="64"/>
                  </a:moveTo>
                  <a:cubicBezTo>
                    <a:pt x="97" y="0"/>
                    <a:pt x="22" y="21"/>
                    <a:pt x="11" y="72"/>
                  </a:cubicBezTo>
                  <a:cubicBezTo>
                    <a:pt x="0" y="123"/>
                    <a:pt x="36" y="150"/>
                    <a:pt x="70" y="161"/>
                  </a:cubicBezTo>
                  <a:cubicBezTo>
                    <a:pt x="96" y="171"/>
                    <a:pt x="125" y="162"/>
                    <a:pt x="139" y="159"/>
                  </a:cubicBezTo>
                  <a:cubicBezTo>
                    <a:pt x="154" y="156"/>
                    <a:pt x="152" y="149"/>
                    <a:pt x="152" y="149"/>
                  </a:cubicBezTo>
                  <a:cubicBezTo>
                    <a:pt x="150" y="140"/>
                    <a:pt x="143" y="111"/>
                    <a:pt x="147" y="106"/>
                  </a:cubicBezTo>
                  <a:cubicBezTo>
                    <a:pt x="163" y="99"/>
                    <a:pt x="156" y="95"/>
                    <a:pt x="154" y="93"/>
                  </a:cubicBezTo>
                  <a:cubicBezTo>
                    <a:pt x="153" y="91"/>
                    <a:pt x="132" y="74"/>
                    <a:pt x="131" y="69"/>
                  </a:cubicBezTo>
                  <a:cubicBezTo>
                    <a:pt x="130" y="68"/>
                    <a:pt x="130" y="66"/>
                    <a:pt x="129" y="64"/>
                  </a:cubicBezTo>
                  <a:cubicBezTo>
                    <a:pt x="129" y="64"/>
                    <a:pt x="129" y="64"/>
                    <a:pt x="129" y="64"/>
                  </a:cubicBez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5" name="Freeform 46">
              <a:extLst>
                <a:ext uri="{FF2B5EF4-FFF2-40B4-BE49-F238E27FC236}">
                  <a16:creationId xmlns:a16="http://schemas.microsoft.com/office/drawing/2014/main" id="{72BB24B2-9ED1-4202-9D85-308D18ABA940}"/>
                </a:ext>
              </a:extLst>
            </p:cNvPr>
            <p:cNvSpPr>
              <a:spLocks/>
            </p:cNvSpPr>
            <p:nvPr/>
          </p:nvSpPr>
          <p:spPr bwMode="auto">
            <a:xfrm>
              <a:off x="4737" y="1542"/>
              <a:ext cx="9" cy="23"/>
            </a:xfrm>
            <a:custGeom>
              <a:avLst/>
              <a:gdLst>
                <a:gd name="T0" fmla="*/ 9 w 11"/>
                <a:gd name="T1" fmla="*/ 1 h 29"/>
                <a:gd name="T2" fmla="*/ 1 w 11"/>
                <a:gd name="T3" fmla="*/ 5 h 29"/>
                <a:gd name="T4" fmla="*/ 5 w 11"/>
                <a:gd name="T5" fmla="*/ 20 h 29"/>
                <a:gd name="T6" fmla="*/ 11 w 11"/>
                <a:gd name="T7" fmla="*/ 29 h 29"/>
                <a:gd name="T8" fmla="*/ 9 w 11"/>
                <a:gd name="T9" fmla="*/ 1 h 29"/>
              </a:gdLst>
              <a:ahLst/>
              <a:cxnLst>
                <a:cxn ang="0">
                  <a:pos x="T0" y="T1"/>
                </a:cxn>
                <a:cxn ang="0">
                  <a:pos x="T2" y="T3"/>
                </a:cxn>
                <a:cxn ang="0">
                  <a:pos x="T4" y="T5"/>
                </a:cxn>
                <a:cxn ang="0">
                  <a:pos x="T6" y="T7"/>
                </a:cxn>
                <a:cxn ang="0">
                  <a:pos x="T8" y="T9"/>
                </a:cxn>
              </a:cxnLst>
              <a:rect l="0" t="0" r="r" b="b"/>
              <a:pathLst>
                <a:path w="11" h="29">
                  <a:moveTo>
                    <a:pt x="9" y="1"/>
                  </a:moveTo>
                  <a:cubicBezTo>
                    <a:pt x="5" y="0"/>
                    <a:pt x="2" y="1"/>
                    <a:pt x="1" y="5"/>
                  </a:cubicBezTo>
                  <a:cubicBezTo>
                    <a:pt x="0" y="9"/>
                    <a:pt x="2" y="15"/>
                    <a:pt x="5" y="20"/>
                  </a:cubicBezTo>
                  <a:cubicBezTo>
                    <a:pt x="7" y="24"/>
                    <a:pt x="9" y="27"/>
                    <a:pt x="11" y="29"/>
                  </a:cubicBezTo>
                  <a:cubicBezTo>
                    <a:pt x="9" y="23"/>
                    <a:pt x="4" y="7"/>
                    <a:pt x="9" y="1"/>
                  </a:cubicBezTo>
                  <a:close/>
                </a:path>
              </a:pathLst>
            </a:custGeom>
            <a:solidFill>
              <a:srgbClr val="DEB6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6" name="Freeform 47">
              <a:extLst>
                <a:ext uri="{FF2B5EF4-FFF2-40B4-BE49-F238E27FC236}">
                  <a16:creationId xmlns:a16="http://schemas.microsoft.com/office/drawing/2014/main" id="{70B02FBD-44D5-4456-B855-EACF0B5549AF}"/>
                </a:ext>
              </a:extLst>
            </p:cNvPr>
            <p:cNvSpPr>
              <a:spLocks/>
            </p:cNvSpPr>
            <p:nvPr/>
          </p:nvSpPr>
          <p:spPr bwMode="auto">
            <a:xfrm>
              <a:off x="4678" y="1467"/>
              <a:ext cx="115" cy="127"/>
            </a:xfrm>
            <a:custGeom>
              <a:avLst/>
              <a:gdLst>
                <a:gd name="T0" fmla="*/ 132 w 143"/>
                <a:gd name="T1" fmla="*/ 62 h 159"/>
                <a:gd name="T2" fmla="*/ 116 w 143"/>
                <a:gd name="T3" fmla="*/ 46 h 159"/>
                <a:gd name="T4" fmla="*/ 128 w 143"/>
                <a:gd name="T5" fmla="*/ 64 h 159"/>
                <a:gd name="T6" fmla="*/ 97 w 143"/>
                <a:gd name="T7" fmla="*/ 93 h 159"/>
                <a:gd name="T8" fmla="*/ 82 w 143"/>
                <a:gd name="T9" fmla="*/ 95 h 159"/>
                <a:gd name="T10" fmla="*/ 74 w 143"/>
                <a:gd name="T11" fmla="*/ 99 h 159"/>
                <a:gd name="T12" fmla="*/ 78 w 143"/>
                <a:gd name="T13" fmla="*/ 114 h 159"/>
                <a:gd name="T14" fmla="*/ 84 w 143"/>
                <a:gd name="T15" fmla="*/ 123 h 159"/>
                <a:gd name="T16" fmla="*/ 79 w 143"/>
                <a:gd name="T17" fmla="*/ 159 h 159"/>
                <a:gd name="T18" fmla="*/ 79 w 143"/>
                <a:gd name="T19" fmla="*/ 159 h 159"/>
                <a:gd name="T20" fmla="*/ 30 w 143"/>
                <a:gd name="T21" fmla="*/ 129 h 159"/>
                <a:gd name="T22" fmla="*/ 43 w 143"/>
                <a:gd name="T23" fmla="*/ 28 h 159"/>
                <a:gd name="T24" fmla="*/ 143 w 143"/>
                <a:gd name="T25" fmla="*/ 56 h 159"/>
                <a:gd name="T26" fmla="*/ 132 w 143"/>
                <a:gd name="T27" fmla="*/ 6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3" h="159">
                  <a:moveTo>
                    <a:pt x="132" y="62"/>
                  </a:moveTo>
                  <a:cubicBezTo>
                    <a:pt x="131" y="58"/>
                    <a:pt x="117" y="45"/>
                    <a:pt x="116" y="46"/>
                  </a:cubicBezTo>
                  <a:cubicBezTo>
                    <a:pt x="115" y="46"/>
                    <a:pt x="131" y="62"/>
                    <a:pt x="128" y="64"/>
                  </a:cubicBezTo>
                  <a:cubicBezTo>
                    <a:pt x="120" y="69"/>
                    <a:pt x="83" y="60"/>
                    <a:pt x="97" y="93"/>
                  </a:cubicBezTo>
                  <a:cubicBezTo>
                    <a:pt x="99" y="98"/>
                    <a:pt x="89" y="96"/>
                    <a:pt x="82" y="95"/>
                  </a:cubicBezTo>
                  <a:cubicBezTo>
                    <a:pt x="78" y="94"/>
                    <a:pt x="75" y="95"/>
                    <a:pt x="74" y="99"/>
                  </a:cubicBezTo>
                  <a:cubicBezTo>
                    <a:pt x="73" y="103"/>
                    <a:pt x="75" y="109"/>
                    <a:pt x="78" y="114"/>
                  </a:cubicBezTo>
                  <a:cubicBezTo>
                    <a:pt x="80" y="118"/>
                    <a:pt x="82" y="121"/>
                    <a:pt x="84" y="123"/>
                  </a:cubicBezTo>
                  <a:cubicBezTo>
                    <a:pt x="89" y="128"/>
                    <a:pt x="93" y="152"/>
                    <a:pt x="79" y="159"/>
                  </a:cubicBezTo>
                  <a:cubicBezTo>
                    <a:pt x="79" y="159"/>
                    <a:pt x="79" y="159"/>
                    <a:pt x="79" y="159"/>
                  </a:cubicBezTo>
                  <a:cubicBezTo>
                    <a:pt x="79" y="159"/>
                    <a:pt x="44" y="147"/>
                    <a:pt x="30" y="129"/>
                  </a:cubicBezTo>
                  <a:cubicBezTo>
                    <a:pt x="9" y="102"/>
                    <a:pt x="0" y="59"/>
                    <a:pt x="43" y="28"/>
                  </a:cubicBezTo>
                  <a:cubicBezTo>
                    <a:pt x="81" y="0"/>
                    <a:pt x="132" y="15"/>
                    <a:pt x="143" y="56"/>
                  </a:cubicBezTo>
                  <a:lnTo>
                    <a:pt x="132" y="62"/>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7" name="Freeform 48">
              <a:extLst>
                <a:ext uri="{FF2B5EF4-FFF2-40B4-BE49-F238E27FC236}">
                  <a16:creationId xmlns:a16="http://schemas.microsoft.com/office/drawing/2014/main" id="{BC0FBCDA-129F-40FF-8579-1B62FC75F3C9}"/>
                </a:ext>
              </a:extLst>
            </p:cNvPr>
            <p:cNvSpPr>
              <a:spLocks/>
            </p:cNvSpPr>
            <p:nvPr/>
          </p:nvSpPr>
          <p:spPr bwMode="auto">
            <a:xfrm>
              <a:off x="4776" y="1531"/>
              <a:ext cx="8" cy="7"/>
            </a:xfrm>
            <a:custGeom>
              <a:avLst/>
              <a:gdLst>
                <a:gd name="T0" fmla="*/ 5 w 10"/>
                <a:gd name="T1" fmla="*/ 6 h 9"/>
                <a:gd name="T2" fmla="*/ 9 w 10"/>
                <a:gd name="T3" fmla="*/ 7 h 9"/>
                <a:gd name="T4" fmla="*/ 9 w 10"/>
                <a:gd name="T5" fmla="*/ 5 h 9"/>
                <a:gd name="T6" fmla="*/ 4 w 10"/>
                <a:gd name="T7" fmla="*/ 0 h 9"/>
                <a:gd name="T8" fmla="*/ 0 w 10"/>
                <a:gd name="T9" fmla="*/ 6 h 9"/>
                <a:gd name="T10" fmla="*/ 1 w 10"/>
                <a:gd name="T11" fmla="*/ 9 h 9"/>
                <a:gd name="T12" fmla="*/ 5 w 10"/>
                <a:gd name="T13" fmla="*/ 6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5" y="6"/>
                  </a:moveTo>
                  <a:cubicBezTo>
                    <a:pt x="6" y="6"/>
                    <a:pt x="8" y="7"/>
                    <a:pt x="9" y="7"/>
                  </a:cubicBezTo>
                  <a:cubicBezTo>
                    <a:pt x="9" y="7"/>
                    <a:pt x="10" y="6"/>
                    <a:pt x="9" y="5"/>
                  </a:cubicBezTo>
                  <a:cubicBezTo>
                    <a:pt x="9" y="2"/>
                    <a:pt x="7" y="0"/>
                    <a:pt x="4" y="0"/>
                  </a:cubicBezTo>
                  <a:cubicBezTo>
                    <a:pt x="1" y="1"/>
                    <a:pt x="0" y="3"/>
                    <a:pt x="0" y="6"/>
                  </a:cubicBezTo>
                  <a:cubicBezTo>
                    <a:pt x="0" y="7"/>
                    <a:pt x="1" y="8"/>
                    <a:pt x="1" y="9"/>
                  </a:cubicBezTo>
                  <a:cubicBezTo>
                    <a:pt x="2" y="7"/>
                    <a:pt x="3" y="7"/>
                    <a:pt x="5"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8" name="Freeform 49">
              <a:extLst>
                <a:ext uri="{FF2B5EF4-FFF2-40B4-BE49-F238E27FC236}">
                  <a16:creationId xmlns:a16="http://schemas.microsoft.com/office/drawing/2014/main" id="{5AA4F607-CF41-4C19-A133-00BAB626E36A}"/>
                </a:ext>
              </a:extLst>
            </p:cNvPr>
            <p:cNvSpPr>
              <a:spLocks/>
            </p:cNvSpPr>
            <p:nvPr/>
          </p:nvSpPr>
          <p:spPr bwMode="auto">
            <a:xfrm>
              <a:off x="4788" y="1566"/>
              <a:ext cx="18" cy="3"/>
            </a:xfrm>
            <a:custGeom>
              <a:avLst/>
              <a:gdLst>
                <a:gd name="T0" fmla="*/ 0 w 22"/>
                <a:gd name="T1" fmla="*/ 3 h 4"/>
                <a:gd name="T2" fmla="*/ 10 w 22"/>
                <a:gd name="T3" fmla="*/ 2 h 4"/>
                <a:gd name="T4" fmla="*/ 17 w 22"/>
                <a:gd name="T5" fmla="*/ 1 h 4"/>
                <a:gd name="T6" fmla="*/ 20 w 22"/>
                <a:gd name="T7" fmla="*/ 1 h 4"/>
                <a:gd name="T8" fmla="*/ 21 w 22"/>
                <a:gd name="T9" fmla="*/ 1 h 4"/>
                <a:gd name="T10" fmla="*/ 21 w 22"/>
                <a:gd name="T11" fmla="*/ 3 h 4"/>
                <a:gd name="T12" fmla="*/ 20 w 22"/>
                <a:gd name="T13" fmla="*/ 3 h 4"/>
                <a:gd name="T14" fmla="*/ 20 w 22"/>
                <a:gd name="T15" fmla="*/ 3 h 4"/>
                <a:gd name="T16" fmla="*/ 17 w 22"/>
                <a:gd name="T17" fmla="*/ 3 h 4"/>
                <a:gd name="T18" fmla="*/ 10 w 22"/>
                <a:gd name="T19" fmla="*/ 4 h 4"/>
                <a:gd name="T20" fmla="*/ 0 w 22"/>
                <a:gd name="T21"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4">
                  <a:moveTo>
                    <a:pt x="0" y="3"/>
                  </a:moveTo>
                  <a:cubicBezTo>
                    <a:pt x="0" y="3"/>
                    <a:pt x="5" y="3"/>
                    <a:pt x="10" y="2"/>
                  </a:cubicBezTo>
                  <a:cubicBezTo>
                    <a:pt x="13" y="2"/>
                    <a:pt x="15" y="2"/>
                    <a:pt x="17" y="1"/>
                  </a:cubicBezTo>
                  <a:cubicBezTo>
                    <a:pt x="19" y="1"/>
                    <a:pt x="20" y="1"/>
                    <a:pt x="20" y="1"/>
                  </a:cubicBezTo>
                  <a:cubicBezTo>
                    <a:pt x="20" y="0"/>
                    <a:pt x="21" y="1"/>
                    <a:pt x="21" y="1"/>
                  </a:cubicBezTo>
                  <a:cubicBezTo>
                    <a:pt x="22" y="2"/>
                    <a:pt x="21" y="3"/>
                    <a:pt x="21" y="3"/>
                  </a:cubicBezTo>
                  <a:cubicBezTo>
                    <a:pt x="21" y="3"/>
                    <a:pt x="21" y="3"/>
                    <a:pt x="20" y="3"/>
                  </a:cubicBezTo>
                  <a:cubicBezTo>
                    <a:pt x="20" y="3"/>
                    <a:pt x="20" y="3"/>
                    <a:pt x="20" y="3"/>
                  </a:cubicBezTo>
                  <a:cubicBezTo>
                    <a:pt x="20" y="3"/>
                    <a:pt x="19" y="3"/>
                    <a:pt x="17" y="3"/>
                  </a:cubicBezTo>
                  <a:cubicBezTo>
                    <a:pt x="15" y="4"/>
                    <a:pt x="13" y="4"/>
                    <a:pt x="10" y="4"/>
                  </a:cubicBezTo>
                  <a:cubicBezTo>
                    <a:pt x="5" y="3"/>
                    <a:pt x="0" y="3"/>
                    <a:pt x="0" y="3"/>
                  </a:cubicBezTo>
                  <a:close/>
                </a:path>
              </a:pathLst>
            </a:custGeom>
            <a:solidFill>
              <a:srgbClr val="8A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49" name="Freeform 50">
              <a:extLst>
                <a:ext uri="{FF2B5EF4-FFF2-40B4-BE49-F238E27FC236}">
                  <a16:creationId xmlns:a16="http://schemas.microsoft.com/office/drawing/2014/main" id="{A1D66434-7F1E-442C-847C-ACFC481A93F4}"/>
                </a:ext>
              </a:extLst>
            </p:cNvPr>
            <p:cNvSpPr>
              <a:spLocks/>
            </p:cNvSpPr>
            <p:nvPr/>
          </p:nvSpPr>
          <p:spPr bwMode="auto">
            <a:xfrm>
              <a:off x="4788" y="1569"/>
              <a:ext cx="17" cy="1"/>
            </a:xfrm>
            <a:custGeom>
              <a:avLst/>
              <a:gdLst>
                <a:gd name="T0" fmla="*/ 0 w 21"/>
                <a:gd name="T1" fmla="*/ 0 h 2"/>
                <a:gd name="T2" fmla="*/ 10 w 21"/>
                <a:gd name="T3" fmla="*/ 0 h 2"/>
                <a:gd name="T4" fmla="*/ 17 w 21"/>
                <a:gd name="T5" fmla="*/ 0 h 2"/>
                <a:gd name="T6" fmla="*/ 20 w 21"/>
                <a:gd name="T7" fmla="*/ 0 h 2"/>
                <a:gd name="T8" fmla="*/ 21 w 21"/>
                <a:gd name="T9" fmla="*/ 1 h 2"/>
                <a:gd name="T10" fmla="*/ 20 w 21"/>
                <a:gd name="T11" fmla="*/ 2 h 2"/>
                <a:gd name="T12" fmla="*/ 20 w 21"/>
                <a:gd name="T13" fmla="*/ 2 h 2"/>
                <a:gd name="T14" fmla="*/ 20 w 21"/>
                <a:gd name="T15" fmla="*/ 2 h 2"/>
                <a:gd name="T16" fmla="*/ 17 w 21"/>
                <a:gd name="T17" fmla="*/ 2 h 2"/>
                <a:gd name="T18" fmla="*/ 10 w 21"/>
                <a:gd name="T19" fmla="*/ 1 h 2"/>
                <a:gd name="T20" fmla="*/ 0 w 21"/>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
                  <a:moveTo>
                    <a:pt x="0" y="0"/>
                  </a:moveTo>
                  <a:cubicBezTo>
                    <a:pt x="0" y="0"/>
                    <a:pt x="5" y="0"/>
                    <a:pt x="10" y="0"/>
                  </a:cubicBezTo>
                  <a:cubicBezTo>
                    <a:pt x="13" y="0"/>
                    <a:pt x="15" y="0"/>
                    <a:pt x="17" y="0"/>
                  </a:cubicBezTo>
                  <a:cubicBezTo>
                    <a:pt x="19" y="0"/>
                    <a:pt x="20" y="0"/>
                    <a:pt x="20" y="0"/>
                  </a:cubicBezTo>
                  <a:cubicBezTo>
                    <a:pt x="21" y="0"/>
                    <a:pt x="21" y="0"/>
                    <a:pt x="21" y="1"/>
                  </a:cubicBezTo>
                  <a:cubicBezTo>
                    <a:pt x="21" y="1"/>
                    <a:pt x="21" y="2"/>
                    <a:pt x="20" y="2"/>
                  </a:cubicBezTo>
                  <a:cubicBezTo>
                    <a:pt x="20" y="2"/>
                    <a:pt x="20" y="2"/>
                    <a:pt x="20" y="2"/>
                  </a:cubicBezTo>
                  <a:cubicBezTo>
                    <a:pt x="20" y="2"/>
                    <a:pt x="20" y="2"/>
                    <a:pt x="20" y="2"/>
                  </a:cubicBezTo>
                  <a:cubicBezTo>
                    <a:pt x="20" y="2"/>
                    <a:pt x="19" y="2"/>
                    <a:pt x="17" y="2"/>
                  </a:cubicBezTo>
                  <a:cubicBezTo>
                    <a:pt x="15" y="2"/>
                    <a:pt x="13" y="2"/>
                    <a:pt x="10" y="1"/>
                  </a:cubicBezTo>
                  <a:cubicBezTo>
                    <a:pt x="5" y="1"/>
                    <a:pt x="0" y="0"/>
                    <a:pt x="0" y="0"/>
                  </a:cubicBezTo>
                  <a:close/>
                </a:path>
              </a:pathLst>
            </a:custGeom>
            <a:solidFill>
              <a:srgbClr val="8A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0" name="Freeform 51">
              <a:extLst>
                <a:ext uri="{FF2B5EF4-FFF2-40B4-BE49-F238E27FC236}">
                  <a16:creationId xmlns:a16="http://schemas.microsoft.com/office/drawing/2014/main" id="{08839AE9-D13B-42C5-8930-74FB5F4F6250}"/>
                </a:ext>
              </a:extLst>
            </p:cNvPr>
            <p:cNvSpPr>
              <a:spLocks/>
            </p:cNvSpPr>
            <p:nvPr/>
          </p:nvSpPr>
          <p:spPr bwMode="auto">
            <a:xfrm>
              <a:off x="4622" y="1541"/>
              <a:ext cx="79" cy="136"/>
            </a:xfrm>
            <a:custGeom>
              <a:avLst/>
              <a:gdLst>
                <a:gd name="T0" fmla="*/ 85 w 98"/>
                <a:gd name="T1" fmla="*/ 0 h 169"/>
                <a:gd name="T2" fmla="*/ 98 w 98"/>
                <a:gd name="T3" fmla="*/ 164 h 169"/>
                <a:gd name="T4" fmla="*/ 77 w 98"/>
                <a:gd name="T5" fmla="*/ 23 h 169"/>
                <a:gd name="T6" fmla="*/ 91 w 98"/>
                <a:gd name="T7" fmla="*/ 14 h 169"/>
              </a:gdLst>
              <a:ahLst/>
              <a:cxnLst>
                <a:cxn ang="0">
                  <a:pos x="T0" y="T1"/>
                </a:cxn>
                <a:cxn ang="0">
                  <a:pos x="T2" y="T3"/>
                </a:cxn>
                <a:cxn ang="0">
                  <a:pos x="T4" y="T5"/>
                </a:cxn>
                <a:cxn ang="0">
                  <a:pos x="T6" y="T7"/>
                </a:cxn>
              </a:cxnLst>
              <a:rect l="0" t="0" r="r" b="b"/>
              <a:pathLst>
                <a:path w="98" h="169">
                  <a:moveTo>
                    <a:pt x="85" y="0"/>
                  </a:moveTo>
                  <a:cubicBezTo>
                    <a:pt x="28" y="30"/>
                    <a:pt x="0" y="169"/>
                    <a:pt x="98" y="164"/>
                  </a:cubicBezTo>
                  <a:cubicBezTo>
                    <a:pt x="69" y="132"/>
                    <a:pt x="45" y="62"/>
                    <a:pt x="77" y="23"/>
                  </a:cubicBezTo>
                  <a:cubicBezTo>
                    <a:pt x="83" y="15"/>
                    <a:pt x="90" y="14"/>
                    <a:pt x="91" y="14"/>
                  </a:cubicBezTo>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1" name="Freeform 52">
              <a:extLst>
                <a:ext uri="{FF2B5EF4-FFF2-40B4-BE49-F238E27FC236}">
                  <a16:creationId xmlns:a16="http://schemas.microsoft.com/office/drawing/2014/main" id="{343D6F09-F2BB-4AD3-A462-F331F1C1F7D4}"/>
                </a:ext>
              </a:extLst>
            </p:cNvPr>
            <p:cNvSpPr>
              <a:spLocks/>
            </p:cNvSpPr>
            <p:nvPr/>
          </p:nvSpPr>
          <p:spPr bwMode="auto">
            <a:xfrm>
              <a:off x="5081" y="1319"/>
              <a:ext cx="27" cy="41"/>
            </a:xfrm>
            <a:custGeom>
              <a:avLst/>
              <a:gdLst>
                <a:gd name="T0" fmla="*/ 33 w 33"/>
                <a:gd name="T1" fmla="*/ 45 h 52"/>
                <a:gd name="T2" fmla="*/ 33 w 33"/>
                <a:gd name="T3" fmla="*/ 52 h 52"/>
                <a:gd name="T4" fmla="*/ 0 w 33"/>
                <a:gd name="T5" fmla="*/ 0 h 52"/>
                <a:gd name="T6" fmla="*/ 33 w 33"/>
                <a:gd name="T7" fmla="*/ 45 h 52"/>
              </a:gdLst>
              <a:ahLst/>
              <a:cxnLst>
                <a:cxn ang="0">
                  <a:pos x="T0" y="T1"/>
                </a:cxn>
                <a:cxn ang="0">
                  <a:pos x="T2" y="T3"/>
                </a:cxn>
                <a:cxn ang="0">
                  <a:pos x="T4" y="T5"/>
                </a:cxn>
                <a:cxn ang="0">
                  <a:pos x="T6" y="T7"/>
                </a:cxn>
              </a:cxnLst>
              <a:rect l="0" t="0" r="r" b="b"/>
              <a:pathLst>
                <a:path w="33" h="52">
                  <a:moveTo>
                    <a:pt x="33" y="45"/>
                  </a:moveTo>
                  <a:cubicBezTo>
                    <a:pt x="33" y="47"/>
                    <a:pt x="33" y="49"/>
                    <a:pt x="33" y="52"/>
                  </a:cubicBezTo>
                  <a:cubicBezTo>
                    <a:pt x="0" y="0"/>
                    <a:pt x="0" y="0"/>
                    <a:pt x="0" y="0"/>
                  </a:cubicBezTo>
                  <a:cubicBezTo>
                    <a:pt x="19" y="7"/>
                    <a:pt x="32" y="24"/>
                    <a:pt x="33" y="45"/>
                  </a:cubicBez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2" name="Freeform 53">
              <a:extLst>
                <a:ext uri="{FF2B5EF4-FFF2-40B4-BE49-F238E27FC236}">
                  <a16:creationId xmlns:a16="http://schemas.microsoft.com/office/drawing/2014/main" id="{CF88A608-48E9-48B2-BF4F-0C31CE4FFE27}"/>
                </a:ext>
              </a:extLst>
            </p:cNvPr>
            <p:cNvSpPr>
              <a:spLocks/>
            </p:cNvSpPr>
            <p:nvPr/>
          </p:nvSpPr>
          <p:spPr bwMode="auto">
            <a:xfrm>
              <a:off x="4809" y="1463"/>
              <a:ext cx="79" cy="59"/>
            </a:xfrm>
            <a:custGeom>
              <a:avLst/>
              <a:gdLst>
                <a:gd name="T0" fmla="*/ 79 w 79"/>
                <a:gd name="T1" fmla="*/ 17 h 59"/>
                <a:gd name="T2" fmla="*/ 11 w 79"/>
                <a:gd name="T3" fmla="*/ 59 h 59"/>
                <a:gd name="T4" fmla="*/ 0 w 79"/>
                <a:gd name="T5" fmla="*/ 42 h 59"/>
                <a:gd name="T6" fmla="*/ 68 w 79"/>
                <a:gd name="T7" fmla="*/ 0 h 59"/>
                <a:gd name="T8" fmla="*/ 79 w 79"/>
                <a:gd name="T9" fmla="*/ 17 h 59"/>
              </a:gdLst>
              <a:ahLst/>
              <a:cxnLst>
                <a:cxn ang="0">
                  <a:pos x="T0" y="T1"/>
                </a:cxn>
                <a:cxn ang="0">
                  <a:pos x="T2" y="T3"/>
                </a:cxn>
                <a:cxn ang="0">
                  <a:pos x="T4" y="T5"/>
                </a:cxn>
                <a:cxn ang="0">
                  <a:pos x="T6" y="T7"/>
                </a:cxn>
                <a:cxn ang="0">
                  <a:pos x="T8" y="T9"/>
                </a:cxn>
              </a:cxnLst>
              <a:rect l="0" t="0" r="r" b="b"/>
              <a:pathLst>
                <a:path w="79" h="59">
                  <a:moveTo>
                    <a:pt x="79" y="17"/>
                  </a:moveTo>
                  <a:lnTo>
                    <a:pt x="11" y="59"/>
                  </a:lnTo>
                  <a:lnTo>
                    <a:pt x="0" y="42"/>
                  </a:lnTo>
                  <a:lnTo>
                    <a:pt x="68" y="0"/>
                  </a:lnTo>
                  <a:lnTo>
                    <a:pt x="79" y="17"/>
                  </a:lnTo>
                  <a:close/>
                </a:path>
              </a:pathLst>
            </a:custGeom>
            <a:solidFill>
              <a:srgbClr val="8A79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3" name="Freeform 54">
              <a:extLst>
                <a:ext uri="{FF2B5EF4-FFF2-40B4-BE49-F238E27FC236}">
                  <a16:creationId xmlns:a16="http://schemas.microsoft.com/office/drawing/2014/main" id="{406CD436-76AB-4F93-AE9C-04EFF2C80B42}"/>
                </a:ext>
              </a:extLst>
            </p:cNvPr>
            <p:cNvSpPr>
              <a:spLocks/>
            </p:cNvSpPr>
            <p:nvPr/>
          </p:nvSpPr>
          <p:spPr bwMode="auto">
            <a:xfrm>
              <a:off x="4874" y="1412"/>
              <a:ext cx="90" cy="72"/>
            </a:xfrm>
            <a:custGeom>
              <a:avLst/>
              <a:gdLst>
                <a:gd name="T0" fmla="*/ 90 w 90"/>
                <a:gd name="T1" fmla="*/ 27 h 72"/>
                <a:gd name="T2" fmla="*/ 17 w 90"/>
                <a:gd name="T3" fmla="*/ 72 h 72"/>
                <a:gd name="T4" fmla="*/ 14 w 90"/>
                <a:gd name="T5" fmla="*/ 68 h 72"/>
                <a:gd name="T6" fmla="*/ 3 w 90"/>
                <a:gd name="T7" fmla="*/ 51 h 72"/>
                <a:gd name="T8" fmla="*/ 0 w 90"/>
                <a:gd name="T9" fmla="*/ 46 h 72"/>
                <a:gd name="T10" fmla="*/ 74 w 90"/>
                <a:gd name="T11" fmla="*/ 0 h 72"/>
                <a:gd name="T12" fmla="*/ 90 w 90"/>
                <a:gd name="T13" fmla="*/ 27 h 72"/>
              </a:gdLst>
              <a:ahLst/>
              <a:cxnLst>
                <a:cxn ang="0">
                  <a:pos x="T0" y="T1"/>
                </a:cxn>
                <a:cxn ang="0">
                  <a:pos x="T2" y="T3"/>
                </a:cxn>
                <a:cxn ang="0">
                  <a:pos x="T4" y="T5"/>
                </a:cxn>
                <a:cxn ang="0">
                  <a:pos x="T6" y="T7"/>
                </a:cxn>
                <a:cxn ang="0">
                  <a:pos x="T8" y="T9"/>
                </a:cxn>
                <a:cxn ang="0">
                  <a:pos x="T10" y="T11"/>
                </a:cxn>
                <a:cxn ang="0">
                  <a:pos x="T12" y="T13"/>
                </a:cxn>
              </a:cxnLst>
              <a:rect l="0" t="0" r="r" b="b"/>
              <a:pathLst>
                <a:path w="90" h="72">
                  <a:moveTo>
                    <a:pt x="90" y="27"/>
                  </a:moveTo>
                  <a:lnTo>
                    <a:pt x="17" y="72"/>
                  </a:lnTo>
                  <a:lnTo>
                    <a:pt x="14" y="68"/>
                  </a:lnTo>
                  <a:lnTo>
                    <a:pt x="3" y="51"/>
                  </a:lnTo>
                  <a:lnTo>
                    <a:pt x="0" y="46"/>
                  </a:lnTo>
                  <a:lnTo>
                    <a:pt x="74" y="0"/>
                  </a:lnTo>
                  <a:lnTo>
                    <a:pt x="90" y="27"/>
                  </a:lnTo>
                  <a:close/>
                </a:path>
              </a:pathLst>
            </a:custGeom>
            <a:solidFill>
              <a:srgbClr val="8A79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4" name="Freeform 55">
              <a:extLst>
                <a:ext uri="{FF2B5EF4-FFF2-40B4-BE49-F238E27FC236}">
                  <a16:creationId xmlns:a16="http://schemas.microsoft.com/office/drawing/2014/main" id="{A2A054D1-3FD2-49E5-927C-F7C61587806E}"/>
                </a:ext>
              </a:extLst>
            </p:cNvPr>
            <p:cNvSpPr>
              <a:spLocks/>
            </p:cNvSpPr>
            <p:nvPr/>
          </p:nvSpPr>
          <p:spPr bwMode="auto">
            <a:xfrm>
              <a:off x="4945" y="1338"/>
              <a:ext cx="134" cy="106"/>
            </a:xfrm>
            <a:custGeom>
              <a:avLst/>
              <a:gdLst>
                <a:gd name="T0" fmla="*/ 134 w 134"/>
                <a:gd name="T1" fmla="*/ 37 h 106"/>
                <a:gd name="T2" fmla="*/ 106 w 134"/>
                <a:gd name="T3" fmla="*/ 54 h 106"/>
                <a:gd name="T4" fmla="*/ 22 w 134"/>
                <a:gd name="T5" fmla="*/ 106 h 106"/>
                <a:gd name="T6" fmla="*/ 19 w 134"/>
                <a:gd name="T7" fmla="*/ 101 h 106"/>
                <a:gd name="T8" fmla="*/ 3 w 134"/>
                <a:gd name="T9" fmla="*/ 74 h 106"/>
                <a:gd name="T10" fmla="*/ 0 w 134"/>
                <a:gd name="T11" fmla="*/ 69 h 106"/>
                <a:gd name="T12" fmla="*/ 83 w 134"/>
                <a:gd name="T13" fmla="*/ 17 h 106"/>
                <a:gd name="T14" fmla="*/ 110 w 134"/>
                <a:gd name="T15" fmla="*/ 0 h 106"/>
                <a:gd name="T16" fmla="*/ 134 w 134"/>
                <a:gd name="T17" fmla="*/ 3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106">
                  <a:moveTo>
                    <a:pt x="134" y="37"/>
                  </a:moveTo>
                  <a:lnTo>
                    <a:pt x="106" y="54"/>
                  </a:lnTo>
                  <a:lnTo>
                    <a:pt x="22" y="106"/>
                  </a:lnTo>
                  <a:lnTo>
                    <a:pt x="19" y="101"/>
                  </a:lnTo>
                  <a:lnTo>
                    <a:pt x="3" y="74"/>
                  </a:lnTo>
                  <a:lnTo>
                    <a:pt x="0" y="69"/>
                  </a:lnTo>
                  <a:lnTo>
                    <a:pt x="83" y="17"/>
                  </a:lnTo>
                  <a:lnTo>
                    <a:pt x="110" y="0"/>
                  </a:lnTo>
                  <a:lnTo>
                    <a:pt x="134" y="37"/>
                  </a:lnTo>
                  <a:close/>
                </a:path>
              </a:pathLst>
            </a:custGeom>
            <a:solidFill>
              <a:srgbClr val="8A79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5" name="Freeform 56">
              <a:extLst>
                <a:ext uri="{FF2B5EF4-FFF2-40B4-BE49-F238E27FC236}">
                  <a16:creationId xmlns:a16="http://schemas.microsoft.com/office/drawing/2014/main" id="{320701F6-0F75-4812-B0A2-82D734A50A18}"/>
                </a:ext>
              </a:extLst>
            </p:cNvPr>
            <p:cNvSpPr>
              <a:spLocks/>
            </p:cNvSpPr>
            <p:nvPr/>
          </p:nvSpPr>
          <p:spPr bwMode="auto">
            <a:xfrm>
              <a:off x="5052" y="1316"/>
              <a:ext cx="56" cy="64"/>
            </a:xfrm>
            <a:custGeom>
              <a:avLst/>
              <a:gdLst>
                <a:gd name="T0" fmla="*/ 56 w 56"/>
                <a:gd name="T1" fmla="*/ 46 h 64"/>
                <a:gd name="T2" fmla="*/ 29 w 56"/>
                <a:gd name="T3" fmla="*/ 64 h 64"/>
                <a:gd name="T4" fmla="*/ 27 w 56"/>
                <a:gd name="T5" fmla="*/ 59 h 64"/>
                <a:gd name="T6" fmla="*/ 3 w 56"/>
                <a:gd name="T7" fmla="*/ 22 h 64"/>
                <a:gd name="T8" fmla="*/ 0 w 56"/>
                <a:gd name="T9" fmla="*/ 17 h 64"/>
                <a:gd name="T10" fmla="*/ 27 w 56"/>
                <a:gd name="T11" fmla="*/ 0 h 64"/>
                <a:gd name="T12" fmla="*/ 56 w 56"/>
                <a:gd name="T13" fmla="*/ 46 h 64"/>
              </a:gdLst>
              <a:ahLst/>
              <a:cxnLst>
                <a:cxn ang="0">
                  <a:pos x="T0" y="T1"/>
                </a:cxn>
                <a:cxn ang="0">
                  <a:pos x="T2" y="T3"/>
                </a:cxn>
                <a:cxn ang="0">
                  <a:pos x="T4" y="T5"/>
                </a:cxn>
                <a:cxn ang="0">
                  <a:pos x="T6" y="T7"/>
                </a:cxn>
                <a:cxn ang="0">
                  <a:pos x="T8" y="T9"/>
                </a:cxn>
                <a:cxn ang="0">
                  <a:pos x="T10" y="T11"/>
                </a:cxn>
                <a:cxn ang="0">
                  <a:pos x="T12" y="T13"/>
                </a:cxn>
              </a:cxnLst>
              <a:rect l="0" t="0" r="r" b="b"/>
              <a:pathLst>
                <a:path w="56" h="64">
                  <a:moveTo>
                    <a:pt x="56" y="46"/>
                  </a:moveTo>
                  <a:lnTo>
                    <a:pt x="29" y="64"/>
                  </a:lnTo>
                  <a:lnTo>
                    <a:pt x="27" y="59"/>
                  </a:lnTo>
                  <a:lnTo>
                    <a:pt x="3" y="22"/>
                  </a:lnTo>
                  <a:lnTo>
                    <a:pt x="0" y="17"/>
                  </a:lnTo>
                  <a:lnTo>
                    <a:pt x="27" y="0"/>
                  </a:lnTo>
                  <a:lnTo>
                    <a:pt x="56" y="46"/>
                  </a:lnTo>
                  <a:close/>
                </a:path>
              </a:pathLst>
            </a:custGeom>
            <a:solidFill>
              <a:srgbClr val="8A79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6" name="Freeform 57">
              <a:extLst>
                <a:ext uri="{FF2B5EF4-FFF2-40B4-BE49-F238E27FC236}">
                  <a16:creationId xmlns:a16="http://schemas.microsoft.com/office/drawing/2014/main" id="{B989C7EC-FE3C-424E-9FAA-1661BF8930C9}"/>
                </a:ext>
              </a:extLst>
            </p:cNvPr>
            <p:cNvSpPr>
              <a:spLocks/>
            </p:cNvSpPr>
            <p:nvPr/>
          </p:nvSpPr>
          <p:spPr bwMode="auto">
            <a:xfrm>
              <a:off x="4803" y="1504"/>
              <a:ext cx="18" cy="23"/>
            </a:xfrm>
            <a:custGeom>
              <a:avLst/>
              <a:gdLst>
                <a:gd name="T0" fmla="*/ 20 w 22"/>
                <a:gd name="T1" fmla="*/ 27 h 29"/>
                <a:gd name="T2" fmla="*/ 18 w 22"/>
                <a:gd name="T3" fmla="*/ 28 h 29"/>
                <a:gd name="T4" fmla="*/ 14 w 22"/>
                <a:gd name="T5" fmla="*/ 27 h 29"/>
                <a:gd name="T6" fmla="*/ 1 w 22"/>
                <a:gd name="T7" fmla="*/ 6 h 29"/>
                <a:gd name="T8" fmla="*/ 2 w 22"/>
                <a:gd name="T9" fmla="*/ 2 h 29"/>
                <a:gd name="T10" fmla="*/ 4 w 22"/>
                <a:gd name="T11" fmla="*/ 1 h 29"/>
                <a:gd name="T12" fmla="*/ 8 w 22"/>
                <a:gd name="T13" fmla="*/ 2 h 29"/>
                <a:gd name="T14" fmla="*/ 21 w 22"/>
                <a:gd name="T15" fmla="*/ 23 h 29"/>
                <a:gd name="T16" fmla="*/ 20 w 22"/>
                <a:gd name="T17"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9">
                  <a:moveTo>
                    <a:pt x="20" y="27"/>
                  </a:moveTo>
                  <a:cubicBezTo>
                    <a:pt x="18" y="28"/>
                    <a:pt x="18" y="28"/>
                    <a:pt x="18" y="28"/>
                  </a:cubicBezTo>
                  <a:cubicBezTo>
                    <a:pt x="17" y="29"/>
                    <a:pt x="15" y="28"/>
                    <a:pt x="14" y="27"/>
                  </a:cubicBezTo>
                  <a:cubicBezTo>
                    <a:pt x="1" y="6"/>
                    <a:pt x="1" y="6"/>
                    <a:pt x="1" y="6"/>
                  </a:cubicBezTo>
                  <a:cubicBezTo>
                    <a:pt x="0" y="5"/>
                    <a:pt x="0" y="3"/>
                    <a:pt x="2" y="2"/>
                  </a:cubicBezTo>
                  <a:cubicBezTo>
                    <a:pt x="4" y="1"/>
                    <a:pt x="4" y="1"/>
                    <a:pt x="4" y="1"/>
                  </a:cubicBezTo>
                  <a:cubicBezTo>
                    <a:pt x="5" y="0"/>
                    <a:pt x="7" y="0"/>
                    <a:pt x="8" y="2"/>
                  </a:cubicBezTo>
                  <a:cubicBezTo>
                    <a:pt x="21" y="23"/>
                    <a:pt x="21" y="23"/>
                    <a:pt x="21" y="23"/>
                  </a:cubicBezTo>
                  <a:cubicBezTo>
                    <a:pt x="22" y="24"/>
                    <a:pt x="21" y="26"/>
                    <a:pt x="20" y="27"/>
                  </a:cubicBezTo>
                  <a:close/>
                </a:path>
              </a:pathLst>
            </a:custGeom>
            <a:solidFill>
              <a:srgbClr val="8A79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7" name="Freeform 58">
              <a:extLst>
                <a:ext uri="{FF2B5EF4-FFF2-40B4-BE49-F238E27FC236}">
                  <a16:creationId xmlns:a16="http://schemas.microsoft.com/office/drawing/2014/main" id="{D240B6AD-DDC5-443B-81C3-A958A284E5E8}"/>
                </a:ext>
              </a:extLst>
            </p:cNvPr>
            <p:cNvSpPr>
              <a:spLocks/>
            </p:cNvSpPr>
            <p:nvPr/>
          </p:nvSpPr>
          <p:spPr bwMode="auto">
            <a:xfrm>
              <a:off x="4921" y="1429"/>
              <a:ext cx="27" cy="38"/>
            </a:xfrm>
            <a:custGeom>
              <a:avLst/>
              <a:gdLst>
                <a:gd name="T0" fmla="*/ 19 w 33"/>
                <a:gd name="T1" fmla="*/ 47 h 47"/>
                <a:gd name="T2" fmla="*/ 0 w 33"/>
                <a:gd name="T3" fmla="*/ 5 h 47"/>
                <a:gd name="T4" fmla="*/ 16 w 33"/>
                <a:gd name="T5" fmla="*/ 8 h 47"/>
                <a:gd name="T6" fmla="*/ 33 w 33"/>
                <a:gd name="T7" fmla="*/ 26 h 47"/>
              </a:gdLst>
              <a:ahLst/>
              <a:cxnLst>
                <a:cxn ang="0">
                  <a:pos x="T0" y="T1"/>
                </a:cxn>
                <a:cxn ang="0">
                  <a:pos x="T2" y="T3"/>
                </a:cxn>
                <a:cxn ang="0">
                  <a:pos x="T4" y="T5"/>
                </a:cxn>
                <a:cxn ang="0">
                  <a:pos x="T6" y="T7"/>
                </a:cxn>
              </a:cxnLst>
              <a:rect l="0" t="0" r="r" b="b"/>
              <a:pathLst>
                <a:path w="33" h="47">
                  <a:moveTo>
                    <a:pt x="19" y="47"/>
                  </a:moveTo>
                  <a:cubicBezTo>
                    <a:pt x="11" y="34"/>
                    <a:pt x="6" y="16"/>
                    <a:pt x="0" y="5"/>
                  </a:cubicBezTo>
                  <a:cubicBezTo>
                    <a:pt x="2" y="0"/>
                    <a:pt x="8" y="0"/>
                    <a:pt x="16" y="8"/>
                  </a:cubicBezTo>
                  <a:cubicBezTo>
                    <a:pt x="22" y="15"/>
                    <a:pt x="27" y="30"/>
                    <a:pt x="33" y="26"/>
                  </a:cubicBezTo>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8" name="Freeform 59">
              <a:extLst>
                <a:ext uri="{FF2B5EF4-FFF2-40B4-BE49-F238E27FC236}">
                  <a16:creationId xmlns:a16="http://schemas.microsoft.com/office/drawing/2014/main" id="{606A75EA-9AE1-44BB-A849-03F73FF42CF2}"/>
                </a:ext>
              </a:extLst>
            </p:cNvPr>
            <p:cNvSpPr>
              <a:spLocks/>
            </p:cNvSpPr>
            <p:nvPr/>
          </p:nvSpPr>
          <p:spPr bwMode="auto">
            <a:xfrm>
              <a:off x="4614" y="1814"/>
              <a:ext cx="173" cy="171"/>
            </a:xfrm>
            <a:custGeom>
              <a:avLst/>
              <a:gdLst>
                <a:gd name="T0" fmla="*/ 70 w 173"/>
                <a:gd name="T1" fmla="*/ 171 h 171"/>
                <a:gd name="T2" fmla="*/ 173 w 173"/>
                <a:gd name="T3" fmla="*/ 72 h 171"/>
                <a:gd name="T4" fmla="*/ 173 w 173"/>
                <a:gd name="T5" fmla="*/ 72 h 171"/>
                <a:gd name="T6" fmla="*/ 103 w 173"/>
                <a:gd name="T7" fmla="*/ 0 h 171"/>
                <a:gd name="T8" fmla="*/ 0 w 173"/>
                <a:gd name="T9" fmla="*/ 101 h 171"/>
                <a:gd name="T10" fmla="*/ 70 w 173"/>
                <a:gd name="T11" fmla="*/ 171 h 171"/>
              </a:gdLst>
              <a:ahLst/>
              <a:cxnLst>
                <a:cxn ang="0">
                  <a:pos x="T0" y="T1"/>
                </a:cxn>
                <a:cxn ang="0">
                  <a:pos x="T2" y="T3"/>
                </a:cxn>
                <a:cxn ang="0">
                  <a:pos x="T4" y="T5"/>
                </a:cxn>
                <a:cxn ang="0">
                  <a:pos x="T6" y="T7"/>
                </a:cxn>
                <a:cxn ang="0">
                  <a:pos x="T8" y="T9"/>
                </a:cxn>
                <a:cxn ang="0">
                  <a:pos x="T10" y="T11"/>
                </a:cxn>
              </a:cxnLst>
              <a:rect l="0" t="0" r="r" b="b"/>
              <a:pathLst>
                <a:path w="173" h="171">
                  <a:moveTo>
                    <a:pt x="70" y="171"/>
                  </a:moveTo>
                  <a:lnTo>
                    <a:pt x="173" y="72"/>
                  </a:lnTo>
                  <a:lnTo>
                    <a:pt x="173" y="72"/>
                  </a:lnTo>
                  <a:lnTo>
                    <a:pt x="103" y="0"/>
                  </a:lnTo>
                  <a:lnTo>
                    <a:pt x="0" y="101"/>
                  </a:lnTo>
                  <a:lnTo>
                    <a:pt x="70" y="171"/>
                  </a:lnTo>
                  <a:close/>
                </a:path>
              </a:pathLst>
            </a:custGeom>
            <a:solidFill>
              <a:srgbClr val="4014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59" name="Freeform 60">
              <a:extLst>
                <a:ext uri="{FF2B5EF4-FFF2-40B4-BE49-F238E27FC236}">
                  <a16:creationId xmlns:a16="http://schemas.microsoft.com/office/drawing/2014/main" id="{1D464687-006D-4DCC-A488-E322F6C62251}"/>
                </a:ext>
              </a:extLst>
            </p:cNvPr>
            <p:cNvSpPr>
              <a:spLocks/>
            </p:cNvSpPr>
            <p:nvPr/>
          </p:nvSpPr>
          <p:spPr bwMode="auto">
            <a:xfrm>
              <a:off x="4614" y="1886"/>
              <a:ext cx="173" cy="99"/>
            </a:xfrm>
            <a:custGeom>
              <a:avLst/>
              <a:gdLst>
                <a:gd name="T0" fmla="*/ 70 w 173"/>
                <a:gd name="T1" fmla="*/ 99 h 99"/>
                <a:gd name="T2" fmla="*/ 173 w 173"/>
                <a:gd name="T3" fmla="*/ 0 h 99"/>
                <a:gd name="T4" fmla="*/ 173 w 173"/>
                <a:gd name="T5" fmla="*/ 0 h 99"/>
                <a:gd name="T6" fmla="*/ 0 w 173"/>
                <a:gd name="T7" fmla="*/ 29 h 99"/>
                <a:gd name="T8" fmla="*/ 70 w 173"/>
                <a:gd name="T9" fmla="*/ 99 h 99"/>
              </a:gdLst>
              <a:ahLst/>
              <a:cxnLst>
                <a:cxn ang="0">
                  <a:pos x="T0" y="T1"/>
                </a:cxn>
                <a:cxn ang="0">
                  <a:pos x="T2" y="T3"/>
                </a:cxn>
                <a:cxn ang="0">
                  <a:pos x="T4" y="T5"/>
                </a:cxn>
                <a:cxn ang="0">
                  <a:pos x="T6" y="T7"/>
                </a:cxn>
                <a:cxn ang="0">
                  <a:pos x="T8" y="T9"/>
                </a:cxn>
              </a:cxnLst>
              <a:rect l="0" t="0" r="r" b="b"/>
              <a:pathLst>
                <a:path w="173" h="99">
                  <a:moveTo>
                    <a:pt x="70" y="99"/>
                  </a:moveTo>
                  <a:lnTo>
                    <a:pt x="173" y="0"/>
                  </a:lnTo>
                  <a:lnTo>
                    <a:pt x="173" y="0"/>
                  </a:lnTo>
                  <a:lnTo>
                    <a:pt x="0" y="29"/>
                  </a:lnTo>
                  <a:lnTo>
                    <a:pt x="70" y="99"/>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60" name="Freeform 61">
              <a:extLst>
                <a:ext uri="{FF2B5EF4-FFF2-40B4-BE49-F238E27FC236}">
                  <a16:creationId xmlns:a16="http://schemas.microsoft.com/office/drawing/2014/main" id="{3DF5837D-6948-4D99-919D-F4FD0D403707}"/>
                </a:ext>
              </a:extLst>
            </p:cNvPr>
            <p:cNvSpPr>
              <a:spLocks/>
            </p:cNvSpPr>
            <p:nvPr/>
          </p:nvSpPr>
          <p:spPr bwMode="auto">
            <a:xfrm>
              <a:off x="4655" y="1842"/>
              <a:ext cx="78" cy="130"/>
            </a:xfrm>
            <a:custGeom>
              <a:avLst/>
              <a:gdLst>
                <a:gd name="T0" fmla="*/ 16 w 96"/>
                <a:gd name="T1" fmla="*/ 76 h 162"/>
                <a:gd name="T2" fmla="*/ 46 w 96"/>
                <a:gd name="T3" fmla="*/ 139 h 162"/>
                <a:gd name="T4" fmla="*/ 62 w 96"/>
                <a:gd name="T5" fmla="*/ 145 h 162"/>
                <a:gd name="T6" fmla="*/ 80 w 96"/>
                <a:gd name="T7" fmla="*/ 151 h 162"/>
                <a:gd name="T8" fmla="*/ 93 w 96"/>
                <a:gd name="T9" fmla="*/ 155 h 162"/>
                <a:gd name="T10" fmla="*/ 87 w 96"/>
                <a:gd name="T11" fmla="*/ 141 h 162"/>
                <a:gd name="T12" fmla="*/ 87 w 96"/>
                <a:gd name="T13" fmla="*/ 125 h 162"/>
                <a:gd name="T14" fmla="*/ 79 w 96"/>
                <a:gd name="T15" fmla="*/ 109 h 162"/>
                <a:gd name="T16" fmla="*/ 95 w 96"/>
                <a:gd name="T17" fmla="*/ 107 h 162"/>
                <a:gd name="T18" fmla="*/ 63 w 96"/>
                <a:gd name="T19" fmla="*/ 73 h 162"/>
                <a:gd name="T20" fmla="*/ 56 w 96"/>
                <a:gd name="T21" fmla="*/ 67 h 162"/>
                <a:gd name="T22" fmla="*/ 27 w 96"/>
                <a:gd name="T23" fmla="*/ 0 h 162"/>
                <a:gd name="T24" fmla="*/ 0 w 96"/>
                <a:gd name="T25" fmla="*/ 32 h 162"/>
                <a:gd name="T26" fmla="*/ 16 w 96"/>
                <a:gd name="T27" fmla="*/ 7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162">
                  <a:moveTo>
                    <a:pt x="16" y="76"/>
                  </a:moveTo>
                  <a:cubicBezTo>
                    <a:pt x="22" y="108"/>
                    <a:pt x="29" y="117"/>
                    <a:pt x="46" y="139"/>
                  </a:cubicBezTo>
                  <a:cubicBezTo>
                    <a:pt x="57" y="153"/>
                    <a:pt x="63" y="153"/>
                    <a:pt x="62" y="145"/>
                  </a:cubicBezTo>
                  <a:cubicBezTo>
                    <a:pt x="69" y="161"/>
                    <a:pt x="84" y="162"/>
                    <a:pt x="80" y="151"/>
                  </a:cubicBezTo>
                  <a:cubicBezTo>
                    <a:pt x="83" y="155"/>
                    <a:pt x="89" y="159"/>
                    <a:pt x="93" y="155"/>
                  </a:cubicBezTo>
                  <a:cubicBezTo>
                    <a:pt x="96" y="151"/>
                    <a:pt x="90" y="144"/>
                    <a:pt x="87" y="141"/>
                  </a:cubicBezTo>
                  <a:cubicBezTo>
                    <a:pt x="92" y="140"/>
                    <a:pt x="96" y="134"/>
                    <a:pt x="87" y="125"/>
                  </a:cubicBezTo>
                  <a:cubicBezTo>
                    <a:pt x="80" y="117"/>
                    <a:pt x="79" y="109"/>
                    <a:pt x="79" y="109"/>
                  </a:cubicBezTo>
                  <a:cubicBezTo>
                    <a:pt x="88" y="115"/>
                    <a:pt x="95" y="113"/>
                    <a:pt x="95" y="107"/>
                  </a:cubicBezTo>
                  <a:cubicBezTo>
                    <a:pt x="85" y="99"/>
                    <a:pt x="75" y="83"/>
                    <a:pt x="63" y="73"/>
                  </a:cubicBezTo>
                  <a:cubicBezTo>
                    <a:pt x="61" y="71"/>
                    <a:pt x="58" y="69"/>
                    <a:pt x="56" y="67"/>
                  </a:cubicBezTo>
                  <a:cubicBezTo>
                    <a:pt x="27" y="0"/>
                    <a:pt x="27" y="0"/>
                    <a:pt x="27" y="0"/>
                  </a:cubicBezTo>
                  <a:cubicBezTo>
                    <a:pt x="0" y="32"/>
                    <a:pt x="0" y="32"/>
                    <a:pt x="0" y="32"/>
                  </a:cubicBezTo>
                  <a:lnTo>
                    <a:pt x="16" y="76"/>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61" name="Freeform 62">
              <a:extLst>
                <a:ext uri="{FF2B5EF4-FFF2-40B4-BE49-F238E27FC236}">
                  <a16:creationId xmlns:a16="http://schemas.microsoft.com/office/drawing/2014/main" id="{EAD8F093-5FE3-48D2-A57F-5AB8A0B46BD6}"/>
                </a:ext>
              </a:extLst>
            </p:cNvPr>
            <p:cNvSpPr>
              <a:spLocks/>
            </p:cNvSpPr>
            <p:nvPr/>
          </p:nvSpPr>
          <p:spPr bwMode="auto">
            <a:xfrm>
              <a:off x="4597" y="1750"/>
              <a:ext cx="58" cy="57"/>
            </a:xfrm>
            <a:custGeom>
              <a:avLst/>
              <a:gdLst>
                <a:gd name="T0" fmla="*/ 50 w 72"/>
                <a:gd name="T1" fmla="*/ 63 h 71"/>
                <a:gd name="T2" fmla="*/ 8 w 72"/>
                <a:gd name="T3" fmla="*/ 50 h 71"/>
                <a:gd name="T4" fmla="*/ 22 w 72"/>
                <a:gd name="T5" fmla="*/ 7 h 71"/>
                <a:gd name="T6" fmla="*/ 64 w 72"/>
                <a:gd name="T7" fmla="*/ 21 h 71"/>
                <a:gd name="T8" fmla="*/ 50 w 72"/>
                <a:gd name="T9" fmla="*/ 63 h 71"/>
              </a:gdLst>
              <a:ahLst/>
              <a:cxnLst>
                <a:cxn ang="0">
                  <a:pos x="T0" y="T1"/>
                </a:cxn>
                <a:cxn ang="0">
                  <a:pos x="T2" y="T3"/>
                </a:cxn>
                <a:cxn ang="0">
                  <a:pos x="T4" y="T5"/>
                </a:cxn>
                <a:cxn ang="0">
                  <a:pos x="T6" y="T7"/>
                </a:cxn>
                <a:cxn ang="0">
                  <a:pos x="T8" y="T9"/>
                </a:cxn>
              </a:cxnLst>
              <a:rect l="0" t="0" r="r" b="b"/>
              <a:pathLst>
                <a:path w="72" h="71">
                  <a:moveTo>
                    <a:pt x="50" y="63"/>
                  </a:moveTo>
                  <a:cubicBezTo>
                    <a:pt x="35" y="71"/>
                    <a:pt x="16" y="65"/>
                    <a:pt x="8" y="50"/>
                  </a:cubicBezTo>
                  <a:cubicBezTo>
                    <a:pt x="0" y="34"/>
                    <a:pt x="6" y="15"/>
                    <a:pt x="22" y="7"/>
                  </a:cubicBezTo>
                  <a:cubicBezTo>
                    <a:pt x="37" y="0"/>
                    <a:pt x="56" y="6"/>
                    <a:pt x="64" y="21"/>
                  </a:cubicBezTo>
                  <a:cubicBezTo>
                    <a:pt x="72" y="37"/>
                    <a:pt x="65" y="55"/>
                    <a:pt x="50" y="63"/>
                  </a:cubicBez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sp>
          <p:nvSpPr>
            <p:cNvPr id="62" name="Freeform 63">
              <a:extLst>
                <a:ext uri="{FF2B5EF4-FFF2-40B4-BE49-F238E27FC236}">
                  <a16:creationId xmlns:a16="http://schemas.microsoft.com/office/drawing/2014/main" id="{37B07ED8-F9E3-4BE6-AF91-F6AE9CE76911}"/>
                </a:ext>
              </a:extLst>
            </p:cNvPr>
            <p:cNvSpPr>
              <a:spLocks/>
            </p:cNvSpPr>
            <p:nvPr/>
          </p:nvSpPr>
          <p:spPr bwMode="auto">
            <a:xfrm>
              <a:off x="4604" y="1767"/>
              <a:ext cx="92" cy="128"/>
            </a:xfrm>
            <a:custGeom>
              <a:avLst/>
              <a:gdLst>
                <a:gd name="T0" fmla="*/ 92 w 92"/>
                <a:gd name="T1" fmla="*/ 110 h 128"/>
                <a:gd name="T2" fmla="*/ 45 w 92"/>
                <a:gd name="T3" fmla="*/ 0 h 128"/>
                <a:gd name="T4" fmla="*/ 0 w 92"/>
                <a:gd name="T5" fmla="*/ 23 h 128"/>
                <a:gd name="T6" fmla="*/ 50 w 92"/>
                <a:gd name="T7" fmla="*/ 128 h 128"/>
                <a:gd name="T8" fmla="*/ 92 w 92"/>
                <a:gd name="T9" fmla="*/ 110 h 128"/>
              </a:gdLst>
              <a:ahLst/>
              <a:cxnLst>
                <a:cxn ang="0">
                  <a:pos x="T0" y="T1"/>
                </a:cxn>
                <a:cxn ang="0">
                  <a:pos x="T2" y="T3"/>
                </a:cxn>
                <a:cxn ang="0">
                  <a:pos x="T4" y="T5"/>
                </a:cxn>
                <a:cxn ang="0">
                  <a:pos x="T6" y="T7"/>
                </a:cxn>
                <a:cxn ang="0">
                  <a:pos x="T8" y="T9"/>
                </a:cxn>
              </a:cxnLst>
              <a:rect l="0" t="0" r="r" b="b"/>
              <a:pathLst>
                <a:path w="92" h="128">
                  <a:moveTo>
                    <a:pt x="92" y="110"/>
                  </a:moveTo>
                  <a:lnTo>
                    <a:pt x="45" y="0"/>
                  </a:lnTo>
                  <a:lnTo>
                    <a:pt x="0" y="23"/>
                  </a:lnTo>
                  <a:lnTo>
                    <a:pt x="50" y="128"/>
                  </a:lnTo>
                  <a:lnTo>
                    <a:pt x="92" y="110"/>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6822" tIns="63412" rIns="126822" bIns="63412" numCol="1" anchor="t" anchorCtr="0" compatLnSpc="1">
              <a:prstTxWarp prst="textNoShape">
                <a:avLst/>
              </a:prstTxWarp>
            </a:bodyPr>
            <a:lstStyle/>
            <a:p>
              <a:pPr defTabSz="634119"/>
              <a:endParaRPr lang="en-US" sz="2497">
                <a:solidFill>
                  <a:srgbClr val="000000"/>
                </a:solidFill>
                <a:latin typeface="Segoe UI"/>
              </a:endParaRPr>
            </a:p>
          </p:txBody>
        </p:sp>
      </p:grpSp>
      <p:sp>
        <p:nvSpPr>
          <p:cNvPr id="64" name="Title 1">
            <a:extLst>
              <a:ext uri="{FF2B5EF4-FFF2-40B4-BE49-F238E27FC236}">
                <a16:creationId xmlns:a16="http://schemas.microsoft.com/office/drawing/2014/main" id="{DA39BBBD-906F-4C71-89BB-D480F16F670F}"/>
              </a:ext>
            </a:extLst>
          </p:cNvPr>
          <p:cNvSpPr txBox="1">
            <a:spLocks/>
          </p:cNvSpPr>
          <p:nvPr/>
        </p:nvSpPr>
        <p:spPr>
          <a:xfrm>
            <a:off x="592905" y="3765621"/>
            <a:ext cx="8675014" cy="172902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gradFill>
                  <a:gsLst>
                    <a:gs pos="62564">
                      <a:srgbClr val="FFFFFF"/>
                    </a:gs>
                    <a:gs pos="55000">
                      <a:srgbClr val="FFFFFF"/>
                    </a:gs>
                  </a:gsLst>
                  <a:lin ang="5400000" scaled="0"/>
                </a:gradFill>
                <a:latin typeface="Segoe UI Semibold"/>
              </a:rPr>
              <a:t>Discover and Assess</a:t>
            </a:r>
          </a:p>
          <a:p>
            <a:pPr defTabSz="951304"/>
            <a:r>
              <a:rPr lang="en-US" sz="3672" spc="-51" dirty="0">
                <a:gradFill>
                  <a:gsLst>
                    <a:gs pos="62564">
                      <a:srgbClr val="FFFFFF"/>
                    </a:gs>
                    <a:gs pos="55000">
                      <a:srgbClr val="FFFFFF"/>
                    </a:gs>
                  </a:gsLst>
                  <a:lin ang="5400000" scaled="0"/>
                </a:gradFill>
                <a:latin typeface="Segoe UI Semibold"/>
              </a:rPr>
              <a:t>	</a:t>
            </a:r>
            <a:r>
              <a:rPr lang="en-US" sz="3672" i="1" spc="-51" dirty="0">
                <a:gradFill>
                  <a:gsLst>
                    <a:gs pos="62564">
                      <a:srgbClr val="FFFFFF"/>
                    </a:gs>
                    <a:gs pos="55000">
                      <a:srgbClr val="FFFFFF"/>
                    </a:gs>
                  </a:gsLst>
                  <a:lin ang="5400000" scaled="0"/>
                </a:gradFill>
                <a:latin typeface="Segoe UI Semibold"/>
              </a:rPr>
              <a:t>with</a:t>
            </a:r>
            <a:r>
              <a:rPr lang="en-US" sz="3672" spc="-51" dirty="0">
                <a:gradFill>
                  <a:gsLst>
                    <a:gs pos="62564">
                      <a:srgbClr val="FFFFFF"/>
                    </a:gs>
                    <a:gs pos="55000">
                      <a:srgbClr val="FFFFFF"/>
                    </a:gs>
                  </a:gsLst>
                  <a:lin ang="5400000" scaled="0"/>
                </a:gradFill>
                <a:latin typeface="Segoe UI Semibold"/>
              </a:rPr>
              <a:t> Azure Migrate</a:t>
            </a:r>
          </a:p>
          <a:p>
            <a:pPr defTabSz="951304"/>
            <a:endParaRPr lang="en-US" sz="3672" spc="-51" dirty="0">
              <a:gradFill>
                <a:gsLst>
                  <a:gs pos="62564">
                    <a:srgbClr val="FFFFFF"/>
                  </a:gs>
                  <a:gs pos="55000">
                    <a:srgbClr val="FFFFFF"/>
                  </a:gs>
                </a:gsLst>
                <a:lin ang="5400000" scaled="0"/>
              </a:gradFill>
              <a:latin typeface="Segoe UI Semibold"/>
            </a:endParaRPr>
          </a:p>
        </p:txBody>
      </p:sp>
    </p:spTree>
    <p:extLst>
      <p:ext uri="{BB962C8B-B14F-4D97-AF65-F5344CB8AC3E}">
        <p14:creationId xmlns:p14="http://schemas.microsoft.com/office/powerpoint/2010/main" val="130293190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82" y="-1"/>
            <a:ext cx="12434711" cy="6994525"/>
          </a:xfrm>
          <a:prstGeom prst="rect">
            <a:avLst/>
          </a:prstGeom>
        </p:spPr>
      </p:pic>
      <p:sp>
        <p:nvSpPr>
          <p:cNvPr id="11" name="Rectangle 10"/>
          <p:cNvSpPr/>
          <p:nvPr/>
        </p:nvSpPr>
        <p:spPr bwMode="auto">
          <a:xfrm>
            <a:off x="880" y="-2"/>
            <a:ext cx="12456917" cy="7002566"/>
          </a:xfrm>
          <a:prstGeom prst="rect">
            <a:avLst/>
          </a:prstGeom>
          <a:gradFill flip="none" rotWithShape="1">
            <a:gsLst>
              <a:gs pos="0">
                <a:srgbClr val="271D1F">
                  <a:alpha val="0"/>
                </a:srgbClr>
              </a:gs>
              <a:gs pos="99000">
                <a:srgbClr val="271D1F"/>
              </a:gs>
            </a:gsLst>
            <a:lin ang="81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448" b="0" i="0" u="none" strike="noStrike" kern="1200" cap="none" spc="0" normalizeH="0" baseline="0" noProof="0" dirty="0">
              <a:ln>
                <a:solidFill>
                  <a:sysClr val="windowText" lastClr="000000"/>
                </a:solid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Title 1"/>
          <p:cNvSpPr txBox="1">
            <a:spLocks/>
          </p:cNvSpPr>
          <p:nvPr/>
        </p:nvSpPr>
        <p:spPr bwMode="ltGray">
          <a:xfrm>
            <a:off x="700334" y="3600697"/>
            <a:ext cx="5550201" cy="932604"/>
          </a:xfrm>
          <a:prstGeom prst="rect">
            <a:avLst/>
          </a:prstGeom>
          <a:noFill/>
        </p:spPr>
        <p:txBody>
          <a:bodyPr lIns="149217" tIns="93260" rIns="149217" bIns="93260" anchor="t" anchorCtr="0"/>
          <a:lstStyle>
            <a:lvl1pPr algn="l" defTabSz="914367" rtl="0" eaLnBrk="1" latinLnBrk="0" hangingPunct="1">
              <a:lnSpc>
                <a:spcPct val="90000"/>
              </a:lnSpc>
              <a:spcBef>
                <a:spcPct val="0"/>
              </a:spcBef>
              <a:buNone/>
              <a:defRPr lang="en-US" sz="6000" b="0" kern="1200" cap="none" spc="-100" baseline="0">
                <a:ln w="3175">
                  <a:noFill/>
                </a:ln>
                <a:gradFill>
                  <a:gsLst>
                    <a:gs pos="0">
                      <a:srgbClr val="FFFFFF"/>
                    </a:gs>
                    <a:gs pos="100000">
                      <a:srgbClr val="FFFFFF"/>
                    </a:gs>
                  </a:gsLst>
                  <a:lin ang="5400000" scaled="0"/>
                </a:gradFill>
                <a:effectLst/>
                <a:latin typeface="+mj-lt"/>
                <a:ea typeface="+mn-ea"/>
                <a:cs typeface="Segoe UI" pitchFamily="34" charset="0"/>
              </a:defRPr>
            </a:lvl1pPr>
          </a:lstStyle>
          <a:p>
            <a:pPr marL="0" marR="0" lvl="0" indent="0" algn="l" defTabSz="932384" rtl="0" eaLnBrk="1" fontAlgn="auto" latinLnBrk="0" hangingPunct="1">
              <a:lnSpc>
                <a:spcPts val="2999"/>
              </a:lnSpc>
              <a:spcBef>
                <a:spcPct val="0"/>
              </a:spcBef>
              <a:spcAft>
                <a:spcPts val="0"/>
              </a:spcAft>
              <a:buClrTx/>
              <a:buSzTx/>
              <a:buFontTx/>
              <a:buNone/>
              <a:tabLst/>
              <a:defRPr/>
            </a:pPr>
            <a:r>
              <a:rPr kumimoji="0" lang="en-US" sz="2244" b="1" i="0" u="none" strike="noStrike" kern="1200" cap="none" spc="20" normalizeH="0" baseline="0" noProof="0">
                <a:ln w="3175">
                  <a:noFill/>
                </a:ln>
                <a:solidFill>
                  <a:srgbClr val="FFFFFF"/>
                </a:solidFill>
                <a:effectLst/>
                <a:uLnTx/>
                <a:uFillTx/>
                <a:latin typeface="Segoe UI"/>
                <a:ea typeface="+mn-ea"/>
                <a:cs typeface="Segoe UI" pitchFamily="34" charset="0"/>
              </a:rPr>
              <a:t>Your vision, your results, your cloud</a:t>
            </a:r>
          </a:p>
        </p:txBody>
      </p:sp>
      <p:pic>
        <p:nvPicPr>
          <p:cNvPr id="6" name="Picture 5">
            <a:extLst>
              <a:ext uri="{FF2B5EF4-FFF2-40B4-BE49-F238E27FC236}">
                <a16:creationId xmlns:a16="http://schemas.microsoft.com/office/drawing/2014/main" id="{11290D4B-2D12-4D3C-B106-A77209BB3A8C}"/>
              </a:ext>
            </a:extLst>
          </p:cNvPr>
          <p:cNvPicPr>
            <a:picLocks noChangeAspect="1"/>
          </p:cNvPicPr>
          <p:nvPr/>
        </p:nvPicPr>
        <p:blipFill>
          <a:blip r:embed="rId4"/>
          <a:stretch>
            <a:fillRect/>
          </a:stretch>
        </p:blipFill>
        <p:spPr>
          <a:xfrm>
            <a:off x="709733" y="1725908"/>
            <a:ext cx="4947327" cy="1741771"/>
          </a:xfrm>
          <a:prstGeom prst="rect">
            <a:avLst/>
          </a:prstGeom>
        </p:spPr>
      </p:pic>
      <p:pic>
        <p:nvPicPr>
          <p:cNvPr id="10" name="Picture 9">
            <a:extLst>
              <a:ext uri="{FF2B5EF4-FFF2-40B4-BE49-F238E27FC236}">
                <a16:creationId xmlns:a16="http://schemas.microsoft.com/office/drawing/2014/main" id="{D3675BDB-1B21-490A-B302-C4F9CBE8730D}"/>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61476" y="5883756"/>
            <a:ext cx="2394654" cy="880857"/>
          </a:xfrm>
          <a:prstGeom prst="rect">
            <a:avLst/>
          </a:prstGeom>
        </p:spPr>
      </p:pic>
      <p:sp>
        <p:nvSpPr>
          <p:cNvPr id="7" name="TextBox 6">
            <a:extLst>
              <a:ext uri="{FF2B5EF4-FFF2-40B4-BE49-F238E27FC236}">
                <a16:creationId xmlns:a16="http://schemas.microsoft.com/office/drawing/2014/main" id="{CDE56E23-99AA-48AF-817A-CE15A7C22217}"/>
              </a:ext>
            </a:extLst>
          </p:cNvPr>
          <p:cNvSpPr txBox="1"/>
          <p:nvPr/>
        </p:nvSpPr>
        <p:spPr>
          <a:xfrm>
            <a:off x="4073437" y="4656157"/>
            <a:ext cx="4643899" cy="1834348"/>
          </a:xfrm>
          <a:prstGeom prst="rect">
            <a:avLst/>
          </a:prstGeom>
          <a:noFill/>
        </p:spPr>
        <p:txBody>
          <a:bodyPr wrap="none" lIns="182880" tIns="146304" rIns="182880" bIns="146304" rtlCol="0">
            <a:spAutoFit/>
          </a:bodyPr>
          <a:lstStyle/>
          <a:p>
            <a:pPr marL="0" marR="0" lvl="0" indent="0" algn="ctr" defTabSz="914400" rtl="0" eaLnBrk="1" fontAlgn="base" latinLnBrk="0" hangingPunct="1">
              <a:lnSpc>
                <a:spcPct val="90000"/>
              </a:lnSpc>
              <a:spcBef>
                <a:spcPct val="0"/>
              </a:spcBef>
              <a:spcAft>
                <a:spcPts val="600"/>
              </a:spcAft>
              <a:buClrTx/>
              <a:buSzTx/>
              <a:buFontTx/>
              <a:buNone/>
              <a:tabLst/>
              <a:defRPr/>
            </a:pPr>
            <a:r>
              <a:rPr kumimoji="0" lang="en-US" sz="4400" b="0" i="0" u="none" strike="noStrike" kern="1200" cap="none" spc="-102" normalizeH="0" baseline="0" noProof="0" dirty="0">
                <a:ln w="3175">
                  <a:noFill/>
                </a:ln>
                <a:solidFill>
                  <a:srgbClr val="00BCF2"/>
                </a:solidFill>
                <a:effectLst/>
                <a:uLnTx/>
                <a:uFillTx/>
                <a:latin typeface="Segoe UI Light"/>
                <a:ea typeface="+mn-ea"/>
                <a:cs typeface="Segoe UI" pitchFamily="34" charset="0"/>
              </a:rPr>
              <a:t>Mohamed Garrana</a:t>
            </a:r>
          </a:p>
          <a:p>
            <a:pPr marL="0" marR="0" lvl="0" indent="0" algn="ctr" defTabSz="914400" rtl="0" eaLnBrk="1" fontAlgn="base" latinLnBrk="0" hangingPunct="1">
              <a:lnSpc>
                <a:spcPct val="90000"/>
              </a:lnSpc>
              <a:spcBef>
                <a:spcPct val="0"/>
              </a:spcBef>
              <a:spcAft>
                <a:spcPts val="600"/>
              </a:spcAft>
              <a:buClrTx/>
              <a:buSzTx/>
              <a:buFontTx/>
              <a:buNone/>
              <a:tabLst/>
              <a:defRPr/>
            </a:pPr>
            <a:r>
              <a:rPr kumimoji="0" lang="en-US" sz="28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Cloud Solution Architect</a:t>
            </a:r>
          </a:p>
          <a:p>
            <a:pPr marL="0" marR="0" lvl="0" indent="0" algn="ctr" defTabSz="914400" rtl="0" eaLnBrk="1" fontAlgn="base" latinLnBrk="0" hangingPunct="1">
              <a:lnSpc>
                <a:spcPct val="90000"/>
              </a:lnSpc>
              <a:spcBef>
                <a:spcPct val="0"/>
              </a:spcBef>
              <a:spcAft>
                <a:spcPts val="600"/>
              </a:spcAft>
              <a:buClrTx/>
              <a:buSzTx/>
              <a:buFontTx/>
              <a:buNone/>
              <a:tabLst/>
              <a:defRPr/>
            </a:pPr>
            <a:r>
              <a:rPr kumimoji="0" lang="en-US" sz="28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MEA HQ</a:t>
            </a:r>
          </a:p>
        </p:txBody>
      </p:sp>
      <p:sp>
        <p:nvSpPr>
          <p:cNvPr id="2" name="TextBox 1">
            <a:extLst>
              <a:ext uri="{FF2B5EF4-FFF2-40B4-BE49-F238E27FC236}">
                <a16:creationId xmlns:a16="http://schemas.microsoft.com/office/drawing/2014/main" id="{B63203ED-15F6-4C24-9E03-B3D97057E28C}"/>
              </a:ext>
            </a:extLst>
          </p:cNvPr>
          <p:cNvSpPr txBox="1"/>
          <p:nvPr/>
        </p:nvSpPr>
        <p:spPr>
          <a:xfrm>
            <a:off x="7437437" y="3573462"/>
            <a:ext cx="5405899"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lang="en-US" sz="2400" b="1" dirty="0">
                <a:solidFill>
                  <a:srgbClr val="FFFFFF"/>
                </a:solidFill>
                <a:latin typeface="Segoe UI"/>
              </a:rPr>
              <a:t>Datacenter Migration to Azure</a:t>
            </a:r>
            <a:endParaRPr kumimoji="0" lang="en-US" sz="2400" b="1"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4047924021"/>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9B93A-ED04-43F1-8D94-F73484B0C26E}"/>
              </a:ext>
            </a:extLst>
          </p:cNvPr>
          <p:cNvSpPr>
            <a:spLocks noGrp="1"/>
          </p:cNvSpPr>
          <p:nvPr>
            <p:ph type="title"/>
          </p:nvPr>
        </p:nvSpPr>
        <p:spPr/>
        <p:txBody>
          <a:bodyPr/>
          <a:lstStyle/>
          <a:p>
            <a:r>
              <a:rPr lang="en-US" dirty="0"/>
              <a:t>Azure Migrate for Discovery and Assessment </a:t>
            </a:r>
          </a:p>
        </p:txBody>
      </p:sp>
      <p:sp>
        <p:nvSpPr>
          <p:cNvPr id="3" name="TextBox 2">
            <a:extLst>
              <a:ext uri="{FF2B5EF4-FFF2-40B4-BE49-F238E27FC236}">
                <a16:creationId xmlns:a16="http://schemas.microsoft.com/office/drawing/2014/main" id="{662B43E1-D6E6-43C0-995B-E9B7DE2E2384}"/>
              </a:ext>
            </a:extLst>
          </p:cNvPr>
          <p:cNvSpPr txBox="1"/>
          <p:nvPr/>
        </p:nvSpPr>
        <p:spPr>
          <a:xfrm>
            <a:off x="774575" y="1483897"/>
            <a:ext cx="7903452" cy="4133479"/>
          </a:xfrm>
          <a:prstGeom prst="rect">
            <a:avLst/>
          </a:prstGeom>
          <a:noFill/>
        </p:spPr>
        <p:txBody>
          <a:bodyPr wrap="square" lIns="186494" tIns="149195" rIns="186494" bIns="149195" rtlCol="0">
            <a:spAutoFit/>
          </a:bodyPr>
          <a:lstStyle/>
          <a:p>
            <a:pPr defTabSz="951143">
              <a:lnSpc>
                <a:spcPct val="90000"/>
              </a:lnSpc>
              <a:spcAft>
                <a:spcPts val="612"/>
              </a:spcAft>
            </a:pPr>
            <a:r>
              <a:rPr lang="en-US" sz="2913" b="1" dirty="0">
                <a:gradFill>
                  <a:gsLst>
                    <a:gs pos="2917">
                      <a:srgbClr val="353535"/>
                    </a:gs>
                    <a:gs pos="30000">
                      <a:srgbClr val="353535"/>
                    </a:gs>
                  </a:gsLst>
                  <a:lin ang="5400000" scaled="0"/>
                </a:gradFill>
                <a:latin typeface="Segoe UI Semilight"/>
              </a:rPr>
              <a:t>What does it do?</a:t>
            </a:r>
          </a:p>
          <a:p>
            <a:pPr marL="356692" indent="-356692" defTabSz="951143">
              <a:lnSpc>
                <a:spcPct val="90000"/>
              </a:lnSpc>
              <a:spcAft>
                <a:spcPts val="612"/>
              </a:spcAft>
              <a:buFont typeface="Arial" panose="020B0604020202020204" pitchFamily="34" charset="0"/>
              <a:buChar char="•"/>
            </a:pPr>
            <a:r>
              <a:rPr lang="en-US" sz="2040" dirty="0">
                <a:gradFill>
                  <a:gsLst>
                    <a:gs pos="2917">
                      <a:srgbClr val="353535"/>
                    </a:gs>
                    <a:gs pos="30000">
                      <a:srgbClr val="353535"/>
                    </a:gs>
                  </a:gsLst>
                  <a:lin ang="5400000" scaled="0"/>
                </a:gradFill>
                <a:latin typeface="Segoe UI Semilight"/>
              </a:rPr>
              <a:t>Easily </a:t>
            </a:r>
            <a:r>
              <a:rPr lang="en-US" sz="2040" b="1" dirty="0">
                <a:solidFill>
                  <a:srgbClr val="8E0000"/>
                </a:solidFill>
                <a:latin typeface="Segoe UI Semilight"/>
              </a:rPr>
              <a:t>discover</a:t>
            </a:r>
            <a:r>
              <a:rPr lang="en-US" sz="2040" dirty="0">
                <a:gradFill>
                  <a:gsLst>
                    <a:gs pos="2917">
                      <a:srgbClr val="353535"/>
                    </a:gs>
                    <a:gs pos="30000">
                      <a:srgbClr val="353535"/>
                    </a:gs>
                  </a:gsLst>
                  <a:lin ang="5400000" scaled="0"/>
                </a:gradFill>
                <a:latin typeface="Segoe UI Semilight"/>
              </a:rPr>
              <a:t> on-premises </a:t>
            </a:r>
            <a:r>
              <a:rPr lang="en-US" sz="2040" b="1" dirty="0">
                <a:solidFill>
                  <a:srgbClr val="8E0000"/>
                </a:solidFill>
                <a:latin typeface="Segoe UI Semilight"/>
              </a:rPr>
              <a:t>VMs and applications</a:t>
            </a:r>
            <a:r>
              <a:rPr lang="en-US" sz="2040" dirty="0">
                <a:gradFill>
                  <a:gsLst>
                    <a:gs pos="2917">
                      <a:srgbClr val="353535"/>
                    </a:gs>
                    <a:gs pos="30000">
                      <a:srgbClr val="353535"/>
                    </a:gs>
                  </a:gsLst>
                  <a:lin ang="5400000" scaled="0"/>
                </a:gradFill>
                <a:latin typeface="Segoe UI Semilight"/>
              </a:rPr>
              <a:t>, including application dependencies </a:t>
            </a:r>
          </a:p>
          <a:p>
            <a:pPr marL="356692" indent="-356692" defTabSz="951143">
              <a:lnSpc>
                <a:spcPct val="90000"/>
              </a:lnSpc>
              <a:spcAft>
                <a:spcPts val="612"/>
              </a:spcAft>
              <a:buFont typeface="Arial" panose="020B0604020202020204" pitchFamily="34" charset="0"/>
              <a:buChar char="•"/>
            </a:pPr>
            <a:r>
              <a:rPr lang="en-US" sz="2040" dirty="0">
                <a:gradFill>
                  <a:gsLst>
                    <a:gs pos="2917">
                      <a:srgbClr val="353535"/>
                    </a:gs>
                    <a:gs pos="30000">
                      <a:srgbClr val="353535"/>
                    </a:gs>
                  </a:gsLst>
                  <a:lin ang="5400000" scaled="0"/>
                </a:gradFill>
                <a:latin typeface="Segoe UI Semilight"/>
              </a:rPr>
              <a:t>Insightful workload </a:t>
            </a:r>
            <a:r>
              <a:rPr lang="en-US" sz="2040" b="1" dirty="0">
                <a:solidFill>
                  <a:srgbClr val="8E0000"/>
                </a:solidFill>
                <a:latin typeface="Segoe UI Semilight"/>
              </a:rPr>
              <a:t>assessments</a:t>
            </a:r>
            <a:r>
              <a:rPr lang="en-US" sz="2040" dirty="0">
                <a:gradFill>
                  <a:gsLst>
                    <a:gs pos="2917">
                      <a:srgbClr val="353535"/>
                    </a:gs>
                    <a:gs pos="30000">
                      <a:srgbClr val="353535"/>
                    </a:gs>
                  </a:gsLst>
                  <a:lin ang="5400000" scaled="0"/>
                </a:gradFill>
                <a:latin typeface="Segoe UI Semilight"/>
              </a:rPr>
              <a:t>:</a:t>
            </a:r>
          </a:p>
          <a:p>
            <a:pPr marL="832281" lvl="1" indent="-356692" defTabSz="951143">
              <a:lnSpc>
                <a:spcPct val="90000"/>
              </a:lnSpc>
              <a:spcAft>
                <a:spcPts val="612"/>
              </a:spcAft>
              <a:buFont typeface="Arial" panose="020B0604020202020204" pitchFamily="34" charset="0"/>
              <a:buChar char="•"/>
            </a:pPr>
            <a:r>
              <a:rPr lang="en-US" sz="1664" dirty="0">
                <a:gradFill>
                  <a:gsLst>
                    <a:gs pos="2917">
                      <a:srgbClr val="353535"/>
                    </a:gs>
                    <a:gs pos="30000">
                      <a:srgbClr val="353535"/>
                    </a:gs>
                  </a:gsLst>
                  <a:lin ang="5400000" scaled="0"/>
                </a:gradFill>
                <a:latin typeface="Segoe UI Semilight"/>
              </a:rPr>
              <a:t>Right-sized Azure resources based on utilization history</a:t>
            </a:r>
          </a:p>
          <a:p>
            <a:pPr marL="832281" lvl="1" indent="-356692" defTabSz="951143">
              <a:lnSpc>
                <a:spcPct val="90000"/>
              </a:lnSpc>
              <a:spcAft>
                <a:spcPts val="612"/>
              </a:spcAft>
              <a:buFont typeface="Arial" panose="020B0604020202020204" pitchFamily="34" charset="0"/>
              <a:buChar char="•"/>
            </a:pPr>
            <a:r>
              <a:rPr lang="en-US" sz="1664" dirty="0">
                <a:gradFill>
                  <a:gsLst>
                    <a:gs pos="2917">
                      <a:srgbClr val="353535"/>
                    </a:gs>
                    <a:gs pos="30000">
                      <a:srgbClr val="353535"/>
                    </a:gs>
                  </a:gsLst>
                  <a:lin ang="5400000" scaled="0"/>
                </a:gradFill>
                <a:latin typeface="Segoe UI Semilight"/>
              </a:rPr>
              <a:t>Estimated monthly run costs in Azure </a:t>
            </a:r>
          </a:p>
          <a:p>
            <a:pPr marL="832281" lvl="1" indent="-356692" defTabSz="951143">
              <a:lnSpc>
                <a:spcPct val="90000"/>
              </a:lnSpc>
              <a:spcAft>
                <a:spcPts val="612"/>
              </a:spcAft>
              <a:buFont typeface="Arial" panose="020B0604020202020204" pitchFamily="34" charset="0"/>
              <a:buChar char="•"/>
            </a:pPr>
            <a:r>
              <a:rPr lang="en-US" sz="1664" dirty="0">
                <a:gradFill>
                  <a:gsLst>
                    <a:gs pos="2917">
                      <a:srgbClr val="353535"/>
                    </a:gs>
                    <a:gs pos="30000">
                      <a:srgbClr val="353535"/>
                    </a:gs>
                  </a:gsLst>
                  <a:lin ang="5400000" scaled="0"/>
                </a:gradFill>
                <a:latin typeface="Segoe UI Semilight"/>
              </a:rPr>
              <a:t>Migration risks and recommended tools </a:t>
            </a:r>
          </a:p>
          <a:p>
            <a:pPr defTabSz="951143">
              <a:lnSpc>
                <a:spcPct val="90000"/>
              </a:lnSpc>
              <a:spcBef>
                <a:spcPts val="1837"/>
              </a:spcBef>
              <a:spcAft>
                <a:spcPts val="612"/>
              </a:spcAft>
            </a:pPr>
            <a:r>
              <a:rPr lang="en-US" sz="2913" b="1" dirty="0">
                <a:gradFill>
                  <a:gsLst>
                    <a:gs pos="2917">
                      <a:srgbClr val="353535"/>
                    </a:gs>
                    <a:gs pos="30000">
                      <a:srgbClr val="353535"/>
                    </a:gs>
                  </a:gsLst>
                  <a:lin ang="5400000" scaled="0"/>
                </a:gradFill>
                <a:latin typeface="Segoe UI Semilight"/>
              </a:rPr>
              <a:t>Roadmap</a:t>
            </a:r>
            <a:endParaRPr lang="en-US" sz="2913" b="1" dirty="0">
              <a:solidFill>
                <a:srgbClr val="D83B01"/>
              </a:solidFill>
              <a:latin typeface="Segoe UI Semilight"/>
            </a:endParaRPr>
          </a:p>
          <a:p>
            <a:pPr marL="356692" indent="-356692" defTabSz="951143">
              <a:lnSpc>
                <a:spcPct val="90000"/>
              </a:lnSpc>
              <a:spcAft>
                <a:spcPts val="612"/>
              </a:spcAft>
              <a:buFont typeface="Arial" panose="020B0604020202020204" pitchFamily="34" charset="0"/>
              <a:buChar char="•"/>
            </a:pPr>
            <a:r>
              <a:rPr lang="en-US" sz="2040" dirty="0">
                <a:gradFill>
                  <a:gsLst>
                    <a:gs pos="2917">
                      <a:srgbClr val="353535"/>
                    </a:gs>
                    <a:gs pos="30000">
                      <a:srgbClr val="353535"/>
                    </a:gs>
                  </a:gsLst>
                  <a:lin ang="5400000" scaled="0"/>
                </a:gradFill>
                <a:latin typeface="Segoe UI Semilight"/>
              </a:rPr>
              <a:t>Hyper-V &amp; physical server discovery and assessment</a:t>
            </a:r>
          </a:p>
          <a:p>
            <a:pPr marL="356692" indent="-356692" defTabSz="951143">
              <a:lnSpc>
                <a:spcPct val="90000"/>
              </a:lnSpc>
              <a:spcAft>
                <a:spcPts val="612"/>
              </a:spcAft>
              <a:buFont typeface="Arial" panose="020B0604020202020204" pitchFamily="34" charset="0"/>
              <a:buChar char="•"/>
            </a:pPr>
            <a:r>
              <a:rPr lang="en-US" sz="2040" dirty="0">
                <a:gradFill>
                  <a:gsLst>
                    <a:gs pos="2917">
                      <a:srgbClr val="353535"/>
                    </a:gs>
                    <a:gs pos="30000">
                      <a:srgbClr val="353535"/>
                    </a:gs>
                  </a:gsLst>
                  <a:lin ang="5400000" scaled="0"/>
                </a:gradFill>
                <a:latin typeface="Segoe UI Semilight"/>
              </a:rPr>
              <a:t>Built-in migration experience </a:t>
            </a:r>
          </a:p>
        </p:txBody>
      </p:sp>
      <p:cxnSp>
        <p:nvCxnSpPr>
          <p:cNvPr id="4" name="Straight Arrow Connector 3">
            <a:extLst>
              <a:ext uri="{FF2B5EF4-FFF2-40B4-BE49-F238E27FC236}">
                <a16:creationId xmlns:a16="http://schemas.microsoft.com/office/drawing/2014/main" id="{B3CBF1E0-1F69-4226-8FC3-036541D4DA79}"/>
              </a:ext>
            </a:extLst>
          </p:cNvPr>
          <p:cNvCxnSpPr/>
          <p:nvPr/>
        </p:nvCxnSpPr>
        <p:spPr>
          <a:xfrm flipV="1">
            <a:off x="10678913" y="4045251"/>
            <a:ext cx="0" cy="1055498"/>
          </a:xfrm>
          <a:prstGeom prst="straightConnector1">
            <a:avLst/>
          </a:prstGeom>
          <a:ln w="28575">
            <a:solidFill>
              <a:schemeClr val="accent3"/>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B5C687F1-16B2-4CC1-B7DA-686B79DCF829}"/>
              </a:ext>
            </a:extLst>
          </p:cNvPr>
          <p:cNvCxnSpPr/>
          <p:nvPr/>
        </p:nvCxnSpPr>
        <p:spPr>
          <a:xfrm flipV="1">
            <a:off x="9249869" y="4045251"/>
            <a:ext cx="0" cy="1055498"/>
          </a:xfrm>
          <a:prstGeom prst="straightConnector1">
            <a:avLst/>
          </a:prstGeom>
          <a:ln w="28575">
            <a:solidFill>
              <a:schemeClr val="accent3"/>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6B6B8D0-5A4B-43EC-B4DF-B570D51C0910}"/>
              </a:ext>
            </a:extLst>
          </p:cNvPr>
          <p:cNvCxnSpPr>
            <a:cxnSpLocks/>
          </p:cNvCxnSpPr>
          <p:nvPr/>
        </p:nvCxnSpPr>
        <p:spPr>
          <a:xfrm>
            <a:off x="8272112" y="1714621"/>
            <a:ext cx="0" cy="4359303"/>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C3F9F5A0-57E2-4674-BDD4-54C9DE72091E}"/>
              </a:ext>
            </a:extLst>
          </p:cNvPr>
          <p:cNvGrpSpPr/>
          <p:nvPr/>
        </p:nvGrpSpPr>
        <p:grpSpPr>
          <a:xfrm>
            <a:off x="9001098" y="1633228"/>
            <a:ext cx="2098657" cy="1328004"/>
            <a:chOff x="8824913" y="1973262"/>
            <a:chExt cx="2057986" cy="1302268"/>
          </a:xfrm>
        </p:grpSpPr>
        <p:sp>
          <p:nvSpPr>
            <p:cNvPr id="9" name="cloud" title="Icon of a cloud">
              <a:extLst>
                <a:ext uri="{FF2B5EF4-FFF2-40B4-BE49-F238E27FC236}">
                  <a16:creationId xmlns:a16="http://schemas.microsoft.com/office/drawing/2014/main" id="{14BFE8C9-242D-48E1-9860-F14F5B3947FA}"/>
                </a:ext>
              </a:extLst>
            </p:cNvPr>
            <p:cNvSpPr>
              <a:spLocks noChangeAspect="1"/>
            </p:cNvSpPr>
            <p:nvPr/>
          </p:nvSpPr>
          <p:spPr bwMode="auto">
            <a:xfrm>
              <a:off x="8824913" y="1973262"/>
              <a:ext cx="2057986" cy="1302268"/>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4" rIns="93247" bIns="46624" numCol="1" anchor="t" anchorCtr="0" compatLnSpc="1">
              <a:prstTxWarp prst="textNoShape">
                <a:avLst/>
              </a:prstTxWarp>
            </a:bodyPr>
            <a:lstStyle/>
            <a:p>
              <a:pPr defTabSz="951143"/>
              <a:endParaRPr lang="en-US" sz="1837">
                <a:solidFill>
                  <a:srgbClr val="353535"/>
                </a:solidFill>
                <a:latin typeface="Segoe UI"/>
              </a:endParaRPr>
            </a:p>
          </p:txBody>
        </p:sp>
        <p:sp>
          <p:nvSpPr>
            <p:cNvPr id="10" name="TextBox 9">
              <a:extLst>
                <a:ext uri="{FF2B5EF4-FFF2-40B4-BE49-F238E27FC236}">
                  <a16:creationId xmlns:a16="http://schemas.microsoft.com/office/drawing/2014/main" id="{8C1F9DE2-41D3-46CC-BAB4-8C84636D50E2}"/>
                </a:ext>
              </a:extLst>
            </p:cNvPr>
            <p:cNvSpPr txBox="1"/>
            <p:nvPr/>
          </p:nvSpPr>
          <p:spPr>
            <a:xfrm>
              <a:off x="9068863" y="2444483"/>
              <a:ext cx="1524000" cy="634580"/>
            </a:xfrm>
            <a:prstGeom prst="rect">
              <a:avLst/>
            </a:prstGeom>
            <a:noFill/>
          </p:spPr>
          <p:txBody>
            <a:bodyPr wrap="square" lIns="186494" tIns="149195" rIns="186494" bIns="149195" rtlCol="0">
              <a:spAutoFit/>
            </a:bodyPr>
            <a:lstStyle/>
            <a:p>
              <a:pPr algn="ctr" defTabSz="951143">
                <a:lnSpc>
                  <a:spcPct val="90000"/>
                </a:lnSpc>
                <a:spcAft>
                  <a:spcPts val="612"/>
                </a:spcAft>
              </a:pPr>
              <a:r>
                <a:rPr lang="en-US" sz="2448">
                  <a:gradFill>
                    <a:gsLst>
                      <a:gs pos="2917">
                        <a:srgbClr val="002050"/>
                      </a:gs>
                      <a:gs pos="30000">
                        <a:srgbClr val="002050"/>
                      </a:gs>
                    </a:gsLst>
                    <a:lin ang="5400000" scaled="0"/>
                  </a:gradFill>
                  <a:latin typeface="Segoe UI"/>
                </a:rPr>
                <a:t>Azure</a:t>
              </a:r>
            </a:p>
          </p:txBody>
        </p:sp>
      </p:grpSp>
      <p:sp>
        <p:nvSpPr>
          <p:cNvPr id="13" name="building_7" title="Icon of a building with a curved section protruding from it">
            <a:extLst>
              <a:ext uri="{FF2B5EF4-FFF2-40B4-BE49-F238E27FC236}">
                <a16:creationId xmlns:a16="http://schemas.microsoft.com/office/drawing/2014/main" id="{34C709FC-CAE8-410D-9A14-CF409253D519}"/>
              </a:ext>
            </a:extLst>
          </p:cNvPr>
          <p:cNvSpPr>
            <a:spLocks noChangeAspect="1" noEditPoints="1"/>
          </p:cNvSpPr>
          <p:nvPr/>
        </p:nvSpPr>
        <p:spPr bwMode="auto">
          <a:xfrm>
            <a:off x="9408591" y="4600155"/>
            <a:ext cx="1283677" cy="1453516"/>
          </a:xfrm>
          <a:custGeom>
            <a:avLst/>
            <a:gdLst>
              <a:gd name="T0" fmla="*/ 142 w 235"/>
              <a:gd name="T1" fmla="*/ 110 h 269"/>
              <a:gd name="T2" fmla="*/ 168 w 235"/>
              <a:gd name="T3" fmla="*/ 110 h 269"/>
              <a:gd name="T4" fmla="*/ 235 w 235"/>
              <a:gd name="T5" fmla="*/ 176 h 269"/>
              <a:gd name="T6" fmla="*/ 235 w 235"/>
              <a:gd name="T7" fmla="*/ 269 h 269"/>
              <a:gd name="T8" fmla="*/ 142 w 235"/>
              <a:gd name="T9" fmla="*/ 94 h 269"/>
              <a:gd name="T10" fmla="*/ 142 w 235"/>
              <a:gd name="T11" fmla="*/ 72 h 269"/>
              <a:gd name="T12" fmla="*/ 0 w 235"/>
              <a:gd name="T13" fmla="*/ 72 h 269"/>
              <a:gd name="T14" fmla="*/ 0 w 235"/>
              <a:gd name="T15" fmla="*/ 269 h 269"/>
              <a:gd name="T16" fmla="*/ 54 w 235"/>
              <a:gd name="T17" fmla="*/ 269 h 269"/>
              <a:gd name="T18" fmla="*/ 54 w 235"/>
              <a:gd name="T19" fmla="*/ 215 h 269"/>
              <a:gd name="T20" fmla="*/ 91 w 235"/>
              <a:gd name="T21" fmla="*/ 215 h 269"/>
              <a:gd name="T22" fmla="*/ 91 w 235"/>
              <a:gd name="T23" fmla="*/ 269 h 269"/>
              <a:gd name="T24" fmla="*/ 142 w 235"/>
              <a:gd name="T25" fmla="*/ 269 h 269"/>
              <a:gd name="T26" fmla="*/ 142 w 235"/>
              <a:gd name="T27" fmla="*/ 110 h 269"/>
              <a:gd name="T28" fmla="*/ 142 w 235"/>
              <a:gd name="T29" fmla="*/ 94 h 269"/>
              <a:gd name="T30" fmla="*/ 127 w 235"/>
              <a:gd name="T31" fmla="*/ 72 h 269"/>
              <a:gd name="T32" fmla="*/ 127 w 235"/>
              <a:gd name="T33" fmla="*/ 37 h 269"/>
              <a:gd name="T34" fmla="*/ 16 w 235"/>
              <a:gd name="T35" fmla="*/ 37 h 269"/>
              <a:gd name="T36" fmla="*/ 16 w 235"/>
              <a:gd name="T37" fmla="*/ 72 h 269"/>
              <a:gd name="T38" fmla="*/ 90 w 235"/>
              <a:gd name="T39" fmla="*/ 37 h 269"/>
              <a:gd name="T40" fmla="*/ 90 w 235"/>
              <a:gd name="T41" fmla="*/ 0 h 269"/>
              <a:gd name="T42" fmla="*/ 53 w 235"/>
              <a:gd name="T43" fmla="*/ 0 h 269"/>
              <a:gd name="T44" fmla="*/ 53 w 235"/>
              <a:gd name="T45" fmla="*/ 37 h 269"/>
              <a:gd name="T46" fmla="*/ 36 w 235"/>
              <a:gd name="T47" fmla="*/ 106 h 269"/>
              <a:gd name="T48" fmla="*/ 36 w 235"/>
              <a:gd name="T49" fmla="*/ 129 h 269"/>
              <a:gd name="T50" fmla="*/ 71 w 235"/>
              <a:gd name="T51" fmla="*/ 106 h 269"/>
              <a:gd name="T52" fmla="*/ 71 w 235"/>
              <a:gd name="T53" fmla="*/ 129 h 269"/>
              <a:gd name="T54" fmla="*/ 108 w 235"/>
              <a:gd name="T55" fmla="*/ 106 h 269"/>
              <a:gd name="T56" fmla="*/ 108 w 235"/>
              <a:gd name="T57" fmla="*/ 129 h 269"/>
              <a:gd name="T58" fmla="*/ 36 w 235"/>
              <a:gd name="T59" fmla="*/ 160 h 269"/>
              <a:gd name="T60" fmla="*/ 36 w 235"/>
              <a:gd name="T61" fmla="*/ 184 h 269"/>
              <a:gd name="T62" fmla="*/ 71 w 235"/>
              <a:gd name="T63" fmla="*/ 160 h 269"/>
              <a:gd name="T64" fmla="*/ 71 w 235"/>
              <a:gd name="T65" fmla="*/ 184 h 269"/>
              <a:gd name="T66" fmla="*/ 108 w 235"/>
              <a:gd name="T67" fmla="*/ 160 h 269"/>
              <a:gd name="T68" fmla="*/ 108 w 235"/>
              <a:gd name="T69" fmla="*/ 184 h 269"/>
              <a:gd name="T70" fmla="*/ 175 w 235"/>
              <a:gd name="T71" fmla="*/ 269 h 269"/>
              <a:gd name="T72" fmla="*/ 201 w 235"/>
              <a:gd name="T73" fmla="*/ 269 h 269"/>
              <a:gd name="T74" fmla="*/ 175 w 235"/>
              <a:gd name="T75" fmla="*/ 235 h 269"/>
              <a:gd name="T76" fmla="*/ 201 w 235"/>
              <a:gd name="T77" fmla="*/ 235 h 269"/>
              <a:gd name="T78" fmla="*/ 175 w 235"/>
              <a:gd name="T79" fmla="*/ 200 h 269"/>
              <a:gd name="T80" fmla="*/ 201 w 235"/>
              <a:gd name="T81" fmla="*/ 200 h 269"/>
              <a:gd name="T82" fmla="*/ 175 w 235"/>
              <a:gd name="T83" fmla="*/ 166 h 269"/>
              <a:gd name="T84" fmla="*/ 201 w 235"/>
              <a:gd name="T85" fmla="*/ 16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5" h="269">
                <a:moveTo>
                  <a:pt x="142" y="110"/>
                </a:moveTo>
                <a:cubicBezTo>
                  <a:pt x="168" y="110"/>
                  <a:pt x="168" y="110"/>
                  <a:pt x="168" y="110"/>
                </a:cubicBezTo>
                <a:cubicBezTo>
                  <a:pt x="205" y="110"/>
                  <a:pt x="235" y="140"/>
                  <a:pt x="235" y="176"/>
                </a:cubicBezTo>
                <a:cubicBezTo>
                  <a:pt x="235" y="269"/>
                  <a:pt x="235" y="269"/>
                  <a:pt x="235" y="269"/>
                </a:cubicBezTo>
                <a:moveTo>
                  <a:pt x="142" y="94"/>
                </a:moveTo>
                <a:cubicBezTo>
                  <a:pt x="142" y="72"/>
                  <a:pt x="142" y="72"/>
                  <a:pt x="142" y="72"/>
                </a:cubicBezTo>
                <a:cubicBezTo>
                  <a:pt x="0" y="72"/>
                  <a:pt x="0" y="72"/>
                  <a:pt x="0" y="72"/>
                </a:cubicBezTo>
                <a:cubicBezTo>
                  <a:pt x="0" y="269"/>
                  <a:pt x="0" y="269"/>
                  <a:pt x="0" y="269"/>
                </a:cubicBezTo>
                <a:cubicBezTo>
                  <a:pt x="54" y="269"/>
                  <a:pt x="54" y="269"/>
                  <a:pt x="54" y="269"/>
                </a:cubicBezTo>
                <a:cubicBezTo>
                  <a:pt x="54" y="215"/>
                  <a:pt x="54" y="215"/>
                  <a:pt x="54" y="215"/>
                </a:cubicBezTo>
                <a:cubicBezTo>
                  <a:pt x="91" y="215"/>
                  <a:pt x="91" y="215"/>
                  <a:pt x="91" y="215"/>
                </a:cubicBezTo>
                <a:cubicBezTo>
                  <a:pt x="91" y="269"/>
                  <a:pt x="91" y="269"/>
                  <a:pt x="91" y="269"/>
                </a:cubicBezTo>
                <a:cubicBezTo>
                  <a:pt x="142" y="269"/>
                  <a:pt x="142" y="269"/>
                  <a:pt x="142" y="269"/>
                </a:cubicBezTo>
                <a:cubicBezTo>
                  <a:pt x="142" y="110"/>
                  <a:pt x="142" y="110"/>
                  <a:pt x="142" y="110"/>
                </a:cubicBezTo>
                <a:lnTo>
                  <a:pt x="142" y="94"/>
                </a:lnTo>
                <a:close/>
                <a:moveTo>
                  <a:pt x="127" y="72"/>
                </a:moveTo>
                <a:cubicBezTo>
                  <a:pt x="127" y="37"/>
                  <a:pt x="127" y="37"/>
                  <a:pt x="127" y="37"/>
                </a:cubicBezTo>
                <a:cubicBezTo>
                  <a:pt x="16" y="37"/>
                  <a:pt x="16" y="37"/>
                  <a:pt x="16" y="37"/>
                </a:cubicBezTo>
                <a:cubicBezTo>
                  <a:pt x="16" y="72"/>
                  <a:pt x="16" y="72"/>
                  <a:pt x="16" y="72"/>
                </a:cubicBezTo>
                <a:moveTo>
                  <a:pt x="90" y="37"/>
                </a:moveTo>
                <a:cubicBezTo>
                  <a:pt x="90" y="0"/>
                  <a:pt x="90" y="0"/>
                  <a:pt x="90" y="0"/>
                </a:cubicBezTo>
                <a:cubicBezTo>
                  <a:pt x="53" y="0"/>
                  <a:pt x="53" y="0"/>
                  <a:pt x="53" y="0"/>
                </a:cubicBezTo>
                <a:cubicBezTo>
                  <a:pt x="53" y="37"/>
                  <a:pt x="53" y="37"/>
                  <a:pt x="53" y="37"/>
                </a:cubicBezTo>
                <a:moveTo>
                  <a:pt x="36" y="106"/>
                </a:moveTo>
                <a:cubicBezTo>
                  <a:pt x="36" y="129"/>
                  <a:pt x="36" y="129"/>
                  <a:pt x="36" y="129"/>
                </a:cubicBezTo>
                <a:moveTo>
                  <a:pt x="71" y="106"/>
                </a:moveTo>
                <a:cubicBezTo>
                  <a:pt x="71" y="129"/>
                  <a:pt x="71" y="129"/>
                  <a:pt x="71" y="129"/>
                </a:cubicBezTo>
                <a:moveTo>
                  <a:pt x="108" y="106"/>
                </a:moveTo>
                <a:cubicBezTo>
                  <a:pt x="108" y="129"/>
                  <a:pt x="108" y="129"/>
                  <a:pt x="108" y="129"/>
                </a:cubicBezTo>
                <a:moveTo>
                  <a:pt x="36" y="160"/>
                </a:moveTo>
                <a:cubicBezTo>
                  <a:pt x="36" y="184"/>
                  <a:pt x="36" y="184"/>
                  <a:pt x="36" y="184"/>
                </a:cubicBezTo>
                <a:moveTo>
                  <a:pt x="71" y="160"/>
                </a:moveTo>
                <a:cubicBezTo>
                  <a:pt x="71" y="184"/>
                  <a:pt x="71" y="184"/>
                  <a:pt x="71" y="184"/>
                </a:cubicBezTo>
                <a:moveTo>
                  <a:pt x="108" y="160"/>
                </a:moveTo>
                <a:cubicBezTo>
                  <a:pt x="108" y="184"/>
                  <a:pt x="108" y="184"/>
                  <a:pt x="108" y="184"/>
                </a:cubicBezTo>
                <a:moveTo>
                  <a:pt x="175" y="269"/>
                </a:moveTo>
                <a:cubicBezTo>
                  <a:pt x="201" y="269"/>
                  <a:pt x="201" y="269"/>
                  <a:pt x="201" y="269"/>
                </a:cubicBezTo>
                <a:moveTo>
                  <a:pt x="175" y="235"/>
                </a:moveTo>
                <a:cubicBezTo>
                  <a:pt x="201" y="235"/>
                  <a:pt x="201" y="235"/>
                  <a:pt x="201" y="235"/>
                </a:cubicBezTo>
                <a:moveTo>
                  <a:pt x="175" y="200"/>
                </a:moveTo>
                <a:cubicBezTo>
                  <a:pt x="201" y="200"/>
                  <a:pt x="201" y="200"/>
                  <a:pt x="201" y="200"/>
                </a:cubicBezTo>
                <a:moveTo>
                  <a:pt x="175" y="166"/>
                </a:moveTo>
                <a:cubicBezTo>
                  <a:pt x="201" y="166"/>
                  <a:pt x="201" y="166"/>
                  <a:pt x="201" y="166"/>
                </a:cubicBez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4" rIns="93247" bIns="46624" numCol="1" anchor="t" anchorCtr="0" compatLnSpc="1">
            <a:prstTxWarp prst="textNoShape">
              <a:avLst/>
            </a:prstTxWarp>
          </a:bodyPr>
          <a:lstStyle/>
          <a:p>
            <a:pPr defTabSz="951143"/>
            <a:endParaRPr lang="en-US" sz="1837">
              <a:solidFill>
                <a:srgbClr val="353535"/>
              </a:solidFill>
              <a:latin typeface="Segoe UI"/>
            </a:endParaRPr>
          </a:p>
        </p:txBody>
      </p:sp>
      <p:pic>
        <p:nvPicPr>
          <p:cNvPr id="2050" name="Picture 2" descr="Image result for linux logo transparent png">
            <a:extLst>
              <a:ext uri="{FF2B5EF4-FFF2-40B4-BE49-F238E27FC236}">
                <a16:creationId xmlns:a16="http://schemas.microsoft.com/office/drawing/2014/main" id="{AD71EFF7-292C-4528-9F43-B754F428F9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12038" y="3083161"/>
            <a:ext cx="885502" cy="97810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windows logo transparent png">
            <a:extLst>
              <a:ext uri="{FF2B5EF4-FFF2-40B4-BE49-F238E27FC236}">
                <a16:creationId xmlns:a16="http://schemas.microsoft.com/office/drawing/2014/main" id="{C3F75BFD-FED6-436B-8E18-20D22BA35B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40075" y="3129452"/>
            <a:ext cx="673360" cy="738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61752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68F83-0342-4765-801B-6A61E6E58826}"/>
              </a:ext>
            </a:extLst>
          </p:cNvPr>
          <p:cNvSpPr>
            <a:spLocks noGrp="1"/>
          </p:cNvSpPr>
          <p:nvPr>
            <p:ph type="title"/>
          </p:nvPr>
        </p:nvSpPr>
        <p:spPr/>
        <p:txBody>
          <a:bodyPr/>
          <a:lstStyle/>
          <a:p>
            <a:r>
              <a:rPr lang="en-US" dirty="0"/>
              <a:t>How Azure Migrate Works</a:t>
            </a:r>
          </a:p>
        </p:txBody>
      </p:sp>
      <p:grpSp>
        <p:nvGrpSpPr>
          <p:cNvPr id="3" name="Group 2">
            <a:extLst>
              <a:ext uri="{FF2B5EF4-FFF2-40B4-BE49-F238E27FC236}">
                <a16:creationId xmlns:a16="http://schemas.microsoft.com/office/drawing/2014/main" id="{664C9251-AB45-454B-A487-2B03C59D63FF}"/>
              </a:ext>
            </a:extLst>
          </p:cNvPr>
          <p:cNvGrpSpPr/>
          <p:nvPr/>
        </p:nvGrpSpPr>
        <p:grpSpPr>
          <a:xfrm>
            <a:off x="787855" y="3874777"/>
            <a:ext cx="2084956" cy="2917084"/>
            <a:chOff x="770839" y="3799189"/>
            <a:chExt cx="2044550" cy="2860551"/>
          </a:xfrm>
        </p:grpSpPr>
        <p:grpSp>
          <p:nvGrpSpPr>
            <p:cNvPr id="4" name="Group 3">
              <a:extLst>
                <a:ext uri="{FF2B5EF4-FFF2-40B4-BE49-F238E27FC236}">
                  <a16:creationId xmlns:a16="http://schemas.microsoft.com/office/drawing/2014/main" id="{79520E3A-AD25-4190-9FB5-42348C2302EE}"/>
                </a:ext>
              </a:extLst>
            </p:cNvPr>
            <p:cNvGrpSpPr/>
            <p:nvPr/>
          </p:nvGrpSpPr>
          <p:grpSpPr>
            <a:xfrm>
              <a:off x="770839" y="3799189"/>
              <a:ext cx="2044550" cy="2328859"/>
              <a:chOff x="1152482" y="4223800"/>
              <a:chExt cx="2044550" cy="2328859"/>
            </a:xfrm>
          </p:grpSpPr>
          <p:pic>
            <p:nvPicPr>
              <p:cNvPr id="6" name="Picture 5">
                <a:extLst>
                  <a:ext uri="{FF2B5EF4-FFF2-40B4-BE49-F238E27FC236}">
                    <a16:creationId xmlns:a16="http://schemas.microsoft.com/office/drawing/2014/main" id="{6223C218-B0AB-4D65-83CB-D83C4467435F}"/>
                  </a:ext>
                </a:extLst>
              </p:cNvPr>
              <p:cNvPicPr>
                <a:picLocks noChangeAspect="1"/>
              </p:cNvPicPr>
              <p:nvPr/>
            </p:nvPicPr>
            <p:blipFill>
              <a:blip r:embed="rId3"/>
              <a:stretch>
                <a:fillRect/>
              </a:stretch>
            </p:blipFill>
            <p:spPr>
              <a:xfrm>
                <a:off x="1152483" y="5363468"/>
                <a:ext cx="331361" cy="1189191"/>
              </a:xfrm>
              <a:prstGeom prst="rect">
                <a:avLst/>
              </a:prstGeom>
            </p:spPr>
          </p:pic>
          <p:pic>
            <p:nvPicPr>
              <p:cNvPr id="7" name="Picture 6">
                <a:extLst>
                  <a:ext uri="{FF2B5EF4-FFF2-40B4-BE49-F238E27FC236}">
                    <a16:creationId xmlns:a16="http://schemas.microsoft.com/office/drawing/2014/main" id="{132681B3-9F5A-456C-8BB9-8B97D63F18E0}"/>
                  </a:ext>
                </a:extLst>
              </p:cNvPr>
              <p:cNvPicPr>
                <a:picLocks noChangeAspect="1"/>
              </p:cNvPicPr>
              <p:nvPr/>
            </p:nvPicPr>
            <p:blipFill>
              <a:blip r:embed="rId4"/>
              <a:stretch>
                <a:fillRect/>
              </a:stretch>
            </p:blipFill>
            <p:spPr>
              <a:xfrm>
                <a:off x="1507953" y="6281944"/>
                <a:ext cx="238967" cy="232330"/>
              </a:xfrm>
              <a:prstGeom prst="rect">
                <a:avLst/>
              </a:prstGeom>
            </p:spPr>
          </p:pic>
          <p:pic>
            <p:nvPicPr>
              <p:cNvPr id="8" name="Picture 7">
                <a:extLst>
                  <a:ext uri="{FF2B5EF4-FFF2-40B4-BE49-F238E27FC236}">
                    <a16:creationId xmlns:a16="http://schemas.microsoft.com/office/drawing/2014/main" id="{DE9EF635-1007-4631-BBD9-BC01C18A751A}"/>
                  </a:ext>
                </a:extLst>
              </p:cNvPr>
              <p:cNvPicPr>
                <a:picLocks noChangeAspect="1"/>
              </p:cNvPicPr>
              <p:nvPr/>
            </p:nvPicPr>
            <p:blipFill>
              <a:blip r:embed="rId4"/>
              <a:stretch>
                <a:fillRect/>
              </a:stretch>
            </p:blipFill>
            <p:spPr>
              <a:xfrm>
                <a:off x="1513218" y="5987965"/>
                <a:ext cx="238967" cy="232330"/>
              </a:xfrm>
              <a:prstGeom prst="rect">
                <a:avLst/>
              </a:prstGeom>
            </p:spPr>
          </p:pic>
          <p:pic>
            <p:nvPicPr>
              <p:cNvPr id="9" name="Picture 8">
                <a:extLst>
                  <a:ext uri="{FF2B5EF4-FFF2-40B4-BE49-F238E27FC236}">
                    <a16:creationId xmlns:a16="http://schemas.microsoft.com/office/drawing/2014/main" id="{39CB294D-D4FA-4461-BF13-B0F8B15858B4}"/>
                  </a:ext>
                </a:extLst>
              </p:cNvPr>
              <p:cNvPicPr>
                <a:picLocks noChangeAspect="1"/>
              </p:cNvPicPr>
              <p:nvPr/>
            </p:nvPicPr>
            <p:blipFill>
              <a:blip r:embed="rId4"/>
              <a:stretch>
                <a:fillRect/>
              </a:stretch>
            </p:blipFill>
            <p:spPr>
              <a:xfrm>
                <a:off x="1516085" y="5700203"/>
                <a:ext cx="238967" cy="232330"/>
              </a:xfrm>
              <a:prstGeom prst="rect">
                <a:avLst/>
              </a:prstGeom>
            </p:spPr>
          </p:pic>
          <p:pic>
            <p:nvPicPr>
              <p:cNvPr id="10" name="Picture 9">
                <a:extLst>
                  <a:ext uri="{FF2B5EF4-FFF2-40B4-BE49-F238E27FC236}">
                    <a16:creationId xmlns:a16="http://schemas.microsoft.com/office/drawing/2014/main" id="{1A925441-F871-4368-92FF-5525E14F958E}"/>
                  </a:ext>
                </a:extLst>
              </p:cNvPr>
              <p:cNvPicPr>
                <a:picLocks noChangeAspect="1"/>
              </p:cNvPicPr>
              <p:nvPr/>
            </p:nvPicPr>
            <p:blipFill>
              <a:blip r:embed="rId4"/>
              <a:stretch>
                <a:fillRect/>
              </a:stretch>
            </p:blipFill>
            <p:spPr>
              <a:xfrm>
                <a:off x="1517975" y="5403573"/>
                <a:ext cx="238967" cy="232330"/>
              </a:xfrm>
              <a:prstGeom prst="rect">
                <a:avLst/>
              </a:prstGeom>
            </p:spPr>
          </p:pic>
          <p:sp>
            <p:nvSpPr>
              <p:cNvPr id="11" name="TextBox 10">
                <a:extLst>
                  <a:ext uri="{FF2B5EF4-FFF2-40B4-BE49-F238E27FC236}">
                    <a16:creationId xmlns:a16="http://schemas.microsoft.com/office/drawing/2014/main" id="{6F8D451E-FC52-488E-9D78-875183B1F788}"/>
                  </a:ext>
                </a:extLst>
              </p:cNvPr>
              <p:cNvSpPr txBox="1"/>
              <p:nvPr/>
            </p:nvSpPr>
            <p:spPr>
              <a:xfrm>
                <a:off x="1328301" y="4408341"/>
                <a:ext cx="841448" cy="531887"/>
              </a:xfrm>
              <a:prstGeom prst="rect">
                <a:avLst/>
              </a:prstGeom>
              <a:noFill/>
            </p:spPr>
            <p:txBody>
              <a:bodyPr wrap="square" rtlCol="0">
                <a:spAutoFit/>
              </a:bodyPr>
              <a:lstStyle/>
              <a:p>
                <a:pPr algn="ctr" defTabSz="951093"/>
                <a:r>
                  <a:rPr lang="en-US" sz="1428" b="1" dirty="0">
                    <a:solidFill>
                      <a:prstClr val="black"/>
                    </a:solidFill>
                    <a:latin typeface="Segoe UI Semilight" panose="020B0402040204020203" pitchFamily="34" charset="0"/>
                    <a:cs typeface="Segoe UI Semilight" panose="020B0402040204020203" pitchFamily="34" charset="0"/>
                  </a:rPr>
                  <a:t>vCenter Server</a:t>
                </a:r>
              </a:p>
            </p:txBody>
          </p:sp>
          <p:sp>
            <p:nvSpPr>
              <p:cNvPr id="12" name="Freeform 5">
                <a:extLst>
                  <a:ext uri="{FF2B5EF4-FFF2-40B4-BE49-F238E27FC236}">
                    <a16:creationId xmlns:a16="http://schemas.microsoft.com/office/drawing/2014/main" id="{3B1E6B10-34A6-4B18-926E-0602417C320E}"/>
                  </a:ext>
                </a:extLst>
              </p:cNvPr>
              <p:cNvSpPr>
                <a:spLocks noChangeAspect="1" noEditPoints="1"/>
              </p:cNvSpPr>
              <p:nvPr/>
            </p:nvSpPr>
            <p:spPr bwMode="auto">
              <a:xfrm>
                <a:off x="2070479" y="4223800"/>
                <a:ext cx="294297" cy="609953"/>
              </a:xfrm>
              <a:custGeom>
                <a:avLst/>
                <a:gdLst>
                  <a:gd name="T0" fmla="*/ 0 w 102"/>
                  <a:gd name="T1" fmla="*/ 214 h 214"/>
                  <a:gd name="T2" fmla="*/ 102 w 102"/>
                  <a:gd name="T3" fmla="*/ 0 h 214"/>
                  <a:gd name="T4" fmla="*/ 20 w 102"/>
                  <a:gd name="T5" fmla="*/ 98 h 214"/>
                  <a:gd name="T6" fmla="*/ 20 w 102"/>
                  <a:gd name="T7" fmla="*/ 90 h 214"/>
                  <a:gd name="T8" fmla="*/ 20 w 102"/>
                  <a:gd name="T9" fmla="*/ 98 h 214"/>
                  <a:gd name="T10" fmla="*/ 27 w 102"/>
                  <a:gd name="T11" fmla="*/ 94 h 214"/>
                  <a:gd name="T12" fmla="*/ 35 w 102"/>
                  <a:gd name="T13" fmla="*/ 94 h 214"/>
                  <a:gd name="T14" fmla="*/ 84 w 102"/>
                  <a:gd name="T15" fmla="*/ 100 h 214"/>
                  <a:gd name="T16" fmla="*/ 72 w 102"/>
                  <a:gd name="T17" fmla="*/ 92 h 214"/>
                  <a:gd name="T18" fmla="*/ 73 w 102"/>
                  <a:gd name="T19" fmla="*/ 90 h 214"/>
                  <a:gd name="T20" fmla="*/ 74 w 102"/>
                  <a:gd name="T21" fmla="*/ 90 h 214"/>
                  <a:gd name="T22" fmla="*/ 74 w 102"/>
                  <a:gd name="T23" fmla="*/ 89 h 214"/>
                  <a:gd name="T24" fmla="*/ 75 w 102"/>
                  <a:gd name="T25" fmla="*/ 92 h 214"/>
                  <a:gd name="T26" fmla="*/ 75 w 102"/>
                  <a:gd name="T27" fmla="*/ 100 h 214"/>
                  <a:gd name="T28" fmla="*/ 81 w 102"/>
                  <a:gd name="T29" fmla="*/ 92 h 214"/>
                  <a:gd name="T30" fmla="*/ 80 w 102"/>
                  <a:gd name="T31" fmla="*/ 91 h 214"/>
                  <a:gd name="T32" fmla="*/ 81 w 102"/>
                  <a:gd name="T33" fmla="*/ 90 h 214"/>
                  <a:gd name="T34" fmla="*/ 81 w 102"/>
                  <a:gd name="T35" fmla="*/ 90 h 214"/>
                  <a:gd name="T36" fmla="*/ 84 w 102"/>
                  <a:gd name="T37" fmla="*/ 100 h 214"/>
                  <a:gd name="T38" fmla="*/ 76 w 102"/>
                  <a:gd name="T39" fmla="*/ 87 h 214"/>
                  <a:gd name="T40" fmla="*/ 77 w 102"/>
                  <a:gd name="T41" fmla="*/ 86 h 214"/>
                  <a:gd name="T42" fmla="*/ 77 w 102"/>
                  <a:gd name="T43" fmla="*/ 86 h 214"/>
                  <a:gd name="T44" fmla="*/ 78 w 102"/>
                  <a:gd name="T45" fmla="*/ 86 h 214"/>
                  <a:gd name="T46" fmla="*/ 79 w 102"/>
                  <a:gd name="T47" fmla="*/ 86 h 214"/>
                  <a:gd name="T48" fmla="*/ 79 w 102"/>
                  <a:gd name="T49" fmla="*/ 95 h 214"/>
                  <a:gd name="T50" fmla="*/ 79 w 102"/>
                  <a:gd name="T51" fmla="*/ 96 h 214"/>
                  <a:gd name="T52" fmla="*/ 77 w 102"/>
                  <a:gd name="T53" fmla="*/ 96 h 214"/>
                  <a:gd name="T54" fmla="*/ 77 w 102"/>
                  <a:gd name="T55" fmla="*/ 95 h 214"/>
                  <a:gd name="T56" fmla="*/ 89 w 102"/>
                  <a:gd name="T57" fmla="*/ 75 h 214"/>
                  <a:gd name="T58" fmla="*/ 13 w 102"/>
                  <a:gd name="T59" fmla="*/ 59 h 214"/>
                  <a:gd name="T60" fmla="*/ 89 w 102"/>
                  <a:gd name="T61" fmla="*/ 75 h 214"/>
                  <a:gd name="T62" fmla="*/ 13 w 102"/>
                  <a:gd name="T63" fmla="*/ 53 h 214"/>
                  <a:gd name="T64" fmla="*/ 89 w 102"/>
                  <a:gd name="T65" fmla="*/ 37 h 214"/>
                  <a:gd name="T66" fmla="*/ 89 w 102"/>
                  <a:gd name="T67" fmla="*/ 31 h 214"/>
                  <a:gd name="T68" fmla="*/ 13 w 102"/>
                  <a:gd name="T69" fmla="*/ 15 h 214"/>
                  <a:gd name="T70" fmla="*/ 89 w 102"/>
                  <a:gd name="T71"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 h="214">
                    <a:moveTo>
                      <a:pt x="0" y="0"/>
                    </a:moveTo>
                    <a:cubicBezTo>
                      <a:pt x="0" y="214"/>
                      <a:pt x="0" y="214"/>
                      <a:pt x="0" y="214"/>
                    </a:cubicBezTo>
                    <a:cubicBezTo>
                      <a:pt x="102" y="214"/>
                      <a:pt x="102" y="214"/>
                      <a:pt x="102" y="214"/>
                    </a:cubicBezTo>
                    <a:cubicBezTo>
                      <a:pt x="102" y="0"/>
                      <a:pt x="102" y="0"/>
                      <a:pt x="102" y="0"/>
                    </a:cubicBezTo>
                    <a:lnTo>
                      <a:pt x="0" y="0"/>
                    </a:lnTo>
                    <a:close/>
                    <a:moveTo>
                      <a:pt x="20" y="98"/>
                    </a:moveTo>
                    <a:cubicBezTo>
                      <a:pt x="17" y="98"/>
                      <a:pt x="16" y="96"/>
                      <a:pt x="16" y="94"/>
                    </a:cubicBezTo>
                    <a:cubicBezTo>
                      <a:pt x="16" y="92"/>
                      <a:pt x="17" y="90"/>
                      <a:pt x="20" y="90"/>
                    </a:cubicBezTo>
                    <a:cubicBezTo>
                      <a:pt x="22" y="90"/>
                      <a:pt x="24" y="92"/>
                      <a:pt x="24" y="94"/>
                    </a:cubicBezTo>
                    <a:cubicBezTo>
                      <a:pt x="24" y="96"/>
                      <a:pt x="22" y="98"/>
                      <a:pt x="20" y="98"/>
                    </a:cubicBezTo>
                    <a:close/>
                    <a:moveTo>
                      <a:pt x="31" y="98"/>
                    </a:moveTo>
                    <a:cubicBezTo>
                      <a:pt x="29" y="98"/>
                      <a:pt x="27" y="96"/>
                      <a:pt x="27" y="94"/>
                    </a:cubicBezTo>
                    <a:cubicBezTo>
                      <a:pt x="27" y="92"/>
                      <a:pt x="29" y="90"/>
                      <a:pt x="31" y="90"/>
                    </a:cubicBezTo>
                    <a:cubicBezTo>
                      <a:pt x="33" y="90"/>
                      <a:pt x="35" y="92"/>
                      <a:pt x="35" y="94"/>
                    </a:cubicBezTo>
                    <a:cubicBezTo>
                      <a:pt x="35" y="96"/>
                      <a:pt x="33" y="98"/>
                      <a:pt x="31" y="98"/>
                    </a:cubicBezTo>
                    <a:close/>
                    <a:moveTo>
                      <a:pt x="84" y="100"/>
                    </a:moveTo>
                    <a:cubicBezTo>
                      <a:pt x="81" y="104"/>
                      <a:pt x="77" y="104"/>
                      <a:pt x="73" y="102"/>
                    </a:cubicBezTo>
                    <a:cubicBezTo>
                      <a:pt x="70" y="100"/>
                      <a:pt x="69" y="95"/>
                      <a:pt x="72" y="92"/>
                    </a:cubicBezTo>
                    <a:cubicBezTo>
                      <a:pt x="72" y="91"/>
                      <a:pt x="73" y="90"/>
                      <a:pt x="73" y="90"/>
                    </a:cubicBezTo>
                    <a:cubicBezTo>
                      <a:pt x="73" y="90"/>
                      <a:pt x="73" y="90"/>
                      <a:pt x="73" y="90"/>
                    </a:cubicBezTo>
                    <a:cubicBezTo>
                      <a:pt x="73" y="90"/>
                      <a:pt x="73" y="90"/>
                      <a:pt x="74" y="90"/>
                    </a:cubicBezTo>
                    <a:cubicBezTo>
                      <a:pt x="74" y="90"/>
                      <a:pt x="74" y="90"/>
                      <a:pt x="74" y="90"/>
                    </a:cubicBezTo>
                    <a:cubicBezTo>
                      <a:pt x="74" y="89"/>
                      <a:pt x="74" y="89"/>
                      <a:pt x="74" y="89"/>
                    </a:cubicBezTo>
                    <a:cubicBezTo>
                      <a:pt x="74" y="89"/>
                      <a:pt x="74" y="89"/>
                      <a:pt x="74" y="89"/>
                    </a:cubicBezTo>
                    <a:cubicBezTo>
                      <a:pt x="75" y="89"/>
                      <a:pt x="76" y="90"/>
                      <a:pt x="76" y="90"/>
                    </a:cubicBezTo>
                    <a:cubicBezTo>
                      <a:pt x="76" y="91"/>
                      <a:pt x="75" y="92"/>
                      <a:pt x="75" y="92"/>
                    </a:cubicBezTo>
                    <a:cubicBezTo>
                      <a:pt x="74" y="92"/>
                      <a:pt x="74" y="93"/>
                      <a:pt x="74" y="93"/>
                    </a:cubicBezTo>
                    <a:cubicBezTo>
                      <a:pt x="72" y="95"/>
                      <a:pt x="73" y="98"/>
                      <a:pt x="75" y="100"/>
                    </a:cubicBezTo>
                    <a:cubicBezTo>
                      <a:pt x="77" y="102"/>
                      <a:pt x="80" y="101"/>
                      <a:pt x="82" y="99"/>
                    </a:cubicBezTo>
                    <a:cubicBezTo>
                      <a:pt x="83" y="97"/>
                      <a:pt x="83" y="94"/>
                      <a:pt x="81" y="92"/>
                    </a:cubicBezTo>
                    <a:cubicBezTo>
                      <a:pt x="81" y="92"/>
                      <a:pt x="81" y="92"/>
                      <a:pt x="81" y="92"/>
                    </a:cubicBezTo>
                    <a:cubicBezTo>
                      <a:pt x="80" y="92"/>
                      <a:pt x="80" y="92"/>
                      <a:pt x="80" y="91"/>
                    </a:cubicBezTo>
                    <a:cubicBezTo>
                      <a:pt x="80" y="91"/>
                      <a:pt x="80" y="91"/>
                      <a:pt x="80" y="90"/>
                    </a:cubicBezTo>
                    <a:cubicBezTo>
                      <a:pt x="80" y="90"/>
                      <a:pt x="80" y="90"/>
                      <a:pt x="81" y="90"/>
                    </a:cubicBezTo>
                    <a:cubicBezTo>
                      <a:pt x="81" y="90"/>
                      <a:pt x="81" y="90"/>
                      <a:pt x="81" y="90"/>
                    </a:cubicBezTo>
                    <a:cubicBezTo>
                      <a:pt x="81" y="90"/>
                      <a:pt x="81" y="90"/>
                      <a:pt x="81" y="90"/>
                    </a:cubicBezTo>
                    <a:cubicBezTo>
                      <a:pt x="82" y="90"/>
                      <a:pt x="82" y="90"/>
                      <a:pt x="82" y="90"/>
                    </a:cubicBezTo>
                    <a:cubicBezTo>
                      <a:pt x="85" y="92"/>
                      <a:pt x="86" y="97"/>
                      <a:pt x="84" y="100"/>
                    </a:cubicBezTo>
                    <a:close/>
                    <a:moveTo>
                      <a:pt x="76" y="95"/>
                    </a:moveTo>
                    <a:cubicBezTo>
                      <a:pt x="76" y="87"/>
                      <a:pt x="76" y="87"/>
                      <a:pt x="76" y="87"/>
                    </a:cubicBezTo>
                    <a:cubicBezTo>
                      <a:pt x="76" y="87"/>
                      <a:pt x="76" y="87"/>
                      <a:pt x="77" y="86"/>
                    </a:cubicBezTo>
                    <a:cubicBezTo>
                      <a:pt x="77" y="86"/>
                      <a:pt x="77" y="86"/>
                      <a:pt x="77" y="86"/>
                    </a:cubicBezTo>
                    <a:cubicBezTo>
                      <a:pt x="77" y="86"/>
                      <a:pt x="77" y="86"/>
                      <a:pt x="77" y="86"/>
                    </a:cubicBezTo>
                    <a:cubicBezTo>
                      <a:pt x="77" y="86"/>
                      <a:pt x="77" y="86"/>
                      <a:pt x="77" y="86"/>
                    </a:cubicBezTo>
                    <a:cubicBezTo>
                      <a:pt x="77" y="86"/>
                      <a:pt x="77" y="86"/>
                      <a:pt x="78" y="86"/>
                    </a:cubicBezTo>
                    <a:cubicBezTo>
                      <a:pt x="78" y="86"/>
                      <a:pt x="78" y="86"/>
                      <a:pt x="78" y="86"/>
                    </a:cubicBezTo>
                    <a:cubicBezTo>
                      <a:pt x="78" y="86"/>
                      <a:pt x="78" y="86"/>
                      <a:pt x="79" y="86"/>
                    </a:cubicBezTo>
                    <a:cubicBezTo>
                      <a:pt x="79" y="86"/>
                      <a:pt x="79" y="86"/>
                      <a:pt x="79" y="86"/>
                    </a:cubicBezTo>
                    <a:cubicBezTo>
                      <a:pt x="79" y="87"/>
                      <a:pt x="79" y="87"/>
                      <a:pt x="79" y="87"/>
                    </a:cubicBezTo>
                    <a:cubicBezTo>
                      <a:pt x="79" y="95"/>
                      <a:pt x="79" y="95"/>
                      <a:pt x="79" y="95"/>
                    </a:cubicBezTo>
                    <a:cubicBezTo>
                      <a:pt x="79" y="95"/>
                      <a:pt x="79" y="95"/>
                      <a:pt x="79" y="95"/>
                    </a:cubicBezTo>
                    <a:cubicBezTo>
                      <a:pt x="79" y="95"/>
                      <a:pt x="79" y="96"/>
                      <a:pt x="79" y="96"/>
                    </a:cubicBezTo>
                    <a:cubicBezTo>
                      <a:pt x="78" y="96"/>
                      <a:pt x="78" y="96"/>
                      <a:pt x="78" y="96"/>
                    </a:cubicBezTo>
                    <a:cubicBezTo>
                      <a:pt x="78" y="96"/>
                      <a:pt x="77" y="96"/>
                      <a:pt x="77" y="96"/>
                    </a:cubicBezTo>
                    <a:cubicBezTo>
                      <a:pt x="77" y="96"/>
                      <a:pt x="77" y="96"/>
                      <a:pt x="77" y="96"/>
                    </a:cubicBezTo>
                    <a:cubicBezTo>
                      <a:pt x="77" y="96"/>
                      <a:pt x="77" y="95"/>
                      <a:pt x="77" y="95"/>
                    </a:cubicBezTo>
                    <a:cubicBezTo>
                      <a:pt x="76" y="95"/>
                      <a:pt x="76" y="95"/>
                      <a:pt x="76" y="95"/>
                    </a:cubicBezTo>
                    <a:close/>
                    <a:moveTo>
                      <a:pt x="89" y="75"/>
                    </a:moveTo>
                    <a:cubicBezTo>
                      <a:pt x="13" y="75"/>
                      <a:pt x="13" y="75"/>
                      <a:pt x="13" y="75"/>
                    </a:cubicBezTo>
                    <a:cubicBezTo>
                      <a:pt x="13" y="59"/>
                      <a:pt x="13" y="59"/>
                      <a:pt x="13" y="59"/>
                    </a:cubicBezTo>
                    <a:cubicBezTo>
                      <a:pt x="89" y="59"/>
                      <a:pt x="89" y="59"/>
                      <a:pt x="89" y="59"/>
                    </a:cubicBezTo>
                    <a:lnTo>
                      <a:pt x="89" y="75"/>
                    </a:lnTo>
                    <a:close/>
                    <a:moveTo>
                      <a:pt x="89" y="53"/>
                    </a:moveTo>
                    <a:cubicBezTo>
                      <a:pt x="13" y="53"/>
                      <a:pt x="13" y="53"/>
                      <a:pt x="13" y="53"/>
                    </a:cubicBezTo>
                    <a:cubicBezTo>
                      <a:pt x="13" y="37"/>
                      <a:pt x="13" y="37"/>
                      <a:pt x="13" y="37"/>
                    </a:cubicBezTo>
                    <a:cubicBezTo>
                      <a:pt x="89" y="37"/>
                      <a:pt x="89" y="37"/>
                      <a:pt x="89" y="37"/>
                    </a:cubicBezTo>
                    <a:lnTo>
                      <a:pt x="89" y="53"/>
                    </a:lnTo>
                    <a:close/>
                    <a:moveTo>
                      <a:pt x="89" y="31"/>
                    </a:moveTo>
                    <a:cubicBezTo>
                      <a:pt x="13" y="31"/>
                      <a:pt x="13" y="31"/>
                      <a:pt x="13" y="31"/>
                    </a:cubicBezTo>
                    <a:cubicBezTo>
                      <a:pt x="13" y="15"/>
                      <a:pt x="13" y="15"/>
                      <a:pt x="13" y="15"/>
                    </a:cubicBezTo>
                    <a:cubicBezTo>
                      <a:pt x="89" y="15"/>
                      <a:pt x="89" y="15"/>
                      <a:pt x="89" y="15"/>
                    </a:cubicBezTo>
                    <a:lnTo>
                      <a:pt x="89" y="31"/>
                    </a:lnTo>
                    <a:close/>
                  </a:path>
                </a:pathLst>
              </a:custGeom>
              <a:solidFill>
                <a:srgbClr val="0070C0"/>
              </a:solidFill>
              <a:ln>
                <a:noFill/>
              </a:ln>
              <a:extLst/>
            </p:spPr>
            <p:txBody>
              <a:bodyPr vert="horz" wrap="square" lIns="95103" tIns="47551" rIns="95103" bIns="47551" numCol="1" anchor="t" anchorCtr="0" compatLnSpc="1">
                <a:prstTxWarp prst="textNoShape">
                  <a:avLst/>
                </a:prstTxWarp>
              </a:bodyPr>
              <a:lstStyle/>
              <a:p>
                <a:pPr defTabSz="951093">
                  <a:defRPr/>
                </a:pPr>
                <a:endParaRPr lang="en-US" sz="1428" kern="0">
                  <a:solidFill>
                    <a:srgbClr val="505050"/>
                  </a:solidFill>
                  <a:latin typeface="Segoe UI Semilight" panose="020B0402040204020203" pitchFamily="34" charset="0"/>
                  <a:cs typeface="Segoe UI Semilight" panose="020B0402040204020203" pitchFamily="34" charset="0"/>
                </a:endParaRPr>
              </a:p>
            </p:txBody>
          </p:sp>
          <p:pic>
            <p:nvPicPr>
              <p:cNvPr id="13" name="Picture 12">
                <a:extLst>
                  <a:ext uri="{FF2B5EF4-FFF2-40B4-BE49-F238E27FC236}">
                    <a16:creationId xmlns:a16="http://schemas.microsoft.com/office/drawing/2014/main" id="{FD2D7405-A7E5-4FEE-B15E-F378B0719214}"/>
                  </a:ext>
                </a:extLst>
              </p:cNvPr>
              <p:cNvPicPr>
                <a:picLocks noChangeAspect="1"/>
              </p:cNvPicPr>
              <p:nvPr/>
            </p:nvPicPr>
            <p:blipFill>
              <a:blip r:embed="rId3"/>
              <a:stretch>
                <a:fillRect/>
              </a:stretch>
            </p:blipFill>
            <p:spPr>
              <a:xfrm>
                <a:off x="1854026" y="5354463"/>
                <a:ext cx="331361" cy="1189191"/>
              </a:xfrm>
              <a:prstGeom prst="rect">
                <a:avLst/>
              </a:prstGeom>
            </p:spPr>
          </p:pic>
          <p:pic>
            <p:nvPicPr>
              <p:cNvPr id="14" name="Picture 13">
                <a:extLst>
                  <a:ext uri="{FF2B5EF4-FFF2-40B4-BE49-F238E27FC236}">
                    <a16:creationId xmlns:a16="http://schemas.microsoft.com/office/drawing/2014/main" id="{42F00D84-C498-46F9-AD6B-1F4C400F50EB}"/>
                  </a:ext>
                </a:extLst>
              </p:cNvPr>
              <p:cNvPicPr>
                <a:picLocks noChangeAspect="1"/>
              </p:cNvPicPr>
              <p:nvPr/>
            </p:nvPicPr>
            <p:blipFill>
              <a:blip r:embed="rId4"/>
              <a:stretch>
                <a:fillRect/>
              </a:stretch>
            </p:blipFill>
            <p:spPr>
              <a:xfrm>
                <a:off x="2209497" y="6272939"/>
                <a:ext cx="238967" cy="232330"/>
              </a:xfrm>
              <a:prstGeom prst="rect">
                <a:avLst/>
              </a:prstGeom>
            </p:spPr>
          </p:pic>
          <p:pic>
            <p:nvPicPr>
              <p:cNvPr id="15" name="Picture 14">
                <a:extLst>
                  <a:ext uri="{FF2B5EF4-FFF2-40B4-BE49-F238E27FC236}">
                    <a16:creationId xmlns:a16="http://schemas.microsoft.com/office/drawing/2014/main" id="{77AE7CC7-672D-40C9-82F0-67D85F460563}"/>
                  </a:ext>
                </a:extLst>
              </p:cNvPr>
              <p:cNvPicPr>
                <a:picLocks noChangeAspect="1"/>
              </p:cNvPicPr>
              <p:nvPr/>
            </p:nvPicPr>
            <p:blipFill>
              <a:blip r:embed="rId4"/>
              <a:stretch>
                <a:fillRect/>
              </a:stretch>
            </p:blipFill>
            <p:spPr>
              <a:xfrm>
                <a:off x="2214761" y="5978960"/>
                <a:ext cx="238967" cy="232330"/>
              </a:xfrm>
              <a:prstGeom prst="rect">
                <a:avLst/>
              </a:prstGeom>
            </p:spPr>
          </p:pic>
          <p:pic>
            <p:nvPicPr>
              <p:cNvPr id="16" name="Picture 15">
                <a:extLst>
                  <a:ext uri="{FF2B5EF4-FFF2-40B4-BE49-F238E27FC236}">
                    <a16:creationId xmlns:a16="http://schemas.microsoft.com/office/drawing/2014/main" id="{26F7DE33-E653-4995-BF9A-C499FDF4D0C3}"/>
                  </a:ext>
                </a:extLst>
              </p:cNvPr>
              <p:cNvPicPr>
                <a:picLocks noChangeAspect="1"/>
              </p:cNvPicPr>
              <p:nvPr/>
            </p:nvPicPr>
            <p:blipFill>
              <a:blip r:embed="rId4"/>
              <a:stretch>
                <a:fillRect/>
              </a:stretch>
            </p:blipFill>
            <p:spPr>
              <a:xfrm>
                <a:off x="2217628" y="5691198"/>
                <a:ext cx="238967" cy="232330"/>
              </a:xfrm>
              <a:prstGeom prst="rect">
                <a:avLst/>
              </a:prstGeom>
            </p:spPr>
          </p:pic>
          <p:pic>
            <p:nvPicPr>
              <p:cNvPr id="17" name="Picture 16">
                <a:extLst>
                  <a:ext uri="{FF2B5EF4-FFF2-40B4-BE49-F238E27FC236}">
                    <a16:creationId xmlns:a16="http://schemas.microsoft.com/office/drawing/2014/main" id="{EDC5C89A-9A97-435F-A41C-DCC7F4478CFB}"/>
                  </a:ext>
                </a:extLst>
              </p:cNvPr>
              <p:cNvPicPr>
                <a:picLocks noChangeAspect="1"/>
              </p:cNvPicPr>
              <p:nvPr/>
            </p:nvPicPr>
            <p:blipFill>
              <a:blip r:embed="rId4"/>
              <a:stretch>
                <a:fillRect/>
              </a:stretch>
            </p:blipFill>
            <p:spPr>
              <a:xfrm>
                <a:off x="2219518" y="5394568"/>
                <a:ext cx="238967" cy="232330"/>
              </a:xfrm>
              <a:prstGeom prst="rect">
                <a:avLst/>
              </a:prstGeom>
            </p:spPr>
          </p:pic>
          <p:pic>
            <p:nvPicPr>
              <p:cNvPr id="18" name="Picture 17">
                <a:extLst>
                  <a:ext uri="{FF2B5EF4-FFF2-40B4-BE49-F238E27FC236}">
                    <a16:creationId xmlns:a16="http://schemas.microsoft.com/office/drawing/2014/main" id="{51C94210-A512-4B12-988F-3B48271891BB}"/>
                  </a:ext>
                </a:extLst>
              </p:cNvPr>
              <p:cNvPicPr>
                <a:picLocks noChangeAspect="1"/>
              </p:cNvPicPr>
              <p:nvPr/>
            </p:nvPicPr>
            <p:blipFill>
              <a:blip r:embed="rId3"/>
              <a:stretch>
                <a:fillRect/>
              </a:stretch>
            </p:blipFill>
            <p:spPr>
              <a:xfrm>
                <a:off x="2592572" y="5350885"/>
                <a:ext cx="331361" cy="1189191"/>
              </a:xfrm>
              <a:prstGeom prst="rect">
                <a:avLst/>
              </a:prstGeom>
            </p:spPr>
          </p:pic>
          <p:pic>
            <p:nvPicPr>
              <p:cNvPr id="19" name="Picture 18">
                <a:extLst>
                  <a:ext uri="{FF2B5EF4-FFF2-40B4-BE49-F238E27FC236}">
                    <a16:creationId xmlns:a16="http://schemas.microsoft.com/office/drawing/2014/main" id="{0BAFBBAC-60F5-41D8-BC80-15339F8A81AC}"/>
                  </a:ext>
                </a:extLst>
              </p:cNvPr>
              <p:cNvPicPr>
                <a:picLocks noChangeAspect="1"/>
              </p:cNvPicPr>
              <p:nvPr/>
            </p:nvPicPr>
            <p:blipFill>
              <a:blip r:embed="rId4"/>
              <a:stretch>
                <a:fillRect/>
              </a:stretch>
            </p:blipFill>
            <p:spPr>
              <a:xfrm>
                <a:off x="2948043" y="6269360"/>
                <a:ext cx="238967" cy="232330"/>
              </a:xfrm>
              <a:prstGeom prst="rect">
                <a:avLst/>
              </a:prstGeom>
            </p:spPr>
          </p:pic>
          <p:pic>
            <p:nvPicPr>
              <p:cNvPr id="20" name="Picture 19">
                <a:extLst>
                  <a:ext uri="{FF2B5EF4-FFF2-40B4-BE49-F238E27FC236}">
                    <a16:creationId xmlns:a16="http://schemas.microsoft.com/office/drawing/2014/main" id="{7B03EC7B-E828-4468-AAA4-7DB6161C513C}"/>
                  </a:ext>
                </a:extLst>
              </p:cNvPr>
              <p:cNvPicPr>
                <a:picLocks noChangeAspect="1"/>
              </p:cNvPicPr>
              <p:nvPr/>
            </p:nvPicPr>
            <p:blipFill>
              <a:blip r:embed="rId4"/>
              <a:stretch>
                <a:fillRect/>
              </a:stretch>
            </p:blipFill>
            <p:spPr>
              <a:xfrm>
                <a:off x="2953308" y="5975381"/>
                <a:ext cx="238967" cy="232330"/>
              </a:xfrm>
              <a:prstGeom prst="rect">
                <a:avLst/>
              </a:prstGeom>
            </p:spPr>
          </p:pic>
          <p:pic>
            <p:nvPicPr>
              <p:cNvPr id="21" name="Picture 20">
                <a:extLst>
                  <a:ext uri="{FF2B5EF4-FFF2-40B4-BE49-F238E27FC236}">
                    <a16:creationId xmlns:a16="http://schemas.microsoft.com/office/drawing/2014/main" id="{D07FFB6D-D2FD-4368-8383-DAC57ACCB505}"/>
                  </a:ext>
                </a:extLst>
              </p:cNvPr>
              <p:cNvPicPr>
                <a:picLocks noChangeAspect="1"/>
              </p:cNvPicPr>
              <p:nvPr/>
            </p:nvPicPr>
            <p:blipFill>
              <a:blip r:embed="rId4"/>
              <a:stretch>
                <a:fillRect/>
              </a:stretch>
            </p:blipFill>
            <p:spPr>
              <a:xfrm>
                <a:off x="2956175" y="5687619"/>
                <a:ext cx="238967" cy="232330"/>
              </a:xfrm>
              <a:prstGeom prst="rect">
                <a:avLst/>
              </a:prstGeom>
            </p:spPr>
          </p:pic>
          <p:pic>
            <p:nvPicPr>
              <p:cNvPr id="22" name="Picture 21">
                <a:extLst>
                  <a:ext uri="{FF2B5EF4-FFF2-40B4-BE49-F238E27FC236}">
                    <a16:creationId xmlns:a16="http://schemas.microsoft.com/office/drawing/2014/main" id="{955CF932-58AD-493E-A2E3-04770876A8A2}"/>
                  </a:ext>
                </a:extLst>
              </p:cNvPr>
              <p:cNvPicPr>
                <a:picLocks noChangeAspect="1"/>
              </p:cNvPicPr>
              <p:nvPr/>
            </p:nvPicPr>
            <p:blipFill>
              <a:blip r:embed="rId4"/>
              <a:stretch>
                <a:fillRect/>
              </a:stretch>
            </p:blipFill>
            <p:spPr>
              <a:xfrm>
                <a:off x="2958065" y="5390989"/>
                <a:ext cx="238967" cy="232330"/>
              </a:xfrm>
              <a:prstGeom prst="rect">
                <a:avLst/>
              </a:prstGeom>
            </p:spPr>
          </p:pic>
          <p:sp>
            <p:nvSpPr>
              <p:cNvPr id="23" name="Left Brace 22">
                <a:extLst>
                  <a:ext uri="{FF2B5EF4-FFF2-40B4-BE49-F238E27FC236}">
                    <a16:creationId xmlns:a16="http://schemas.microsoft.com/office/drawing/2014/main" id="{9586E7CF-047B-4986-B6CC-E8F0F9D4BBD9}"/>
                  </a:ext>
                </a:extLst>
              </p:cNvPr>
              <p:cNvSpPr/>
              <p:nvPr/>
            </p:nvSpPr>
            <p:spPr>
              <a:xfrm rot="5400000">
                <a:off x="2009162" y="4043556"/>
                <a:ext cx="321167" cy="203452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defTabSz="951093"/>
                <a:endParaRPr lang="en-US" sz="1428">
                  <a:solidFill>
                    <a:prstClr val="black"/>
                  </a:solidFill>
                  <a:latin typeface="Segoe UI Semilight" panose="020B0402040204020203" pitchFamily="34" charset="0"/>
                  <a:cs typeface="Segoe UI Semilight" panose="020B0402040204020203" pitchFamily="34" charset="0"/>
                </a:endParaRPr>
              </a:p>
            </p:txBody>
          </p:sp>
        </p:grpSp>
        <p:sp>
          <p:nvSpPr>
            <p:cNvPr id="5" name="TextBox 4">
              <a:extLst>
                <a:ext uri="{FF2B5EF4-FFF2-40B4-BE49-F238E27FC236}">
                  <a16:creationId xmlns:a16="http://schemas.microsoft.com/office/drawing/2014/main" id="{53BEAFAD-2FEB-4DC5-92EC-FAC28528A67A}"/>
                </a:ext>
              </a:extLst>
            </p:cNvPr>
            <p:cNvSpPr txBox="1"/>
            <p:nvPr/>
          </p:nvSpPr>
          <p:spPr>
            <a:xfrm>
              <a:off x="1125746" y="6127853"/>
              <a:ext cx="1416543" cy="531887"/>
            </a:xfrm>
            <a:prstGeom prst="rect">
              <a:avLst/>
            </a:prstGeom>
            <a:noFill/>
          </p:spPr>
          <p:txBody>
            <a:bodyPr wrap="square" rtlCol="0">
              <a:spAutoFit/>
            </a:bodyPr>
            <a:lstStyle/>
            <a:p>
              <a:pPr algn="ctr" defTabSz="951093"/>
              <a:r>
                <a:rPr lang="en-US" sz="1428">
                  <a:solidFill>
                    <a:srgbClr val="FFFFFF"/>
                  </a:solidFill>
                  <a:latin typeface="Segoe UI Semilight" panose="020B0402040204020203" pitchFamily="34" charset="0"/>
                  <a:cs typeface="Segoe UI Semilight" panose="020B0402040204020203" pitchFamily="34" charset="0"/>
                </a:rPr>
                <a:t>vSphere server and VMs</a:t>
              </a:r>
            </a:p>
          </p:txBody>
        </p:sp>
      </p:grpSp>
      <p:grpSp>
        <p:nvGrpSpPr>
          <p:cNvPr id="24" name="Group 23">
            <a:extLst>
              <a:ext uri="{FF2B5EF4-FFF2-40B4-BE49-F238E27FC236}">
                <a16:creationId xmlns:a16="http://schemas.microsoft.com/office/drawing/2014/main" id="{3AF376B7-34DE-48BA-85FD-1438B8CA1CCD}"/>
              </a:ext>
            </a:extLst>
          </p:cNvPr>
          <p:cNvGrpSpPr/>
          <p:nvPr/>
        </p:nvGrpSpPr>
        <p:grpSpPr>
          <a:xfrm>
            <a:off x="1503764" y="2393002"/>
            <a:ext cx="380052" cy="1562409"/>
            <a:chOff x="1472876" y="2346129"/>
            <a:chExt cx="372688" cy="1532132"/>
          </a:xfrm>
        </p:grpSpPr>
        <p:sp>
          <p:nvSpPr>
            <p:cNvPr id="25" name="TextBox 24">
              <a:extLst>
                <a:ext uri="{FF2B5EF4-FFF2-40B4-BE49-F238E27FC236}">
                  <a16:creationId xmlns:a16="http://schemas.microsoft.com/office/drawing/2014/main" id="{A4FA4186-2448-4BA4-994C-97A5D7D2A859}"/>
                </a:ext>
              </a:extLst>
            </p:cNvPr>
            <p:cNvSpPr txBox="1"/>
            <p:nvPr/>
          </p:nvSpPr>
          <p:spPr>
            <a:xfrm rot="16200000">
              <a:off x="886863" y="2980131"/>
              <a:ext cx="1484143" cy="312118"/>
            </a:xfrm>
            <a:prstGeom prst="rect">
              <a:avLst/>
            </a:prstGeom>
            <a:noFill/>
          </p:spPr>
          <p:txBody>
            <a:bodyPr wrap="square" rtlCol="0">
              <a:spAutoFit/>
            </a:bodyPr>
            <a:lstStyle/>
            <a:p>
              <a:pPr algn="ctr" defTabSz="951093"/>
              <a:r>
                <a:rPr lang="en-US" sz="1428" dirty="0">
                  <a:solidFill>
                    <a:prstClr val="black"/>
                  </a:solidFill>
                  <a:latin typeface="Segoe UI Semilight" panose="020B0402040204020203" pitchFamily="34" charset="0"/>
                  <a:cs typeface="Segoe UI Semilight" panose="020B0402040204020203" pitchFamily="34" charset="0"/>
                </a:rPr>
                <a:t>Raw metadata</a:t>
              </a:r>
            </a:p>
          </p:txBody>
        </p:sp>
        <p:cxnSp>
          <p:nvCxnSpPr>
            <p:cNvPr id="26" name="Straight Arrow Connector 25">
              <a:extLst>
                <a:ext uri="{FF2B5EF4-FFF2-40B4-BE49-F238E27FC236}">
                  <a16:creationId xmlns:a16="http://schemas.microsoft.com/office/drawing/2014/main" id="{D918FE3A-8FB5-4E7D-AA8C-C30AAA66D160}"/>
                </a:ext>
              </a:extLst>
            </p:cNvPr>
            <p:cNvCxnSpPr>
              <a:cxnSpLocks/>
            </p:cNvCxnSpPr>
            <p:nvPr/>
          </p:nvCxnSpPr>
          <p:spPr>
            <a:xfrm flipV="1">
              <a:off x="1834717" y="2346129"/>
              <a:ext cx="10847" cy="1371946"/>
            </a:xfrm>
            <a:prstGeom prst="straightConnector1">
              <a:avLst/>
            </a:prstGeom>
            <a:ln w="19050">
              <a:tailEnd type="triangle"/>
            </a:ln>
          </p:spPr>
          <p:style>
            <a:lnRef idx="3">
              <a:schemeClr val="dk1"/>
            </a:lnRef>
            <a:fillRef idx="0">
              <a:schemeClr val="dk1"/>
            </a:fillRef>
            <a:effectRef idx="2">
              <a:schemeClr val="dk1"/>
            </a:effectRef>
            <a:fontRef idx="minor">
              <a:schemeClr val="tx1"/>
            </a:fontRef>
          </p:style>
        </p:cxnSp>
      </p:grpSp>
      <p:sp>
        <p:nvSpPr>
          <p:cNvPr id="41" name="TextBox 40">
            <a:extLst>
              <a:ext uri="{FF2B5EF4-FFF2-40B4-BE49-F238E27FC236}">
                <a16:creationId xmlns:a16="http://schemas.microsoft.com/office/drawing/2014/main" id="{B8DF7C68-5E50-4116-A176-FB21A73187DA}"/>
              </a:ext>
            </a:extLst>
          </p:cNvPr>
          <p:cNvSpPr txBox="1"/>
          <p:nvPr/>
        </p:nvSpPr>
        <p:spPr>
          <a:xfrm>
            <a:off x="4597649" y="2080254"/>
            <a:ext cx="1607763" cy="542399"/>
          </a:xfrm>
          <a:prstGeom prst="rect">
            <a:avLst/>
          </a:prstGeom>
          <a:noFill/>
        </p:spPr>
        <p:txBody>
          <a:bodyPr wrap="square" rtlCol="0">
            <a:spAutoFit/>
          </a:bodyPr>
          <a:lstStyle/>
          <a:p>
            <a:pPr algn="ctr" defTabSz="951093"/>
            <a:r>
              <a:rPr lang="en-US" sz="1428">
                <a:solidFill>
                  <a:prstClr val="white"/>
                </a:solidFill>
                <a:latin typeface="Segoe UI Semilight" panose="020B0402040204020203" pitchFamily="34" charset="0"/>
                <a:cs typeface="Segoe UI Semilight" panose="020B0402040204020203" pitchFamily="34" charset="0"/>
              </a:rPr>
              <a:t>Azure Migrate Service</a:t>
            </a:r>
          </a:p>
        </p:txBody>
      </p:sp>
      <p:grpSp>
        <p:nvGrpSpPr>
          <p:cNvPr id="73" name="Group 72">
            <a:extLst>
              <a:ext uri="{FF2B5EF4-FFF2-40B4-BE49-F238E27FC236}">
                <a16:creationId xmlns:a16="http://schemas.microsoft.com/office/drawing/2014/main" id="{27DE0142-5FA8-4188-9207-D114BF99E99D}"/>
              </a:ext>
            </a:extLst>
          </p:cNvPr>
          <p:cNvGrpSpPr/>
          <p:nvPr/>
        </p:nvGrpSpPr>
        <p:grpSpPr>
          <a:xfrm>
            <a:off x="2204152" y="3967032"/>
            <a:ext cx="2587349" cy="766513"/>
            <a:chOff x="2159688" y="3889653"/>
            <a:chExt cx="2537207" cy="751658"/>
          </a:xfrm>
        </p:grpSpPr>
        <p:sp>
          <p:nvSpPr>
            <p:cNvPr id="74" name="TextBox 73">
              <a:extLst>
                <a:ext uri="{FF2B5EF4-FFF2-40B4-BE49-F238E27FC236}">
                  <a16:creationId xmlns:a16="http://schemas.microsoft.com/office/drawing/2014/main" id="{2471243F-306C-4DB3-B5E2-9510157EA8E7}"/>
                </a:ext>
              </a:extLst>
            </p:cNvPr>
            <p:cNvSpPr txBox="1"/>
            <p:nvPr/>
          </p:nvSpPr>
          <p:spPr>
            <a:xfrm>
              <a:off x="2599639" y="3889653"/>
              <a:ext cx="1484145" cy="751658"/>
            </a:xfrm>
            <a:prstGeom prst="rect">
              <a:avLst/>
            </a:prstGeom>
            <a:noFill/>
          </p:spPr>
          <p:txBody>
            <a:bodyPr wrap="square" rtlCol="0">
              <a:spAutoFit/>
            </a:bodyPr>
            <a:lstStyle/>
            <a:p>
              <a:pPr algn="ctr" defTabSz="951093"/>
              <a:r>
                <a:rPr lang="en-US" sz="1428" b="1" dirty="0">
                  <a:solidFill>
                    <a:prstClr val="black"/>
                  </a:solidFill>
                  <a:latin typeface="Segoe UI Semilight" panose="020B0402040204020203" pitchFamily="34" charset="0"/>
                  <a:cs typeface="Segoe UI Semilight" panose="020B0402040204020203" pitchFamily="34" charset="0"/>
                </a:rPr>
                <a:t>1. Download and configure appliance</a:t>
              </a:r>
            </a:p>
          </p:txBody>
        </p:sp>
        <p:cxnSp>
          <p:nvCxnSpPr>
            <p:cNvPr id="75" name="Straight Arrow Connector 74">
              <a:extLst>
                <a:ext uri="{FF2B5EF4-FFF2-40B4-BE49-F238E27FC236}">
                  <a16:creationId xmlns:a16="http://schemas.microsoft.com/office/drawing/2014/main" id="{5C9F201F-185E-469E-8C1D-F7099A8629BA}"/>
                </a:ext>
              </a:extLst>
            </p:cNvPr>
            <p:cNvCxnSpPr>
              <a:cxnSpLocks/>
            </p:cNvCxnSpPr>
            <p:nvPr/>
          </p:nvCxnSpPr>
          <p:spPr>
            <a:xfrm flipH="1" flipV="1">
              <a:off x="2159688" y="3911581"/>
              <a:ext cx="2537207" cy="5685"/>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6" name="Group 75">
            <a:extLst>
              <a:ext uri="{FF2B5EF4-FFF2-40B4-BE49-F238E27FC236}">
                <a16:creationId xmlns:a16="http://schemas.microsoft.com/office/drawing/2014/main" id="{17F22876-3597-4C4B-98EE-B63BF07496F1}"/>
              </a:ext>
            </a:extLst>
          </p:cNvPr>
          <p:cNvGrpSpPr/>
          <p:nvPr/>
        </p:nvGrpSpPr>
        <p:grpSpPr>
          <a:xfrm>
            <a:off x="2156542" y="2493086"/>
            <a:ext cx="2634959" cy="1277293"/>
            <a:chOff x="2037094" y="2440252"/>
            <a:chExt cx="2659801" cy="1256562"/>
          </a:xfrm>
        </p:grpSpPr>
        <p:cxnSp>
          <p:nvCxnSpPr>
            <p:cNvPr id="77" name="Straight Arrow Connector 76">
              <a:extLst>
                <a:ext uri="{FF2B5EF4-FFF2-40B4-BE49-F238E27FC236}">
                  <a16:creationId xmlns:a16="http://schemas.microsoft.com/office/drawing/2014/main" id="{E1574769-14B2-4377-9B34-C02CF65C8CE0}"/>
                </a:ext>
              </a:extLst>
            </p:cNvPr>
            <p:cNvCxnSpPr/>
            <p:nvPr/>
          </p:nvCxnSpPr>
          <p:spPr>
            <a:xfrm flipH="1" flipV="1">
              <a:off x="2037094" y="2440252"/>
              <a:ext cx="2659801" cy="1256562"/>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3807E5A9-146A-416B-A7D7-71BA1D3211C6}"/>
                </a:ext>
              </a:extLst>
            </p:cNvPr>
            <p:cNvSpPr txBox="1"/>
            <p:nvPr/>
          </p:nvSpPr>
          <p:spPr>
            <a:xfrm rot="1518117">
              <a:off x="2575340" y="2755305"/>
              <a:ext cx="1755165" cy="313120"/>
            </a:xfrm>
            <a:prstGeom prst="rect">
              <a:avLst/>
            </a:prstGeom>
            <a:noFill/>
          </p:spPr>
          <p:txBody>
            <a:bodyPr wrap="square" rtlCol="0">
              <a:spAutoFit/>
            </a:bodyPr>
            <a:lstStyle/>
            <a:p>
              <a:pPr algn="ctr" defTabSz="951093"/>
              <a:r>
                <a:rPr lang="en-US" sz="1428" b="1" dirty="0">
                  <a:solidFill>
                    <a:prstClr val="black"/>
                  </a:solidFill>
                  <a:latin typeface="Segoe UI Semilight" panose="020B0402040204020203" pitchFamily="34" charset="0"/>
                  <a:cs typeface="Segoe UI Semilight" panose="020B0402040204020203" pitchFamily="34" charset="0"/>
                </a:rPr>
                <a:t>2. Start discovery</a:t>
              </a:r>
            </a:p>
          </p:txBody>
        </p:sp>
      </p:grpSp>
      <p:grpSp>
        <p:nvGrpSpPr>
          <p:cNvPr id="79" name="Group 78">
            <a:extLst>
              <a:ext uri="{FF2B5EF4-FFF2-40B4-BE49-F238E27FC236}">
                <a16:creationId xmlns:a16="http://schemas.microsoft.com/office/drawing/2014/main" id="{BAE954FC-6478-4D33-8C51-4BB93FA3DAB7}"/>
              </a:ext>
            </a:extLst>
          </p:cNvPr>
          <p:cNvGrpSpPr/>
          <p:nvPr/>
        </p:nvGrpSpPr>
        <p:grpSpPr>
          <a:xfrm>
            <a:off x="4359304" y="3489886"/>
            <a:ext cx="1671911" cy="1120527"/>
            <a:chOff x="5038893" y="4634902"/>
            <a:chExt cx="1484144" cy="951910"/>
          </a:xfrm>
        </p:grpSpPr>
        <p:pic>
          <p:nvPicPr>
            <p:cNvPr id="80" name="Picture 79">
              <a:extLst>
                <a:ext uri="{FF2B5EF4-FFF2-40B4-BE49-F238E27FC236}">
                  <a16:creationId xmlns:a16="http://schemas.microsoft.com/office/drawing/2014/main" id="{1CA4C7AB-E34A-47B0-81AE-04372956506F}"/>
                </a:ext>
              </a:extLst>
            </p:cNvPr>
            <p:cNvPicPr>
              <a:picLocks noChangeAspect="1"/>
            </p:cNvPicPr>
            <p:nvPr/>
          </p:nvPicPr>
          <p:blipFill>
            <a:blip r:embed="rId5"/>
            <a:stretch>
              <a:fillRect/>
            </a:stretch>
          </p:blipFill>
          <p:spPr>
            <a:xfrm>
              <a:off x="5443192" y="4634902"/>
              <a:ext cx="704690" cy="737121"/>
            </a:xfrm>
            <a:prstGeom prst="rect">
              <a:avLst/>
            </a:prstGeom>
          </p:spPr>
        </p:pic>
        <p:sp>
          <p:nvSpPr>
            <p:cNvPr id="81" name="TextBox 80">
              <a:extLst>
                <a:ext uri="{FF2B5EF4-FFF2-40B4-BE49-F238E27FC236}">
                  <a16:creationId xmlns:a16="http://schemas.microsoft.com/office/drawing/2014/main" id="{AB723166-B6A5-4874-BD27-F5901D28A683}"/>
                </a:ext>
              </a:extLst>
            </p:cNvPr>
            <p:cNvSpPr txBox="1"/>
            <p:nvPr/>
          </p:nvSpPr>
          <p:spPr>
            <a:xfrm>
              <a:off x="5038893" y="5316422"/>
              <a:ext cx="1484144" cy="270390"/>
            </a:xfrm>
            <a:prstGeom prst="rect">
              <a:avLst/>
            </a:prstGeom>
            <a:noFill/>
          </p:spPr>
          <p:txBody>
            <a:bodyPr wrap="square" rtlCol="0">
              <a:spAutoFit/>
            </a:bodyPr>
            <a:lstStyle/>
            <a:p>
              <a:pPr algn="ctr" defTabSz="951093"/>
              <a:r>
                <a:rPr lang="en-US" sz="1428" b="1" dirty="0">
                  <a:solidFill>
                    <a:prstClr val="black"/>
                  </a:solidFill>
                  <a:latin typeface="Segoe UI Semilight" panose="020B0402040204020203" pitchFamily="34" charset="0"/>
                  <a:cs typeface="Segoe UI Semilight" panose="020B0402040204020203" pitchFamily="34" charset="0"/>
                </a:rPr>
                <a:t>Customer</a:t>
              </a:r>
            </a:p>
          </p:txBody>
        </p:sp>
      </p:grpSp>
      <p:grpSp>
        <p:nvGrpSpPr>
          <p:cNvPr id="106" name="Group 105">
            <a:extLst>
              <a:ext uri="{FF2B5EF4-FFF2-40B4-BE49-F238E27FC236}">
                <a16:creationId xmlns:a16="http://schemas.microsoft.com/office/drawing/2014/main" id="{F78B3F54-B15C-40D8-821F-778C72E11779}"/>
              </a:ext>
            </a:extLst>
          </p:cNvPr>
          <p:cNvGrpSpPr/>
          <p:nvPr/>
        </p:nvGrpSpPr>
        <p:grpSpPr>
          <a:xfrm>
            <a:off x="5662986" y="2397785"/>
            <a:ext cx="3183787" cy="1617192"/>
            <a:chOff x="5551492" y="2350822"/>
            <a:chExt cx="3122086" cy="1585850"/>
          </a:xfrm>
        </p:grpSpPr>
        <p:cxnSp>
          <p:nvCxnSpPr>
            <p:cNvPr id="107" name="Straight Arrow Connector 106">
              <a:extLst>
                <a:ext uri="{FF2B5EF4-FFF2-40B4-BE49-F238E27FC236}">
                  <a16:creationId xmlns:a16="http://schemas.microsoft.com/office/drawing/2014/main" id="{4BFE4C9A-82A8-478F-BC80-9C9334840BAF}"/>
                </a:ext>
              </a:extLst>
            </p:cNvPr>
            <p:cNvCxnSpPr/>
            <p:nvPr/>
          </p:nvCxnSpPr>
          <p:spPr>
            <a:xfrm flipV="1">
              <a:off x="5551492" y="2350822"/>
              <a:ext cx="3122086" cy="158585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317EF800-6696-46AC-A3FC-35F42CC42321}"/>
                </a:ext>
              </a:extLst>
            </p:cNvPr>
            <p:cNvSpPr txBox="1"/>
            <p:nvPr/>
          </p:nvSpPr>
          <p:spPr>
            <a:xfrm rot="19986088">
              <a:off x="5882396" y="2893673"/>
              <a:ext cx="2110631" cy="312117"/>
            </a:xfrm>
            <a:prstGeom prst="rect">
              <a:avLst/>
            </a:prstGeom>
            <a:ln w="19050">
              <a:noFill/>
              <a:tailEnd type="triangle"/>
            </a:ln>
          </p:spPr>
          <p:style>
            <a:lnRef idx="1">
              <a:schemeClr val="accent1"/>
            </a:lnRef>
            <a:fillRef idx="0">
              <a:schemeClr val="accent1"/>
            </a:fillRef>
            <a:effectRef idx="0">
              <a:schemeClr val="accent1"/>
            </a:effectRef>
            <a:fontRef idx="minor">
              <a:schemeClr val="tx1"/>
            </a:fontRef>
          </p:style>
          <p:txBody>
            <a:bodyPr wrap="square" rtlCol="0">
              <a:spAutoFit/>
            </a:bodyPr>
            <a:lstStyle/>
            <a:p>
              <a:pPr algn="ctr" defTabSz="951093"/>
              <a:r>
                <a:rPr lang="en-US" sz="1428" b="1" dirty="0">
                  <a:solidFill>
                    <a:prstClr val="black"/>
                  </a:solidFill>
                  <a:latin typeface="Segoe UI Semilight" panose="020B0402040204020203" pitchFamily="34" charset="0"/>
                  <a:cs typeface="Segoe UI Semilight" panose="020B0402040204020203" pitchFamily="34" charset="0"/>
                </a:rPr>
                <a:t>3. Create assessment</a:t>
              </a:r>
            </a:p>
          </p:txBody>
        </p:sp>
      </p:grpSp>
      <p:grpSp>
        <p:nvGrpSpPr>
          <p:cNvPr id="113" name="Group 112">
            <a:extLst>
              <a:ext uri="{FF2B5EF4-FFF2-40B4-BE49-F238E27FC236}">
                <a16:creationId xmlns:a16="http://schemas.microsoft.com/office/drawing/2014/main" id="{D525FE23-9BF4-4E13-A8CF-927A26CACB6E}"/>
              </a:ext>
            </a:extLst>
          </p:cNvPr>
          <p:cNvGrpSpPr/>
          <p:nvPr/>
        </p:nvGrpSpPr>
        <p:grpSpPr>
          <a:xfrm>
            <a:off x="6140373" y="1228648"/>
            <a:ext cx="3770741" cy="1033504"/>
            <a:chOff x="6019655" y="1204666"/>
            <a:chExt cx="3697141" cy="1013331"/>
          </a:xfrm>
        </p:grpSpPr>
        <p:grpSp>
          <p:nvGrpSpPr>
            <p:cNvPr id="82" name="Group 81">
              <a:extLst>
                <a:ext uri="{FF2B5EF4-FFF2-40B4-BE49-F238E27FC236}">
                  <a16:creationId xmlns:a16="http://schemas.microsoft.com/office/drawing/2014/main" id="{8899DCE2-9BC9-4A4D-AFB2-9395368E1A0C}"/>
                </a:ext>
              </a:extLst>
            </p:cNvPr>
            <p:cNvGrpSpPr/>
            <p:nvPr/>
          </p:nvGrpSpPr>
          <p:grpSpPr>
            <a:xfrm>
              <a:off x="6019655" y="1397269"/>
              <a:ext cx="3213929" cy="791858"/>
              <a:chOff x="6021510" y="1420606"/>
              <a:chExt cx="3214383" cy="791969"/>
            </a:xfrm>
          </p:grpSpPr>
          <p:grpSp>
            <p:nvGrpSpPr>
              <p:cNvPr id="83" name="Group 82">
                <a:extLst>
                  <a:ext uri="{FF2B5EF4-FFF2-40B4-BE49-F238E27FC236}">
                    <a16:creationId xmlns:a16="http://schemas.microsoft.com/office/drawing/2014/main" id="{F1C530A8-4BB7-463F-A257-233C0ECDC6F5}"/>
                  </a:ext>
                </a:extLst>
              </p:cNvPr>
              <p:cNvGrpSpPr/>
              <p:nvPr/>
            </p:nvGrpSpPr>
            <p:grpSpPr>
              <a:xfrm>
                <a:off x="6021510" y="1602583"/>
                <a:ext cx="2001439" cy="312117"/>
                <a:chOff x="6021510" y="1602583"/>
                <a:chExt cx="2001439" cy="312117"/>
              </a:xfrm>
            </p:grpSpPr>
            <p:sp>
              <p:nvSpPr>
                <p:cNvPr id="89" name="TextBox 88">
                  <a:extLst>
                    <a:ext uri="{FF2B5EF4-FFF2-40B4-BE49-F238E27FC236}">
                      <a16:creationId xmlns:a16="http://schemas.microsoft.com/office/drawing/2014/main" id="{2273DFB6-FB88-4C95-A86B-BA497E970D93}"/>
                    </a:ext>
                  </a:extLst>
                </p:cNvPr>
                <p:cNvSpPr txBox="1"/>
                <p:nvPr/>
              </p:nvSpPr>
              <p:spPr>
                <a:xfrm>
                  <a:off x="6021510" y="1602583"/>
                  <a:ext cx="2001439" cy="312117"/>
                </a:xfrm>
                <a:prstGeom prst="rect">
                  <a:avLst/>
                </a:prstGeom>
                <a:noFill/>
              </p:spPr>
              <p:txBody>
                <a:bodyPr wrap="square" rtlCol="0">
                  <a:spAutoFit/>
                </a:bodyPr>
                <a:lstStyle/>
                <a:p>
                  <a:pPr algn="ctr" defTabSz="951093"/>
                  <a:r>
                    <a:rPr lang="en-US" sz="1428" dirty="0">
                      <a:solidFill>
                        <a:prstClr val="black"/>
                      </a:solidFill>
                      <a:latin typeface="Segoe UI Semilight" panose="020B0402040204020203" pitchFamily="34" charset="0"/>
                      <a:cs typeface="Segoe UI Semilight" panose="020B0402040204020203" pitchFamily="34" charset="0"/>
                    </a:rPr>
                    <a:t>Processed metadata</a:t>
                  </a:r>
                </a:p>
              </p:txBody>
            </p:sp>
            <p:cxnSp>
              <p:nvCxnSpPr>
                <p:cNvPr id="90" name="Straight Arrow Connector 89">
                  <a:extLst>
                    <a:ext uri="{FF2B5EF4-FFF2-40B4-BE49-F238E27FC236}">
                      <a16:creationId xmlns:a16="http://schemas.microsoft.com/office/drawing/2014/main" id="{5DD37ABA-668F-419D-A403-BF5396AA4332}"/>
                    </a:ext>
                  </a:extLst>
                </p:cNvPr>
                <p:cNvCxnSpPr/>
                <p:nvPr/>
              </p:nvCxnSpPr>
              <p:spPr>
                <a:xfrm>
                  <a:off x="6195969" y="1900087"/>
                  <a:ext cx="1676737" cy="2242"/>
                </a:xfrm>
                <a:prstGeom prst="straightConnector1">
                  <a:avLst/>
                </a:prstGeom>
                <a:ln w="19050">
                  <a:tailEnd type="triangle"/>
                </a:ln>
              </p:spPr>
              <p:style>
                <a:lnRef idx="3">
                  <a:schemeClr val="dk1"/>
                </a:lnRef>
                <a:fillRef idx="0">
                  <a:schemeClr val="dk1"/>
                </a:fillRef>
                <a:effectRef idx="2">
                  <a:schemeClr val="dk1"/>
                </a:effectRef>
                <a:fontRef idx="minor">
                  <a:schemeClr val="tx1"/>
                </a:fontRef>
              </p:style>
            </p:cxnSp>
          </p:grpSp>
          <p:pic>
            <p:nvPicPr>
              <p:cNvPr id="86" name="Graphic 6">
                <a:extLst>
                  <a:ext uri="{FF2B5EF4-FFF2-40B4-BE49-F238E27FC236}">
                    <a16:creationId xmlns:a16="http://schemas.microsoft.com/office/drawing/2014/main" id="{FF07DDED-FE74-49DC-9F41-4D28C0F78143}"/>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443923" y="1420606"/>
                <a:ext cx="791970" cy="791969"/>
              </a:xfrm>
              <a:prstGeom prst="rect">
                <a:avLst/>
              </a:prstGeom>
            </p:spPr>
          </p:pic>
        </p:grpSp>
        <p:sp>
          <p:nvSpPr>
            <p:cNvPr id="110" name="Freeform 13" title="Icon of a cloud">
              <a:extLst>
                <a:ext uri="{FF2B5EF4-FFF2-40B4-BE49-F238E27FC236}">
                  <a16:creationId xmlns:a16="http://schemas.microsoft.com/office/drawing/2014/main" id="{5CAC12D0-7254-4DBA-AECF-7CF1325BB02C}"/>
                </a:ext>
              </a:extLst>
            </p:cNvPr>
            <p:cNvSpPr>
              <a:spLocks noChangeAspect="1"/>
            </p:cNvSpPr>
            <p:nvPr/>
          </p:nvSpPr>
          <p:spPr bwMode="auto">
            <a:xfrm>
              <a:off x="7869543" y="1204666"/>
              <a:ext cx="1847253" cy="1013331"/>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38100" cap="sq">
              <a:solidFill>
                <a:srgbClr val="0078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a:gradFill>
                  <a:gsLst>
                    <a:gs pos="0">
                      <a:srgbClr val="505050"/>
                    </a:gs>
                    <a:gs pos="100000">
                      <a:srgbClr val="505050"/>
                    </a:gs>
                  </a:gsLst>
                </a:gradFill>
                <a:latin typeface="Segoe UI"/>
              </a:endParaRPr>
            </a:p>
          </p:txBody>
        </p:sp>
      </p:grpSp>
      <p:grpSp>
        <p:nvGrpSpPr>
          <p:cNvPr id="122" name="Group 121">
            <a:extLst>
              <a:ext uri="{FF2B5EF4-FFF2-40B4-BE49-F238E27FC236}">
                <a16:creationId xmlns:a16="http://schemas.microsoft.com/office/drawing/2014/main" id="{DBA5DD39-2E74-4E6C-995B-CACEB8ADA863}"/>
              </a:ext>
            </a:extLst>
          </p:cNvPr>
          <p:cNvGrpSpPr/>
          <p:nvPr/>
        </p:nvGrpSpPr>
        <p:grpSpPr>
          <a:xfrm>
            <a:off x="2204151" y="1269371"/>
            <a:ext cx="4005588" cy="1033504"/>
            <a:chOff x="2160264" y="1244594"/>
            <a:chExt cx="3927404" cy="1013331"/>
          </a:xfrm>
        </p:grpSpPr>
        <p:grpSp>
          <p:nvGrpSpPr>
            <p:cNvPr id="38" name="Group 37">
              <a:extLst>
                <a:ext uri="{FF2B5EF4-FFF2-40B4-BE49-F238E27FC236}">
                  <a16:creationId xmlns:a16="http://schemas.microsoft.com/office/drawing/2014/main" id="{E0EEBAD4-469E-4ADB-A5C9-675B1AAD0435}"/>
                </a:ext>
              </a:extLst>
            </p:cNvPr>
            <p:cNvGrpSpPr/>
            <p:nvPr/>
          </p:nvGrpSpPr>
          <p:grpSpPr>
            <a:xfrm>
              <a:off x="2160264" y="1657557"/>
              <a:ext cx="2035574" cy="312073"/>
              <a:chOff x="2159688" y="1657297"/>
              <a:chExt cx="2035862" cy="312118"/>
            </a:xfrm>
          </p:grpSpPr>
          <p:sp>
            <p:nvSpPr>
              <p:cNvPr id="71" name="TextBox 70">
                <a:extLst>
                  <a:ext uri="{FF2B5EF4-FFF2-40B4-BE49-F238E27FC236}">
                    <a16:creationId xmlns:a16="http://schemas.microsoft.com/office/drawing/2014/main" id="{F84C058D-E93E-44AF-B6C9-7B73654BCBB4}"/>
                  </a:ext>
                </a:extLst>
              </p:cNvPr>
              <p:cNvSpPr txBox="1"/>
              <p:nvPr/>
            </p:nvSpPr>
            <p:spPr>
              <a:xfrm>
                <a:off x="2257440" y="1657297"/>
                <a:ext cx="1721855" cy="312118"/>
              </a:xfrm>
              <a:prstGeom prst="rect">
                <a:avLst/>
              </a:prstGeom>
              <a:noFill/>
            </p:spPr>
            <p:txBody>
              <a:bodyPr wrap="square" rtlCol="0">
                <a:spAutoFit/>
              </a:bodyPr>
              <a:lstStyle/>
              <a:p>
                <a:pPr algn="ctr" defTabSz="951093"/>
                <a:r>
                  <a:rPr lang="en-US" sz="1428" dirty="0">
                    <a:solidFill>
                      <a:prstClr val="black"/>
                    </a:solidFill>
                    <a:latin typeface="Segoe UI Semilight" panose="020B0402040204020203" pitchFamily="34" charset="0"/>
                    <a:cs typeface="Segoe UI Semilight" panose="020B0402040204020203" pitchFamily="34" charset="0"/>
                  </a:rPr>
                  <a:t>Raw metadata</a:t>
                </a:r>
              </a:p>
            </p:txBody>
          </p:sp>
          <p:cxnSp>
            <p:nvCxnSpPr>
              <p:cNvPr id="72" name="Straight Arrow Connector 71">
                <a:extLst>
                  <a:ext uri="{FF2B5EF4-FFF2-40B4-BE49-F238E27FC236}">
                    <a16:creationId xmlns:a16="http://schemas.microsoft.com/office/drawing/2014/main" id="{3DA3A3E7-5327-47E9-9C40-2372026BE286}"/>
                  </a:ext>
                </a:extLst>
              </p:cNvPr>
              <p:cNvCxnSpPr/>
              <p:nvPr/>
            </p:nvCxnSpPr>
            <p:spPr>
              <a:xfrm flipV="1">
                <a:off x="2159688" y="1923336"/>
                <a:ext cx="2035862" cy="10973"/>
              </a:xfrm>
              <a:prstGeom prst="straightConnector1">
                <a:avLst/>
              </a:prstGeom>
              <a:ln w="19050">
                <a:tailEnd type="triangle"/>
              </a:ln>
            </p:spPr>
            <p:style>
              <a:lnRef idx="3">
                <a:schemeClr val="dk1"/>
              </a:lnRef>
              <a:fillRef idx="0">
                <a:schemeClr val="dk1"/>
              </a:fillRef>
              <a:effectRef idx="2">
                <a:schemeClr val="dk1"/>
              </a:effectRef>
              <a:fontRef idx="minor">
                <a:schemeClr val="tx1"/>
              </a:fontRef>
            </p:style>
          </p:cxnSp>
        </p:grpSp>
        <p:grpSp>
          <p:nvGrpSpPr>
            <p:cNvPr id="42" name="Group 41">
              <a:extLst>
                <a:ext uri="{FF2B5EF4-FFF2-40B4-BE49-F238E27FC236}">
                  <a16:creationId xmlns:a16="http://schemas.microsoft.com/office/drawing/2014/main" id="{242D6546-4A37-41DE-8376-6DDCDA06667B}"/>
                </a:ext>
              </a:extLst>
            </p:cNvPr>
            <p:cNvGrpSpPr/>
            <p:nvPr/>
          </p:nvGrpSpPr>
          <p:grpSpPr>
            <a:xfrm>
              <a:off x="4650035" y="1635436"/>
              <a:ext cx="1255564" cy="433511"/>
              <a:chOff x="2309813" y="1431925"/>
              <a:chExt cx="2143125" cy="769937"/>
            </a:xfrm>
            <a:solidFill>
              <a:srgbClr val="0078D7"/>
            </a:solidFill>
          </p:grpSpPr>
          <p:sp>
            <p:nvSpPr>
              <p:cNvPr id="43" name="Freeform 342">
                <a:extLst>
                  <a:ext uri="{FF2B5EF4-FFF2-40B4-BE49-F238E27FC236}">
                    <a16:creationId xmlns:a16="http://schemas.microsoft.com/office/drawing/2014/main" id="{43857D78-B5EE-4298-A114-79BE17BA4818}"/>
                  </a:ext>
                </a:extLst>
              </p:cNvPr>
              <p:cNvSpPr>
                <a:spLocks noEditPoints="1"/>
              </p:cNvSpPr>
              <p:nvPr/>
            </p:nvSpPr>
            <p:spPr bwMode="auto">
              <a:xfrm>
                <a:off x="2638426" y="1851025"/>
                <a:ext cx="317500" cy="315912"/>
              </a:xfrm>
              <a:custGeom>
                <a:avLst/>
                <a:gdLst>
                  <a:gd name="T0" fmla="*/ 19 w 93"/>
                  <a:gd name="T1" fmla="*/ 23 h 93"/>
                  <a:gd name="T2" fmla="*/ 19 w 93"/>
                  <a:gd name="T3" fmla="*/ 29 h 93"/>
                  <a:gd name="T4" fmla="*/ 12 w 93"/>
                  <a:gd name="T5" fmla="*/ 35 h 93"/>
                  <a:gd name="T6" fmla="*/ 1 w 93"/>
                  <a:gd name="T7" fmla="*/ 37 h 93"/>
                  <a:gd name="T8" fmla="*/ 2 w 93"/>
                  <a:gd name="T9" fmla="*/ 47 h 93"/>
                  <a:gd name="T10" fmla="*/ 14 w 93"/>
                  <a:gd name="T11" fmla="*/ 53 h 93"/>
                  <a:gd name="T12" fmla="*/ 14 w 93"/>
                  <a:gd name="T13" fmla="*/ 63 h 93"/>
                  <a:gd name="T14" fmla="*/ 7 w 93"/>
                  <a:gd name="T15" fmla="*/ 72 h 93"/>
                  <a:gd name="T16" fmla="*/ 16 w 93"/>
                  <a:gd name="T17" fmla="*/ 78 h 93"/>
                  <a:gd name="T18" fmla="*/ 28 w 93"/>
                  <a:gd name="T19" fmla="*/ 74 h 93"/>
                  <a:gd name="T20" fmla="*/ 35 w 93"/>
                  <a:gd name="T21" fmla="*/ 81 h 93"/>
                  <a:gd name="T22" fmla="*/ 37 w 93"/>
                  <a:gd name="T23" fmla="*/ 92 h 93"/>
                  <a:gd name="T24" fmla="*/ 47 w 93"/>
                  <a:gd name="T25" fmla="*/ 90 h 93"/>
                  <a:gd name="T26" fmla="*/ 53 w 93"/>
                  <a:gd name="T27" fmla="*/ 78 h 93"/>
                  <a:gd name="T28" fmla="*/ 57 w 93"/>
                  <a:gd name="T29" fmla="*/ 77 h 93"/>
                  <a:gd name="T30" fmla="*/ 62 w 93"/>
                  <a:gd name="T31" fmla="*/ 79 h 93"/>
                  <a:gd name="T32" fmla="*/ 72 w 93"/>
                  <a:gd name="T33" fmla="*/ 85 h 93"/>
                  <a:gd name="T34" fmla="*/ 78 w 93"/>
                  <a:gd name="T35" fmla="*/ 77 h 93"/>
                  <a:gd name="T36" fmla="*/ 73 w 93"/>
                  <a:gd name="T37" fmla="*/ 65 h 93"/>
                  <a:gd name="T38" fmla="*/ 75 w 93"/>
                  <a:gd name="T39" fmla="*/ 61 h 93"/>
                  <a:gd name="T40" fmla="*/ 80 w 93"/>
                  <a:gd name="T41" fmla="*/ 58 h 93"/>
                  <a:gd name="T42" fmla="*/ 92 w 93"/>
                  <a:gd name="T43" fmla="*/ 56 h 93"/>
                  <a:gd name="T44" fmla="*/ 90 w 93"/>
                  <a:gd name="T45" fmla="*/ 46 h 93"/>
                  <a:gd name="T46" fmla="*/ 78 w 93"/>
                  <a:gd name="T47" fmla="*/ 40 h 93"/>
                  <a:gd name="T48" fmla="*/ 77 w 93"/>
                  <a:gd name="T49" fmla="*/ 36 h 93"/>
                  <a:gd name="T50" fmla="*/ 78 w 93"/>
                  <a:gd name="T51" fmla="*/ 31 h 93"/>
                  <a:gd name="T52" fmla="*/ 85 w 93"/>
                  <a:gd name="T53" fmla="*/ 21 h 93"/>
                  <a:gd name="T54" fmla="*/ 77 w 93"/>
                  <a:gd name="T55" fmla="*/ 15 h 93"/>
                  <a:gd name="T56" fmla="*/ 64 w 93"/>
                  <a:gd name="T57" fmla="*/ 20 h 93"/>
                  <a:gd name="T58" fmla="*/ 61 w 93"/>
                  <a:gd name="T59" fmla="*/ 18 h 93"/>
                  <a:gd name="T60" fmla="*/ 58 w 93"/>
                  <a:gd name="T61" fmla="*/ 13 h 93"/>
                  <a:gd name="T62" fmla="*/ 56 w 93"/>
                  <a:gd name="T63" fmla="*/ 1 h 93"/>
                  <a:gd name="T64" fmla="*/ 46 w 93"/>
                  <a:gd name="T65" fmla="*/ 3 h 93"/>
                  <a:gd name="T66" fmla="*/ 40 w 93"/>
                  <a:gd name="T67" fmla="*/ 15 h 93"/>
                  <a:gd name="T68" fmla="*/ 36 w 93"/>
                  <a:gd name="T69" fmla="*/ 16 h 93"/>
                  <a:gd name="T70" fmla="*/ 30 w 93"/>
                  <a:gd name="T71" fmla="*/ 14 h 93"/>
                  <a:gd name="T72" fmla="*/ 21 w 93"/>
                  <a:gd name="T73" fmla="*/ 8 h 93"/>
                  <a:gd name="T74" fmla="*/ 15 w 93"/>
                  <a:gd name="T75" fmla="*/ 16 h 93"/>
                  <a:gd name="T76" fmla="*/ 57 w 93"/>
                  <a:gd name="T77" fmla="*/ 60 h 93"/>
                  <a:gd name="T78" fmla="*/ 36 w 93"/>
                  <a:gd name="T79" fmla="*/ 3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93">
                    <a:moveTo>
                      <a:pt x="15" y="16"/>
                    </a:moveTo>
                    <a:cubicBezTo>
                      <a:pt x="19" y="23"/>
                      <a:pt x="19" y="23"/>
                      <a:pt x="19" y="23"/>
                    </a:cubicBezTo>
                    <a:cubicBezTo>
                      <a:pt x="21" y="26"/>
                      <a:pt x="20" y="27"/>
                      <a:pt x="19" y="29"/>
                    </a:cubicBezTo>
                    <a:cubicBezTo>
                      <a:pt x="19" y="29"/>
                      <a:pt x="19" y="29"/>
                      <a:pt x="19" y="29"/>
                    </a:cubicBezTo>
                    <a:cubicBezTo>
                      <a:pt x="18" y="30"/>
                      <a:pt x="18" y="31"/>
                      <a:pt x="17" y="32"/>
                    </a:cubicBezTo>
                    <a:cubicBezTo>
                      <a:pt x="16" y="34"/>
                      <a:pt x="15" y="35"/>
                      <a:pt x="12" y="35"/>
                    </a:cubicBezTo>
                    <a:cubicBezTo>
                      <a:pt x="4" y="35"/>
                      <a:pt x="4" y="35"/>
                      <a:pt x="4" y="35"/>
                    </a:cubicBezTo>
                    <a:cubicBezTo>
                      <a:pt x="2" y="35"/>
                      <a:pt x="1" y="36"/>
                      <a:pt x="1" y="37"/>
                    </a:cubicBezTo>
                    <a:cubicBezTo>
                      <a:pt x="0" y="44"/>
                      <a:pt x="0" y="44"/>
                      <a:pt x="0" y="44"/>
                    </a:cubicBezTo>
                    <a:cubicBezTo>
                      <a:pt x="0" y="45"/>
                      <a:pt x="1" y="47"/>
                      <a:pt x="2" y="47"/>
                    </a:cubicBezTo>
                    <a:cubicBezTo>
                      <a:pt x="10" y="49"/>
                      <a:pt x="10" y="49"/>
                      <a:pt x="10" y="49"/>
                    </a:cubicBezTo>
                    <a:cubicBezTo>
                      <a:pt x="13" y="50"/>
                      <a:pt x="14" y="51"/>
                      <a:pt x="14" y="53"/>
                    </a:cubicBezTo>
                    <a:cubicBezTo>
                      <a:pt x="15" y="54"/>
                      <a:pt x="15" y="56"/>
                      <a:pt x="16" y="58"/>
                    </a:cubicBezTo>
                    <a:cubicBezTo>
                      <a:pt x="16" y="59"/>
                      <a:pt x="16" y="61"/>
                      <a:pt x="14" y="63"/>
                    </a:cubicBezTo>
                    <a:cubicBezTo>
                      <a:pt x="8" y="68"/>
                      <a:pt x="8" y="68"/>
                      <a:pt x="8" y="68"/>
                    </a:cubicBezTo>
                    <a:cubicBezTo>
                      <a:pt x="7" y="69"/>
                      <a:pt x="7" y="71"/>
                      <a:pt x="7" y="72"/>
                    </a:cubicBezTo>
                    <a:cubicBezTo>
                      <a:pt x="12" y="78"/>
                      <a:pt x="12" y="78"/>
                      <a:pt x="12" y="78"/>
                    </a:cubicBezTo>
                    <a:cubicBezTo>
                      <a:pt x="12" y="78"/>
                      <a:pt x="14" y="79"/>
                      <a:pt x="16" y="78"/>
                    </a:cubicBezTo>
                    <a:cubicBezTo>
                      <a:pt x="22" y="74"/>
                      <a:pt x="22" y="74"/>
                      <a:pt x="22" y="74"/>
                    </a:cubicBezTo>
                    <a:cubicBezTo>
                      <a:pt x="25" y="72"/>
                      <a:pt x="27" y="73"/>
                      <a:pt x="28" y="74"/>
                    </a:cubicBezTo>
                    <a:cubicBezTo>
                      <a:pt x="29" y="74"/>
                      <a:pt x="31" y="75"/>
                      <a:pt x="32" y="76"/>
                    </a:cubicBezTo>
                    <a:cubicBezTo>
                      <a:pt x="34" y="76"/>
                      <a:pt x="35" y="78"/>
                      <a:pt x="35" y="81"/>
                    </a:cubicBezTo>
                    <a:cubicBezTo>
                      <a:pt x="34" y="89"/>
                      <a:pt x="34" y="89"/>
                      <a:pt x="34" y="89"/>
                    </a:cubicBezTo>
                    <a:cubicBezTo>
                      <a:pt x="34" y="91"/>
                      <a:pt x="36" y="92"/>
                      <a:pt x="37" y="92"/>
                    </a:cubicBezTo>
                    <a:cubicBezTo>
                      <a:pt x="44" y="93"/>
                      <a:pt x="44" y="93"/>
                      <a:pt x="44" y="93"/>
                    </a:cubicBezTo>
                    <a:cubicBezTo>
                      <a:pt x="45" y="93"/>
                      <a:pt x="46" y="92"/>
                      <a:pt x="47" y="90"/>
                    </a:cubicBezTo>
                    <a:cubicBezTo>
                      <a:pt x="49" y="83"/>
                      <a:pt x="49" y="83"/>
                      <a:pt x="49" y="83"/>
                    </a:cubicBezTo>
                    <a:cubicBezTo>
                      <a:pt x="49" y="80"/>
                      <a:pt x="51" y="79"/>
                      <a:pt x="53" y="78"/>
                    </a:cubicBezTo>
                    <a:cubicBezTo>
                      <a:pt x="53" y="78"/>
                      <a:pt x="53" y="78"/>
                      <a:pt x="53" y="78"/>
                    </a:cubicBezTo>
                    <a:cubicBezTo>
                      <a:pt x="54" y="78"/>
                      <a:pt x="55" y="78"/>
                      <a:pt x="57" y="77"/>
                    </a:cubicBezTo>
                    <a:cubicBezTo>
                      <a:pt x="57" y="77"/>
                      <a:pt x="57" y="77"/>
                      <a:pt x="57" y="77"/>
                    </a:cubicBezTo>
                    <a:cubicBezTo>
                      <a:pt x="58" y="77"/>
                      <a:pt x="60" y="77"/>
                      <a:pt x="62" y="79"/>
                    </a:cubicBezTo>
                    <a:cubicBezTo>
                      <a:pt x="68" y="85"/>
                      <a:pt x="68" y="85"/>
                      <a:pt x="68" y="85"/>
                    </a:cubicBezTo>
                    <a:cubicBezTo>
                      <a:pt x="69" y="86"/>
                      <a:pt x="71" y="86"/>
                      <a:pt x="72" y="85"/>
                    </a:cubicBezTo>
                    <a:cubicBezTo>
                      <a:pt x="77" y="81"/>
                      <a:pt x="77" y="81"/>
                      <a:pt x="77" y="81"/>
                    </a:cubicBezTo>
                    <a:cubicBezTo>
                      <a:pt x="78" y="80"/>
                      <a:pt x="78" y="79"/>
                      <a:pt x="78" y="77"/>
                    </a:cubicBezTo>
                    <a:cubicBezTo>
                      <a:pt x="73" y="70"/>
                      <a:pt x="73" y="70"/>
                      <a:pt x="73" y="70"/>
                    </a:cubicBezTo>
                    <a:cubicBezTo>
                      <a:pt x="72" y="68"/>
                      <a:pt x="72" y="66"/>
                      <a:pt x="73" y="65"/>
                    </a:cubicBezTo>
                    <a:cubicBezTo>
                      <a:pt x="73" y="64"/>
                      <a:pt x="73" y="64"/>
                      <a:pt x="73" y="64"/>
                    </a:cubicBezTo>
                    <a:cubicBezTo>
                      <a:pt x="74" y="63"/>
                      <a:pt x="75" y="62"/>
                      <a:pt x="75" y="61"/>
                    </a:cubicBezTo>
                    <a:cubicBezTo>
                      <a:pt x="75" y="61"/>
                      <a:pt x="75" y="61"/>
                      <a:pt x="75" y="61"/>
                    </a:cubicBezTo>
                    <a:cubicBezTo>
                      <a:pt x="76" y="59"/>
                      <a:pt x="77" y="58"/>
                      <a:pt x="80" y="58"/>
                    </a:cubicBezTo>
                    <a:cubicBezTo>
                      <a:pt x="89" y="58"/>
                      <a:pt x="89" y="58"/>
                      <a:pt x="89" y="58"/>
                    </a:cubicBezTo>
                    <a:cubicBezTo>
                      <a:pt x="90" y="58"/>
                      <a:pt x="91" y="57"/>
                      <a:pt x="92" y="56"/>
                    </a:cubicBezTo>
                    <a:cubicBezTo>
                      <a:pt x="92" y="49"/>
                      <a:pt x="92" y="49"/>
                      <a:pt x="92" y="49"/>
                    </a:cubicBezTo>
                    <a:cubicBezTo>
                      <a:pt x="93" y="48"/>
                      <a:pt x="92" y="47"/>
                      <a:pt x="90" y="46"/>
                    </a:cubicBezTo>
                    <a:cubicBezTo>
                      <a:pt x="82" y="44"/>
                      <a:pt x="82" y="44"/>
                      <a:pt x="82" y="44"/>
                    </a:cubicBezTo>
                    <a:cubicBezTo>
                      <a:pt x="79" y="43"/>
                      <a:pt x="78" y="42"/>
                      <a:pt x="78" y="40"/>
                    </a:cubicBezTo>
                    <a:cubicBezTo>
                      <a:pt x="78" y="40"/>
                      <a:pt x="78" y="40"/>
                      <a:pt x="78" y="40"/>
                    </a:cubicBezTo>
                    <a:cubicBezTo>
                      <a:pt x="78" y="39"/>
                      <a:pt x="77" y="38"/>
                      <a:pt x="77" y="36"/>
                    </a:cubicBezTo>
                    <a:cubicBezTo>
                      <a:pt x="77" y="36"/>
                      <a:pt x="77" y="36"/>
                      <a:pt x="77" y="36"/>
                    </a:cubicBezTo>
                    <a:cubicBezTo>
                      <a:pt x="76" y="34"/>
                      <a:pt x="76" y="33"/>
                      <a:pt x="78" y="31"/>
                    </a:cubicBezTo>
                    <a:cubicBezTo>
                      <a:pt x="84" y="25"/>
                      <a:pt x="84" y="25"/>
                      <a:pt x="84" y="25"/>
                    </a:cubicBezTo>
                    <a:cubicBezTo>
                      <a:pt x="86" y="24"/>
                      <a:pt x="85" y="22"/>
                      <a:pt x="85" y="21"/>
                    </a:cubicBezTo>
                    <a:cubicBezTo>
                      <a:pt x="81" y="16"/>
                      <a:pt x="81" y="16"/>
                      <a:pt x="81" y="16"/>
                    </a:cubicBezTo>
                    <a:cubicBezTo>
                      <a:pt x="80" y="15"/>
                      <a:pt x="78" y="14"/>
                      <a:pt x="77" y="15"/>
                    </a:cubicBezTo>
                    <a:cubicBezTo>
                      <a:pt x="70" y="20"/>
                      <a:pt x="70" y="20"/>
                      <a:pt x="70" y="20"/>
                    </a:cubicBezTo>
                    <a:cubicBezTo>
                      <a:pt x="67" y="21"/>
                      <a:pt x="66" y="21"/>
                      <a:pt x="64" y="20"/>
                    </a:cubicBezTo>
                    <a:cubicBezTo>
                      <a:pt x="64" y="20"/>
                      <a:pt x="64" y="20"/>
                      <a:pt x="64" y="20"/>
                    </a:cubicBezTo>
                    <a:cubicBezTo>
                      <a:pt x="63" y="19"/>
                      <a:pt x="62" y="18"/>
                      <a:pt x="61" y="18"/>
                    </a:cubicBezTo>
                    <a:cubicBezTo>
                      <a:pt x="60" y="17"/>
                      <a:pt x="60" y="17"/>
                      <a:pt x="60" y="17"/>
                    </a:cubicBezTo>
                    <a:cubicBezTo>
                      <a:pt x="59" y="17"/>
                      <a:pt x="58" y="16"/>
                      <a:pt x="58" y="13"/>
                    </a:cubicBezTo>
                    <a:cubicBezTo>
                      <a:pt x="58" y="4"/>
                      <a:pt x="58" y="4"/>
                      <a:pt x="58" y="4"/>
                    </a:cubicBezTo>
                    <a:cubicBezTo>
                      <a:pt x="58" y="3"/>
                      <a:pt x="57" y="1"/>
                      <a:pt x="56" y="1"/>
                    </a:cubicBezTo>
                    <a:cubicBezTo>
                      <a:pt x="49" y="0"/>
                      <a:pt x="49" y="0"/>
                      <a:pt x="49" y="0"/>
                    </a:cubicBezTo>
                    <a:cubicBezTo>
                      <a:pt x="48" y="0"/>
                      <a:pt x="46" y="1"/>
                      <a:pt x="46" y="3"/>
                    </a:cubicBezTo>
                    <a:cubicBezTo>
                      <a:pt x="44" y="11"/>
                      <a:pt x="44" y="11"/>
                      <a:pt x="44" y="11"/>
                    </a:cubicBezTo>
                    <a:cubicBezTo>
                      <a:pt x="43" y="14"/>
                      <a:pt x="42" y="15"/>
                      <a:pt x="40" y="15"/>
                    </a:cubicBezTo>
                    <a:cubicBezTo>
                      <a:pt x="40" y="15"/>
                      <a:pt x="40" y="15"/>
                      <a:pt x="40" y="15"/>
                    </a:cubicBezTo>
                    <a:cubicBezTo>
                      <a:pt x="38" y="15"/>
                      <a:pt x="37" y="15"/>
                      <a:pt x="36" y="16"/>
                    </a:cubicBezTo>
                    <a:cubicBezTo>
                      <a:pt x="36" y="16"/>
                      <a:pt x="36" y="16"/>
                      <a:pt x="36" y="16"/>
                    </a:cubicBezTo>
                    <a:cubicBezTo>
                      <a:pt x="34" y="17"/>
                      <a:pt x="32" y="17"/>
                      <a:pt x="30" y="14"/>
                    </a:cubicBezTo>
                    <a:cubicBezTo>
                      <a:pt x="25" y="8"/>
                      <a:pt x="25" y="8"/>
                      <a:pt x="25" y="8"/>
                    </a:cubicBezTo>
                    <a:cubicBezTo>
                      <a:pt x="23" y="7"/>
                      <a:pt x="21" y="7"/>
                      <a:pt x="21" y="8"/>
                    </a:cubicBezTo>
                    <a:cubicBezTo>
                      <a:pt x="15" y="12"/>
                      <a:pt x="15" y="12"/>
                      <a:pt x="15" y="12"/>
                    </a:cubicBezTo>
                    <a:cubicBezTo>
                      <a:pt x="14" y="13"/>
                      <a:pt x="14" y="15"/>
                      <a:pt x="15" y="16"/>
                    </a:cubicBezTo>
                    <a:close/>
                    <a:moveTo>
                      <a:pt x="60" y="36"/>
                    </a:moveTo>
                    <a:cubicBezTo>
                      <a:pt x="65" y="44"/>
                      <a:pt x="64" y="54"/>
                      <a:pt x="57" y="60"/>
                    </a:cubicBezTo>
                    <a:cubicBezTo>
                      <a:pt x="49" y="66"/>
                      <a:pt x="38" y="64"/>
                      <a:pt x="33" y="57"/>
                    </a:cubicBezTo>
                    <a:cubicBezTo>
                      <a:pt x="27" y="50"/>
                      <a:pt x="28" y="39"/>
                      <a:pt x="36" y="33"/>
                    </a:cubicBezTo>
                    <a:cubicBezTo>
                      <a:pt x="43" y="27"/>
                      <a:pt x="54" y="29"/>
                      <a:pt x="60"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44" name="Freeform 343">
                <a:extLst>
                  <a:ext uri="{FF2B5EF4-FFF2-40B4-BE49-F238E27FC236}">
                    <a16:creationId xmlns:a16="http://schemas.microsoft.com/office/drawing/2014/main" id="{7417CA12-8AE4-4B54-89F5-6CE731DF5275}"/>
                  </a:ext>
                </a:extLst>
              </p:cNvPr>
              <p:cNvSpPr>
                <a:spLocks noEditPoints="1"/>
              </p:cNvSpPr>
              <p:nvPr/>
            </p:nvSpPr>
            <p:spPr bwMode="auto">
              <a:xfrm>
                <a:off x="2309813" y="1819275"/>
                <a:ext cx="334963" cy="331787"/>
              </a:xfrm>
              <a:custGeom>
                <a:avLst/>
                <a:gdLst>
                  <a:gd name="T0" fmla="*/ 96 w 98"/>
                  <a:gd name="T1" fmla="*/ 58 h 97"/>
                  <a:gd name="T2" fmla="*/ 89 w 98"/>
                  <a:gd name="T3" fmla="*/ 50 h 97"/>
                  <a:gd name="T4" fmla="*/ 96 w 98"/>
                  <a:gd name="T5" fmla="*/ 42 h 97"/>
                  <a:gd name="T6" fmla="*/ 90 w 98"/>
                  <a:gd name="T7" fmla="*/ 37 h 97"/>
                  <a:gd name="T8" fmla="*/ 88 w 98"/>
                  <a:gd name="T9" fmla="*/ 30 h 97"/>
                  <a:gd name="T10" fmla="*/ 89 w 98"/>
                  <a:gd name="T11" fmla="*/ 22 h 97"/>
                  <a:gd name="T12" fmla="*/ 79 w 98"/>
                  <a:gd name="T13" fmla="*/ 21 h 97"/>
                  <a:gd name="T14" fmla="*/ 78 w 98"/>
                  <a:gd name="T15" fmla="*/ 11 h 97"/>
                  <a:gd name="T16" fmla="*/ 70 w 98"/>
                  <a:gd name="T17" fmla="*/ 11 h 97"/>
                  <a:gd name="T18" fmla="*/ 64 w 98"/>
                  <a:gd name="T19" fmla="*/ 8 h 97"/>
                  <a:gd name="T20" fmla="*/ 58 w 98"/>
                  <a:gd name="T21" fmla="*/ 1 h 97"/>
                  <a:gd name="T22" fmla="*/ 51 w 98"/>
                  <a:gd name="T23" fmla="*/ 8 h 97"/>
                  <a:gd name="T24" fmla="*/ 43 w 98"/>
                  <a:gd name="T25" fmla="*/ 1 h 97"/>
                  <a:gd name="T26" fmla="*/ 37 w 98"/>
                  <a:gd name="T27" fmla="*/ 7 h 97"/>
                  <a:gd name="T28" fmla="*/ 31 w 98"/>
                  <a:gd name="T29" fmla="*/ 10 h 97"/>
                  <a:gd name="T30" fmla="*/ 23 w 98"/>
                  <a:gd name="T31" fmla="*/ 9 h 97"/>
                  <a:gd name="T32" fmla="*/ 22 w 98"/>
                  <a:gd name="T33" fmla="*/ 19 h 97"/>
                  <a:gd name="T34" fmla="*/ 11 w 98"/>
                  <a:gd name="T35" fmla="*/ 19 h 97"/>
                  <a:gd name="T36" fmla="*/ 12 w 98"/>
                  <a:gd name="T37" fmla="*/ 28 h 97"/>
                  <a:gd name="T38" fmla="*/ 9 w 98"/>
                  <a:gd name="T39" fmla="*/ 34 h 97"/>
                  <a:gd name="T40" fmla="*/ 2 w 98"/>
                  <a:gd name="T41" fmla="*/ 39 h 97"/>
                  <a:gd name="T42" fmla="*/ 9 w 98"/>
                  <a:gd name="T43" fmla="*/ 46 h 97"/>
                  <a:gd name="T44" fmla="*/ 2 w 98"/>
                  <a:gd name="T45" fmla="*/ 54 h 97"/>
                  <a:gd name="T46" fmla="*/ 8 w 98"/>
                  <a:gd name="T47" fmla="*/ 60 h 97"/>
                  <a:gd name="T48" fmla="*/ 10 w 98"/>
                  <a:gd name="T49" fmla="*/ 66 h 97"/>
                  <a:gd name="T50" fmla="*/ 9 w 98"/>
                  <a:gd name="T51" fmla="*/ 75 h 97"/>
                  <a:gd name="T52" fmla="*/ 19 w 98"/>
                  <a:gd name="T53" fmla="*/ 75 h 97"/>
                  <a:gd name="T54" fmla="*/ 20 w 98"/>
                  <a:gd name="T55" fmla="*/ 86 h 97"/>
                  <a:gd name="T56" fmla="*/ 28 w 98"/>
                  <a:gd name="T57" fmla="*/ 86 h 97"/>
                  <a:gd name="T58" fmla="*/ 34 w 98"/>
                  <a:gd name="T59" fmla="*/ 88 h 97"/>
                  <a:gd name="T60" fmla="*/ 40 w 98"/>
                  <a:gd name="T61" fmla="*/ 95 h 97"/>
                  <a:gd name="T62" fmla="*/ 47 w 98"/>
                  <a:gd name="T63" fmla="*/ 88 h 97"/>
                  <a:gd name="T64" fmla="*/ 55 w 98"/>
                  <a:gd name="T65" fmla="*/ 96 h 97"/>
                  <a:gd name="T66" fmla="*/ 61 w 98"/>
                  <a:gd name="T67" fmla="*/ 89 h 97"/>
                  <a:gd name="T68" fmla="*/ 67 w 98"/>
                  <a:gd name="T69" fmla="*/ 87 h 97"/>
                  <a:gd name="T70" fmla="*/ 75 w 98"/>
                  <a:gd name="T71" fmla="*/ 88 h 97"/>
                  <a:gd name="T72" fmla="*/ 76 w 98"/>
                  <a:gd name="T73" fmla="*/ 78 h 97"/>
                  <a:gd name="T74" fmla="*/ 87 w 98"/>
                  <a:gd name="T75" fmla="*/ 78 h 97"/>
                  <a:gd name="T76" fmla="*/ 86 w 98"/>
                  <a:gd name="T77" fmla="*/ 69 h 97"/>
                  <a:gd name="T78" fmla="*/ 89 w 98"/>
                  <a:gd name="T79" fmla="*/ 63 h 97"/>
                  <a:gd name="T80" fmla="*/ 57 w 98"/>
                  <a:gd name="T81" fmla="*/ 47 h 97"/>
                  <a:gd name="T82" fmla="*/ 41 w 98"/>
                  <a:gd name="T83" fmla="*/ 50 h 97"/>
                  <a:gd name="T84" fmla="*/ 57 w 98"/>
                  <a:gd name="T85"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8" h="97">
                    <a:moveTo>
                      <a:pt x="95" y="61"/>
                    </a:moveTo>
                    <a:cubicBezTo>
                      <a:pt x="97" y="60"/>
                      <a:pt x="97" y="59"/>
                      <a:pt x="96" y="58"/>
                    </a:cubicBezTo>
                    <a:cubicBezTo>
                      <a:pt x="91" y="53"/>
                      <a:pt x="91" y="53"/>
                      <a:pt x="91" y="53"/>
                    </a:cubicBezTo>
                    <a:cubicBezTo>
                      <a:pt x="90" y="52"/>
                      <a:pt x="89" y="51"/>
                      <a:pt x="89" y="50"/>
                    </a:cubicBezTo>
                    <a:cubicBezTo>
                      <a:pt x="89" y="50"/>
                      <a:pt x="90" y="48"/>
                      <a:pt x="92" y="47"/>
                    </a:cubicBezTo>
                    <a:cubicBezTo>
                      <a:pt x="96" y="42"/>
                      <a:pt x="96" y="42"/>
                      <a:pt x="96" y="42"/>
                    </a:cubicBezTo>
                    <a:cubicBezTo>
                      <a:pt x="98" y="41"/>
                      <a:pt x="98" y="40"/>
                      <a:pt x="96" y="39"/>
                    </a:cubicBezTo>
                    <a:cubicBezTo>
                      <a:pt x="90" y="37"/>
                      <a:pt x="90" y="37"/>
                      <a:pt x="90" y="37"/>
                    </a:cubicBezTo>
                    <a:cubicBezTo>
                      <a:pt x="88" y="36"/>
                      <a:pt x="87" y="35"/>
                      <a:pt x="87" y="35"/>
                    </a:cubicBezTo>
                    <a:cubicBezTo>
                      <a:pt x="87" y="34"/>
                      <a:pt x="87" y="32"/>
                      <a:pt x="88" y="30"/>
                    </a:cubicBezTo>
                    <a:cubicBezTo>
                      <a:pt x="91" y="25"/>
                      <a:pt x="91" y="25"/>
                      <a:pt x="91" y="25"/>
                    </a:cubicBezTo>
                    <a:cubicBezTo>
                      <a:pt x="91" y="23"/>
                      <a:pt x="91" y="22"/>
                      <a:pt x="89" y="22"/>
                    </a:cubicBezTo>
                    <a:cubicBezTo>
                      <a:pt x="82" y="22"/>
                      <a:pt x="82" y="22"/>
                      <a:pt x="82" y="22"/>
                    </a:cubicBezTo>
                    <a:cubicBezTo>
                      <a:pt x="81" y="22"/>
                      <a:pt x="79" y="22"/>
                      <a:pt x="79" y="21"/>
                    </a:cubicBezTo>
                    <a:cubicBezTo>
                      <a:pt x="78" y="21"/>
                      <a:pt x="78" y="19"/>
                      <a:pt x="78" y="17"/>
                    </a:cubicBezTo>
                    <a:cubicBezTo>
                      <a:pt x="78" y="11"/>
                      <a:pt x="78" y="11"/>
                      <a:pt x="78" y="11"/>
                    </a:cubicBezTo>
                    <a:cubicBezTo>
                      <a:pt x="78" y="9"/>
                      <a:pt x="77" y="8"/>
                      <a:pt x="76" y="9"/>
                    </a:cubicBezTo>
                    <a:cubicBezTo>
                      <a:pt x="70" y="11"/>
                      <a:pt x="70" y="11"/>
                      <a:pt x="70" y="11"/>
                    </a:cubicBezTo>
                    <a:cubicBezTo>
                      <a:pt x="68" y="12"/>
                      <a:pt x="66" y="12"/>
                      <a:pt x="66" y="12"/>
                    </a:cubicBezTo>
                    <a:cubicBezTo>
                      <a:pt x="66" y="12"/>
                      <a:pt x="64" y="10"/>
                      <a:pt x="64" y="8"/>
                    </a:cubicBezTo>
                    <a:cubicBezTo>
                      <a:pt x="62" y="2"/>
                      <a:pt x="62" y="2"/>
                      <a:pt x="62" y="2"/>
                    </a:cubicBezTo>
                    <a:cubicBezTo>
                      <a:pt x="61" y="1"/>
                      <a:pt x="60" y="0"/>
                      <a:pt x="58" y="1"/>
                    </a:cubicBezTo>
                    <a:cubicBezTo>
                      <a:pt x="54" y="6"/>
                      <a:pt x="54" y="6"/>
                      <a:pt x="54" y="6"/>
                    </a:cubicBezTo>
                    <a:cubicBezTo>
                      <a:pt x="53" y="7"/>
                      <a:pt x="51" y="8"/>
                      <a:pt x="51" y="8"/>
                    </a:cubicBezTo>
                    <a:cubicBezTo>
                      <a:pt x="50" y="8"/>
                      <a:pt x="48" y="7"/>
                      <a:pt x="47" y="6"/>
                    </a:cubicBezTo>
                    <a:cubicBezTo>
                      <a:pt x="43" y="1"/>
                      <a:pt x="43" y="1"/>
                      <a:pt x="43" y="1"/>
                    </a:cubicBezTo>
                    <a:cubicBezTo>
                      <a:pt x="42" y="0"/>
                      <a:pt x="40" y="0"/>
                      <a:pt x="40" y="1"/>
                    </a:cubicBezTo>
                    <a:cubicBezTo>
                      <a:pt x="37" y="7"/>
                      <a:pt x="37" y="7"/>
                      <a:pt x="37" y="7"/>
                    </a:cubicBezTo>
                    <a:cubicBezTo>
                      <a:pt x="37" y="9"/>
                      <a:pt x="36" y="11"/>
                      <a:pt x="35" y="11"/>
                    </a:cubicBezTo>
                    <a:cubicBezTo>
                      <a:pt x="35" y="11"/>
                      <a:pt x="33" y="10"/>
                      <a:pt x="31" y="10"/>
                    </a:cubicBezTo>
                    <a:cubicBezTo>
                      <a:pt x="25" y="7"/>
                      <a:pt x="25" y="7"/>
                      <a:pt x="25" y="7"/>
                    </a:cubicBezTo>
                    <a:cubicBezTo>
                      <a:pt x="24" y="6"/>
                      <a:pt x="23" y="7"/>
                      <a:pt x="23" y="9"/>
                    </a:cubicBezTo>
                    <a:cubicBezTo>
                      <a:pt x="23" y="15"/>
                      <a:pt x="23" y="15"/>
                      <a:pt x="23" y="15"/>
                    </a:cubicBezTo>
                    <a:cubicBezTo>
                      <a:pt x="23" y="17"/>
                      <a:pt x="22" y="18"/>
                      <a:pt x="22" y="19"/>
                    </a:cubicBezTo>
                    <a:cubicBezTo>
                      <a:pt x="22" y="19"/>
                      <a:pt x="19" y="20"/>
                      <a:pt x="18" y="19"/>
                    </a:cubicBezTo>
                    <a:cubicBezTo>
                      <a:pt x="11" y="19"/>
                      <a:pt x="11" y="19"/>
                      <a:pt x="11" y="19"/>
                    </a:cubicBezTo>
                    <a:cubicBezTo>
                      <a:pt x="9" y="19"/>
                      <a:pt x="9" y="20"/>
                      <a:pt x="9" y="22"/>
                    </a:cubicBezTo>
                    <a:cubicBezTo>
                      <a:pt x="12" y="28"/>
                      <a:pt x="12" y="28"/>
                      <a:pt x="12" y="28"/>
                    </a:cubicBezTo>
                    <a:cubicBezTo>
                      <a:pt x="12" y="29"/>
                      <a:pt x="13" y="31"/>
                      <a:pt x="13" y="31"/>
                    </a:cubicBezTo>
                    <a:cubicBezTo>
                      <a:pt x="13" y="32"/>
                      <a:pt x="11" y="33"/>
                      <a:pt x="9" y="34"/>
                    </a:cubicBezTo>
                    <a:cubicBezTo>
                      <a:pt x="3" y="36"/>
                      <a:pt x="3" y="36"/>
                      <a:pt x="3" y="36"/>
                    </a:cubicBezTo>
                    <a:cubicBezTo>
                      <a:pt x="1" y="36"/>
                      <a:pt x="1" y="38"/>
                      <a:pt x="2" y="39"/>
                    </a:cubicBezTo>
                    <a:cubicBezTo>
                      <a:pt x="7" y="43"/>
                      <a:pt x="7" y="43"/>
                      <a:pt x="7" y="43"/>
                    </a:cubicBezTo>
                    <a:cubicBezTo>
                      <a:pt x="8" y="45"/>
                      <a:pt x="9" y="46"/>
                      <a:pt x="9" y="46"/>
                    </a:cubicBezTo>
                    <a:cubicBezTo>
                      <a:pt x="9" y="47"/>
                      <a:pt x="8" y="49"/>
                      <a:pt x="6" y="50"/>
                    </a:cubicBezTo>
                    <a:cubicBezTo>
                      <a:pt x="2" y="54"/>
                      <a:pt x="2" y="54"/>
                      <a:pt x="2" y="54"/>
                    </a:cubicBezTo>
                    <a:cubicBezTo>
                      <a:pt x="0" y="55"/>
                      <a:pt x="0" y="57"/>
                      <a:pt x="2" y="58"/>
                    </a:cubicBezTo>
                    <a:cubicBezTo>
                      <a:pt x="8" y="60"/>
                      <a:pt x="8" y="60"/>
                      <a:pt x="8" y="60"/>
                    </a:cubicBezTo>
                    <a:cubicBezTo>
                      <a:pt x="10" y="61"/>
                      <a:pt x="11" y="62"/>
                      <a:pt x="11" y="62"/>
                    </a:cubicBezTo>
                    <a:cubicBezTo>
                      <a:pt x="11" y="62"/>
                      <a:pt x="11" y="65"/>
                      <a:pt x="10" y="66"/>
                    </a:cubicBezTo>
                    <a:cubicBezTo>
                      <a:pt x="7" y="72"/>
                      <a:pt x="7" y="72"/>
                      <a:pt x="7" y="72"/>
                    </a:cubicBezTo>
                    <a:cubicBezTo>
                      <a:pt x="7" y="73"/>
                      <a:pt x="7" y="75"/>
                      <a:pt x="9" y="75"/>
                    </a:cubicBezTo>
                    <a:cubicBezTo>
                      <a:pt x="16" y="75"/>
                      <a:pt x="16" y="75"/>
                      <a:pt x="16" y="75"/>
                    </a:cubicBezTo>
                    <a:cubicBezTo>
                      <a:pt x="17" y="75"/>
                      <a:pt x="19" y="75"/>
                      <a:pt x="19" y="75"/>
                    </a:cubicBezTo>
                    <a:cubicBezTo>
                      <a:pt x="20" y="76"/>
                      <a:pt x="20" y="78"/>
                      <a:pt x="20" y="80"/>
                    </a:cubicBezTo>
                    <a:cubicBezTo>
                      <a:pt x="20" y="86"/>
                      <a:pt x="20" y="86"/>
                      <a:pt x="20" y="86"/>
                    </a:cubicBezTo>
                    <a:cubicBezTo>
                      <a:pt x="20" y="88"/>
                      <a:pt x="21" y="89"/>
                      <a:pt x="22" y="88"/>
                    </a:cubicBezTo>
                    <a:cubicBezTo>
                      <a:pt x="28" y="86"/>
                      <a:pt x="28" y="86"/>
                      <a:pt x="28" y="86"/>
                    </a:cubicBezTo>
                    <a:cubicBezTo>
                      <a:pt x="30" y="85"/>
                      <a:pt x="32" y="84"/>
                      <a:pt x="32" y="85"/>
                    </a:cubicBezTo>
                    <a:cubicBezTo>
                      <a:pt x="32" y="85"/>
                      <a:pt x="34" y="87"/>
                      <a:pt x="34" y="88"/>
                    </a:cubicBezTo>
                    <a:cubicBezTo>
                      <a:pt x="36" y="94"/>
                      <a:pt x="36" y="94"/>
                      <a:pt x="36" y="94"/>
                    </a:cubicBezTo>
                    <a:cubicBezTo>
                      <a:pt x="37" y="96"/>
                      <a:pt x="38" y="96"/>
                      <a:pt x="40" y="95"/>
                    </a:cubicBezTo>
                    <a:cubicBezTo>
                      <a:pt x="44" y="91"/>
                      <a:pt x="44" y="91"/>
                      <a:pt x="44" y="91"/>
                    </a:cubicBezTo>
                    <a:cubicBezTo>
                      <a:pt x="45" y="89"/>
                      <a:pt x="47" y="88"/>
                      <a:pt x="47" y="88"/>
                    </a:cubicBezTo>
                    <a:cubicBezTo>
                      <a:pt x="48" y="88"/>
                      <a:pt x="50" y="89"/>
                      <a:pt x="51" y="91"/>
                    </a:cubicBezTo>
                    <a:cubicBezTo>
                      <a:pt x="55" y="96"/>
                      <a:pt x="55" y="96"/>
                      <a:pt x="55" y="96"/>
                    </a:cubicBezTo>
                    <a:cubicBezTo>
                      <a:pt x="56" y="97"/>
                      <a:pt x="58" y="97"/>
                      <a:pt x="58" y="95"/>
                    </a:cubicBezTo>
                    <a:cubicBezTo>
                      <a:pt x="61" y="89"/>
                      <a:pt x="61" y="89"/>
                      <a:pt x="61" y="89"/>
                    </a:cubicBezTo>
                    <a:cubicBezTo>
                      <a:pt x="61" y="88"/>
                      <a:pt x="62" y="86"/>
                      <a:pt x="63" y="86"/>
                    </a:cubicBezTo>
                    <a:cubicBezTo>
                      <a:pt x="63" y="86"/>
                      <a:pt x="65" y="86"/>
                      <a:pt x="67" y="87"/>
                    </a:cubicBezTo>
                    <a:cubicBezTo>
                      <a:pt x="73" y="90"/>
                      <a:pt x="73" y="90"/>
                      <a:pt x="73" y="90"/>
                    </a:cubicBezTo>
                    <a:cubicBezTo>
                      <a:pt x="74" y="91"/>
                      <a:pt x="75" y="90"/>
                      <a:pt x="75" y="88"/>
                    </a:cubicBezTo>
                    <a:cubicBezTo>
                      <a:pt x="75" y="82"/>
                      <a:pt x="75" y="82"/>
                      <a:pt x="75" y="82"/>
                    </a:cubicBezTo>
                    <a:cubicBezTo>
                      <a:pt x="75" y="80"/>
                      <a:pt x="76" y="78"/>
                      <a:pt x="76" y="78"/>
                    </a:cubicBezTo>
                    <a:cubicBezTo>
                      <a:pt x="76" y="78"/>
                      <a:pt x="78" y="77"/>
                      <a:pt x="80" y="77"/>
                    </a:cubicBezTo>
                    <a:cubicBezTo>
                      <a:pt x="87" y="78"/>
                      <a:pt x="87" y="78"/>
                      <a:pt x="87" y="78"/>
                    </a:cubicBezTo>
                    <a:cubicBezTo>
                      <a:pt x="88" y="78"/>
                      <a:pt x="89" y="77"/>
                      <a:pt x="89" y="75"/>
                    </a:cubicBezTo>
                    <a:cubicBezTo>
                      <a:pt x="86" y="69"/>
                      <a:pt x="86" y="69"/>
                      <a:pt x="86" y="69"/>
                    </a:cubicBezTo>
                    <a:cubicBezTo>
                      <a:pt x="86" y="67"/>
                      <a:pt x="85" y="66"/>
                      <a:pt x="85" y="65"/>
                    </a:cubicBezTo>
                    <a:cubicBezTo>
                      <a:pt x="85" y="65"/>
                      <a:pt x="87" y="64"/>
                      <a:pt x="89" y="63"/>
                    </a:cubicBezTo>
                    <a:lnTo>
                      <a:pt x="95" y="61"/>
                    </a:lnTo>
                    <a:close/>
                    <a:moveTo>
                      <a:pt x="57" y="47"/>
                    </a:moveTo>
                    <a:cubicBezTo>
                      <a:pt x="58" y="52"/>
                      <a:pt x="55" y="56"/>
                      <a:pt x="50" y="57"/>
                    </a:cubicBezTo>
                    <a:cubicBezTo>
                      <a:pt x="46" y="57"/>
                      <a:pt x="41" y="54"/>
                      <a:pt x="41" y="50"/>
                    </a:cubicBezTo>
                    <a:cubicBezTo>
                      <a:pt x="40" y="45"/>
                      <a:pt x="43" y="41"/>
                      <a:pt x="48" y="40"/>
                    </a:cubicBezTo>
                    <a:cubicBezTo>
                      <a:pt x="52" y="39"/>
                      <a:pt x="57" y="42"/>
                      <a:pt x="5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45" name="Freeform 344">
                <a:extLst>
                  <a:ext uri="{FF2B5EF4-FFF2-40B4-BE49-F238E27FC236}">
                    <a16:creationId xmlns:a16="http://schemas.microsoft.com/office/drawing/2014/main" id="{5B5B9496-1C74-4A1D-87C9-3D0CD465BF3B}"/>
                  </a:ext>
                </a:extLst>
              </p:cNvPr>
              <p:cNvSpPr>
                <a:spLocks noEditPoints="1"/>
              </p:cNvSpPr>
              <p:nvPr/>
            </p:nvSpPr>
            <p:spPr bwMode="auto">
              <a:xfrm>
                <a:off x="2851151" y="1431925"/>
                <a:ext cx="636588" cy="633412"/>
              </a:xfrm>
              <a:custGeom>
                <a:avLst/>
                <a:gdLst>
                  <a:gd name="T0" fmla="*/ 168 w 186"/>
                  <a:gd name="T1" fmla="*/ 74 h 186"/>
                  <a:gd name="T2" fmla="*/ 178 w 186"/>
                  <a:gd name="T3" fmla="*/ 54 h 186"/>
                  <a:gd name="T4" fmla="*/ 154 w 186"/>
                  <a:gd name="T5" fmla="*/ 47 h 186"/>
                  <a:gd name="T6" fmla="*/ 156 w 186"/>
                  <a:gd name="T7" fmla="*/ 24 h 186"/>
                  <a:gd name="T8" fmla="*/ 132 w 186"/>
                  <a:gd name="T9" fmla="*/ 27 h 186"/>
                  <a:gd name="T10" fmla="*/ 125 w 186"/>
                  <a:gd name="T11" fmla="*/ 6 h 186"/>
                  <a:gd name="T12" fmla="*/ 104 w 186"/>
                  <a:gd name="T13" fmla="*/ 17 h 186"/>
                  <a:gd name="T14" fmla="*/ 89 w 186"/>
                  <a:gd name="T15" fmla="*/ 0 h 186"/>
                  <a:gd name="T16" fmla="*/ 74 w 186"/>
                  <a:gd name="T17" fmla="*/ 19 h 186"/>
                  <a:gd name="T18" fmla="*/ 54 w 186"/>
                  <a:gd name="T19" fmla="*/ 9 h 186"/>
                  <a:gd name="T20" fmla="*/ 47 w 186"/>
                  <a:gd name="T21" fmla="*/ 32 h 186"/>
                  <a:gd name="T22" fmla="*/ 24 w 186"/>
                  <a:gd name="T23" fmla="*/ 31 h 186"/>
                  <a:gd name="T24" fmla="*/ 27 w 186"/>
                  <a:gd name="T25" fmla="*/ 54 h 186"/>
                  <a:gd name="T26" fmla="*/ 6 w 186"/>
                  <a:gd name="T27" fmla="*/ 61 h 186"/>
                  <a:gd name="T28" fmla="*/ 17 w 186"/>
                  <a:gd name="T29" fmla="*/ 83 h 186"/>
                  <a:gd name="T30" fmla="*/ 0 w 186"/>
                  <a:gd name="T31" fmla="*/ 98 h 186"/>
                  <a:gd name="T32" fmla="*/ 19 w 186"/>
                  <a:gd name="T33" fmla="*/ 112 h 186"/>
                  <a:gd name="T34" fmla="*/ 9 w 186"/>
                  <a:gd name="T35" fmla="*/ 133 h 186"/>
                  <a:gd name="T36" fmla="*/ 32 w 186"/>
                  <a:gd name="T37" fmla="*/ 139 h 186"/>
                  <a:gd name="T38" fmla="*/ 31 w 186"/>
                  <a:gd name="T39" fmla="*/ 162 h 186"/>
                  <a:gd name="T40" fmla="*/ 54 w 186"/>
                  <a:gd name="T41" fmla="*/ 159 h 186"/>
                  <a:gd name="T42" fmla="*/ 62 w 186"/>
                  <a:gd name="T43" fmla="*/ 181 h 186"/>
                  <a:gd name="T44" fmla="*/ 83 w 186"/>
                  <a:gd name="T45" fmla="*/ 169 h 186"/>
                  <a:gd name="T46" fmla="*/ 98 w 186"/>
                  <a:gd name="T47" fmla="*/ 186 h 186"/>
                  <a:gd name="T48" fmla="*/ 113 w 186"/>
                  <a:gd name="T49" fmla="*/ 167 h 186"/>
                  <a:gd name="T50" fmla="*/ 133 w 186"/>
                  <a:gd name="T51" fmla="*/ 177 h 186"/>
                  <a:gd name="T52" fmla="*/ 140 w 186"/>
                  <a:gd name="T53" fmla="*/ 154 h 186"/>
                  <a:gd name="T54" fmla="*/ 162 w 186"/>
                  <a:gd name="T55" fmla="*/ 156 h 186"/>
                  <a:gd name="T56" fmla="*/ 159 w 186"/>
                  <a:gd name="T57" fmla="*/ 132 h 186"/>
                  <a:gd name="T58" fmla="*/ 181 w 186"/>
                  <a:gd name="T59" fmla="*/ 125 h 186"/>
                  <a:gd name="T60" fmla="*/ 169 w 186"/>
                  <a:gd name="T61" fmla="*/ 103 h 186"/>
                  <a:gd name="T62" fmla="*/ 186 w 186"/>
                  <a:gd name="T63" fmla="*/ 88 h 186"/>
                  <a:gd name="T64" fmla="*/ 143 w 186"/>
                  <a:gd name="T65" fmla="*/ 111 h 186"/>
                  <a:gd name="T66" fmla="*/ 143 w 186"/>
                  <a:gd name="T67" fmla="*/ 75 h 186"/>
                  <a:gd name="T68" fmla="*/ 151 w 186"/>
                  <a:gd name="T69" fmla="*/ 108 h 186"/>
                  <a:gd name="T70" fmla="*/ 115 w 186"/>
                  <a:gd name="T71" fmla="*/ 76 h 186"/>
                  <a:gd name="T72" fmla="*/ 123 w 186"/>
                  <a:gd name="T73" fmla="*/ 42 h 186"/>
                  <a:gd name="T74" fmla="*/ 78 w 186"/>
                  <a:gd name="T75" fmla="*/ 35 h 186"/>
                  <a:gd name="T76" fmla="*/ 111 w 186"/>
                  <a:gd name="T77" fmla="*/ 42 h 186"/>
                  <a:gd name="T78" fmla="*/ 76 w 186"/>
                  <a:gd name="T79" fmla="*/ 42 h 186"/>
                  <a:gd name="T80" fmla="*/ 93 w 186"/>
                  <a:gd name="T81" fmla="*/ 108 h 186"/>
                  <a:gd name="T82" fmla="*/ 108 w 186"/>
                  <a:gd name="T83" fmla="*/ 93 h 186"/>
                  <a:gd name="T84" fmla="*/ 77 w 186"/>
                  <a:gd name="T85" fmla="*/ 71 h 186"/>
                  <a:gd name="T86" fmla="*/ 42 w 186"/>
                  <a:gd name="T87" fmla="*/ 62 h 186"/>
                  <a:gd name="T88" fmla="*/ 35 w 186"/>
                  <a:gd name="T89" fmla="*/ 107 h 186"/>
                  <a:gd name="T90" fmla="*/ 42 w 186"/>
                  <a:gd name="T91" fmla="*/ 75 h 186"/>
                  <a:gd name="T92" fmla="*/ 42 w 186"/>
                  <a:gd name="T93" fmla="*/ 110 h 186"/>
                  <a:gd name="T94" fmla="*/ 44 w 186"/>
                  <a:gd name="T95" fmla="*/ 116 h 186"/>
                  <a:gd name="T96" fmla="*/ 70 w 186"/>
                  <a:gd name="T97" fmla="*/ 141 h 186"/>
                  <a:gd name="T98" fmla="*/ 41 w 186"/>
                  <a:gd name="T99" fmla="*/ 123 h 186"/>
                  <a:gd name="T100" fmla="*/ 78 w 186"/>
                  <a:gd name="T101" fmla="*/ 150 h 186"/>
                  <a:gd name="T102" fmla="*/ 96 w 186"/>
                  <a:gd name="T103" fmla="*/ 120 h 186"/>
                  <a:gd name="T104" fmla="*/ 123 w 186"/>
                  <a:gd name="T105" fmla="*/ 144 h 186"/>
                  <a:gd name="T106" fmla="*/ 114 w 186"/>
                  <a:gd name="T107" fmla="*/ 110 h 186"/>
                  <a:gd name="T108" fmla="*/ 135 w 186"/>
                  <a:gd name="T109" fmla="*/ 13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6" h="186">
                    <a:moveTo>
                      <a:pt x="183" y="85"/>
                    </a:moveTo>
                    <a:cubicBezTo>
                      <a:pt x="169" y="83"/>
                      <a:pt x="169" y="83"/>
                      <a:pt x="169" y="83"/>
                    </a:cubicBezTo>
                    <a:cubicBezTo>
                      <a:pt x="169" y="80"/>
                      <a:pt x="168" y="77"/>
                      <a:pt x="168" y="74"/>
                    </a:cubicBezTo>
                    <a:cubicBezTo>
                      <a:pt x="180" y="67"/>
                      <a:pt x="180" y="67"/>
                      <a:pt x="180" y="67"/>
                    </a:cubicBezTo>
                    <a:cubicBezTo>
                      <a:pt x="181" y="66"/>
                      <a:pt x="182" y="64"/>
                      <a:pt x="181" y="62"/>
                    </a:cubicBezTo>
                    <a:cubicBezTo>
                      <a:pt x="178" y="54"/>
                      <a:pt x="178" y="54"/>
                      <a:pt x="178" y="54"/>
                    </a:cubicBezTo>
                    <a:cubicBezTo>
                      <a:pt x="177" y="52"/>
                      <a:pt x="175" y="51"/>
                      <a:pt x="173" y="51"/>
                    </a:cubicBezTo>
                    <a:cubicBezTo>
                      <a:pt x="160" y="55"/>
                      <a:pt x="160" y="55"/>
                      <a:pt x="160" y="55"/>
                    </a:cubicBezTo>
                    <a:cubicBezTo>
                      <a:pt x="158" y="52"/>
                      <a:pt x="156" y="49"/>
                      <a:pt x="154" y="47"/>
                    </a:cubicBezTo>
                    <a:cubicBezTo>
                      <a:pt x="163" y="35"/>
                      <a:pt x="163" y="35"/>
                      <a:pt x="163" y="35"/>
                    </a:cubicBezTo>
                    <a:cubicBezTo>
                      <a:pt x="164" y="34"/>
                      <a:pt x="164" y="32"/>
                      <a:pt x="162" y="31"/>
                    </a:cubicBezTo>
                    <a:cubicBezTo>
                      <a:pt x="156" y="24"/>
                      <a:pt x="156" y="24"/>
                      <a:pt x="156" y="24"/>
                    </a:cubicBezTo>
                    <a:cubicBezTo>
                      <a:pt x="155" y="23"/>
                      <a:pt x="152" y="23"/>
                      <a:pt x="151" y="24"/>
                    </a:cubicBezTo>
                    <a:cubicBezTo>
                      <a:pt x="140" y="32"/>
                      <a:pt x="140" y="32"/>
                      <a:pt x="140" y="32"/>
                    </a:cubicBezTo>
                    <a:cubicBezTo>
                      <a:pt x="137" y="30"/>
                      <a:pt x="135" y="29"/>
                      <a:pt x="132" y="27"/>
                    </a:cubicBezTo>
                    <a:cubicBezTo>
                      <a:pt x="136" y="13"/>
                      <a:pt x="136" y="13"/>
                      <a:pt x="136" y="13"/>
                    </a:cubicBezTo>
                    <a:cubicBezTo>
                      <a:pt x="136" y="12"/>
                      <a:pt x="135" y="10"/>
                      <a:pt x="134" y="9"/>
                    </a:cubicBezTo>
                    <a:cubicBezTo>
                      <a:pt x="125" y="6"/>
                      <a:pt x="125" y="6"/>
                      <a:pt x="125" y="6"/>
                    </a:cubicBezTo>
                    <a:cubicBezTo>
                      <a:pt x="123" y="5"/>
                      <a:pt x="121" y="6"/>
                      <a:pt x="121" y="7"/>
                    </a:cubicBezTo>
                    <a:cubicBezTo>
                      <a:pt x="113" y="19"/>
                      <a:pt x="113" y="19"/>
                      <a:pt x="113" y="19"/>
                    </a:cubicBezTo>
                    <a:cubicBezTo>
                      <a:pt x="110" y="18"/>
                      <a:pt x="107" y="18"/>
                      <a:pt x="104" y="17"/>
                    </a:cubicBezTo>
                    <a:cubicBezTo>
                      <a:pt x="102" y="3"/>
                      <a:pt x="102" y="3"/>
                      <a:pt x="102" y="3"/>
                    </a:cubicBezTo>
                    <a:cubicBezTo>
                      <a:pt x="101" y="1"/>
                      <a:pt x="100" y="0"/>
                      <a:pt x="98" y="0"/>
                    </a:cubicBezTo>
                    <a:cubicBezTo>
                      <a:pt x="89" y="0"/>
                      <a:pt x="89" y="0"/>
                      <a:pt x="89" y="0"/>
                    </a:cubicBezTo>
                    <a:cubicBezTo>
                      <a:pt x="87" y="0"/>
                      <a:pt x="85" y="1"/>
                      <a:pt x="85" y="3"/>
                    </a:cubicBezTo>
                    <a:cubicBezTo>
                      <a:pt x="83" y="17"/>
                      <a:pt x="83" y="17"/>
                      <a:pt x="83" y="17"/>
                    </a:cubicBezTo>
                    <a:cubicBezTo>
                      <a:pt x="80" y="18"/>
                      <a:pt x="77" y="18"/>
                      <a:pt x="74" y="19"/>
                    </a:cubicBezTo>
                    <a:cubicBezTo>
                      <a:pt x="67" y="7"/>
                      <a:pt x="67" y="7"/>
                      <a:pt x="67" y="7"/>
                    </a:cubicBezTo>
                    <a:cubicBezTo>
                      <a:pt x="66" y="5"/>
                      <a:pt x="64" y="5"/>
                      <a:pt x="63" y="5"/>
                    </a:cubicBezTo>
                    <a:cubicBezTo>
                      <a:pt x="54" y="9"/>
                      <a:pt x="54" y="9"/>
                      <a:pt x="54" y="9"/>
                    </a:cubicBezTo>
                    <a:cubicBezTo>
                      <a:pt x="52" y="9"/>
                      <a:pt x="51" y="11"/>
                      <a:pt x="52" y="13"/>
                    </a:cubicBezTo>
                    <a:cubicBezTo>
                      <a:pt x="55" y="27"/>
                      <a:pt x="55" y="27"/>
                      <a:pt x="55" y="27"/>
                    </a:cubicBezTo>
                    <a:cubicBezTo>
                      <a:pt x="52" y="28"/>
                      <a:pt x="50" y="30"/>
                      <a:pt x="47" y="32"/>
                    </a:cubicBezTo>
                    <a:cubicBezTo>
                      <a:pt x="36" y="24"/>
                      <a:pt x="36" y="24"/>
                      <a:pt x="36" y="24"/>
                    </a:cubicBezTo>
                    <a:cubicBezTo>
                      <a:pt x="34" y="23"/>
                      <a:pt x="32" y="23"/>
                      <a:pt x="31" y="24"/>
                    </a:cubicBezTo>
                    <a:cubicBezTo>
                      <a:pt x="24" y="31"/>
                      <a:pt x="24" y="31"/>
                      <a:pt x="24" y="31"/>
                    </a:cubicBezTo>
                    <a:cubicBezTo>
                      <a:pt x="23" y="32"/>
                      <a:pt x="23" y="34"/>
                      <a:pt x="24" y="35"/>
                    </a:cubicBezTo>
                    <a:cubicBezTo>
                      <a:pt x="32" y="47"/>
                      <a:pt x="32" y="47"/>
                      <a:pt x="32" y="47"/>
                    </a:cubicBezTo>
                    <a:cubicBezTo>
                      <a:pt x="31" y="49"/>
                      <a:pt x="29" y="52"/>
                      <a:pt x="27" y="54"/>
                    </a:cubicBezTo>
                    <a:cubicBezTo>
                      <a:pt x="14" y="51"/>
                      <a:pt x="14" y="51"/>
                      <a:pt x="14" y="51"/>
                    </a:cubicBezTo>
                    <a:cubicBezTo>
                      <a:pt x="12" y="50"/>
                      <a:pt x="10" y="51"/>
                      <a:pt x="9" y="53"/>
                    </a:cubicBezTo>
                    <a:cubicBezTo>
                      <a:pt x="6" y="61"/>
                      <a:pt x="6" y="61"/>
                      <a:pt x="6" y="61"/>
                    </a:cubicBezTo>
                    <a:cubicBezTo>
                      <a:pt x="5" y="63"/>
                      <a:pt x="6" y="65"/>
                      <a:pt x="7" y="66"/>
                    </a:cubicBezTo>
                    <a:cubicBezTo>
                      <a:pt x="19" y="73"/>
                      <a:pt x="19" y="73"/>
                      <a:pt x="19" y="73"/>
                    </a:cubicBezTo>
                    <a:cubicBezTo>
                      <a:pt x="19" y="76"/>
                      <a:pt x="18" y="80"/>
                      <a:pt x="17" y="83"/>
                    </a:cubicBezTo>
                    <a:cubicBezTo>
                      <a:pt x="3" y="85"/>
                      <a:pt x="3" y="85"/>
                      <a:pt x="3" y="85"/>
                    </a:cubicBezTo>
                    <a:cubicBezTo>
                      <a:pt x="2" y="85"/>
                      <a:pt x="0" y="87"/>
                      <a:pt x="0" y="88"/>
                    </a:cubicBezTo>
                    <a:cubicBezTo>
                      <a:pt x="0" y="98"/>
                      <a:pt x="0" y="98"/>
                      <a:pt x="0" y="98"/>
                    </a:cubicBezTo>
                    <a:cubicBezTo>
                      <a:pt x="0" y="100"/>
                      <a:pt x="2" y="101"/>
                      <a:pt x="3" y="101"/>
                    </a:cubicBezTo>
                    <a:cubicBezTo>
                      <a:pt x="17" y="103"/>
                      <a:pt x="17" y="103"/>
                      <a:pt x="17" y="103"/>
                    </a:cubicBezTo>
                    <a:cubicBezTo>
                      <a:pt x="18" y="106"/>
                      <a:pt x="18" y="109"/>
                      <a:pt x="19" y="112"/>
                    </a:cubicBezTo>
                    <a:cubicBezTo>
                      <a:pt x="7" y="119"/>
                      <a:pt x="7" y="119"/>
                      <a:pt x="7" y="119"/>
                    </a:cubicBezTo>
                    <a:cubicBezTo>
                      <a:pt x="6" y="120"/>
                      <a:pt x="5" y="122"/>
                      <a:pt x="5" y="124"/>
                    </a:cubicBezTo>
                    <a:cubicBezTo>
                      <a:pt x="9" y="133"/>
                      <a:pt x="9" y="133"/>
                      <a:pt x="9" y="133"/>
                    </a:cubicBezTo>
                    <a:cubicBezTo>
                      <a:pt x="10" y="134"/>
                      <a:pt x="12" y="135"/>
                      <a:pt x="13" y="135"/>
                    </a:cubicBezTo>
                    <a:cubicBezTo>
                      <a:pt x="27" y="131"/>
                      <a:pt x="27" y="131"/>
                      <a:pt x="27" y="131"/>
                    </a:cubicBezTo>
                    <a:cubicBezTo>
                      <a:pt x="29" y="134"/>
                      <a:pt x="30" y="137"/>
                      <a:pt x="32" y="139"/>
                    </a:cubicBezTo>
                    <a:cubicBezTo>
                      <a:pt x="24" y="151"/>
                      <a:pt x="24" y="151"/>
                      <a:pt x="24" y="151"/>
                    </a:cubicBezTo>
                    <a:cubicBezTo>
                      <a:pt x="23" y="152"/>
                      <a:pt x="23" y="154"/>
                      <a:pt x="24" y="156"/>
                    </a:cubicBezTo>
                    <a:cubicBezTo>
                      <a:pt x="31" y="162"/>
                      <a:pt x="31" y="162"/>
                      <a:pt x="31" y="162"/>
                    </a:cubicBezTo>
                    <a:cubicBezTo>
                      <a:pt x="32" y="163"/>
                      <a:pt x="34" y="164"/>
                      <a:pt x="36" y="163"/>
                    </a:cubicBezTo>
                    <a:cubicBezTo>
                      <a:pt x="47" y="154"/>
                      <a:pt x="47" y="154"/>
                      <a:pt x="47" y="154"/>
                    </a:cubicBezTo>
                    <a:cubicBezTo>
                      <a:pt x="49" y="156"/>
                      <a:pt x="52" y="158"/>
                      <a:pt x="54" y="159"/>
                    </a:cubicBezTo>
                    <a:cubicBezTo>
                      <a:pt x="51" y="173"/>
                      <a:pt x="51" y="173"/>
                      <a:pt x="51" y="173"/>
                    </a:cubicBezTo>
                    <a:cubicBezTo>
                      <a:pt x="50" y="174"/>
                      <a:pt x="51" y="176"/>
                      <a:pt x="53" y="177"/>
                    </a:cubicBezTo>
                    <a:cubicBezTo>
                      <a:pt x="62" y="181"/>
                      <a:pt x="62" y="181"/>
                      <a:pt x="62" y="181"/>
                    </a:cubicBezTo>
                    <a:cubicBezTo>
                      <a:pt x="63" y="181"/>
                      <a:pt x="65" y="181"/>
                      <a:pt x="66" y="179"/>
                    </a:cubicBezTo>
                    <a:cubicBezTo>
                      <a:pt x="74" y="167"/>
                      <a:pt x="74" y="167"/>
                      <a:pt x="74" y="167"/>
                    </a:cubicBezTo>
                    <a:cubicBezTo>
                      <a:pt x="77" y="168"/>
                      <a:pt x="80" y="169"/>
                      <a:pt x="83" y="169"/>
                    </a:cubicBezTo>
                    <a:cubicBezTo>
                      <a:pt x="85" y="183"/>
                      <a:pt x="85" y="183"/>
                      <a:pt x="85" y="183"/>
                    </a:cubicBezTo>
                    <a:cubicBezTo>
                      <a:pt x="85" y="185"/>
                      <a:pt x="87" y="186"/>
                      <a:pt x="89" y="186"/>
                    </a:cubicBezTo>
                    <a:cubicBezTo>
                      <a:pt x="98" y="186"/>
                      <a:pt x="98" y="186"/>
                      <a:pt x="98" y="186"/>
                    </a:cubicBezTo>
                    <a:cubicBezTo>
                      <a:pt x="100" y="186"/>
                      <a:pt x="101" y="185"/>
                      <a:pt x="102" y="183"/>
                    </a:cubicBezTo>
                    <a:cubicBezTo>
                      <a:pt x="104" y="169"/>
                      <a:pt x="104" y="169"/>
                      <a:pt x="104" y="169"/>
                    </a:cubicBezTo>
                    <a:cubicBezTo>
                      <a:pt x="107" y="169"/>
                      <a:pt x="110" y="168"/>
                      <a:pt x="113" y="167"/>
                    </a:cubicBezTo>
                    <a:cubicBezTo>
                      <a:pt x="120" y="179"/>
                      <a:pt x="120" y="179"/>
                      <a:pt x="120" y="179"/>
                    </a:cubicBezTo>
                    <a:cubicBezTo>
                      <a:pt x="121" y="181"/>
                      <a:pt x="123" y="182"/>
                      <a:pt x="124" y="181"/>
                    </a:cubicBezTo>
                    <a:cubicBezTo>
                      <a:pt x="133" y="177"/>
                      <a:pt x="133" y="177"/>
                      <a:pt x="133" y="177"/>
                    </a:cubicBezTo>
                    <a:cubicBezTo>
                      <a:pt x="135" y="177"/>
                      <a:pt x="135" y="175"/>
                      <a:pt x="135" y="173"/>
                    </a:cubicBezTo>
                    <a:cubicBezTo>
                      <a:pt x="132" y="159"/>
                      <a:pt x="132" y="159"/>
                      <a:pt x="132" y="159"/>
                    </a:cubicBezTo>
                    <a:cubicBezTo>
                      <a:pt x="134" y="158"/>
                      <a:pt x="137" y="156"/>
                      <a:pt x="140" y="154"/>
                    </a:cubicBezTo>
                    <a:cubicBezTo>
                      <a:pt x="151" y="163"/>
                      <a:pt x="151" y="163"/>
                      <a:pt x="151" y="163"/>
                    </a:cubicBezTo>
                    <a:cubicBezTo>
                      <a:pt x="152" y="164"/>
                      <a:pt x="155" y="163"/>
                      <a:pt x="156" y="162"/>
                    </a:cubicBezTo>
                    <a:cubicBezTo>
                      <a:pt x="162" y="156"/>
                      <a:pt x="162" y="156"/>
                      <a:pt x="162" y="156"/>
                    </a:cubicBezTo>
                    <a:cubicBezTo>
                      <a:pt x="164" y="154"/>
                      <a:pt x="164" y="152"/>
                      <a:pt x="163" y="151"/>
                    </a:cubicBezTo>
                    <a:cubicBezTo>
                      <a:pt x="154" y="139"/>
                      <a:pt x="154" y="139"/>
                      <a:pt x="154" y="139"/>
                    </a:cubicBezTo>
                    <a:cubicBezTo>
                      <a:pt x="156" y="137"/>
                      <a:pt x="158" y="135"/>
                      <a:pt x="159" y="132"/>
                    </a:cubicBezTo>
                    <a:cubicBezTo>
                      <a:pt x="173" y="136"/>
                      <a:pt x="173" y="136"/>
                      <a:pt x="173" y="136"/>
                    </a:cubicBezTo>
                    <a:cubicBezTo>
                      <a:pt x="175" y="136"/>
                      <a:pt x="177" y="135"/>
                      <a:pt x="177" y="133"/>
                    </a:cubicBezTo>
                    <a:cubicBezTo>
                      <a:pt x="181" y="125"/>
                      <a:pt x="181" y="125"/>
                      <a:pt x="181" y="125"/>
                    </a:cubicBezTo>
                    <a:cubicBezTo>
                      <a:pt x="182" y="123"/>
                      <a:pt x="181" y="121"/>
                      <a:pt x="179" y="120"/>
                    </a:cubicBezTo>
                    <a:cubicBezTo>
                      <a:pt x="167" y="113"/>
                      <a:pt x="167" y="113"/>
                      <a:pt x="167" y="113"/>
                    </a:cubicBezTo>
                    <a:cubicBezTo>
                      <a:pt x="168" y="110"/>
                      <a:pt x="169" y="107"/>
                      <a:pt x="169" y="103"/>
                    </a:cubicBezTo>
                    <a:cubicBezTo>
                      <a:pt x="183" y="101"/>
                      <a:pt x="183" y="101"/>
                      <a:pt x="183" y="101"/>
                    </a:cubicBezTo>
                    <a:cubicBezTo>
                      <a:pt x="185" y="101"/>
                      <a:pt x="186" y="100"/>
                      <a:pt x="186" y="98"/>
                    </a:cubicBezTo>
                    <a:cubicBezTo>
                      <a:pt x="186" y="88"/>
                      <a:pt x="186" y="88"/>
                      <a:pt x="186" y="88"/>
                    </a:cubicBezTo>
                    <a:cubicBezTo>
                      <a:pt x="186" y="87"/>
                      <a:pt x="185" y="85"/>
                      <a:pt x="183" y="85"/>
                    </a:cubicBezTo>
                    <a:close/>
                    <a:moveTo>
                      <a:pt x="151" y="108"/>
                    </a:moveTo>
                    <a:cubicBezTo>
                      <a:pt x="150" y="111"/>
                      <a:pt x="146" y="113"/>
                      <a:pt x="143" y="111"/>
                    </a:cubicBezTo>
                    <a:cubicBezTo>
                      <a:pt x="120" y="96"/>
                      <a:pt x="120" y="96"/>
                      <a:pt x="120" y="96"/>
                    </a:cubicBezTo>
                    <a:cubicBezTo>
                      <a:pt x="117" y="95"/>
                      <a:pt x="117" y="92"/>
                      <a:pt x="120" y="90"/>
                    </a:cubicBezTo>
                    <a:cubicBezTo>
                      <a:pt x="143" y="75"/>
                      <a:pt x="143" y="75"/>
                      <a:pt x="143" y="75"/>
                    </a:cubicBezTo>
                    <a:cubicBezTo>
                      <a:pt x="146" y="74"/>
                      <a:pt x="150" y="75"/>
                      <a:pt x="151" y="78"/>
                    </a:cubicBezTo>
                    <a:cubicBezTo>
                      <a:pt x="151" y="78"/>
                      <a:pt x="153" y="86"/>
                      <a:pt x="153" y="93"/>
                    </a:cubicBezTo>
                    <a:cubicBezTo>
                      <a:pt x="153" y="101"/>
                      <a:pt x="151" y="108"/>
                      <a:pt x="151" y="108"/>
                    </a:cubicBezTo>
                    <a:close/>
                    <a:moveTo>
                      <a:pt x="145" y="63"/>
                    </a:moveTo>
                    <a:cubicBezTo>
                      <a:pt x="146" y="66"/>
                      <a:pt x="145" y="69"/>
                      <a:pt x="142" y="70"/>
                    </a:cubicBezTo>
                    <a:cubicBezTo>
                      <a:pt x="115" y="76"/>
                      <a:pt x="115" y="76"/>
                      <a:pt x="115" y="76"/>
                    </a:cubicBezTo>
                    <a:cubicBezTo>
                      <a:pt x="111" y="77"/>
                      <a:pt x="109" y="75"/>
                      <a:pt x="110" y="72"/>
                    </a:cubicBezTo>
                    <a:cubicBezTo>
                      <a:pt x="116" y="45"/>
                      <a:pt x="116" y="45"/>
                      <a:pt x="116" y="45"/>
                    </a:cubicBezTo>
                    <a:cubicBezTo>
                      <a:pt x="117" y="41"/>
                      <a:pt x="120" y="40"/>
                      <a:pt x="123" y="42"/>
                    </a:cubicBezTo>
                    <a:cubicBezTo>
                      <a:pt x="123" y="42"/>
                      <a:pt x="130" y="46"/>
                      <a:pt x="135" y="51"/>
                    </a:cubicBezTo>
                    <a:cubicBezTo>
                      <a:pt x="141" y="56"/>
                      <a:pt x="145" y="63"/>
                      <a:pt x="145" y="63"/>
                    </a:cubicBezTo>
                    <a:close/>
                    <a:moveTo>
                      <a:pt x="78" y="35"/>
                    </a:moveTo>
                    <a:cubicBezTo>
                      <a:pt x="78" y="35"/>
                      <a:pt x="86" y="33"/>
                      <a:pt x="93" y="33"/>
                    </a:cubicBezTo>
                    <a:cubicBezTo>
                      <a:pt x="101" y="33"/>
                      <a:pt x="108" y="35"/>
                      <a:pt x="108" y="35"/>
                    </a:cubicBezTo>
                    <a:cubicBezTo>
                      <a:pt x="112" y="36"/>
                      <a:pt x="113" y="39"/>
                      <a:pt x="111" y="42"/>
                    </a:cubicBezTo>
                    <a:cubicBezTo>
                      <a:pt x="97" y="66"/>
                      <a:pt x="97" y="66"/>
                      <a:pt x="97" y="66"/>
                    </a:cubicBezTo>
                    <a:cubicBezTo>
                      <a:pt x="95" y="69"/>
                      <a:pt x="92" y="69"/>
                      <a:pt x="90" y="66"/>
                    </a:cubicBezTo>
                    <a:cubicBezTo>
                      <a:pt x="76" y="42"/>
                      <a:pt x="76" y="42"/>
                      <a:pt x="76" y="42"/>
                    </a:cubicBezTo>
                    <a:cubicBezTo>
                      <a:pt x="74" y="39"/>
                      <a:pt x="75" y="36"/>
                      <a:pt x="78" y="35"/>
                    </a:cubicBezTo>
                    <a:close/>
                    <a:moveTo>
                      <a:pt x="108" y="93"/>
                    </a:moveTo>
                    <a:cubicBezTo>
                      <a:pt x="108" y="101"/>
                      <a:pt x="101" y="108"/>
                      <a:pt x="93" y="108"/>
                    </a:cubicBezTo>
                    <a:cubicBezTo>
                      <a:pt x="85" y="108"/>
                      <a:pt x="79" y="101"/>
                      <a:pt x="79" y="93"/>
                    </a:cubicBezTo>
                    <a:cubicBezTo>
                      <a:pt x="79" y="85"/>
                      <a:pt x="85" y="79"/>
                      <a:pt x="93" y="79"/>
                    </a:cubicBezTo>
                    <a:cubicBezTo>
                      <a:pt x="101" y="79"/>
                      <a:pt x="108" y="85"/>
                      <a:pt x="108" y="93"/>
                    </a:cubicBezTo>
                    <a:close/>
                    <a:moveTo>
                      <a:pt x="63" y="41"/>
                    </a:moveTo>
                    <a:cubicBezTo>
                      <a:pt x="66" y="39"/>
                      <a:pt x="69" y="41"/>
                      <a:pt x="70" y="44"/>
                    </a:cubicBezTo>
                    <a:cubicBezTo>
                      <a:pt x="77" y="71"/>
                      <a:pt x="77" y="71"/>
                      <a:pt x="77" y="71"/>
                    </a:cubicBezTo>
                    <a:cubicBezTo>
                      <a:pt x="77" y="74"/>
                      <a:pt x="75" y="76"/>
                      <a:pt x="72" y="76"/>
                    </a:cubicBezTo>
                    <a:cubicBezTo>
                      <a:pt x="45" y="69"/>
                      <a:pt x="45" y="69"/>
                      <a:pt x="45" y="69"/>
                    </a:cubicBezTo>
                    <a:cubicBezTo>
                      <a:pt x="42" y="68"/>
                      <a:pt x="40" y="65"/>
                      <a:pt x="42" y="62"/>
                    </a:cubicBezTo>
                    <a:cubicBezTo>
                      <a:pt x="42" y="62"/>
                      <a:pt x="46" y="55"/>
                      <a:pt x="51" y="50"/>
                    </a:cubicBezTo>
                    <a:cubicBezTo>
                      <a:pt x="56" y="45"/>
                      <a:pt x="63" y="41"/>
                      <a:pt x="63" y="41"/>
                    </a:cubicBezTo>
                    <a:close/>
                    <a:moveTo>
                      <a:pt x="35" y="107"/>
                    </a:moveTo>
                    <a:cubicBezTo>
                      <a:pt x="35" y="107"/>
                      <a:pt x="33" y="100"/>
                      <a:pt x="33" y="92"/>
                    </a:cubicBezTo>
                    <a:cubicBezTo>
                      <a:pt x="33" y="85"/>
                      <a:pt x="35" y="77"/>
                      <a:pt x="35" y="77"/>
                    </a:cubicBezTo>
                    <a:cubicBezTo>
                      <a:pt x="36" y="74"/>
                      <a:pt x="40" y="73"/>
                      <a:pt x="42" y="75"/>
                    </a:cubicBezTo>
                    <a:cubicBezTo>
                      <a:pt x="66" y="89"/>
                      <a:pt x="66" y="89"/>
                      <a:pt x="66" y="89"/>
                    </a:cubicBezTo>
                    <a:cubicBezTo>
                      <a:pt x="69" y="91"/>
                      <a:pt x="69" y="94"/>
                      <a:pt x="66" y="96"/>
                    </a:cubicBezTo>
                    <a:cubicBezTo>
                      <a:pt x="42" y="110"/>
                      <a:pt x="42" y="110"/>
                      <a:pt x="42" y="110"/>
                    </a:cubicBezTo>
                    <a:cubicBezTo>
                      <a:pt x="40" y="112"/>
                      <a:pt x="36" y="111"/>
                      <a:pt x="35" y="107"/>
                    </a:cubicBezTo>
                    <a:close/>
                    <a:moveTo>
                      <a:pt x="41" y="123"/>
                    </a:moveTo>
                    <a:cubicBezTo>
                      <a:pt x="40" y="120"/>
                      <a:pt x="41" y="116"/>
                      <a:pt x="44" y="116"/>
                    </a:cubicBezTo>
                    <a:cubicBezTo>
                      <a:pt x="71" y="109"/>
                      <a:pt x="71" y="109"/>
                      <a:pt x="71" y="109"/>
                    </a:cubicBezTo>
                    <a:cubicBezTo>
                      <a:pt x="75" y="108"/>
                      <a:pt x="77" y="110"/>
                      <a:pt x="76" y="114"/>
                    </a:cubicBezTo>
                    <a:cubicBezTo>
                      <a:pt x="70" y="141"/>
                      <a:pt x="70" y="141"/>
                      <a:pt x="70" y="141"/>
                    </a:cubicBezTo>
                    <a:cubicBezTo>
                      <a:pt x="69" y="144"/>
                      <a:pt x="66" y="145"/>
                      <a:pt x="63" y="144"/>
                    </a:cubicBezTo>
                    <a:cubicBezTo>
                      <a:pt x="63" y="144"/>
                      <a:pt x="56" y="140"/>
                      <a:pt x="50" y="135"/>
                    </a:cubicBezTo>
                    <a:cubicBezTo>
                      <a:pt x="45" y="129"/>
                      <a:pt x="41" y="123"/>
                      <a:pt x="41" y="123"/>
                    </a:cubicBezTo>
                    <a:close/>
                    <a:moveTo>
                      <a:pt x="108" y="150"/>
                    </a:moveTo>
                    <a:cubicBezTo>
                      <a:pt x="108" y="150"/>
                      <a:pt x="100" y="152"/>
                      <a:pt x="93" y="152"/>
                    </a:cubicBezTo>
                    <a:cubicBezTo>
                      <a:pt x="85" y="152"/>
                      <a:pt x="78" y="150"/>
                      <a:pt x="78" y="150"/>
                    </a:cubicBezTo>
                    <a:cubicBezTo>
                      <a:pt x="74" y="149"/>
                      <a:pt x="73" y="146"/>
                      <a:pt x="75" y="143"/>
                    </a:cubicBezTo>
                    <a:cubicBezTo>
                      <a:pt x="89" y="120"/>
                      <a:pt x="89" y="120"/>
                      <a:pt x="89" y="120"/>
                    </a:cubicBezTo>
                    <a:cubicBezTo>
                      <a:pt x="91" y="117"/>
                      <a:pt x="94" y="117"/>
                      <a:pt x="96" y="120"/>
                    </a:cubicBezTo>
                    <a:cubicBezTo>
                      <a:pt x="110" y="143"/>
                      <a:pt x="110" y="143"/>
                      <a:pt x="110" y="143"/>
                    </a:cubicBezTo>
                    <a:cubicBezTo>
                      <a:pt x="112" y="146"/>
                      <a:pt x="111" y="149"/>
                      <a:pt x="108" y="150"/>
                    </a:cubicBezTo>
                    <a:close/>
                    <a:moveTo>
                      <a:pt x="123" y="144"/>
                    </a:moveTo>
                    <a:cubicBezTo>
                      <a:pt x="120" y="146"/>
                      <a:pt x="117" y="145"/>
                      <a:pt x="116" y="141"/>
                    </a:cubicBezTo>
                    <a:cubicBezTo>
                      <a:pt x="109" y="114"/>
                      <a:pt x="109" y="114"/>
                      <a:pt x="109" y="114"/>
                    </a:cubicBezTo>
                    <a:cubicBezTo>
                      <a:pt x="109" y="111"/>
                      <a:pt x="111" y="109"/>
                      <a:pt x="114" y="110"/>
                    </a:cubicBezTo>
                    <a:cubicBezTo>
                      <a:pt x="141" y="116"/>
                      <a:pt x="141" y="116"/>
                      <a:pt x="141" y="116"/>
                    </a:cubicBezTo>
                    <a:cubicBezTo>
                      <a:pt x="144" y="117"/>
                      <a:pt x="146" y="120"/>
                      <a:pt x="144" y="123"/>
                    </a:cubicBezTo>
                    <a:cubicBezTo>
                      <a:pt x="144" y="123"/>
                      <a:pt x="140" y="130"/>
                      <a:pt x="135" y="135"/>
                    </a:cubicBezTo>
                    <a:cubicBezTo>
                      <a:pt x="130" y="140"/>
                      <a:pt x="123" y="144"/>
                      <a:pt x="123"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46" name="Freeform 345">
                <a:extLst>
                  <a:ext uri="{FF2B5EF4-FFF2-40B4-BE49-F238E27FC236}">
                    <a16:creationId xmlns:a16="http://schemas.microsoft.com/office/drawing/2014/main" id="{A98844B2-CD46-4EC1-B722-B9EEE15D0782}"/>
                  </a:ext>
                </a:extLst>
              </p:cNvPr>
              <p:cNvSpPr>
                <a:spLocks noEditPoints="1"/>
              </p:cNvSpPr>
              <p:nvPr/>
            </p:nvSpPr>
            <p:spPr bwMode="auto">
              <a:xfrm>
                <a:off x="3349626" y="1911350"/>
                <a:ext cx="292100" cy="290512"/>
              </a:xfrm>
              <a:custGeom>
                <a:avLst/>
                <a:gdLst>
                  <a:gd name="T0" fmla="*/ 83 w 85"/>
                  <a:gd name="T1" fmla="*/ 52 h 85"/>
                  <a:gd name="T2" fmla="*/ 71 w 85"/>
                  <a:gd name="T3" fmla="*/ 45 h 85"/>
                  <a:gd name="T4" fmla="*/ 71 w 85"/>
                  <a:gd name="T5" fmla="*/ 45 h 85"/>
                  <a:gd name="T6" fmla="*/ 71 w 85"/>
                  <a:gd name="T7" fmla="*/ 37 h 85"/>
                  <a:gd name="T8" fmla="*/ 71 w 85"/>
                  <a:gd name="T9" fmla="*/ 37 h 85"/>
                  <a:gd name="T10" fmla="*/ 81 w 85"/>
                  <a:gd name="T11" fmla="*/ 29 h 85"/>
                  <a:gd name="T12" fmla="*/ 82 w 85"/>
                  <a:gd name="T13" fmla="*/ 23 h 85"/>
                  <a:gd name="T14" fmla="*/ 77 w 85"/>
                  <a:gd name="T15" fmla="*/ 21 h 85"/>
                  <a:gd name="T16" fmla="*/ 64 w 85"/>
                  <a:gd name="T17" fmla="*/ 24 h 85"/>
                  <a:gd name="T18" fmla="*/ 64 w 85"/>
                  <a:gd name="T19" fmla="*/ 24 h 85"/>
                  <a:gd name="T20" fmla="*/ 59 w 85"/>
                  <a:gd name="T21" fmla="*/ 19 h 85"/>
                  <a:gd name="T22" fmla="*/ 59 w 85"/>
                  <a:gd name="T23" fmla="*/ 19 h 85"/>
                  <a:gd name="T24" fmla="*/ 60 w 85"/>
                  <a:gd name="T25" fmla="*/ 6 h 85"/>
                  <a:gd name="T26" fmla="*/ 57 w 85"/>
                  <a:gd name="T27" fmla="*/ 1 h 85"/>
                  <a:gd name="T28" fmla="*/ 52 w 85"/>
                  <a:gd name="T29" fmla="*/ 3 h 85"/>
                  <a:gd name="T30" fmla="*/ 45 w 85"/>
                  <a:gd name="T31" fmla="*/ 14 h 85"/>
                  <a:gd name="T32" fmla="*/ 45 w 85"/>
                  <a:gd name="T33" fmla="*/ 14 h 85"/>
                  <a:gd name="T34" fmla="*/ 37 w 85"/>
                  <a:gd name="T35" fmla="*/ 15 h 85"/>
                  <a:gd name="T36" fmla="*/ 37 w 85"/>
                  <a:gd name="T37" fmla="*/ 15 h 85"/>
                  <a:gd name="T38" fmla="*/ 29 w 85"/>
                  <a:gd name="T39" fmla="*/ 4 h 85"/>
                  <a:gd name="T40" fmla="*/ 23 w 85"/>
                  <a:gd name="T41" fmla="*/ 3 h 85"/>
                  <a:gd name="T42" fmla="*/ 21 w 85"/>
                  <a:gd name="T43" fmla="*/ 8 h 85"/>
                  <a:gd name="T44" fmla="*/ 24 w 85"/>
                  <a:gd name="T45" fmla="*/ 21 h 85"/>
                  <a:gd name="T46" fmla="*/ 24 w 85"/>
                  <a:gd name="T47" fmla="*/ 21 h 85"/>
                  <a:gd name="T48" fmla="*/ 19 w 85"/>
                  <a:gd name="T49" fmla="*/ 27 h 85"/>
                  <a:gd name="T50" fmla="*/ 19 w 85"/>
                  <a:gd name="T51" fmla="*/ 27 h 85"/>
                  <a:gd name="T52" fmla="*/ 5 w 85"/>
                  <a:gd name="T53" fmla="*/ 25 h 85"/>
                  <a:gd name="T54" fmla="*/ 1 w 85"/>
                  <a:gd name="T55" fmla="*/ 28 h 85"/>
                  <a:gd name="T56" fmla="*/ 3 w 85"/>
                  <a:gd name="T57" fmla="*/ 34 h 85"/>
                  <a:gd name="T58" fmla="*/ 14 w 85"/>
                  <a:gd name="T59" fmla="*/ 41 h 85"/>
                  <a:gd name="T60" fmla="*/ 14 w 85"/>
                  <a:gd name="T61" fmla="*/ 48 h 85"/>
                  <a:gd name="T62" fmla="*/ 4 w 85"/>
                  <a:gd name="T63" fmla="*/ 57 h 85"/>
                  <a:gd name="T64" fmla="*/ 3 w 85"/>
                  <a:gd name="T65" fmla="*/ 62 h 85"/>
                  <a:gd name="T66" fmla="*/ 8 w 85"/>
                  <a:gd name="T67" fmla="*/ 65 h 85"/>
                  <a:gd name="T68" fmla="*/ 21 w 85"/>
                  <a:gd name="T69" fmla="*/ 62 h 85"/>
                  <a:gd name="T70" fmla="*/ 26 w 85"/>
                  <a:gd name="T71" fmla="*/ 67 h 85"/>
                  <a:gd name="T72" fmla="*/ 25 w 85"/>
                  <a:gd name="T73" fmla="*/ 80 h 85"/>
                  <a:gd name="T74" fmla="*/ 28 w 85"/>
                  <a:gd name="T75" fmla="*/ 85 h 85"/>
                  <a:gd name="T76" fmla="*/ 33 w 85"/>
                  <a:gd name="T77" fmla="*/ 83 h 85"/>
                  <a:gd name="T78" fmla="*/ 40 w 85"/>
                  <a:gd name="T79" fmla="*/ 72 h 85"/>
                  <a:gd name="T80" fmla="*/ 48 w 85"/>
                  <a:gd name="T81" fmla="*/ 71 h 85"/>
                  <a:gd name="T82" fmla="*/ 56 w 85"/>
                  <a:gd name="T83" fmla="*/ 81 h 85"/>
                  <a:gd name="T84" fmla="*/ 62 w 85"/>
                  <a:gd name="T85" fmla="*/ 83 h 85"/>
                  <a:gd name="T86" fmla="*/ 64 w 85"/>
                  <a:gd name="T87" fmla="*/ 78 h 85"/>
                  <a:gd name="T88" fmla="*/ 61 w 85"/>
                  <a:gd name="T89" fmla="*/ 65 h 85"/>
                  <a:gd name="T90" fmla="*/ 66 w 85"/>
                  <a:gd name="T91" fmla="*/ 59 h 85"/>
                  <a:gd name="T92" fmla="*/ 80 w 85"/>
                  <a:gd name="T93" fmla="*/ 60 h 85"/>
                  <a:gd name="T94" fmla="*/ 84 w 85"/>
                  <a:gd name="T95" fmla="*/ 57 h 85"/>
                  <a:gd name="T96" fmla="*/ 83 w 85"/>
                  <a:gd name="T97" fmla="*/ 52 h 85"/>
                  <a:gd name="T98" fmla="*/ 36 w 85"/>
                  <a:gd name="T99" fmla="*/ 61 h 85"/>
                  <a:gd name="T100" fmla="*/ 25 w 85"/>
                  <a:gd name="T101" fmla="*/ 37 h 85"/>
                  <a:gd name="T102" fmla="*/ 48 w 85"/>
                  <a:gd name="T103" fmla="*/ 26 h 85"/>
                  <a:gd name="T104" fmla="*/ 60 w 85"/>
                  <a:gd name="T105" fmla="*/ 49 h 85"/>
                  <a:gd name="T106" fmla="*/ 36 w 85"/>
                  <a:gd name="T107"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 h="85">
                    <a:moveTo>
                      <a:pt x="83" y="52"/>
                    </a:moveTo>
                    <a:cubicBezTo>
                      <a:pt x="71" y="45"/>
                      <a:pt x="71" y="45"/>
                      <a:pt x="71" y="45"/>
                    </a:cubicBezTo>
                    <a:cubicBezTo>
                      <a:pt x="71" y="45"/>
                      <a:pt x="71" y="45"/>
                      <a:pt x="71" y="45"/>
                    </a:cubicBezTo>
                    <a:cubicBezTo>
                      <a:pt x="71" y="42"/>
                      <a:pt x="71" y="40"/>
                      <a:pt x="71" y="37"/>
                    </a:cubicBezTo>
                    <a:cubicBezTo>
                      <a:pt x="71" y="37"/>
                      <a:pt x="71" y="37"/>
                      <a:pt x="71" y="37"/>
                    </a:cubicBezTo>
                    <a:cubicBezTo>
                      <a:pt x="81" y="29"/>
                      <a:pt x="81" y="29"/>
                      <a:pt x="81" y="29"/>
                    </a:cubicBezTo>
                    <a:cubicBezTo>
                      <a:pt x="83" y="28"/>
                      <a:pt x="83" y="25"/>
                      <a:pt x="82" y="23"/>
                    </a:cubicBezTo>
                    <a:cubicBezTo>
                      <a:pt x="82" y="22"/>
                      <a:pt x="79" y="21"/>
                      <a:pt x="77" y="21"/>
                    </a:cubicBezTo>
                    <a:cubicBezTo>
                      <a:pt x="64" y="24"/>
                      <a:pt x="64" y="24"/>
                      <a:pt x="64" y="24"/>
                    </a:cubicBezTo>
                    <a:cubicBezTo>
                      <a:pt x="64" y="24"/>
                      <a:pt x="64" y="24"/>
                      <a:pt x="64" y="24"/>
                    </a:cubicBezTo>
                    <a:cubicBezTo>
                      <a:pt x="62" y="22"/>
                      <a:pt x="61" y="21"/>
                      <a:pt x="59" y="19"/>
                    </a:cubicBezTo>
                    <a:cubicBezTo>
                      <a:pt x="59" y="19"/>
                      <a:pt x="59" y="19"/>
                      <a:pt x="59" y="19"/>
                    </a:cubicBezTo>
                    <a:cubicBezTo>
                      <a:pt x="60" y="6"/>
                      <a:pt x="60" y="6"/>
                      <a:pt x="60" y="6"/>
                    </a:cubicBezTo>
                    <a:cubicBezTo>
                      <a:pt x="60" y="4"/>
                      <a:pt x="59" y="2"/>
                      <a:pt x="57" y="1"/>
                    </a:cubicBezTo>
                    <a:cubicBezTo>
                      <a:pt x="55" y="0"/>
                      <a:pt x="53" y="1"/>
                      <a:pt x="52" y="3"/>
                    </a:cubicBezTo>
                    <a:cubicBezTo>
                      <a:pt x="45" y="14"/>
                      <a:pt x="45" y="14"/>
                      <a:pt x="45" y="14"/>
                    </a:cubicBezTo>
                    <a:cubicBezTo>
                      <a:pt x="45" y="14"/>
                      <a:pt x="45" y="14"/>
                      <a:pt x="45" y="14"/>
                    </a:cubicBezTo>
                    <a:cubicBezTo>
                      <a:pt x="42" y="14"/>
                      <a:pt x="40" y="14"/>
                      <a:pt x="37" y="15"/>
                    </a:cubicBezTo>
                    <a:cubicBezTo>
                      <a:pt x="37" y="15"/>
                      <a:pt x="37" y="15"/>
                      <a:pt x="37" y="15"/>
                    </a:cubicBezTo>
                    <a:cubicBezTo>
                      <a:pt x="29" y="4"/>
                      <a:pt x="29" y="4"/>
                      <a:pt x="29" y="4"/>
                    </a:cubicBezTo>
                    <a:cubicBezTo>
                      <a:pt x="27" y="3"/>
                      <a:pt x="25" y="2"/>
                      <a:pt x="23" y="3"/>
                    </a:cubicBezTo>
                    <a:cubicBezTo>
                      <a:pt x="21" y="4"/>
                      <a:pt x="20" y="6"/>
                      <a:pt x="21" y="8"/>
                    </a:cubicBezTo>
                    <a:cubicBezTo>
                      <a:pt x="24" y="21"/>
                      <a:pt x="24" y="21"/>
                      <a:pt x="24" y="21"/>
                    </a:cubicBezTo>
                    <a:cubicBezTo>
                      <a:pt x="24" y="21"/>
                      <a:pt x="24" y="21"/>
                      <a:pt x="24" y="21"/>
                    </a:cubicBezTo>
                    <a:cubicBezTo>
                      <a:pt x="22" y="23"/>
                      <a:pt x="20" y="25"/>
                      <a:pt x="19" y="27"/>
                    </a:cubicBezTo>
                    <a:cubicBezTo>
                      <a:pt x="19" y="27"/>
                      <a:pt x="19" y="27"/>
                      <a:pt x="19" y="27"/>
                    </a:cubicBezTo>
                    <a:cubicBezTo>
                      <a:pt x="5" y="25"/>
                      <a:pt x="5" y="25"/>
                      <a:pt x="5" y="25"/>
                    </a:cubicBezTo>
                    <a:cubicBezTo>
                      <a:pt x="3" y="25"/>
                      <a:pt x="1" y="26"/>
                      <a:pt x="1" y="28"/>
                    </a:cubicBezTo>
                    <a:cubicBezTo>
                      <a:pt x="0" y="30"/>
                      <a:pt x="1" y="33"/>
                      <a:pt x="3" y="34"/>
                    </a:cubicBezTo>
                    <a:cubicBezTo>
                      <a:pt x="14" y="41"/>
                      <a:pt x="14" y="41"/>
                      <a:pt x="14" y="41"/>
                    </a:cubicBezTo>
                    <a:cubicBezTo>
                      <a:pt x="14" y="43"/>
                      <a:pt x="14" y="46"/>
                      <a:pt x="14" y="48"/>
                    </a:cubicBezTo>
                    <a:cubicBezTo>
                      <a:pt x="4" y="57"/>
                      <a:pt x="4" y="57"/>
                      <a:pt x="4" y="57"/>
                    </a:cubicBezTo>
                    <a:cubicBezTo>
                      <a:pt x="2" y="58"/>
                      <a:pt x="2" y="60"/>
                      <a:pt x="3" y="62"/>
                    </a:cubicBezTo>
                    <a:cubicBezTo>
                      <a:pt x="4" y="64"/>
                      <a:pt x="6" y="65"/>
                      <a:pt x="8" y="65"/>
                    </a:cubicBezTo>
                    <a:cubicBezTo>
                      <a:pt x="21" y="62"/>
                      <a:pt x="21" y="62"/>
                      <a:pt x="21" y="62"/>
                    </a:cubicBezTo>
                    <a:cubicBezTo>
                      <a:pt x="22" y="64"/>
                      <a:pt x="24" y="65"/>
                      <a:pt x="26" y="67"/>
                    </a:cubicBezTo>
                    <a:cubicBezTo>
                      <a:pt x="25" y="80"/>
                      <a:pt x="25" y="80"/>
                      <a:pt x="25" y="80"/>
                    </a:cubicBezTo>
                    <a:cubicBezTo>
                      <a:pt x="25" y="82"/>
                      <a:pt x="26" y="84"/>
                      <a:pt x="28" y="85"/>
                    </a:cubicBezTo>
                    <a:cubicBezTo>
                      <a:pt x="30" y="85"/>
                      <a:pt x="32" y="84"/>
                      <a:pt x="33" y="83"/>
                    </a:cubicBezTo>
                    <a:cubicBezTo>
                      <a:pt x="40" y="72"/>
                      <a:pt x="40" y="72"/>
                      <a:pt x="40" y="72"/>
                    </a:cubicBezTo>
                    <a:cubicBezTo>
                      <a:pt x="43" y="72"/>
                      <a:pt x="46" y="72"/>
                      <a:pt x="48" y="71"/>
                    </a:cubicBezTo>
                    <a:cubicBezTo>
                      <a:pt x="56" y="81"/>
                      <a:pt x="56" y="81"/>
                      <a:pt x="56" y="81"/>
                    </a:cubicBezTo>
                    <a:cubicBezTo>
                      <a:pt x="58" y="83"/>
                      <a:pt x="60" y="84"/>
                      <a:pt x="62" y="83"/>
                    </a:cubicBezTo>
                    <a:cubicBezTo>
                      <a:pt x="64" y="82"/>
                      <a:pt x="65" y="79"/>
                      <a:pt x="64" y="78"/>
                    </a:cubicBezTo>
                    <a:cubicBezTo>
                      <a:pt x="61" y="65"/>
                      <a:pt x="61" y="65"/>
                      <a:pt x="61" y="65"/>
                    </a:cubicBezTo>
                    <a:cubicBezTo>
                      <a:pt x="63" y="63"/>
                      <a:pt x="65" y="61"/>
                      <a:pt x="66" y="59"/>
                    </a:cubicBezTo>
                    <a:cubicBezTo>
                      <a:pt x="80" y="60"/>
                      <a:pt x="80" y="60"/>
                      <a:pt x="80" y="60"/>
                    </a:cubicBezTo>
                    <a:cubicBezTo>
                      <a:pt x="82" y="61"/>
                      <a:pt x="84" y="59"/>
                      <a:pt x="84" y="57"/>
                    </a:cubicBezTo>
                    <a:cubicBezTo>
                      <a:pt x="85" y="55"/>
                      <a:pt x="84" y="53"/>
                      <a:pt x="83" y="52"/>
                    </a:cubicBezTo>
                    <a:close/>
                    <a:moveTo>
                      <a:pt x="36" y="61"/>
                    </a:moveTo>
                    <a:cubicBezTo>
                      <a:pt x="27" y="57"/>
                      <a:pt x="22" y="47"/>
                      <a:pt x="25" y="37"/>
                    </a:cubicBezTo>
                    <a:cubicBezTo>
                      <a:pt x="28" y="27"/>
                      <a:pt x="39" y="22"/>
                      <a:pt x="48" y="26"/>
                    </a:cubicBezTo>
                    <a:cubicBezTo>
                      <a:pt x="58" y="29"/>
                      <a:pt x="63" y="39"/>
                      <a:pt x="60" y="49"/>
                    </a:cubicBezTo>
                    <a:cubicBezTo>
                      <a:pt x="57" y="59"/>
                      <a:pt x="46" y="64"/>
                      <a:pt x="36"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47" name="Freeform 346">
                <a:extLst>
                  <a:ext uri="{FF2B5EF4-FFF2-40B4-BE49-F238E27FC236}">
                    <a16:creationId xmlns:a16="http://schemas.microsoft.com/office/drawing/2014/main" id="{D74791FC-F283-4BE6-BD15-0EF9F3A0E462}"/>
                  </a:ext>
                </a:extLst>
              </p:cNvPr>
              <p:cNvSpPr>
                <a:spLocks noEditPoints="1"/>
              </p:cNvSpPr>
              <p:nvPr/>
            </p:nvSpPr>
            <p:spPr bwMode="auto">
              <a:xfrm>
                <a:off x="4148138" y="1847850"/>
                <a:ext cx="304800" cy="303212"/>
              </a:xfrm>
              <a:custGeom>
                <a:avLst/>
                <a:gdLst>
                  <a:gd name="T0" fmla="*/ 86 w 89"/>
                  <a:gd name="T1" fmla="*/ 48 h 89"/>
                  <a:gd name="T2" fmla="*/ 88 w 89"/>
                  <a:gd name="T3" fmla="*/ 43 h 89"/>
                  <a:gd name="T4" fmla="*/ 82 w 89"/>
                  <a:gd name="T5" fmla="*/ 39 h 89"/>
                  <a:gd name="T6" fmla="*/ 77 w 89"/>
                  <a:gd name="T7" fmla="*/ 36 h 89"/>
                  <a:gd name="T8" fmla="*/ 74 w 89"/>
                  <a:gd name="T9" fmla="*/ 24 h 89"/>
                  <a:gd name="T10" fmla="*/ 77 w 89"/>
                  <a:gd name="T11" fmla="*/ 18 h 89"/>
                  <a:gd name="T12" fmla="*/ 74 w 89"/>
                  <a:gd name="T13" fmla="*/ 12 h 89"/>
                  <a:gd name="T14" fmla="*/ 67 w 89"/>
                  <a:gd name="T15" fmla="*/ 13 h 89"/>
                  <a:gd name="T16" fmla="*/ 61 w 89"/>
                  <a:gd name="T17" fmla="*/ 15 h 89"/>
                  <a:gd name="T18" fmla="*/ 51 w 89"/>
                  <a:gd name="T19" fmla="*/ 9 h 89"/>
                  <a:gd name="T20" fmla="*/ 48 w 89"/>
                  <a:gd name="T21" fmla="*/ 2 h 89"/>
                  <a:gd name="T22" fmla="*/ 43 w 89"/>
                  <a:gd name="T23" fmla="*/ 1 h 89"/>
                  <a:gd name="T24" fmla="*/ 39 w 89"/>
                  <a:gd name="T25" fmla="*/ 6 h 89"/>
                  <a:gd name="T26" fmla="*/ 36 w 89"/>
                  <a:gd name="T27" fmla="*/ 12 h 89"/>
                  <a:gd name="T28" fmla="*/ 24 w 89"/>
                  <a:gd name="T29" fmla="*/ 15 h 89"/>
                  <a:gd name="T30" fmla="*/ 18 w 89"/>
                  <a:gd name="T31" fmla="*/ 12 h 89"/>
                  <a:gd name="T32" fmla="*/ 12 w 89"/>
                  <a:gd name="T33" fmla="*/ 15 h 89"/>
                  <a:gd name="T34" fmla="*/ 13 w 89"/>
                  <a:gd name="T35" fmla="*/ 22 h 89"/>
                  <a:gd name="T36" fmla="*/ 15 w 89"/>
                  <a:gd name="T37" fmla="*/ 28 h 89"/>
                  <a:gd name="T38" fmla="*/ 9 w 89"/>
                  <a:gd name="T39" fmla="*/ 38 h 89"/>
                  <a:gd name="T40" fmla="*/ 2 w 89"/>
                  <a:gd name="T41" fmla="*/ 40 h 89"/>
                  <a:gd name="T42" fmla="*/ 0 w 89"/>
                  <a:gd name="T43" fmla="*/ 46 h 89"/>
                  <a:gd name="T44" fmla="*/ 6 w 89"/>
                  <a:gd name="T45" fmla="*/ 50 h 89"/>
                  <a:gd name="T46" fmla="*/ 11 w 89"/>
                  <a:gd name="T47" fmla="*/ 53 h 89"/>
                  <a:gd name="T48" fmla="*/ 14 w 89"/>
                  <a:gd name="T49" fmla="*/ 65 h 89"/>
                  <a:gd name="T50" fmla="*/ 12 w 89"/>
                  <a:gd name="T51" fmla="*/ 71 h 89"/>
                  <a:gd name="T52" fmla="*/ 14 w 89"/>
                  <a:gd name="T53" fmla="*/ 77 h 89"/>
                  <a:gd name="T54" fmla="*/ 22 w 89"/>
                  <a:gd name="T55" fmla="*/ 75 h 89"/>
                  <a:gd name="T56" fmla="*/ 27 w 89"/>
                  <a:gd name="T57" fmla="*/ 74 h 89"/>
                  <a:gd name="T58" fmla="*/ 38 w 89"/>
                  <a:gd name="T59" fmla="*/ 81 h 89"/>
                  <a:gd name="T60" fmla="*/ 40 w 89"/>
                  <a:gd name="T61" fmla="*/ 86 h 89"/>
                  <a:gd name="T62" fmla="*/ 46 w 89"/>
                  <a:gd name="T63" fmla="*/ 88 h 89"/>
                  <a:gd name="T64" fmla="*/ 50 w 89"/>
                  <a:gd name="T65" fmla="*/ 82 h 89"/>
                  <a:gd name="T66" fmla="*/ 53 w 89"/>
                  <a:gd name="T67" fmla="*/ 78 h 89"/>
                  <a:gd name="T68" fmla="*/ 66 w 89"/>
                  <a:gd name="T69" fmla="*/ 75 h 89"/>
                  <a:gd name="T70" fmla="*/ 71 w 89"/>
                  <a:gd name="T71" fmla="*/ 77 h 89"/>
                  <a:gd name="T72" fmla="*/ 76 w 89"/>
                  <a:gd name="T73" fmla="*/ 74 h 89"/>
                  <a:gd name="T74" fmla="*/ 75 w 89"/>
                  <a:gd name="T75" fmla="*/ 67 h 89"/>
                  <a:gd name="T76" fmla="*/ 74 w 89"/>
                  <a:gd name="T77" fmla="*/ 62 h 89"/>
                  <a:gd name="T78" fmla="*/ 81 w 89"/>
                  <a:gd name="T79" fmla="*/ 51 h 89"/>
                  <a:gd name="T80" fmla="*/ 64 w 89"/>
                  <a:gd name="T81" fmla="*/ 25 h 89"/>
                  <a:gd name="T82" fmla="*/ 54 w 89"/>
                  <a:gd name="T83" fmla="*/ 36 h 89"/>
                  <a:gd name="T84" fmla="*/ 64 w 89"/>
                  <a:gd name="T85" fmla="*/ 25 h 89"/>
                  <a:gd name="T86" fmla="*/ 49 w 89"/>
                  <a:gd name="T87" fmla="*/ 41 h 89"/>
                  <a:gd name="T88" fmla="*/ 40 w 89"/>
                  <a:gd name="T89" fmla="*/ 49 h 89"/>
                  <a:gd name="T90" fmla="*/ 36 w 89"/>
                  <a:gd name="T91" fmla="*/ 36 h 89"/>
                  <a:gd name="T92" fmla="*/ 25 w 89"/>
                  <a:gd name="T93" fmla="*/ 25 h 89"/>
                  <a:gd name="T94" fmla="*/ 36 w 89"/>
                  <a:gd name="T95" fmla="*/ 36 h 89"/>
                  <a:gd name="T96" fmla="*/ 25 w 89"/>
                  <a:gd name="T97" fmla="*/ 54 h 89"/>
                  <a:gd name="T98" fmla="*/ 36 w 89"/>
                  <a:gd name="T99" fmla="*/ 64 h 89"/>
                  <a:gd name="T100" fmla="*/ 54 w 89"/>
                  <a:gd name="T101" fmla="*/ 54 h 89"/>
                  <a:gd name="T102" fmla="*/ 64 w 89"/>
                  <a:gd name="T103" fmla="*/ 64 h 89"/>
                  <a:gd name="T104" fmla="*/ 54 w 89"/>
                  <a:gd name="T105" fmla="*/ 5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9" h="89">
                    <a:moveTo>
                      <a:pt x="82" y="51"/>
                    </a:moveTo>
                    <a:cubicBezTo>
                      <a:pt x="84" y="50"/>
                      <a:pt x="85" y="49"/>
                      <a:pt x="86" y="48"/>
                    </a:cubicBezTo>
                    <a:cubicBezTo>
                      <a:pt x="88" y="46"/>
                      <a:pt x="88" y="46"/>
                      <a:pt x="88" y="46"/>
                    </a:cubicBezTo>
                    <a:cubicBezTo>
                      <a:pt x="89" y="45"/>
                      <a:pt x="89" y="44"/>
                      <a:pt x="88" y="43"/>
                    </a:cubicBezTo>
                    <a:cubicBezTo>
                      <a:pt x="86" y="41"/>
                      <a:pt x="86" y="41"/>
                      <a:pt x="86" y="41"/>
                    </a:cubicBezTo>
                    <a:cubicBezTo>
                      <a:pt x="85" y="40"/>
                      <a:pt x="84" y="39"/>
                      <a:pt x="82" y="39"/>
                    </a:cubicBezTo>
                    <a:cubicBezTo>
                      <a:pt x="81" y="38"/>
                      <a:pt x="81" y="38"/>
                      <a:pt x="81" y="38"/>
                    </a:cubicBezTo>
                    <a:cubicBezTo>
                      <a:pt x="79" y="38"/>
                      <a:pt x="78" y="37"/>
                      <a:pt x="77" y="36"/>
                    </a:cubicBezTo>
                    <a:cubicBezTo>
                      <a:pt x="74" y="28"/>
                      <a:pt x="74" y="28"/>
                      <a:pt x="74" y="28"/>
                    </a:cubicBezTo>
                    <a:cubicBezTo>
                      <a:pt x="73" y="26"/>
                      <a:pt x="73" y="25"/>
                      <a:pt x="74" y="24"/>
                    </a:cubicBezTo>
                    <a:cubicBezTo>
                      <a:pt x="75" y="22"/>
                      <a:pt x="75" y="22"/>
                      <a:pt x="75" y="22"/>
                    </a:cubicBezTo>
                    <a:cubicBezTo>
                      <a:pt x="76" y="21"/>
                      <a:pt x="77" y="19"/>
                      <a:pt x="77" y="18"/>
                    </a:cubicBezTo>
                    <a:cubicBezTo>
                      <a:pt x="77" y="15"/>
                      <a:pt x="77" y="15"/>
                      <a:pt x="77" y="15"/>
                    </a:cubicBezTo>
                    <a:cubicBezTo>
                      <a:pt x="77" y="13"/>
                      <a:pt x="76" y="12"/>
                      <a:pt x="74" y="12"/>
                    </a:cubicBezTo>
                    <a:cubicBezTo>
                      <a:pt x="71" y="12"/>
                      <a:pt x="71" y="12"/>
                      <a:pt x="71" y="12"/>
                    </a:cubicBezTo>
                    <a:cubicBezTo>
                      <a:pt x="70" y="12"/>
                      <a:pt x="68" y="13"/>
                      <a:pt x="67" y="13"/>
                    </a:cubicBezTo>
                    <a:cubicBezTo>
                      <a:pt x="65" y="15"/>
                      <a:pt x="65" y="15"/>
                      <a:pt x="65" y="15"/>
                    </a:cubicBezTo>
                    <a:cubicBezTo>
                      <a:pt x="64" y="16"/>
                      <a:pt x="62" y="16"/>
                      <a:pt x="61" y="15"/>
                    </a:cubicBezTo>
                    <a:cubicBezTo>
                      <a:pt x="53" y="12"/>
                      <a:pt x="53" y="12"/>
                      <a:pt x="53" y="12"/>
                    </a:cubicBezTo>
                    <a:cubicBezTo>
                      <a:pt x="52" y="12"/>
                      <a:pt x="51" y="10"/>
                      <a:pt x="51" y="9"/>
                    </a:cubicBezTo>
                    <a:cubicBezTo>
                      <a:pt x="51" y="6"/>
                      <a:pt x="51" y="6"/>
                      <a:pt x="51" y="6"/>
                    </a:cubicBezTo>
                    <a:cubicBezTo>
                      <a:pt x="50" y="5"/>
                      <a:pt x="49" y="3"/>
                      <a:pt x="48" y="2"/>
                    </a:cubicBezTo>
                    <a:cubicBezTo>
                      <a:pt x="46" y="1"/>
                      <a:pt x="46" y="1"/>
                      <a:pt x="46" y="1"/>
                    </a:cubicBezTo>
                    <a:cubicBezTo>
                      <a:pt x="45" y="0"/>
                      <a:pt x="44" y="0"/>
                      <a:pt x="43" y="1"/>
                    </a:cubicBezTo>
                    <a:cubicBezTo>
                      <a:pt x="41" y="2"/>
                      <a:pt x="41" y="2"/>
                      <a:pt x="41" y="2"/>
                    </a:cubicBezTo>
                    <a:cubicBezTo>
                      <a:pt x="40" y="3"/>
                      <a:pt x="39" y="5"/>
                      <a:pt x="39" y="6"/>
                    </a:cubicBezTo>
                    <a:cubicBezTo>
                      <a:pt x="38" y="9"/>
                      <a:pt x="38" y="9"/>
                      <a:pt x="38" y="9"/>
                    </a:cubicBezTo>
                    <a:cubicBezTo>
                      <a:pt x="38" y="10"/>
                      <a:pt x="37" y="12"/>
                      <a:pt x="36" y="12"/>
                    </a:cubicBezTo>
                    <a:cubicBezTo>
                      <a:pt x="28" y="15"/>
                      <a:pt x="28" y="15"/>
                      <a:pt x="28" y="15"/>
                    </a:cubicBezTo>
                    <a:cubicBezTo>
                      <a:pt x="27" y="16"/>
                      <a:pt x="25" y="16"/>
                      <a:pt x="24" y="15"/>
                    </a:cubicBezTo>
                    <a:cubicBezTo>
                      <a:pt x="22" y="13"/>
                      <a:pt x="22" y="13"/>
                      <a:pt x="22" y="13"/>
                    </a:cubicBezTo>
                    <a:cubicBezTo>
                      <a:pt x="21" y="12"/>
                      <a:pt x="19" y="12"/>
                      <a:pt x="18" y="12"/>
                    </a:cubicBezTo>
                    <a:cubicBezTo>
                      <a:pt x="15" y="12"/>
                      <a:pt x="15" y="12"/>
                      <a:pt x="15" y="12"/>
                    </a:cubicBezTo>
                    <a:cubicBezTo>
                      <a:pt x="13" y="12"/>
                      <a:pt x="12" y="13"/>
                      <a:pt x="12" y="15"/>
                    </a:cubicBezTo>
                    <a:cubicBezTo>
                      <a:pt x="12" y="17"/>
                      <a:pt x="12" y="17"/>
                      <a:pt x="12" y="17"/>
                    </a:cubicBezTo>
                    <a:cubicBezTo>
                      <a:pt x="12" y="19"/>
                      <a:pt x="13" y="21"/>
                      <a:pt x="13" y="22"/>
                    </a:cubicBezTo>
                    <a:cubicBezTo>
                      <a:pt x="15" y="23"/>
                      <a:pt x="15" y="23"/>
                      <a:pt x="15" y="23"/>
                    </a:cubicBezTo>
                    <a:cubicBezTo>
                      <a:pt x="16" y="25"/>
                      <a:pt x="16" y="26"/>
                      <a:pt x="15" y="28"/>
                    </a:cubicBezTo>
                    <a:cubicBezTo>
                      <a:pt x="12" y="35"/>
                      <a:pt x="12" y="35"/>
                      <a:pt x="12" y="35"/>
                    </a:cubicBezTo>
                    <a:cubicBezTo>
                      <a:pt x="11" y="37"/>
                      <a:pt x="10" y="38"/>
                      <a:pt x="9" y="38"/>
                    </a:cubicBezTo>
                    <a:cubicBezTo>
                      <a:pt x="6" y="38"/>
                      <a:pt x="6" y="38"/>
                      <a:pt x="6" y="38"/>
                    </a:cubicBezTo>
                    <a:cubicBezTo>
                      <a:pt x="5" y="38"/>
                      <a:pt x="3" y="39"/>
                      <a:pt x="2" y="40"/>
                    </a:cubicBezTo>
                    <a:cubicBezTo>
                      <a:pt x="0" y="42"/>
                      <a:pt x="0" y="42"/>
                      <a:pt x="0" y="42"/>
                    </a:cubicBezTo>
                    <a:cubicBezTo>
                      <a:pt x="0" y="43"/>
                      <a:pt x="0" y="45"/>
                      <a:pt x="0" y="46"/>
                    </a:cubicBezTo>
                    <a:cubicBezTo>
                      <a:pt x="2" y="48"/>
                      <a:pt x="2" y="48"/>
                      <a:pt x="2" y="48"/>
                    </a:cubicBezTo>
                    <a:cubicBezTo>
                      <a:pt x="3" y="49"/>
                      <a:pt x="5" y="50"/>
                      <a:pt x="6" y="50"/>
                    </a:cubicBezTo>
                    <a:cubicBezTo>
                      <a:pt x="8" y="50"/>
                      <a:pt x="8" y="50"/>
                      <a:pt x="8" y="50"/>
                    </a:cubicBezTo>
                    <a:cubicBezTo>
                      <a:pt x="10" y="51"/>
                      <a:pt x="11" y="52"/>
                      <a:pt x="11" y="53"/>
                    </a:cubicBezTo>
                    <a:cubicBezTo>
                      <a:pt x="15" y="61"/>
                      <a:pt x="15" y="61"/>
                      <a:pt x="15" y="61"/>
                    </a:cubicBezTo>
                    <a:cubicBezTo>
                      <a:pt x="15" y="62"/>
                      <a:pt x="15" y="64"/>
                      <a:pt x="14" y="65"/>
                    </a:cubicBezTo>
                    <a:cubicBezTo>
                      <a:pt x="13" y="67"/>
                      <a:pt x="13" y="67"/>
                      <a:pt x="13" y="67"/>
                    </a:cubicBezTo>
                    <a:cubicBezTo>
                      <a:pt x="12" y="68"/>
                      <a:pt x="12" y="70"/>
                      <a:pt x="12" y="71"/>
                    </a:cubicBezTo>
                    <a:cubicBezTo>
                      <a:pt x="12" y="74"/>
                      <a:pt x="12" y="74"/>
                      <a:pt x="12" y="74"/>
                    </a:cubicBezTo>
                    <a:cubicBezTo>
                      <a:pt x="12" y="75"/>
                      <a:pt x="13" y="76"/>
                      <a:pt x="14" y="77"/>
                    </a:cubicBezTo>
                    <a:cubicBezTo>
                      <a:pt x="17" y="77"/>
                      <a:pt x="17" y="77"/>
                      <a:pt x="17" y="77"/>
                    </a:cubicBezTo>
                    <a:cubicBezTo>
                      <a:pt x="19" y="77"/>
                      <a:pt x="21" y="76"/>
                      <a:pt x="22" y="75"/>
                    </a:cubicBezTo>
                    <a:cubicBezTo>
                      <a:pt x="23" y="74"/>
                      <a:pt x="23" y="74"/>
                      <a:pt x="23" y="74"/>
                    </a:cubicBezTo>
                    <a:cubicBezTo>
                      <a:pt x="24" y="73"/>
                      <a:pt x="26" y="73"/>
                      <a:pt x="27" y="74"/>
                    </a:cubicBezTo>
                    <a:cubicBezTo>
                      <a:pt x="35" y="78"/>
                      <a:pt x="35" y="78"/>
                      <a:pt x="35" y="78"/>
                    </a:cubicBezTo>
                    <a:cubicBezTo>
                      <a:pt x="37" y="78"/>
                      <a:pt x="38" y="79"/>
                      <a:pt x="38" y="81"/>
                    </a:cubicBezTo>
                    <a:cubicBezTo>
                      <a:pt x="38" y="82"/>
                      <a:pt x="38" y="82"/>
                      <a:pt x="38" y="82"/>
                    </a:cubicBezTo>
                    <a:cubicBezTo>
                      <a:pt x="38" y="84"/>
                      <a:pt x="39" y="85"/>
                      <a:pt x="40" y="86"/>
                    </a:cubicBezTo>
                    <a:cubicBezTo>
                      <a:pt x="42" y="88"/>
                      <a:pt x="42" y="88"/>
                      <a:pt x="42" y="88"/>
                    </a:cubicBezTo>
                    <a:cubicBezTo>
                      <a:pt x="43" y="89"/>
                      <a:pt x="45" y="89"/>
                      <a:pt x="46" y="88"/>
                    </a:cubicBezTo>
                    <a:cubicBezTo>
                      <a:pt x="48" y="86"/>
                      <a:pt x="48" y="86"/>
                      <a:pt x="48" y="86"/>
                    </a:cubicBezTo>
                    <a:cubicBezTo>
                      <a:pt x="49" y="85"/>
                      <a:pt x="50" y="84"/>
                      <a:pt x="50" y="82"/>
                    </a:cubicBezTo>
                    <a:cubicBezTo>
                      <a:pt x="50" y="81"/>
                      <a:pt x="50" y="81"/>
                      <a:pt x="50" y="81"/>
                    </a:cubicBezTo>
                    <a:cubicBezTo>
                      <a:pt x="50" y="80"/>
                      <a:pt x="52" y="78"/>
                      <a:pt x="53" y="78"/>
                    </a:cubicBezTo>
                    <a:cubicBezTo>
                      <a:pt x="62" y="74"/>
                      <a:pt x="62" y="74"/>
                      <a:pt x="62" y="74"/>
                    </a:cubicBezTo>
                    <a:cubicBezTo>
                      <a:pt x="63" y="74"/>
                      <a:pt x="65" y="74"/>
                      <a:pt x="66" y="75"/>
                    </a:cubicBezTo>
                    <a:cubicBezTo>
                      <a:pt x="67" y="76"/>
                      <a:pt x="67" y="76"/>
                      <a:pt x="67" y="76"/>
                    </a:cubicBezTo>
                    <a:cubicBezTo>
                      <a:pt x="68" y="76"/>
                      <a:pt x="70" y="77"/>
                      <a:pt x="71" y="77"/>
                    </a:cubicBezTo>
                    <a:cubicBezTo>
                      <a:pt x="74" y="77"/>
                      <a:pt x="74" y="77"/>
                      <a:pt x="74" y="77"/>
                    </a:cubicBezTo>
                    <a:cubicBezTo>
                      <a:pt x="75" y="77"/>
                      <a:pt x="76" y="76"/>
                      <a:pt x="76" y="74"/>
                    </a:cubicBezTo>
                    <a:cubicBezTo>
                      <a:pt x="77" y="71"/>
                      <a:pt x="77" y="71"/>
                      <a:pt x="77" y="71"/>
                    </a:cubicBezTo>
                    <a:cubicBezTo>
                      <a:pt x="77" y="70"/>
                      <a:pt x="76" y="68"/>
                      <a:pt x="75" y="67"/>
                    </a:cubicBezTo>
                    <a:cubicBezTo>
                      <a:pt x="74" y="66"/>
                      <a:pt x="74" y="66"/>
                      <a:pt x="74" y="66"/>
                    </a:cubicBezTo>
                    <a:cubicBezTo>
                      <a:pt x="74" y="65"/>
                      <a:pt x="73" y="63"/>
                      <a:pt x="74" y="62"/>
                    </a:cubicBezTo>
                    <a:cubicBezTo>
                      <a:pt x="78" y="53"/>
                      <a:pt x="78" y="53"/>
                      <a:pt x="78" y="53"/>
                    </a:cubicBezTo>
                    <a:cubicBezTo>
                      <a:pt x="78" y="52"/>
                      <a:pt x="79" y="51"/>
                      <a:pt x="81" y="51"/>
                    </a:cubicBezTo>
                    <a:lnTo>
                      <a:pt x="82" y="51"/>
                    </a:lnTo>
                    <a:close/>
                    <a:moveTo>
                      <a:pt x="64" y="25"/>
                    </a:moveTo>
                    <a:cubicBezTo>
                      <a:pt x="67" y="28"/>
                      <a:pt x="67" y="33"/>
                      <a:pt x="64" y="36"/>
                    </a:cubicBezTo>
                    <a:cubicBezTo>
                      <a:pt x="61" y="39"/>
                      <a:pt x="57" y="39"/>
                      <a:pt x="54" y="36"/>
                    </a:cubicBezTo>
                    <a:cubicBezTo>
                      <a:pt x="51" y="33"/>
                      <a:pt x="51" y="28"/>
                      <a:pt x="54" y="25"/>
                    </a:cubicBezTo>
                    <a:cubicBezTo>
                      <a:pt x="57" y="22"/>
                      <a:pt x="61" y="22"/>
                      <a:pt x="64" y="25"/>
                    </a:cubicBezTo>
                    <a:close/>
                    <a:moveTo>
                      <a:pt x="40" y="41"/>
                    </a:moveTo>
                    <a:cubicBezTo>
                      <a:pt x="43" y="38"/>
                      <a:pt x="46" y="38"/>
                      <a:pt x="49" y="41"/>
                    </a:cubicBezTo>
                    <a:cubicBezTo>
                      <a:pt x="51" y="43"/>
                      <a:pt x="51" y="47"/>
                      <a:pt x="49" y="49"/>
                    </a:cubicBezTo>
                    <a:cubicBezTo>
                      <a:pt x="46" y="51"/>
                      <a:pt x="43" y="51"/>
                      <a:pt x="40" y="49"/>
                    </a:cubicBezTo>
                    <a:cubicBezTo>
                      <a:pt x="38" y="47"/>
                      <a:pt x="38" y="43"/>
                      <a:pt x="40" y="41"/>
                    </a:cubicBezTo>
                    <a:close/>
                    <a:moveTo>
                      <a:pt x="36" y="36"/>
                    </a:moveTo>
                    <a:cubicBezTo>
                      <a:pt x="33" y="39"/>
                      <a:pt x="28" y="39"/>
                      <a:pt x="25" y="36"/>
                    </a:cubicBezTo>
                    <a:cubicBezTo>
                      <a:pt x="22" y="33"/>
                      <a:pt x="22" y="28"/>
                      <a:pt x="25" y="25"/>
                    </a:cubicBezTo>
                    <a:cubicBezTo>
                      <a:pt x="28" y="22"/>
                      <a:pt x="33" y="22"/>
                      <a:pt x="36" y="25"/>
                    </a:cubicBezTo>
                    <a:cubicBezTo>
                      <a:pt x="39" y="28"/>
                      <a:pt x="39" y="33"/>
                      <a:pt x="36" y="36"/>
                    </a:cubicBezTo>
                    <a:close/>
                    <a:moveTo>
                      <a:pt x="25" y="64"/>
                    </a:moveTo>
                    <a:cubicBezTo>
                      <a:pt x="22" y="61"/>
                      <a:pt x="22" y="57"/>
                      <a:pt x="25" y="54"/>
                    </a:cubicBezTo>
                    <a:cubicBezTo>
                      <a:pt x="28" y="51"/>
                      <a:pt x="33" y="51"/>
                      <a:pt x="36" y="54"/>
                    </a:cubicBezTo>
                    <a:cubicBezTo>
                      <a:pt x="39" y="57"/>
                      <a:pt x="39" y="61"/>
                      <a:pt x="36" y="64"/>
                    </a:cubicBezTo>
                    <a:cubicBezTo>
                      <a:pt x="33" y="67"/>
                      <a:pt x="28" y="67"/>
                      <a:pt x="25" y="64"/>
                    </a:cubicBezTo>
                    <a:close/>
                    <a:moveTo>
                      <a:pt x="54" y="54"/>
                    </a:moveTo>
                    <a:cubicBezTo>
                      <a:pt x="57" y="51"/>
                      <a:pt x="61" y="51"/>
                      <a:pt x="64" y="54"/>
                    </a:cubicBezTo>
                    <a:cubicBezTo>
                      <a:pt x="67" y="57"/>
                      <a:pt x="67" y="61"/>
                      <a:pt x="64" y="64"/>
                    </a:cubicBezTo>
                    <a:cubicBezTo>
                      <a:pt x="61" y="67"/>
                      <a:pt x="57" y="67"/>
                      <a:pt x="54" y="64"/>
                    </a:cubicBezTo>
                    <a:cubicBezTo>
                      <a:pt x="51" y="61"/>
                      <a:pt x="51" y="57"/>
                      <a:pt x="54"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48" name="Freeform 347">
                <a:extLst>
                  <a:ext uri="{FF2B5EF4-FFF2-40B4-BE49-F238E27FC236}">
                    <a16:creationId xmlns:a16="http://schemas.microsoft.com/office/drawing/2014/main" id="{E1689281-09E4-4F6D-8157-C35AE20CA64B}"/>
                  </a:ext>
                </a:extLst>
              </p:cNvPr>
              <p:cNvSpPr>
                <a:spLocks noEditPoints="1"/>
              </p:cNvSpPr>
              <p:nvPr/>
            </p:nvSpPr>
            <p:spPr bwMode="auto">
              <a:xfrm>
                <a:off x="4065588" y="1833563"/>
                <a:ext cx="109538" cy="109537"/>
              </a:xfrm>
              <a:custGeom>
                <a:avLst/>
                <a:gdLst>
                  <a:gd name="T0" fmla="*/ 15 w 32"/>
                  <a:gd name="T1" fmla="*/ 1 h 32"/>
                  <a:gd name="T2" fmla="*/ 0 w 32"/>
                  <a:gd name="T3" fmla="*/ 17 h 32"/>
                  <a:gd name="T4" fmla="*/ 17 w 32"/>
                  <a:gd name="T5" fmla="*/ 32 h 32"/>
                  <a:gd name="T6" fmla="*/ 31 w 32"/>
                  <a:gd name="T7" fmla="*/ 15 h 32"/>
                  <a:gd name="T8" fmla="*/ 15 w 32"/>
                  <a:gd name="T9" fmla="*/ 1 h 32"/>
                  <a:gd name="T10" fmla="*/ 16 w 32"/>
                  <a:gd name="T11" fmla="*/ 23 h 32"/>
                  <a:gd name="T12" fmla="*/ 9 w 32"/>
                  <a:gd name="T13" fmla="*/ 17 h 32"/>
                  <a:gd name="T14" fmla="*/ 15 w 32"/>
                  <a:gd name="T15" fmla="*/ 9 h 32"/>
                  <a:gd name="T16" fmla="*/ 23 w 32"/>
                  <a:gd name="T17" fmla="*/ 16 h 32"/>
                  <a:gd name="T18" fmla="*/ 16 w 32"/>
                  <a:gd name="T19" fmla="*/ 2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5" y="1"/>
                    </a:moveTo>
                    <a:cubicBezTo>
                      <a:pt x="6" y="1"/>
                      <a:pt x="0" y="9"/>
                      <a:pt x="0" y="17"/>
                    </a:cubicBezTo>
                    <a:cubicBezTo>
                      <a:pt x="1" y="26"/>
                      <a:pt x="8" y="32"/>
                      <a:pt x="17" y="32"/>
                    </a:cubicBezTo>
                    <a:cubicBezTo>
                      <a:pt x="26" y="31"/>
                      <a:pt x="32" y="24"/>
                      <a:pt x="31" y="15"/>
                    </a:cubicBezTo>
                    <a:cubicBezTo>
                      <a:pt x="31" y="6"/>
                      <a:pt x="23" y="0"/>
                      <a:pt x="15" y="1"/>
                    </a:cubicBezTo>
                    <a:close/>
                    <a:moveTo>
                      <a:pt x="16" y="23"/>
                    </a:moveTo>
                    <a:cubicBezTo>
                      <a:pt x="13" y="23"/>
                      <a:pt x="9" y="21"/>
                      <a:pt x="9" y="17"/>
                    </a:cubicBezTo>
                    <a:cubicBezTo>
                      <a:pt x="9" y="13"/>
                      <a:pt x="11" y="10"/>
                      <a:pt x="15" y="9"/>
                    </a:cubicBezTo>
                    <a:cubicBezTo>
                      <a:pt x="19" y="9"/>
                      <a:pt x="22" y="12"/>
                      <a:pt x="23" y="16"/>
                    </a:cubicBezTo>
                    <a:cubicBezTo>
                      <a:pt x="23" y="19"/>
                      <a:pt x="20" y="23"/>
                      <a:pt x="1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49" name="Freeform 348">
                <a:extLst>
                  <a:ext uri="{FF2B5EF4-FFF2-40B4-BE49-F238E27FC236}">
                    <a16:creationId xmlns:a16="http://schemas.microsoft.com/office/drawing/2014/main" id="{3F806C39-9B6C-44C7-8C34-BE1302D6B25A}"/>
                  </a:ext>
                </a:extLst>
              </p:cNvPr>
              <p:cNvSpPr>
                <a:spLocks/>
              </p:cNvSpPr>
              <p:nvPr/>
            </p:nvSpPr>
            <p:spPr bwMode="auto">
              <a:xfrm>
                <a:off x="4100513" y="1812925"/>
                <a:ext cx="26988" cy="34925"/>
              </a:xfrm>
              <a:custGeom>
                <a:avLst/>
                <a:gdLst>
                  <a:gd name="T0" fmla="*/ 8 w 8"/>
                  <a:gd name="T1" fmla="*/ 6 h 10"/>
                  <a:gd name="T2" fmla="*/ 6 w 8"/>
                  <a:gd name="T3" fmla="*/ 10 h 10"/>
                  <a:gd name="T4" fmla="*/ 4 w 8"/>
                  <a:gd name="T5" fmla="*/ 10 h 10"/>
                  <a:gd name="T6" fmla="*/ 1 w 8"/>
                  <a:gd name="T7" fmla="*/ 7 h 10"/>
                  <a:gd name="T8" fmla="*/ 1 w 8"/>
                  <a:gd name="T9" fmla="*/ 4 h 10"/>
                  <a:gd name="T10" fmla="*/ 3 w 8"/>
                  <a:gd name="T11" fmla="*/ 0 h 10"/>
                  <a:gd name="T12" fmla="*/ 5 w 8"/>
                  <a:gd name="T13" fmla="*/ 0 h 10"/>
                  <a:gd name="T14" fmla="*/ 8 w 8"/>
                  <a:gd name="T15" fmla="*/ 3 h 10"/>
                  <a:gd name="T16" fmla="*/ 8 w 8"/>
                  <a:gd name="T17"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0">
                    <a:moveTo>
                      <a:pt x="8" y="6"/>
                    </a:moveTo>
                    <a:cubicBezTo>
                      <a:pt x="8" y="8"/>
                      <a:pt x="7" y="9"/>
                      <a:pt x="6" y="10"/>
                    </a:cubicBezTo>
                    <a:cubicBezTo>
                      <a:pt x="4" y="10"/>
                      <a:pt x="4" y="10"/>
                      <a:pt x="4" y="10"/>
                    </a:cubicBezTo>
                    <a:cubicBezTo>
                      <a:pt x="2" y="10"/>
                      <a:pt x="1" y="9"/>
                      <a:pt x="1" y="7"/>
                    </a:cubicBezTo>
                    <a:cubicBezTo>
                      <a:pt x="1" y="4"/>
                      <a:pt x="1" y="4"/>
                      <a:pt x="1" y="4"/>
                    </a:cubicBezTo>
                    <a:cubicBezTo>
                      <a:pt x="0" y="2"/>
                      <a:pt x="2" y="1"/>
                      <a:pt x="3" y="0"/>
                    </a:cubicBezTo>
                    <a:cubicBezTo>
                      <a:pt x="5" y="0"/>
                      <a:pt x="5" y="0"/>
                      <a:pt x="5" y="0"/>
                    </a:cubicBezTo>
                    <a:cubicBezTo>
                      <a:pt x="6" y="0"/>
                      <a:pt x="8" y="1"/>
                      <a:pt x="8" y="3"/>
                    </a:cubicBezTo>
                    <a:lnTo>
                      <a:pt x="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0" name="Freeform 349">
                <a:extLst>
                  <a:ext uri="{FF2B5EF4-FFF2-40B4-BE49-F238E27FC236}">
                    <a16:creationId xmlns:a16="http://schemas.microsoft.com/office/drawing/2014/main" id="{67AF2A15-CD22-4D45-99A1-A92260D2DD7A}"/>
                  </a:ext>
                </a:extLst>
              </p:cNvPr>
              <p:cNvSpPr>
                <a:spLocks/>
              </p:cNvSpPr>
              <p:nvPr/>
            </p:nvSpPr>
            <p:spPr bwMode="auto">
              <a:xfrm>
                <a:off x="4068763" y="1919288"/>
                <a:ext cx="34925" cy="33337"/>
              </a:xfrm>
              <a:custGeom>
                <a:avLst/>
                <a:gdLst>
                  <a:gd name="T0" fmla="*/ 7 w 10"/>
                  <a:gd name="T1" fmla="*/ 9 h 10"/>
                  <a:gd name="T2" fmla="*/ 3 w 10"/>
                  <a:gd name="T3" fmla="*/ 9 h 10"/>
                  <a:gd name="T4" fmla="*/ 2 w 10"/>
                  <a:gd name="T5" fmla="*/ 8 h 10"/>
                  <a:gd name="T6" fmla="*/ 1 w 10"/>
                  <a:gd name="T7" fmla="*/ 4 h 10"/>
                  <a:gd name="T8" fmla="*/ 3 w 10"/>
                  <a:gd name="T9" fmla="*/ 2 h 10"/>
                  <a:gd name="T10" fmla="*/ 7 w 10"/>
                  <a:gd name="T11" fmla="*/ 1 h 10"/>
                  <a:gd name="T12" fmla="*/ 8 w 10"/>
                  <a:gd name="T13" fmla="*/ 2 h 10"/>
                  <a:gd name="T14" fmla="*/ 9 w 10"/>
                  <a:gd name="T15" fmla="*/ 6 h 10"/>
                  <a:gd name="T16" fmla="*/ 7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7" y="9"/>
                    </a:moveTo>
                    <a:cubicBezTo>
                      <a:pt x="6" y="10"/>
                      <a:pt x="4" y="10"/>
                      <a:pt x="3" y="9"/>
                    </a:cubicBezTo>
                    <a:cubicBezTo>
                      <a:pt x="2" y="8"/>
                      <a:pt x="2" y="8"/>
                      <a:pt x="2" y="8"/>
                    </a:cubicBezTo>
                    <a:cubicBezTo>
                      <a:pt x="0" y="7"/>
                      <a:pt x="0" y="6"/>
                      <a:pt x="1" y="4"/>
                    </a:cubicBezTo>
                    <a:cubicBezTo>
                      <a:pt x="3" y="2"/>
                      <a:pt x="3" y="2"/>
                      <a:pt x="3" y="2"/>
                    </a:cubicBezTo>
                    <a:cubicBezTo>
                      <a:pt x="4" y="0"/>
                      <a:pt x="6" y="0"/>
                      <a:pt x="7" y="1"/>
                    </a:cubicBezTo>
                    <a:cubicBezTo>
                      <a:pt x="8" y="2"/>
                      <a:pt x="8" y="2"/>
                      <a:pt x="8" y="2"/>
                    </a:cubicBezTo>
                    <a:cubicBezTo>
                      <a:pt x="10" y="3"/>
                      <a:pt x="10" y="5"/>
                      <a:pt x="9" y="6"/>
                    </a:cubicBezTo>
                    <a:lnTo>
                      <a:pt x="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1" name="Freeform 350">
                <a:extLst>
                  <a:ext uri="{FF2B5EF4-FFF2-40B4-BE49-F238E27FC236}">
                    <a16:creationId xmlns:a16="http://schemas.microsoft.com/office/drawing/2014/main" id="{B31455DD-5F83-44F2-8FE0-AF1844139F63}"/>
                  </a:ext>
                </a:extLst>
              </p:cNvPr>
              <p:cNvSpPr>
                <a:spLocks/>
              </p:cNvSpPr>
              <p:nvPr/>
            </p:nvSpPr>
            <p:spPr bwMode="auto">
              <a:xfrm>
                <a:off x="4144963" y="1911350"/>
                <a:ext cx="33338" cy="34925"/>
              </a:xfrm>
              <a:custGeom>
                <a:avLst/>
                <a:gdLst>
                  <a:gd name="T0" fmla="*/ 9 w 10"/>
                  <a:gd name="T1" fmla="*/ 4 h 10"/>
                  <a:gd name="T2" fmla="*/ 9 w 10"/>
                  <a:gd name="T3" fmla="*/ 8 h 10"/>
                  <a:gd name="T4" fmla="*/ 8 w 10"/>
                  <a:gd name="T5" fmla="*/ 9 h 10"/>
                  <a:gd name="T6" fmla="*/ 3 w 10"/>
                  <a:gd name="T7" fmla="*/ 9 h 10"/>
                  <a:gd name="T8" fmla="*/ 1 w 10"/>
                  <a:gd name="T9" fmla="*/ 7 h 10"/>
                  <a:gd name="T10" fmla="*/ 1 w 10"/>
                  <a:gd name="T11" fmla="*/ 3 h 10"/>
                  <a:gd name="T12" fmla="*/ 2 w 10"/>
                  <a:gd name="T13" fmla="*/ 2 h 10"/>
                  <a:gd name="T14" fmla="*/ 6 w 10"/>
                  <a:gd name="T15" fmla="*/ 2 h 10"/>
                  <a:gd name="T16" fmla="*/ 9 w 10"/>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9" y="4"/>
                    </a:moveTo>
                    <a:cubicBezTo>
                      <a:pt x="10" y="5"/>
                      <a:pt x="10" y="7"/>
                      <a:pt x="9" y="8"/>
                    </a:cubicBezTo>
                    <a:cubicBezTo>
                      <a:pt x="8" y="9"/>
                      <a:pt x="8" y="9"/>
                      <a:pt x="8" y="9"/>
                    </a:cubicBezTo>
                    <a:cubicBezTo>
                      <a:pt x="6" y="10"/>
                      <a:pt x="5" y="10"/>
                      <a:pt x="3" y="9"/>
                    </a:cubicBezTo>
                    <a:cubicBezTo>
                      <a:pt x="1" y="7"/>
                      <a:pt x="1" y="7"/>
                      <a:pt x="1" y="7"/>
                    </a:cubicBezTo>
                    <a:cubicBezTo>
                      <a:pt x="0" y="6"/>
                      <a:pt x="0" y="4"/>
                      <a:pt x="1" y="3"/>
                    </a:cubicBezTo>
                    <a:cubicBezTo>
                      <a:pt x="2" y="2"/>
                      <a:pt x="2" y="2"/>
                      <a:pt x="2" y="2"/>
                    </a:cubicBezTo>
                    <a:cubicBezTo>
                      <a:pt x="3" y="0"/>
                      <a:pt x="5" y="0"/>
                      <a:pt x="6" y="2"/>
                    </a:cubicBezTo>
                    <a:lnTo>
                      <a:pt x="9"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2" name="Freeform 351">
                <a:extLst>
                  <a:ext uri="{FF2B5EF4-FFF2-40B4-BE49-F238E27FC236}">
                    <a16:creationId xmlns:a16="http://schemas.microsoft.com/office/drawing/2014/main" id="{F11F1484-2CA2-4749-BA93-335D96C91FF4}"/>
                  </a:ext>
                </a:extLst>
              </p:cNvPr>
              <p:cNvSpPr>
                <a:spLocks/>
              </p:cNvSpPr>
              <p:nvPr/>
            </p:nvSpPr>
            <p:spPr bwMode="auto">
              <a:xfrm>
                <a:off x="4154488" y="1843088"/>
                <a:ext cx="34925" cy="34925"/>
              </a:xfrm>
              <a:custGeom>
                <a:avLst/>
                <a:gdLst>
                  <a:gd name="T0" fmla="*/ 5 w 10"/>
                  <a:gd name="T1" fmla="*/ 1 h 10"/>
                  <a:gd name="T2" fmla="*/ 9 w 10"/>
                  <a:gd name="T3" fmla="*/ 3 h 10"/>
                  <a:gd name="T4" fmla="*/ 10 w 10"/>
                  <a:gd name="T5" fmla="*/ 4 h 10"/>
                  <a:gd name="T6" fmla="*/ 8 w 10"/>
                  <a:gd name="T7" fmla="*/ 8 h 10"/>
                  <a:gd name="T8" fmla="*/ 5 w 10"/>
                  <a:gd name="T9" fmla="*/ 9 h 10"/>
                  <a:gd name="T10" fmla="*/ 1 w 10"/>
                  <a:gd name="T11" fmla="*/ 8 h 10"/>
                  <a:gd name="T12" fmla="*/ 1 w 10"/>
                  <a:gd name="T13" fmla="*/ 7 h 10"/>
                  <a:gd name="T14" fmla="*/ 2 w 10"/>
                  <a:gd name="T15" fmla="*/ 3 h 10"/>
                  <a:gd name="T16" fmla="*/ 5 w 10"/>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5" y="1"/>
                    </a:moveTo>
                    <a:cubicBezTo>
                      <a:pt x="6" y="0"/>
                      <a:pt x="8" y="1"/>
                      <a:pt x="9" y="3"/>
                    </a:cubicBezTo>
                    <a:cubicBezTo>
                      <a:pt x="10" y="4"/>
                      <a:pt x="10" y="4"/>
                      <a:pt x="10" y="4"/>
                    </a:cubicBezTo>
                    <a:cubicBezTo>
                      <a:pt x="10" y="5"/>
                      <a:pt x="10" y="7"/>
                      <a:pt x="8" y="8"/>
                    </a:cubicBezTo>
                    <a:cubicBezTo>
                      <a:pt x="5" y="9"/>
                      <a:pt x="5" y="9"/>
                      <a:pt x="5" y="9"/>
                    </a:cubicBezTo>
                    <a:cubicBezTo>
                      <a:pt x="4" y="10"/>
                      <a:pt x="2" y="10"/>
                      <a:pt x="1" y="8"/>
                    </a:cubicBezTo>
                    <a:cubicBezTo>
                      <a:pt x="1" y="7"/>
                      <a:pt x="1" y="7"/>
                      <a:pt x="1" y="7"/>
                    </a:cubicBezTo>
                    <a:cubicBezTo>
                      <a:pt x="0" y="5"/>
                      <a:pt x="0" y="3"/>
                      <a:pt x="2" y="3"/>
                    </a:cubicBezTo>
                    <a:lnTo>
                      <a:pt x="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3" name="Freeform 352">
                <a:extLst>
                  <a:ext uri="{FF2B5EF4-FFF2-40B4-BE49-F238E27FC236}">
                    <a16:creationId xmlns:a16="http://schemas.microsoft.com/office/drawing/2014/main" id="{EFD75B6E-F599-47A7-96F2-C08B555B1CEA}"/>
                  </a:ext>
                </a:extLst>
              </p:cNvPr>
              <p:cNvSpPr>
                <a:spLocks/>
              </p:cNvSpPr>
              <p:nvPr/>
            </p:nvSpPr>
            <p:spPr bwMode="auto">
              <a:xfrm>
                <a:off x="4044951" y="1854200"/>
                <a:ext cx="38100" cy="33337"/>
              </a:xfrm>
              <a:custGeom>
                <a:avLst/>
                <a:gdLst>
                  <a:gd name="T0" fmla="*/ 3 w 11"/>
                  <a:gd name="T1" fmla="*/ 8 h 10"/>
                  <a:gd name="T2" fmla="*/ 1 w 11"/>
                  <a:gd name="T3" fmla="*/ 4 h 10"/>
                  <a:gd name="T4" fmla="*/ 1 w 11"/>
                  <a:gd name="T5" fmla="*/ 3 h 10"/>
                  <a:gd name="T6" fmla="*/ 5 w 11"/>
                  <a:gd name="T7" fmla="*/ 1 h 10"/>
                  <a:gd name="T8" fmla="*/ 8 w 11"/>
                  <a:gd name="T9" fmla="*/ 2 h 10"/>
                  <a:gd name="T10" fmla="*/ 10 w 11"/>
                  <a:gd name="T11" fmla="*/ 6 h 10"/>
                  <a:gd name="T12" fmla="*/ 10 w 11"/>
                  <a:gd name="T13" fmla="*/ 7 h 10"/>
                  <a:gd name="T14" fmla="*/ 6 w 11"/>
                  <a:gd name="T15" fmla="*/ 9 h 10"/>
                  <a:gd name="T16" fmla="*/ 3 w 11"/>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0">
                    <a:moveTo>
                      <a:pt x="3" y="8"/>
                    </a:moveTo>
                    <a:cubicBezTo>
                      <a:pt x="1" y="7"/>
                      <a:pt x="0" y="6"/>
                      <a:pt x="1" y="4"/>
                    </a:cubicBezTo>
                    <a:cubicBezTo>
                      <a:pt x="1" y="3"/>
                      <a:pt x="1" y="3"/>
                      <a:pt x="1" y="3"/>
                    </a:cubicBezTo>
                    <a:cubicBezTo>
                      <a:pt x="2" y="1"/>
                      <a:pt x="4" y="0"/>
                      <a:pt x="5" y="1"/>
                    </a:cubicBezTo>
                    <a:cubicBezTo>
                      <a:pt x="8" y="2"/>
                      <a:pt x="8" y="2"/>
                      <a:pt x="8" y="2"/>
                    </a:cubicBezTo>
                    <a:cubicBezTo>
                      <a:pt x="10" y="2"/>
                      <a:pt x="11" y="4"/>
                      <a:pt x="10" y="6"/>
                    </a:cubicBezTo>
                    <a:cubicBezTo>
                      <a:pt x="10" y="7"/>
                      <a:pt x="10" y="7"/>
                      <a:pt x="10" y="7"/>
                    </a:cubicBezTo>
                    <a:cubicBezTo>
                      <a:pt x="9" y="9"/>
                      <a:pt x="7" y="10"/>
                      <a:pt x="6" y="9"/>
                    </a:cubicBez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4" name="Freeform 353">
                <a:extLst>
                  <a:ext uri="{FF2B5EF4-FFF2-40B4-BE49-F238E27FC236}">
                    <a16:creationId xmlns:a16="http://schemas.microsoft.com/office/drawing/2014/main" id="{AFB354FB-29FF-4CC5-90FC-27C805983ECC}"/>
                  </a:ext>
                </a:extLst>
              </p:cNvPr>
              <p:cNvSpPr>
                <a:spLocks noEditPoints="1"/>
              </p:cNvSpPr>
              <p:nvPr/>
            </p:nvSpPr>
            <p:spPr bwMode="auto">
              <a:xfrm>
                <a:off x="3617913" y="1643063"/>
                <a:ext cx="400050" cy="398462"/>
              </a:xfrm>
              <a:custGeom>
                <a:avLst/>
                <a:gdLst>
                  <a:gd name="T0" fmla="*/ 55 w 117"/>
                  <a:gd name="T1" fmla="*/ 2 h 117"/>
                  <a:gd name="T2" fmla="*/ 2 w 117"/>
                  <a:gd name="T3" fmla="*/ 62 h 117"/>
                  <a:gd name="T4" fmla="*/ 62 w 117"/>
                  <a:gd name="T5" fmla="*/ 115 h 117"/>
                  <a:gd name="T6" fmla="*/ 115 w 117"/>
                  <a:gd name="T7" fmla="*/ 55 h 117"/>
                  <a:gd name="T8" fmla="*/ 55 w 117"/>
                  <a:gd name="T9" fmla="*/ 2 h 117"/>
                  <a:gd name="T10" fmla="*/ 60 w 117"/>
                  <a:gd name="T11" fmla="*/ 85 h 117"/>
                  <a:gd name="T12" fmla="*/ 32 w 117"/>
                  <a:gd name="T13" fmla="*/ 60 h 117"/>
                  <a:gd name="T14" fmla="*/ 57 w 117"/>
                  <a:gd name="T15" fmla="*/ 32 h 117"/>
                  <a:gd name="T16" fmla="*/ 85 w 117"/>
                  <a:gd name="T17" fmla="*/ 57 h 117"/>
                  <a:gd name="T18" fmla="*/ 60 w 117"/>
                  <a:gd name="T19" fmla="*/ 8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5" y="2"/>
                    </a:moveTo>
                    <a:cubicBezTo>
                      <a:pt x="24" y="4"/>
                      <a:pt x="0" y="31"/>
                      <a:pt x="2" y="62"/>
                    </a:cubicBezTo>
                    <a:cubicBezTo>
                      <a:pt x="4" y="93"/>
                      <a:pt x="31" y="117"/>
                      <a:pt x="62" y="115"/>
                    </a:cubicBezTo>
                    <a:cubicBezTo>
                      <a:pt x="93" y="113"/>
                      <a:pt x="117" y="86"/>
                      <a:pt x="115" y="55"/>
                    </a:cubicBezTo>
                    <a:cubicBezTo>
                      <a:pt x="112" y="24"/>
                      <a:pt x="86" y="0"/>
                      <a:pt x="55" y="2"/>
                    </a:cubicBezTo>
                    <a:close/>
                    <a:moveTo>
                      <a:pt x="60" y="85"/>
                    </a:moveTo>
                    <a:cubicBezTo>
                      <a:pt x="45" y="86"/>
                      <a:pt x="33" y="75"/>
                      <a:pt x="32" y="60"/>
                    </a:cubicBezTo>
                    <a:cubicBezTo>
                      <a:pt x="31" y="46"/>
                      <a:pt x="42" y="33"/>
                      <a:pt x="57" y="32"/>
                    </a:cubicBezTo>
                    <a:cubicBezTo>
                      <a:pt x="71" y="31"/>
                      <a:pt x="84" y="42"/>
                      <a:pt x="85" y="57"/>
                    </a:cubicBezTo>
                    <a:cubicBezTo>
                      <a:pt x="86" y="71"/>
                      <a:pt x="75" y="84"/>
                      <a:pt x="60"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5" name="Freeform 354">
                <a:extLst>
                  <a:ext uri="{FF2B5EF4-FFF2-40B4-BE49-F238E27FC236}">
                    <a16:creationId xmlns:a16="http://schemas.microsoft.com/office/drawing/2014/main" id="{C5A78D03-9CAB-4854-BF02-45EFF18F74E8}"/>
                  </a:ext>
                </a:extLst>
              </p:cNvPr>
              <p:cNvSpPr>
                <a:spLocks/>
              </p:cNvSpPr>
              <p:nvPr/>
            </p:nvSpPr>
            <p:spPr bwMode="auto">
              <a:xfrm>
                <a:off x="3775076" y="1604963"/>
                <a:ext cx="68263" cy="115887"/>
              </a:xfrm>
              <a:custGeom>
                <a:avLst/>
                <a:gdLst>
                  <a:gd name="T0" fmla="*/ 19 w 20"/>
                  <a:gd name="T1" fmla="*/ 28 h 34"/>
                  <a:gd name="T2" fmla="*/ 15 w 20"/>
                  <a:gd name="T3" fmla="*/ 33 h 34"/>
                  <a:gd name="T4" fmla="*/ 5 w 20"/>
                  <a:gd name="T5" fmla="*/ 34 h 34"/>
                  <a:gd name="T6" fmla="*/ 0 w 20"/>
                  <a:gd name="T7" fmla="*/ 29 h 34"/>
                  <a:gd name="T8" fmla="*/ 2 w 20"/>
                  <a:gd name="T9" fmla="*/ 5 h 34"/>
                  <a:gd name="T10" fmla="*/ 7 w 20"/>
                  <a:gd name="T11" fmla="*/ 0 h 34"/>
                  <a:gd name="T12" fmla="*/ 8 w 20"/>
                  <a:gd name="T13" fmla="*/ 0 h 34"/>
                  <a:gd name="T14" fmla="*/ 14 w 20"/>
                  <a:gd name="T15" fmla="*/ 5 h 34"/>
                  <a:gd name="T16" fmla="*/ 19 w 20"/>
                  <a:gd name="T17"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4">
                    <a:moveTo>
                      <a:pt x="19" y="28"/>
                    </a:moveTo>
                    <a:cubicBezTo>
                      <a:pt x="20" y="30"/>
                      <a:pt x="18" y="33"/>
                      <a:pt x="15" y="33"/>
                    </a:cubicBezTo>
                    <a:cubicBezTo>
                      <a:pt x="5" y="34"/>
                      <a:pt x="5" y="34"/>
                      <a:pt x="5" y="34"/>
                    </a:cubicBezTo>
                    <a:cubicBezTo>
                      <a:pt x="2" y="34"/>
                      <a:pt x="0" y="32"/>
                      <a:pt x="0" y="29"/>
                    </a:cubicBezTo>
                    <a:cubicBezTo>
                      <a:pt x="2" y="5"/>
                      <a:pt x="2" y="5"/>
                      <a:pt x="2" y="5"/>
                    </a:cubicBezTo>
                    <a:cubicBezTo>
                      <a:pt x="2" y="3"/>
                      <a:pt x="4" y="0"/>
                      <a:pt x="7" y="0"/>
                    </a:cubicBezTo>
                    <a:cubicBezTo>
                      <a:pt x="8" y="0"/>
                      <a:pt x="8" y="0"/>
                      <a:pt x="8" y="0"/>
                    </a:cubicBezTo>
                    <a:cubicBezTo>
                      <a:pt x="11" y="0"/>
                      <a:pt x="14" y="2"/>
                      <a:pt x="14" y="5"/>
                    </a:cubicBezTo>
                    <a:lnTo>
                      <a:pt x="1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6" name="Freeform 355">
                <a:extLst>
                  <a:ext uri="{FF2B5EF4-FFF2-40B4-BE49-F238E27FC236}">
                    <a16:creationId xmlns:a16="http://schemas.microsoft.com/office/drawing/2014/main" id="{EA65B892-74FE-4044-89CF-6D6B753A7D92}"/>
                  </a:ext>
                </a:extLst>
              </p:cNvPr>
              <p:cNvSpPr>
                <a:spLocks/>
              </p:cNvSpPr>
              <p:nvPr/>
            </p:nvSpPr>
            <p:spPr bwMode="auto">
              <a:xfrm>
                <a:off x="3792538" y="1962150"/>
                <a:ext cx="68263" cy="115887"/>
              </a:xfrm>
              <a:custGeom>
                <a:avLst/>
                <a:gdLst>
                  <a:gd name="T0" fmla="*/ 0 w 20"/>
                  <a:gd name="T1" fmla="*/ 7 h 34"/>
                  <a:gd name="T2" fmla="*/ 5 w 20"/>
                  <a:gd name="T3" fmla="*/ 1 h 34"/>
                  <a:gd name="T4" fmla="*/ 15 w 20"/>
                  <a:gd name="T5" fmla="*/ 0 h 34"/>
                  <a:gd name="T6" fmla="*/ 20 w 20"/>
                  <a:gd name="T7" fmla="*/ 5 h 34"/>
                  <a:gd name="T8" fmla="*/ 18 w 20"/>
                  <a:gd name="T9" fmla="*/ 29 h 34"/>
                  <a:gd name="T10" fmla="*/ 12 w 20"/>
                  <a:gd name="T11" fmla="*/ 34 h 34"/>
                  <a:gd name="T12" fmla="*/ 11 w 20"/>
                  <a:gd name="T13" fmla="*/ 34 h 34"/>
                  <a:gd name="T14" fmla="*/ 5 w 20"/>
                  <a:gd name="T15" fmla="*/ 30 h 34"/>
                  <a:gd name="T16" fmla="*/ 0 w 20"/>
                  <a:gd name="T17" fmla="*/ 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4">
                    <a:moveTo>
                      <a:pt x="0" y="7"/>
                    </a:moveTo>
                    <a:cubicBezTo>
                      <a:pt x="0" y="4"/>
                      <a:pt x="2" y="1"/>
                      <a:pt x="5" y="1"/>
                    </a:cubicBezTo>
                    <a:cubicBezTo>
                      <a:pt x="15" y="0"/>
                      <a:pt x="15" y="0"/>
                      <a:pt x="15" y="0"/>
                    </a:cubicBezTo>
                    <a:cubicBezTo>
                      <a:pt x="18" y="0"/>
                      <a:pt x="20" y="2"/>
                      <a:pt x="20" y="5"/>
                    </a:cubicBezTo>
                    <a:cubicBezTo>
                      <a:pt x="18" y="29"/>
                      <a:pt x="18" y="29"/>
                      <a:pt x="18" y="29"/>
                    </a:cubicBezTo>
                    <a:cubicBezTo>
                      <a:pt x="18" y="32"/>
                      <a:pt x="15" y="34"/>
                      <a:pt x="12" y="34"/>
                    </a:cubicBezTo>
                    <a:cubicBezTo>
                      <a:pt x="11" y="34"/>
                      <a:pt x="11" y="34"/>
                      <a:pt x="11" y="34"/>
                    </a:cubicBezTo>
                    <a:cubicBezTo>
                      <a:pt x="9" y="34"/>
                      <a:pt x="6" y="32"/>
                      <a:pt x="5" y="30"/>
                    </a:cubicBezTo>
                    <a:lnTo>
                      <a:pt x="0"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7" name="Freeform 356">
                <a:extLst>
                  <a:ext uri="{FF2B5EF4-FFF2-40B4-BE49-F238E27FC236}">
                    <a16:creationId xmlns:a16="http://schemas.microsoft.com/office/drawing/2014/main" id="{44A993C2-A8DC-4ABE-B36D-BAB3FA927B74}"/>
                  </a:ext>
                </a:extLst>
              </p:cNvPr>
              <p:cNvSpPr>
                <a:spLocks/>
              </p:cNvSpPr>
              <p:nvPr/>
            </p:nvSpPr>
            <p:spPr bwMode="auto">
              <a:xfrm>
                <a:off x="3576638" y="1816100"/>
                <a:ext cx="119063" cy="68262"/>
              </a:xfrm>
              <a:custGeom>
                <a:avLst/>
                <a:gdLst>
                  <a:gd name="T0" fmla="*/ 28 w 35"/>
                  <a:gd name="T1" fmla="*/ 1 h 20"/>
                  <a:gd name="T2" fmla="*/ 34 w 35"/>
                  <a:gd name="T3" fmla="*/ 5 h 20"/>
                  <a:gd name="T4" fmla="*/ 34 w 35"/>
                  <a:gd name="T5" fmla="*/ 15 h 20"/>
                  <a:gd name="T6" fmla="*/ 30 w 35"/>
                  <a:gd name="T7" fmla="*/ 20 h 20"/>
                  <a:gd name="T8" fmla="*/ 6 w 35"/>
                  <a:gd name="T9" fmla="*/ 18 h 20"/>
                  <a:gd name="T10" fmla="*/ 1 w 35"/>
                  <a:gd name="T11" fmla="*/ 13 h 20"/>
                  <a:gd name="T12" fmla="*/ 1 w 35"/>
                  <a:gd name="T13" fmla="*/ 12 h 20"/>
                  <a:gd name="T14" fmla="*/ 5 w 35"/>
                  <a:gd name="T15" fmla="*/ 5 h 20"/>
                  <a:gd name="T16" fmla="*/ 28 w 35"/>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0">
                    <a:moveTo>
                      <a:pt x="28" y="1"/>
                    </a:moveTo>
                    <a:cubicBezTo>
                      <a:pt x="31" y="0"/>
                      <a:pt x="34" y="2"/>
                      <a:pt x="34" y="5"/>
                    </a:cubicBezTo>
                    <a:cubicBezTo>
                      <a:pt x="34" y="15"/>
                      <a:pt x="34" y="15"/>
                      <a:pt x="34" y="15"/>
                    </a:cubicBezTo>
                    <a:cubicBezTo>
                      <a:pt x="35" y="18"/>
                      <a:pt x="32" y="20"/>
                      <a:pt x="30" y="20"/>
                    </a:cubicBezTo>
                    <a:cubicBezTo>
                      <a:pt x="6" y="18"/>
                      <a:pt x="6" y="18"/>
                      <a:pt x="6" y="18"/>
                    </a:cubicBezTo>
                    <a:cubicBezTo>
                      <a:pt x="3" y="18"/>
                      <a:pt x="1" y="15"/>
                      <a:pt x="1" y="13"/>
                    </a:cubicBezTo>
                    <a:cubicBezTo>
                      <a:pt x="1" y="12"/>
                      <a:pt x="1" y="12"/>
                      <a:pt x="1" y="12"/>
                    </a:cubicBezTo>
                    <a:cubicBezTo>
                      <a:pt x="0" y="9"/>
                      <a:pt x="3" y="6"/>
                      <a:pt x="5" y="5"/>
                    </a:cubicBezTo>
                    <a:lnTo>
                      <a:pt x="2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8" name="Freeform 357">
                <a:extLst>
                  <a:ext uri="{FF2B5EF4-FFF2-40B4-BE49-F238E27FC236}">
                    <a16:creationId xmlns:a16="http://schemas.microsoft.com/office/drawing/2014/main" id="{604A12C5-514A-4551-8FC7-C52EA98F0D99}"/>
                  </a:ext>
                </a:extLst>
              </p:cNvPr>
              <p:cNvSpPr>
                <a:spLocks/>
              </p:cNvSpPr>
              <p:nvPr/>
            </p:nvSpPr>
            <p:spPr bwMode="auto">
              <a:xfrm>
                <a:off x="3938588" y="1798638"/>
                <a:ext cx="117475" cy="68262"/>
              </a:xfrm>
              <a:custGeom>
                <a:avLst/>
                <a:gdLst>
                  <a:gd name="T0" fmla="*/ 6 w 34"/>
                  <a:gd name="T1" fmla="*/ 19 h 20"/>
                  <a:gd name="T2" fmla="*/ 1 w 34"/>
                  <a:gd name="T3" fmla="*/ 15 h 20"/>
                  <a:gd name="T4" fmla="*/ 0 w 34"/>
                  <a:gd name="T5" fmla="*/ 5 h 20"/>
                  <a:gd name="T6" fmla="*/ 5 w 34"/>
                  <a:gd name="T7" fmla="*/ 0 h 20"/>
                  <a:gd name="T8" fmla="*/ 28 w 34"/>
                  <a:gd name="T9" fmla="*/ 2 h 20"/>
                  <a:gd name="T10" fmla="*/ 34 w 34"/>
                  <a:gd name="T11" fmla="*/ 7 h 20"/>
                  <a:gd name="T12" fmla="*/ 34 w 34"/>
                  <a:gd name="T13" fmla="*/ 8 h 20"/>
                  <a:gd name="T14" fmla="*/ 29 w 34"/>
                  <a:gd name="T15" fmla="*/ 15 h 20"/>
                  <a:gd name="T16" fmla="*/ 6 w 34"/>
                  <a:gd name="T17"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20">
                    <a:moveTo>
                      <a:pt x="6" y="19"/>
                    </a:moveTo>
                    <a:cubicBezTo>
                      <a:pt x="3" y="20"/>
                      <a:pt x="1" y="18"/>
                      <a:pt x="1" y="15"/>
                    </a:cubicBezTo>
                    <a:cubicBezTo>
                      <a:pt x="0" y="5"/>
                      <a:pt x="0" y="5"/>
                      <a:pt x="0" y="5"/>
                    </a:cubicBezTo>
                    <a:cubicBezTo>
                      <a:pt x="0" y="2"/>
                      <a:pt x="2" y="0"/>
                      <a:pt x="5" y="0"/>
                    </a:cubicBezTo>
                    <a:cubicBezTo>
                      <a:pt x="28" y="2"/>
                      <a:pt x="28" y="2"/>
                      <a:pt x="28" y="2"/>
                    </a:cubicBezTo>
                    <a:cubicBezTo>
                      <a:pt x="31" y="2"/>
                      <a:pt x="34" y="5"/>
                      <a:pt x="34" y="7"/>
                    </a:cubicBezTo>
                    <a:cubicBezTo>
                      <a:pt x="34" y="8"/>
                      <a:pt x="34" y="8"/>
                      <a:pt x="34" y="8"/>
                    </a:cubicBezTo>
                    <a:cubicBezTo>
                      <a:pt x="34" y="11"/>
                      <a:pt x="32" y="14"/>
                      <a:pt x="29" y="15"/>
                    </a:cubicBezTo>
                    <a:lnTo>
                      <a:pt x="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59" name="Freeform 358">
                <a:extLst>
                  <a:ext uri="{FF2B5EF4-FFF2-40B4-BE49-F238E27FC236}">
                    <a16:creationId xmlns:a16="http://schemas.microsoft.com/office/drawing/2014/main" id="{C83A850B-20C1-4ADC-80EA-F6CB6835D3C2}"/>
                  </a:ext>
                </a:extLst>
              </p:cNvPr>
              <p:cNvSpPr>
                <a:spLocks/>
              </p:cNvSpPr>
              <p:nvPr/>
            </p:nvSpPr>
            <p:spPr bwMode="auto">
              <a:xfrm>
                <a:off x="3630613" y="1676400"/>
                <a:ext cx="109538" cy="106362"/>
              </a:xfrm>
              <a:custGeom>
                <a:avLst/>
                <a:gdLst>
                  <a:gd name="T0" fmla="*/ 29 w 32"/>
                  <a:gd name="T1" fmla="*/ 14 h 31"/>
                  <a:gd name="T2" fmla="*/ 30 w 32"/>
                  <a:gd name="T3" fmla="*/ 21 h 31"/>
                  <a:gd name="T4" fmla="*/ 24 w 32"/>
                  <a:gd name="T5" fmla="*/ 28 h 31"/>
                  <a:gd name="T6" fmla="*/ 17 w 32"/>
                  <a:gd name="T7" fmla="*/ 28 h 31"/>
                  <a:gd name="T8" fmla="*/ 1 w 32"/>
                  <a:gd name="T9" fmla="*/ 11 h 31"/>
                  <a:gd name="T10" fmla="*/ 1 w 32"/>
                  <a:gd name="T11" fmla="*/ 3 h 31"/>
                  <a:gd name="T12" fmla="*/ 2 w 32"/>
                  <a:gd name="T13" fmla="*/ 2 h 31"/>
                  <a:gd name="T14" fmla="*/ 10 w 32"/>
                  <a:gd name="T15" fmla="*/ 1 h 31"/>
                  <a:gd name="T16" fmla="*/ 29 w 32"/>
                  <a:gd name="T17" fmla="*/ 1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1">
                    <a:moveTo>
                      <a:pt x="29" y="14"/>
                    </a:moveTo>
                    <a:cubicBezTo>
                      <a:pt x="32" y="16"/>
                      <a:pt x="32" y="19"/>
                      <a:pt x="30" y="21"/>
                    </a:cubicBezTo>
                    <a:cubicBezTo>
                      <a:pt x="24" y="28"/>
                      <a:pt x="24" y="28"/>
                      <a:pt x="24" y="28"/>
                    </a:cubicBezTo>
                    <a:cubicBezTo>
                      <a:pt x="22" y="31"/>
                      <a:pt x="19" y="31"/>
                      <a:pt x="17" y="28"/>
                    </a:cubicBezTo>
                    <a:cubicBezTo>
                      <a:pt x="1" y="11"/>
                      <a:pt x="1" y="11"/>
                      <a:pt x="1" y="11"/>
                    </a:cubicBezTo>
                    <a:cubicBezTo>
                      <a:pt x="0" y="9"/>
                      <a:pt x="0" y="5"/>
                      <a:pt x="1" y="3"/>
                    </a:cubicBezTo>
                    <a:cubicBezTo>
                      <a:pt x="2" y="2"/>
                      <a:pt x="2" y="2"/>
                      <a:pt x="2" y="2"/>
                    </a:cubicBezTo>
                    <a:cubicBezTo>
                      <a:pt x="4" y="0"/>
                      <a:pt x="7" y="0"/>
                      <a:pt x="10" y="1"/>
                    </a:cubicBezTo>
                    <a:lnTo>
                      <a:pt x="29"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0" name="Freeform 359">
                <a:extLst>
                  <a:ext uri="{FF2B5EF4-FFF2-40B4-BE49-F238E27FC236}">
                    <a16:creationId xmlns:a16="http://schemas.microsoft.com/office/drawing/2014/main" id="{1154F5DD-07A6-43B9-B325-EDCE53870372}"/>
                  </a:ext>
                </a:extLst>
              </p:cNvPr>
              <p:cNvSpPr>
                <a:spLocks/>
              </p:cNvSpPr>
              <p:nvPr/>
            </p:nvSpPr>
            <p:spPr bwMode="auto">
              <a:xfrm>
                <a:off x="3890963" y="1901825"/>
                <a:ext cx="112713" cy="109537"/>
              </a:xfrm>
              <a:custGeom>
                <a:avLst/>
                <a:gdLst>
                  <a:gd name="T0" fmla="*/ 3 w 33"/>
                  <a:gd name="T1" fmla="*/ 17 h 32"/>
                  <a:gd name="T2" fmla="*/ 2 w 33"/>
                  <a:gd name="T3" fmla="*/ 10 h 32"/>
                  <a:gd name="T4" fmla="*/ 9 w 33"/>
                  <a:gd name="T5" fmla="*/ 3 h 32"/>
                  <a:gd name="T6" fmla="*/ 16 w 33"/>
                  <a:gd name="T7" fmla="*/ 3 h 32"/>
                  <a:gd name="T8" fmla="*/ 31 w 33"/>
                  <a:gd name="T9" fmla="*/ 20 h 32"/>
                  <a:gd name="T10" fmla="*/ 31 w 33"/>
                  <a:gd name="T11" fmla="*/ 28 h 32"/>
                  <a:gd name="T12" fmla="*/ 30 w 33"/>
                  <a:gd name="T13" fmla="*/ 29 h 32"/>
                  <a:gd name="T14" fmla="*/ 23 w 33"/>
                  <a:gd name="T15" fmla="*/ 30 h 32"/>
                  <a:gd name="T16" fmla="*/ 3 w 33"/>
                  <a:gd name="T17" fmla="*/ 1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2">
                    <a:moveTo>
                      <a:pt x="3" y="17"/>
                    </a:moveTo>
                    <a:cubicBezTo>
                      <a:pt x="1" y="16"/>
                      <a:pt x="0" y="13"/>
                      <a:pt x="2" y="10"/>
                    </a:cubicBezTo>
                    <a:cubicBezTo>
                      <a:pt x="9" y="3"/>
                      <a:pt x="9" y="3"/>
                      <a:pt x="9" y="3"/>
                    </a:cubicBezTo>
                    <a:cubicBezTo>
                      <a:pt x="11" y="0"/>
                      <a:pt x="14" y="0"/>
                      <a:pt x="16" y="3"/>
                    </a:cubicBezTo>
                    <a:cubicBezTo>
                      <a:pt x="31" y="20"/>
                      <a:pt x="31" y="20"/>
                      <a:pt x="31" y="20"/>
                    </a:cubicBezTo>
                    <a:cubicBezTo>
                      <a:pt x="33" y="23"/>
                      <a:pt x="33" y="26"/>
                      <a:pt x="31" y="28"/>
                    </a:cubicBezTo>
                    <a:cubicBezTo>
                      <a:pt x="30" y="29"/>
                      <a:pt x="30" y="29"/>
                      <a:pt x="30" y="29"/>
                    </a:cubicBezTo>
                    <a:cubicBezTo>
                      <a:pt x="29" y="31"/>
                      <a:pt x="25" y="32"/>
                      <a:pt x="23" y="30"/>
                    </a:cubicBezTo>
                    <a:lnTo>
                      <a:pt x="3"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1" name="Freeform 360">
                <a:extLst>
                  <a:ext uri="{FF2B5EF4-FFF2-40B4-BE49-F238E27FC236}">
                    <a16:creationId xmlns:a16="http://schemas.microsoft.com/office/drawing/2014/main" id="{B036A593-3027-443E-8E70-B83DEAFB05DA}"/>
                  </a:ext>
                </a:extLst>
              </p:cNvPr>
              <p:cNvSpPr>
                <a:spLocks/>
              </p:cNvSpPr>
              <p:nvPr/>
            </p:nvSpPr>
            <p:spPr bwMode="auto">
              <a:xfrm>
                <a:off x="3648076" y="1919288"/>
                <a:ext cx="106363" cy="107950"/>
              </a:xfrm>
              <a:custGeom>
                <a:avLst/>
                <a:gdLst>
                  <a:gd name="T0" fmla="*/ 15 w 31"/>
                  <a:gd name="T1" fmla="*/ 2 h 32"/>
                  <a:gd name="T2" fmla="*/ 21 w 31"/>
                  <a:gd name="T3" fmla="*/ 1 h 32"/>
                  <a:gd name="T4" fmla="*/ 29 w 31"/>
                  <a:gd name="T5" fmla="*/ 8 h 32"/>
                  <a:gd name="T6" fmla="*/ 29 w 31"/>
                  <a:gd name="T7" fmla="*/ 15 h 32"/>
                  <a:gd name="T8" fmla="*/ 11 w 31"/>
                  <a:gd name="T9" fmla="*/ 30 h 32"/>
                  <a:gd name="T10" fmla="*/ 4 w 31"/>
                  <a:gd name="T11" fmla="*/ 30 h 32"/>
                  <a:gd name="T12" fmla="*/ 3 w 31"/>
                  <a:gd name="T13" fmla="*/ 30 h 32"/>
                  <a:gd name="T14" fmla="*/ 2 w 31"/>
                  <a:gd name="T15" fmla="*/ 22 h 32"/>
                  <a:gd name="T16" fmla="*/ 15 w 31"/>
                  <a:gd name="T17"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2">
                    <a:moveTo>
                      <a:pt x="15" y="2"/>
                    </a:moveTo>
                    <a:cubicBezTo>
                      <a:pt x="16" y="0"/>
                      <a:pt x="19" y="0"/>
                      <a:pt x="21" y="1"/>
                    </a:cubicBezTo>
                    <a:cubicBezTo>
                      <a:pt x="29" y="8"/>
                      <a:pt x="29" y="8"/>
                      <a:pt x="29" y="8"/>
                    </a:cubicBezTo>
                    <a:cubicBezTo>
                      <a:pt x="31" y="10"/>
                      <a:pt x="31" y="13"/>
                      <a:pt x="29" y="15"/>
                    </a:cubicBezTo>
                    <a:cubicBezTo>
                      <a:pt x="11" y="30"/>
                      <a:pt x="11" y="30"/>
                      <a:pt x="11" y="30"/>
                    </a:cubicBezTo>
                    <a:cubicBezTo>
                      <a:pt x="9" y="32"/>
                      <a:pt x="6" y="32"/>
                      <a:pt x="4" y="30"/>
                    </a:cubicBezTo>
                    <a:cubicBezTo>
                      <a:pt x="3" y="30"/>
                      <a:pt x="3" y="30"/>
                      <a:pt x="3" y="30"/>
                    </a:cubicBezTo>
                    <a:cubicBezTo>
                      <a:pt x="1" y="28"/>
                      <a:pt x="0" y="24"/>
                      <a:pt x="2" y="22"/>
                    </a:cubicBezTo>
                    <a:lnTo>
                      <a:pt x="15"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2" name="Freeform 361">
                <a:extLst>
                  <a:ext uri="{FF2B5EF4-FFF2-40B4-BE49-F238E27FC236}">
                    <a16:creationId xmlns:a16="http://schemas.microsoft.com/office/drawing/2014/main" id="{CAA5BAFC-93AF-4787-8314-B95A769792A1}"/>
                  </a:ext>
                </a:extLst>
              </p:cNvPr>
              <p:cNvSpPr>
                <a:spLocks/>
              </p:cNvSpPr>
              <p:nvPr/>
            </p:nvSpPr>
            <p:spPr bwMode="auto">
              <a:xfrm>
                <a:off x="3876676" y="1655763"/>
                <a:ext cx="106363" cy="112712"/>
              </a:xfrm>
              <a:custGeom>
                <a:avLst/>
                <a:gdLst>
                  <a:gd name="T0" fmla="*/ 17 w 31"/>
                  <a:gd name="T1" fmla="*/ 30 h 33"/>
                  <a:gd name="T2" fmla="*/ 10 w 31"/>
                  <a:gd name="T3" fmla="*/ 31 h 33"/>
                  <a:gd name="T4" fmla="*/ 2 w 31"/>
                  <a:gd name="T5" fmla="*/ 24 h 33"/>
                  <a:gd name="T6" fmla="*/ 2 w 31"/>
                  <a:gd name="T7" fmla="*/ 17 h 33"/>
                  <a:gd name="T8" fmla="*/ 20 w 31"/>
                  <a:gd name="T9" fmla="*/ 2 h 33"/>
                  <a:gd name="T10" fmla="*/ 28 w 31"/>
                  <a:gd name="T11" fmla="*/ 2 h 33"/>
                  <a:gd name="T12" fmla="*/ 29 w 31"/>
                  <a:gd name="T13" fmla="*/ 2 h 33"/>
                  <a:gd name="T14" fmla="*/ 30 w 31"/>
                  <a:gd name="T15" fmla="*/ 10 h 33"/>
                  <a:gd name="T16" fmla="*/ 17 w 31"/>
                  <a:gd name="T17"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3">
                    <a:moveTo>
                      <a:pt x="17" y="30"/>
                    </a:moveTo>
                    <a:cubicBezTo>
                      <a:pt x="15" y="32"/>
                      <a:pt x="12" y="33"/>
                      <a:pt x="10" y="31"/>
                    </a:cubicBezTo>
                    <a:cubicBezTo>
                      <a:pt x="2" y="24"/>
                      <a:pt x="2" y="24"/>
                      <a:pt x="2" y="24"/>
                    </a:cubicBezTo>
                    <a:cubicBezTo>
                      <a:pt x="0" y="22"/>
                      <a:pt x="0" y="19"/>
                      <a:pt x="2" y="17"/>
                    </a:cubicBezTo>
                    <a:cubicBezTo>
                      <a:pt x="20" y="2"/>
                      <a:pt x="20" y="2"/>
                      <a:pt x="20" y="2"/>
                    </a:cubicBezTo>
                    <a:cubicBezTo>
                      <a:pt x="22" y="0"/>
                      <a:pt x="26" y="0"/>
                      <a:pt x="28" y="2"/>
                    </a:cubicBezTo>
                    <a:cubicBezTo>
                      <a:pt x="29" y="2"/>
                      <a:pt x="29" y="2"/>
                      <a:pt x="29" y="2"/>
                    </a:cubicBezTo>
                    <a:cubicBezTo>
                      <a:pt x="31" y="4"/>
                      <a:pt x="31" y="8"/>
                      <a:pt x="30" y="10"/>
                    </a:cubicBezTo>
                    <a:lnTo>
                      <a:pt x="17"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3" name="Freeform 362">
                <a:extLst>
                  <a:ext uri="{FF2B5EF4-FFF2-40B4-BE49-F238E27FC236}">
                    <a16:creationId xmlns:a16="http://schemas.microsoft.com/office/drawing/2014/main" id="{DE664C70-EAC5-4718-B3B9-34EBC3DD7B06}"/>
                  </a:ext>
                </a:extLst>
              </p:cNvPr>
              <p:cNvSpPr>
                <a:spLocks/>
              </p:cNvSpPr>
              <p:nvPr/>
            </p:nvSpPr>
            <p:spPr bwMode="auto">
              <a:xfrm>
                <a:off x="3695701" y="1625600"/>
                <a:ext cx="92075" cy="119062"/>
              </a:xfrm>
              <a:custGeom>
                <a:avLst/>
                <a:gdLst>
                  <a:gd name="T0" fmla="*/ 25 w 27"/>
                  <a:gd name="T1" fmla="*/ 22 h 35"/>
                  <a:gd name="T2" fmla="*/ 24 w 27"/>
                  <a:gd name="T3" fmla="*/ 29 h 35"/>
                  <a:gd name="T4" fmla="*/ 14 w 27"/>
                  <a:gd name="T5" fmla="*/ 33 h 35"/>
                  <a:gd name="T6" fmla="*/ 8 w 27"/>
                  <a:gd name="T7" fmla="*/ 31 h 35"/>
                  <a:gd name="T8" fmla="*/ 1 w 27"/>
                  <a:gd name="T9" fmla="*/ 9 h 35"/>
                  <a:gd name="T10" fmla="*/ 3 w 27"/>
                  <a:gd name="T11" fmla="*/ 1 h 35"/>
                  <a:gd name="T12" fmla="*/ 4 w 27"/>
                  <a:gd name="T13" fmla="*/ 1 h 35"/>
                  <a:gd name="T14" fmla="*/ 12 w 27"/>
                  <a:gd name="T15" fmla="*/ 3 h 35"/>
                  <a:gd name="T16" fmla="*/ 25 w 27"/>
                  <a:gd name="T17"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35">
                    <a:moveTo>
                      <a:pt x="25" y="22"/>
                    </a:moveTo>
                    <a:cubicBezTo>
                      <a:pt x="27" y="25"/>
                      <a:pt x="26" y="27"/>
                      <a:pt x="24" y="29"/>
                    </a:cubicBezTo>
                    <a:cubicBezTo>
                      <a:pt x="14" y="33"/>
                      <a:pt x="14" y="33"/>
                      <a:pt x="14" y="33"/>
                    </a:cubicBezTo>
                    <a:cubicBezTo>
                      <a:pt x="12" y="35"/>
                      <a:pt x="9" y="34"/>
                      <a:pt x="8" y="31"/>
                    </a:cubicBezTo>
                    <a:cubicBezTo>
                      <a:pt x="1" y="9"/>
                      <a:pt x="1" y="9"/>
                      <a:pt x="1" y="9"/>
                    </a:cubicBezTo>
                    <a:cubicBezTo>
                      <a:pt x="0" y="6"/>
                      <a:pt x="1" y="3"/>
                      <a:pt x="3" y="1"/>
                    </a:cubicBezTo>
                    <a:cubicBezTo>
                      <a:pt x="4" y="1"/>
                      <a:pt x="4" y="1"/>
                      <a:pt x="4" y="1"/>
                    </a:cubicBezTo>
                    <a:cubicBezTo>
                      <a:pt x="7" y="0"/>
                      <a:pt x="10" y="1"/>
                      <a:pt x="12" y="3"/>
                    </a:cubicBezTo>
                    <a:lnTo>
                      <a:pt x="25"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4" name="Freeform 363">
                <a:extLst>
                  <a:ext uri="{FF2B5EF4-FFF2-40B4-BE49-F238E27FC236}">
                    <a16:creationId xmlns:a16="http://schemas.microsoft.com/office/drawing/2014/main" id="{38D30926-6E40-4C84-8212-89BF9D092CDC}"/>
                  </a:ext>
                </a:extLst>
              </p:cNvPr>
              <p:cNvSpPr>
                <a:spLocks/>
              </p:cNvSpPr>
              <p:nvPr/>
            </p:nvSpPr>
            <p:spPr bwMode="auto">
              <a:xfrm>
                <a:off x="3846513" y="1938338"/>
                <a:ext cx="92075" cy="120650"/>
              </a:xfrm>
              <a:custGeom>
                <a:avLst/>
                <a:gdLst>
                  <a:gd name="T0" fmla="*/ 1 w 27"/>
                  <a:gd name="T1" fmla="*/ 13 h 35"/>
                  <a:gd name="T2" fmla="*/ 3 w 27"/>
                  <a:gd name="T3" fmla="*/ 6 h 35"/>
                  <a:gd name="T4" fmla="*/ 12 w 27"/>
                  <a:gd name="T5" fmla="*/ 2 h 35"/>
                  <a:gd name="T6" fmla="*/ 19 w 27"/>
                  <a:gd name="T7" fmla="*/ 4 h 35"/>
                  <a:gd name="T8" fmla="*/ 26 w 27"/>
                  <a:gd name="T9" fmla="*/ 26 h 35"/>
                  <a:gd name="T10" fmla="*/ 23 w 27"/>
                  <a:gd name="T11" fmla="*/ 34 h 35"/>
                  <a:gd name="T12" fmla="*/ 22 w 27"/>
                  <a:gd name="T13" fmla="*/ 34 h 35"/>
                  <a:gd name="T14" fmla="*/ 15 w 27"/>
                  <a:gd name="T15" fmla="*/ 32 h 35"/>
                  <a:gd name="T16" fmla="*/ 1 w 27"/>
                  <a:gd name="T17" fmla="*/ 1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35">
                    <a:moveTo>
                      <a:pt x="1" y="13"/>
                    </a:moveTo>
                    <a:cubicBezTo>
                      <a:pt x="0" y="11"/>
                      <a:pt x="0" y="8"/>
                      <a:pt x="3" y="6"/>
                    </a:cubicBezTo>
                    <a:cubicBezTo>
                      <a:pt x="12" y="2"/>
                      <a:pt x="12" y="2"/>
                      <a:pt x="12" y="2"/>
                    </a:cubicBezTo>
                    <a:cubicBezTo>
                      <a:pt x="15" y="0"/>
                      <a:pt x="18" y="2"/>
                      <a:pt x="19" y="4"/>
                    </a:cubicBezTo>
                    <a:cubicBezTo>
                      <a:pt x="26" y="26"/>
                      <a:pt x="26" y="26"/>
                      <a:pt x="26" y="26"/>
                    </a:cubicBezTo>
                    <a:cubicBezTo>
                      <a:pt x="27" y="29"/>
                      <a:pt x="26" y="32"/>
                      <a:pt x="23" y="34"/>
                    </a:cubicBezTo>
                    <a:cubicBezTo>
                      <a:pt x="22" y="34"/>
                      <a:pt x="22" y="34"/>
                      <a:pt x="22" y="34"/>
                    </a:cubicBezTo>
                    <a:cubicBezTo>
                      <a:pt x="20" y="35"/>
                      <a:pt x="16" y="35"/>
                      <a:pt x="15" y="32"/>
                    </a:cubicBezTo>
                    <a:lnTo>
                      <a:pt x="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5" name="Freeform 364">
                <a:extLst>
                  <a:ext uri="{FF2B5EF4-FFF2-40B4-BE49-F238E27FC236}">
                    <a16:creationId xmlns:a16="http://schemas.microsoft.com/office/drawing/2014/main" id="{8E8306BE-61D9-40CF-BB45-816AE186E8A1}"/>
                  </a:ext>
                </a:extLst>
              </p:cNvPr>
              <p:cNvSpPr>
                <a:spLocks/>
              </p:cNvSpPr>
              <p:nvPr/>
            </p:nvSpPr>
            <p:spPr bwMode="auto">
              <a:xfrm>
                <a:off x="3597276" y="1871663"/>
                <a:ext cx="119063" cy="90487"/>
              </a:xfrm>
              <a:custGeom>
                <a:avLst/>
                <a:gdLst>
                  <a:gd name="T0" fmla="*/ 23 w 35"/>
                  <a:gd name="T1" fmla="*/ 2 h 27"/>
                  <a:gd name="T2" fmla="*/ 30 w 35"/>
                  <a:gd name="T3" fmla="*/ 3 h 27"/>
                  <a:gd name="T4" fmla="*/ 34 w 35"/>
                  <a:gd name="T5" fmla="*/ 13 h 27"/>
                  <a:gd name="T6" fmla="*/ 32 w 35"/>
                  <a:gd name="T7" fmla="*/ 19 h 27"/>
                  <a:gd name="T8" fmla="*/ 9 w 35"/>
                  <a:gd name="T9" fmla="*/ 26 h 27"/>
                  <a:gd name="T10" fmla="*/ 2 w 35"/>
                  <a:gd name="T11" fmla="*/ 23 h 27"/>
                  <a:gd name="T12" fmla="*/ 2 w 35"/>
                  <a:gd name="T13" fmla="*/ 23 h 27"/>
                  <a:gd name="T14" fmla="*/ 4 w 35"/>
                  <a:gd name="T15" fmla="*/ 15 h 27"/>
                  <a:gd name="T16" fmla="*/ 23 w 35"/>
                  <a:gd name="T1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7">
                    <a:moveTo>
                      <a:pt x="23" y="2"/>
                    </a:moveTo>
                    <a:cubicBezTo>
                      <a:pt x="25" y="0"/>
                      <a:pt x="28" y="1"/>
                      <a:pt x="30" y="3"/>
                    </a:cubicBezTo>
                    <a:cubicBezTo>
                      <a:pt x="34" y="13"/>
                      <a:pt x="34" y="13"/>
                      <a:pt x="34" y="13"/>
                    </a:cubicBezTo>
                    <a:cubicBezTo>
                      <a:pt x="35" y="15"/>
                      <a:pt x="34" y="18"/>
                      <a:pt x="32" y="19"/>
                    </a:cubicBezTo>
                    <a:cubicBezTo>
                      <a:pt x="9" y="26"/>
                      <a:pt x="9" y="26"/>
                      <a:pt x="9" y="26"/>
                    </a:cubicBezTo>
                    <a:cubicBezTo>
                      <a:pt x="7" y="27"/>
                      <a:pt x="3" y="26"/>
                      <a:pt x="2" y="23"/>
                    </a:cubicBezTo>
                    <a:cubicBezTo>
                      <a:pt x="2" y="23"/>
                      <a:pt x="2" y="23"/>
                      <a:pt x="2" y="23"/>
                    </a:cubicBezTo>
                    <a:cubicBezTo>
                      <a:pt x="0" y="20"/>
                      <a:pt x="1" y="17"/>
                      <a:pt x="4" y="15"/>
                    </a:cubicBezTo>
                    <a:lnTo>
                      <a:pt x="2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6" name="Freeform 365">
                <a:extLst>
                  <a:ext uri="{FF2B5EF4-FFF2-40B4-BE49-F238E27FC236}">
                    <a16:creationId xmlns:a16="http://schemas.microsoft.com/office/drawing/2014/main" id="{A17F44B7-AE42-497E-ABAF-8FD4FE1EC121}"/>
                  </a:ext>
                </a:extLst>
              </p:cNvPr>
              <p:cNvSpPr>
                <a:spLocks/>
              </p:cNvSpPr>
              <p:nvPr/>
            </p:nvSpPr>
            <p:spPr bwMode="auto">
              <a:xfrm>
                <a:off x="3914776" y="1720850"/>
                <a:ext cx="120650" cy="92075"/>
              </a:xfrm>
              <a:custGeom>
                <a:avLst/>
                <a:gdLst>
                  <a:gd name="T0" fmla="*/ 13 w 35"/>
                  <a:gd name="T1" fmla="*/ 26 h 27"/>
                  <a:gd name="T2" fmla="*/ 6 w 35"/>
                  <a:gd name="T3" fmla="*/ 24 h 27"/>
                  <a:gd name="T4" fmla="*/ 1 w 35"/>
                  <a:gd name="T5" fmla="*/ 15 h 27"/>
                  <a:gd name="T6" fmla="*/ 4 w 35"/>
                  <a:gd name="T7" fmla="*/ 8 h 27"/>
                  <a:gd name="T8" fmla="*/ 26 w 35"/>
                  <a:gd name="T9" fmla="*/ 1 h 27"/>
                  <a:gd name="T10" fmla="*/ 33 w 35"/>
                  <a:gd name="T11" fmla="*/ 4 h 27"/>
                  <a:gd name="T12" fmla="*/ 34 w 35"/>
                  <a:gd name="T13" fmla="*/ 5 h 27"/>
                  <a:gd name="T14" fmla="*/ 32 w 35"/>
                  <a:gd name="T15" fmla="*/ 12 h 27"/>
                  <a:gd name="T16" fmla="*/ 13 w 35"/>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7">
                    <a:moveTo>
                      <a:pt x="13" y="26"/>
                    </a:moveTo>
                    <a:cubicBezTo>
                      <a:pt x="10" y="27"/>
                      <a:pt x="7" y="26"/>
                      <a:pt x="6" y="24"/>
                    </a:cubicBezTo>
                    <a:cubicBezTo>
                      <a:pt x="1" y="15"/>
                      <a:pt x="1" y="15"/>
                      <a:pt x="1" y="15"/>
                    </a:cubicBezTo>
                    <a:cubicBezTo>
                      <a:pt x="0" y="12"/>
                      <a:pt x="1" y="9"/>
                      <a:pt x="4" y="8"/>
                    </a:cubicBezTo>
                    <a:cubicBezTo>
                      <a:pt x="26" y="1"/>
                      <a:pt x="26" y="1"/>
                      <a:pt x="26" y="1"/>
                    </a:cubicBezTo>
                    <a:cubicBezTo>
                      <a:pt x="29" y="0"/>
                      <a:pt x="32" y="1"/>
                      <a:pt x="33" y="4"/>
                    </a:cubicBezTo>
                    <a:cubicBezTo>
                      <a:pt x="34" y="5"/>
                      <a:pt x="34" y="5"/>
                      <a:pt x="34" y="5"/>
                    </a:cubicBezTo>
                    <a:cubicBezTo>
                      <a:pt x="35" y="7"/>
                      <a:pt x="34" y="11"/>
                      <a:pt x="32" y="12"/>
                    </a:cubicBezTo>
                    <a:lnTo>
                      <a:pt x="1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7" name="Freeform 366">
                <a:extLst>
                  <a:ext uri="{FF2B5EF4-FFF2-40B4-BE49-F238E27FC236}">
                    <a16:creationId xmlns:a16="http://schemas.microsoft.com/office/drawing/2014/main" id="{3116B44D-2F3A-4346-9473-DCCD29F7E6AD}"/>
                  </a:ext>
                </a:extLst>
              </p:cNvPr>
              <p:cNvSpPr>
                <a:spLocks/>
              </p:cNvSpPr>
              <p:nvPr/>
            </p:nvSpPr>
            <p:spPr bwMode="auto">
              <a:xfrm>
                <a:off x="3586163" y="1751013"/>
                <a:ext cx="120650" cy="82550"/>
              </a:xfrm>
              <a:custGeom>
                <a:avLst/>
                <a:gdLst>
                  <a:gd name="T0" fmla="*/ 31 w 35"/>
                  <a:gd name="T1" fmla="*/ 4 h 24"/>
                  <a:gd name="T2" fmla="*/ 34 w 35"/>
                  <a:gd name="T3" fmla="*/ 10 h 24"/>
                  <a:gd name="T4" fmla="*/ 31 w 35"/>
                  <a:gd name="T5" fmla="*/ 20 h 24"/>
                  <a:gd name="T6" fmla="*/ 25 w 35"/>
                  <a:gd name="T7" fmla="*/ 23 h 24"/>
                  <a:gd name="T8" fmla="*/ 4 w 35"/>
                  <a:gd name="T9" fmla="*/ 12 h 24"/>
                  <a:gd name="T10" fmla="*/ 1 w 35"/>
                  <a:gd name="T11" fmla="*/ 5 h 24"/>
                  <a:gd name="T12" fmla="*/ 1 w 35"/>
                  <a:gd name="T13" fmla="*/ 4 h 24"/>
                  <a:gd name="T14" fmla="*/ 8 w 35"/>
                  <a:gd name="T15" fmla="*/ 0 h 24"/>
                  <a:gd name="T16" fmla="*/ 31 w 35"/>
                  <a:gd name="T1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4">
                    <a:moveTo>
                      <a:pt x="31" y="4"/>
                    </a:moveTo>
                    <a:cubicBezTo>
                      <a:pt x="34" y="5"/>
                      <a:pt x="35" y="8"/>
                      <a:pt x="34" y="10"/>
                    </a:cubicBezTo>
                    <a:cubicBezTo>
                      <a:pt x="31" y="20"/>
                      <a:pt x="31" y="20"/>
                      <a:pt x="31" y="20"/>
                    </a:cubicBezTo>
                    <a:cubicBezTo>
                      <a:pt x="30" y="23"/>
                      <a:pt x="27" y="24"/>
                      <a:pt x="25" y="23"/>
                    </a:cubicBezTo>
                    <a:cubicBezTo>
                      <a:pt x="4" y="12"/>
                      <a:pt x="4" y="12"/>
                      <a:pt x="4" y="12"/>
                    </a:cubicBezTo>
                    <a:cubicBezTo>
                      <a:pt x="1" y="11"/>
                      <a:pt x="0" y="8"/>
                      <a:pt x="1" y="5"/>
                    </a:cubicBezTo>
                    <a:cubicBezTo>
                      <a:pt x="1" y="4"/>
                      <a:pt x="1" y="4"/>
                      <a:pt x="1" y="4"/>
                    </a:cubicBezTo>
                    <a:cubicBezTo>
                      <a:pt x="2" y="2"/>
                      <a:pt x="5" y="0"/>
                      <a:pt x="8" y="0"/>
                    </a:cubicBezTo>
                    <a:lnTo>
                      <a:pt x="3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8" name="Freeform 367">
                <a:extLst>
                  <a:ext uri="{FF2B5EF4-FFF2-40B4-BE49-F238E27FC236}">
                    <a16:creationId xmlns:a16="http://schemas.microsoft.com/office/drawing/2014/main" id="{098957AD-1E0F-44C2-9820-6AC28BCC9750}"/>
                  </a:ext>
                </a:extLst>
              </p:cNvPr>
              <p:cNvSpPr>
                <a:spLocks/>
              </p:cNvSpPr>
              <p:nvPr/>
            </p:nvSpPr>
            <p:spPr bwMode="auto">
              <a:xfrm>
                <a:off x="3925888" y="1851025"/>
                <a:ext cx="122238" cy="80962"/>
              </a:xfrm>
              <a:custGeom>
                <a:avLst/>
                <a:gdLst>
                  <a:gd name="T0" fmla="*/ 5 w 36"/>
                  <a:gd name="T1" fmla="*/ 20 h 24"/>
                  <a:gd name="T2" fmla="*/ 1 w 36"/>
                  <a:gd name="T3" fmla="*/ 14 h 24"/>
                  <a:gd name="T4" fmla="*/ 4 w 36"/>
                  <a:gd name="T5" fmla="*/ 4 h 24"/>
                  <a:gd name="T6" fmla="*/ 11 w 36"/>
                  <a:gd name="T7" fmla="*/ 1 h 24"/>
                  <a:gd name="T8" fmla="*/ 32 w 36"/>
                  <a:gd name="T9" fmla="*/ 12 h 24"/>
                  <a:gd name="T10" fmla="*/ 35 w 36"/>
                  <a:gd name="T11" fmla="*/ 19 h 24"/>
                  <a:gd name="T12" fmla="*/ 34 w 36"/>
                  <a:gd name="T13" fmla="*/ 20 h 24"/>
                  <a:gd name="T14" fmla="*/ 28 w 36"/>
                  <a:gd name="T15" fmla="*/ 24 h 24"/>
                  <a:gd name="T16" fmla="*/ 5 w 36"/>
                  <a:gd name="T1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4">
                    <a:moveTo>
                      <a:pt x="5" y="20"/>
                    </a:moveTo>
                    <a:cubicBezTo>
                      <a:pt x="2" y="19"/>
                      <a:pt x="0" y="17"/>
                      <a:pt x="1" y="14"/>
                    </a:cubicBezTo>
                    <a:cubicBezTo>
                      <a:pt x="4" y="4"/>
                      <a:pt x="4" y="4"/>
                      <a:pt x="4" y="4"/>
                    </a:cubicBezTo>
                    <a:cubicBezTo>
                      <a:pt x="5" y="1"/>
                      <a:pt x="8" y="0"/>
                      <a:pt x="11" y="1"/>
                    </a:cubicBezTo>
                    <a:cubicBezTo>
                      <a:pt x="32" y="12"/>
                      <a:pt x="32" y="12"/>
                      <a:pt x="32" y="12"/>
                    </a:cubicBezTo>
                    <a:cubicBezTo>
                      <a:pt x="34" y="13"/>
                      <a:pt x="36" y="16"/>
                      <a:pt x="35" y="19"/>
                    </a:cubicBezTo>
                    <a:cubicBezTo>
                      <a:pt x="34" y="20"/>
                      <a:pt x="34" y="20"/>
                      <a:pt x="34" y="20"/>
                    </a:cubicBezTo>
                    <a:cubicBezTo>
                      <a:pt x="34" y="23"/>
                      <a:pt x="31" y="24"/>
                      <a:pt x="28" y="24"/>
                    </a:cubicBezTo>
                    <a:lnTo>
                      <a:pt x="5"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69" name="Freeform 368">
                <a:extLst>
                  <a:ext uri="{FF2B5EF4-FFF2-40B4-BE49-F238E27FC236}">
                    <a16:creationId xmlns:a16="http://schemas.microsoft.com/office/drawing/2014/main" id="{5D1DEF51-1784-49AC-81F3-AF4583ABFE20}"/>
                  </a:ext>
                </a:extLst>
              </p:cNvPr>
              <p:cNvSpPr>
                <a:spLocks/>
              </p:cNvSpPr>
              <p:nvPr/>
            </p:nvSpPr>
            <p:spPr bwMode="auto">
              <a:xfrm>
                <a:off x="3722688" y="1952625"/>
                <a:ext cx="85725" cy="119062"/>
              </a:xfrm>
              <a:custGeom>
                <a:avLst/>
                <a:gdLst>
                  <a:gd name="T0" fmla="*/ 5 w 25"/>
                  <a:gd name="T1" fmla="*/ 4 h 35"/>
                  <a:gd name="T2" fmla="*/ 11 w 25"/>
                  <a:gd name="T3" fmla="*/ 0 h 35"/>
                  <a:gd name="T4" fmla="*/ 21 w 25"/>
                  <a:gd name="T5" fmla="*/ 4 h 35"/>
                  <a:gd name="T6" fmla="*/ 23 w 25"/>
                  <a:gd name="T7" fmla="*/ 10 h 35"/>
                  <a:gd name="T8" fmla="*/ 13 w 25"/>
                  <a:gd name="T9" fmla="*/ 31 h 35"/>
                  <a:gd name="T10" fmla="*/ 6 w 25"/>
                  <a:gd name="T11" fmla="*/ 34 h 35"/>
                  <a:gd name="T12" fmla="*/ 5 w 25"/>
                  <a:gd name="T13" fmla="*/ 34 h 35"/>
                  <a:gd name="T14" fmla="*/ 1 w 25"/>
                  <a:gd name="T15" fmla="*/ 27 h 35"/>
                  <a:gd name="T16" fmla="*/ 5 w 25"/>
                  <a:gd name="T17"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5">
                    <a:moveTo>
                      <a:pt x="5" y="4"/>
                    </a:moveTo>
                    <a:cubicBezTo>
                      <a:pt x="6" y="1"/>
                      <a:pt x="8" y="0"/>
                      <a:pt x="11" y="0"/>
                    </a:cubicBezTo>
                    <a:cubicBezTo>
                      <a:pt x="21" y="4"/>
                      <a:pt x="21" y="4"/>
                      <a:pt x="21" y="4"/>
                    </a:cubicBezTo>
                    <a:cubicBezTo>
                      <a:pt x="24" y="5"/>
                      <a:pt x="25" y="7"/>
                      <a:pt x="23" y="10"/>
                    </a:cubicBezTo>
                    <a:cubicBezTo>
                      <a:pt x="13" y="31"/>
                      <a:pt x="13" y="31"/>
                      <a:pt x="13" y="31"/>
                    </a:cubicBezTo>
                    <a:cubicBezTo>
                      <a:pt x="12" y="34"/>
                      <a:pt x="9" y="35"/>
                      <a:pt x="6" y="34"/>
                    </a:cubicBezTo>
                    <a:cubicBezTo>
                      <a:pt x="5" y="34"/>
                      <a:pt x="5" y="34"/>
                      <a:pt x="5" y="34"/>
                    </a:cubicBezTo>
                    <a:cubicBezTo>
                      <a:pt x="2" y="33"/>
                      <a:pt x="0" y="30"/>
                      <a:pt x="1" y="27"/>
                    </a:cubicBez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70" name="Freeform 369">
                <a:extLst>
                  <a:ext uri="{FF2B5EF4-FFF2-40B4-BE49-F238E27FC236}">
                    <a16:creationId xmlns:a16="http://schemas.microsoft.com/office/drawing/2014/main" id="{E5AE83AD-E976-43CA-AD00-8CF2BDB717EA}"/>
                  </a:ext>
                </a:extLst>
              </p:cNvPr>
              <p:cNvSpPr>
                <a:spLocks/>
              </p:cNvSpPr>
              <p:nvPr/>
            </p:nvSpPr>
            <p:spPr bwMode="auto">
              <a:xfrm>
                <a:off x="3825876" y="1611313"/>
                <a:ext cx="82550" cy="123825"/>
              </a:xfrm>
              <a:custGeom>
                <a:avLst/>
                <a:gdLst>
                  <a:gd name="T0" fmla="*/ 19 w 24"/>
                  <a:gd name="T1" fmla="*/ 31 h 36"/>
                  <a:gd name="T2" fmla="*/ 14 w 24"/>
                  <a:gd name="T3" fmla="*/ 35 h 36"/>
                  <a:gd name="T4" fmla="*/ 4 w 24"/>
                  <a:gd name="T5" fmla="*/ 31 h 36"/>
                  <a:gd name="T6" fmla="*/ 1 w 24"/>
                  <a:gd name="T7" fmla="*/ 25 h 36"/>
                  <a:gd name="T8" fmla="*/ 12 w 24"/>
                  <a:gd name="T9" fmla="*/ 4 h 36"/>
                  <a:gd name="T10" fmla="*/ 19 w 24"/>
                  <a:gd name="T11" fmla="*/ 1 h 36"/>
                  <a:gd name="T12" fmla="*/ 20 w 24"/>
                  <a:gd name="T13" fmla="*/ 1 h 36"/>
                  <a:gd name="T14" fmla="*/ 24 w 24"/>
                  <a:gd name="T15" fmla="*/ 8 h 36"/>
                  <a:gd name="T16" fmla="*/ 19 w 24"/>
                  <a:gd name="T17"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6">
                    <a:moveTo>
                      <a:pt x="19" y="31"/>
                    </a:moveTo>
                    <a:cubicBezTo>
                      <a:pt x="19" y="34"/>
                      <a:pt x="16" y="36"/>
                      <a:pt x="14" y="35"/>
                    </a:cubicBezTo>
                    <a:cubicBezTo>
                      <a:pt x="4" y="31"/>
                      <a:pt x="4" y="31"/>
                      <a:pt x="4" y="31"/>
                    </a:cubicBezTo>
                    <a:cubicBezTo>
                      <a:pt x="1" y="31"/>
                      <a:pt x="0" y="28"/>
                      <a:pt x="1" y="25"/>
                    </a:cubicBezTo>
                    <a:cubicBezTo>
                      <a:pt x="12" y="4"/>
                      <a:pt x="12" y="4"/>
                      <a:pt x="12" y="4"/>
                    </a:cubicBezTo>
                    <a:cubicBezTo>
                      <a:pt x="13" y="2"/>
                      <a:pt x="16" y="0"/>
                      <a:pt x="19" y="1"/>
                    </a:cubicBezTo>
                    <a:cubicBezTo>
                      <a:pt x="20" y="1"/>
                      <a:pt x="20" y="1"/>
                      <a:pt x="20" y="1"/>
                    </a:cubicBezTo>
                    <a:cubicBezTo>
                      <a:pt x="22" y="2"/>
                      <a:pt x="24" y="5"/>
                      <a:pt x="24" y="8"/>
                    </a:cubicBezTo>
                    <a:lnTo>
                      <a:pt x="19"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grpSp>
        <p:sp>
          <p:nvSpPr>
            <p:cNvPr id="116" name="Freeform 13" title="Icon of a cloud">
              <a:extLst>
                <a:ext uri="{FF2B5EF4-FFF2-40B4-BE49-F238E27FC236}">
                  <a16:creationId xmlns:a16="http://schemas.microsoft.com/office/drawing/2014/main" id="{7A1E4555-330F-4CD5-9433-6ED52E4F3351}"/>
                </a:ext>
              </a:extLst>
            </p:cNvPr>
            <p:cNvSpPr>
              <a:spLocks noChangeAspect="1"/>
            </p:cNvSpPr>
            <p:nvPr/>
          </p:nvSpPr>
          <p:spPr bwMode="auto">
            <a:xfrm>
              <a:off x="4240415" y="1244594"/>
              <a:ext cx="1847253" cy="1013331"/>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38100" cap="sq">
              <a:solidFill>
                <a:srgbClr val="0078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a:gradFill>
                  <a:gsLst>
                    <a:gs pos="0">
                      <a:srgbClr val="505050"/>
                    </a:gs>
                    <a:gs pos="100000">
                      <a:srgbClr val="505050"/>
                    </a:gs>
                  </a:gsLst>
                </a:gradFill>
                <a:latin typeface="Segoe UI"/>
              </a:endParaRPr>
            </a:p>
          </p:txBody>
        </p:sp>
      </p:grpSp>
      <p:grpSp>
        <p:nvGrpSpPr>
          <p:cNvPr id="119" name="Group 118">
            <a:extLst>
              <a:ext uri="{FF2B5EF4-FFF2-40B4-BE49-F238E27FC236}">
                <a16:creationId xmlns:a16="http://schemas.microsoft.com/office/drawing/2014/main" id="{EB5EFA3C-12E2-4055-A371-0CA9E530C87F}"/>
              </a:ext>
            </a:extLst>
          </p:cNvPr>
          <p:cNvGrpSpPr/>
          <p:nvPr/>
        </p:nvGrpSpPr>
        <p:grpSpPr>
          <a:xfrm>
            <a:off x="10013864" y="1297378"/>
            <a:ext cx="2239682" cy="1069648"/>
            <a:chOff x="9817541" y="1272055"/>
            <a:chExt cx="2195966" cy="1048770"/>
          </a:xfrm>
        </p:grpSpPr>
        <p:grpSp>
          <p:nvGrpSpPr>
            <p:cNvPr id="91" name="Group 90">
              <a:extLst>
                <a:ext uri="{FF2B5EF4-FFF2-40B4-BE49-F238E27FC236}">
                  <a16:creationId xmlns:a16="http://schemas.microsoft.com/office/drawing/2014/main" id="{F6B6ACC7-AC7C-4527-9034-88E1A4EE9E24}"/>
                </a:ext>
              </a:extLst>
            </p:cNvPr>
            <p:cNvGrpSpPr/>
            <p:nvPr/>
          </p:nvGrpSpPr>
          <p:grpSpPr>
            <a:xfrm>
              <a:off x="9817541" y="1272055"/>
              <a:ext cx="1831429" cy="1048770"/>
              <a:chOff x="9735671" y="2061587"/>
              <a:chExt cx="1475343" cy="785771"/>
            </a:xfrm>
          </p:grpSpPr>
          <p:grpSp>
            <p:nvGrpSpPr>
              <p:cNvPr id="92" name="Group 91">
                <a:extLst>
                  <a:ext uri="{FF2B5EF4-FFF2-40B4-BE49-F238E27FC236}">
                    <a16:creationId xmlns:a16="http://schemas.microsoft.com/office/drawing/2014/main" id="{83BDA19F-FAB3-4CBE-ACDF-6B40950D2172}"/>
                  </a:ext>
                </a:extLst>
              </p:cNvPr>
              <p:cNvGrpSpPr/>
              <p:nvPr/>
            </p:nvGrpSpPr>
            <p:grpSpPr>
              <a:xfrm>
                <a:off x="9735671" y="2114289"/>
                <a:ext cx="508286" cy="462777"/>
                <a:chOff x="9647246" y="3078168"/>
                <a:chExt cx="400051" cy="365126"/>
              </a:xfrm>
            </p:grpSpPr>
            <p:sp>
              <p:nvSpPr>
                <p:cNvPr id="102" name="Rectangle 26">
                  <a:extLst>
                    <a:ext uri="{FF2B5EF4-FFF2-40B4-BE49-F238E27FC236}">
                      <a16:creationId xmlns:a16="http://schemas.microsoft.com/office/drawing/2014/main" id="{5050D6CA-2796-4FFB-91B0-489C3101CEA0}"/>
                    </a:ext>
                  </a:extLst>
                </p:cNvPr>
                <p:cNvSpPr>
                  <a:spLocks noChangeArrowheads="1"/>
                </p:cNvSpPr>
                <p:nvPr/>
              </p:nvSpPr>
              <p:spPr bwMode="auto">
                <a:xfrm>
                  <a:off x="9647246" y="3276606"/>
                  <a:ext cx="74613" cy="166688"/>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103" name="Rectangle 27">
                  <a:extLst>
                    <a:ext uri="{FF2B5EF4-FFF2-40B4-BE49-F238E27FC236}">
                      <a16:creationId xmlns:a16="http://schemas.microsoft.com/office/drawing/2014/main" id="{69027F97-0309-4483-B128-013AC7AD834D}"/>
                    </a:ext>
                  </a:extLst>
                </p:cNvPr>
                <p:cNvSpPr>
                  <a:spLocks noChangeArrowheads="1"/>
                </p:cNvSpPr>
                <p:nvPr/>
              </p:nvSpPr>
              <p:spPr bwMode="auto">
                <a:xfrm>
                  <a:off x="9863146" y="3224218"/>
                  <a:ext cx="74613" cy="219075"/>
                </a:xfrm>
                <a:prstGeom prst="rect">
                  <a:avLst/>
                </a:prstGeom>
                <a:solidFill>
                  <a:srgbClr val="40CD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104" name="Rectangle 28">
                  <a:extLst>
                    <a:ext uri="{FF2B5EF4-FFF2-40B4-BE49-F238E27FC236}">
                      <a16:creationId xmlns:a16="http://schemas.microsoft.com/office/drawing/2014/main" id="{A6CB5EB0-7257-4D4D-ABC2-CA641296A115}"/>
                    </a:ext>
                  </a:extLst>
                </p:cNvPr>
                <p:cNvSpPr>
                  <a:spLocks noChangeArrowheads="1"/>
                </p:cNvSpPr>
                <p:nvPr/>
              </p:nvSpPr>
              <p:spPr bwMode="auto">
                <a:xfrm>
                  <a:off x="9972684" y="3078168"/>
                  <a:ext cx="74613" cy="365126"/>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105" name="Rectangle 29">
                  <a:extLst>
                    <a:ext uri="{FF2B5EF4-FFF2-40B4-BE49-F238E27FC236}">
                      <a16:creationId xmlns:a16="http://schemas.microsoft.com/office/drawing/2014/main" id="{31930B1A-FB3E-42D8-AD0F-E56632506FD6}"/>
                    </a:ext>
                  </a:extLst>
                </p:cNvPr>
                <p:cNvSpPr>
                  <a:spLocks noChangeArrowheads="1"/>
                </p:cNvSpPr>
                <p:nvPr/>
              </p:nvSpPr>
              <p:spPr bwMode="auto">
                <a:xfrm>
                  <a:off x="9756784" y="3197230"/>
                  <a:ext cx="74613" cy="246063"/>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grpSp>
          <p:grpSp>
            <p:nvGrpSpPr>
              <p:cNvPr id="93" name="Group 92">
                <a:extLst>
                  <a:ext uri="{FF2B5EF4-FFF2-40B4-BE49-F238E27FC236}">
                    <a16:creationId xmlns:a16="http://schemas.microsoft.com/office/drawing/2014/main" id="{A099E306-215F-4DB1-9293-F90383CAE8DF}"/>
                  </a:ext>
                </a:extLst>
              </p:cNvPr>
              <p:cNvGrpSpPr/>
              <p:nvPr/>
            </p:nvGrpSpPr>
            <p:grpSpPr>
              <a:xfrm>
                <a:off x="10300207" y="2061587"/>
                <a:ext cx="622866" cy="566734"/>
                <a:chOff x="5451693" y="3667502"/>
                <a:chExt cx="793750" cy="701675"/>
              </a:xfrm>
            </p:grpSpPr>
            <p:sp>
              <p:nvSpPr>
                <p:cNvPr id="97" name="Freeform 70">
                  <a:extLst>
                    <a:ext uri="{FF2B5EF4-FFF2-40B4-BE49-F238E27FC236}">
                      <a16:creationId xmlns:a16="http://schemas.microsoft.com/office/drawing/2014/main" id="{9CD1F317-E7C2-40E2-A298-3E79F6A5C8CB}"/>
                    </a:ext>
                  </a:extLst>
                </p:cNvPr>
                <p:cNvSpPr>
                  <a:spLocks/>
                </p:cNvSpPr>
                <p:nvPr/>
              </p:nvSpPr>
              <p:spPr bwMode="auto">
                <a:xfrm>
                  <a:off x="5666005" y="3667502"/>
                  <a:ext cx="454025" cy="350838"/>
                </a:xfrm>
                <a:custGeom>
                  <a:avLst/>
                  <a:gdLst>
                    <a:gd name="T0" fmla="*/ 212 w 424"/>
                    <a:gd name="T1" fmla="*/ 330 h 330"/>
                    <a:gd name="T2" fmla="*/ 0 w 424"/>
                    <a:gd name="T3" fmla="*/ 118 h 330"/>
                    <a:gd name="T4" fmla="*/ 424 w 424"/>
                    <a:gd name="T5" fmla="*/ 118 h 330"/>
                    <a:gd name="T6" fmla="*/ 212 w 424"/>
                    <a:gd name="T7" fmla="*/ 330 h 330"/>
                  </a:gdLst>
                  <a:ahLst/>
                  <a:cxnLst>
                    <a:cxn ang="0">
                      <a:pos x="T0" y="T1"/>
                    </a:cxn>
                    <a:cxn ang="0">
                      <a:pos x="T2" y="T3"/>
                    </a:cxn>
                    <a:cxn ang="0">
                      <a:pos x="T4" y="T5"/>
                    </a:cxn>
                    <a:cxn ang="0">
                      <a:pos x="T6" y="T7"/>
                    </a:cxn>
                  </a:cxnLst>
                  <a:rect l="0" t="0" r="r" b="b"/>
                  <a:pathLst>
                    <a:path w="424" h="330">
                      <a:moveTo>
                        <a:pt x="212" y="330"/>
                      </a:moveTo>
                      <a:cubicBezTo>
                        <a:pt x="0" y="118"/>
                        <a:pt x="0" y="118"/>
                        <a:pt x="0" y="118"/>
                      </a:cubicBezTo>
                      <a:cubicBezTo>
                        <a:pt x="117" y="0"/>
                        <a:pt x="307" y="0"/>
                        <a:pt x="424" y="118"/>
                      </a:cubicBezTo>
                      <a:lnTo>
                        <a:pt x="212" y="330"/>
                      </a:lnTo>
                      <a:close/>
                    </a:path>
                  </a:pathLst>
                </a:custGeom>
                <a:solidFill>
                  <a:srgbClr val="FF8B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98" name="Freeform 71">
                  <a:extLst>
                    <a:ext uri="{FF2B5EF4-FFF2-40B4-BE49-F238E27FC236}">
                      <a16:creationId xmlns:a16="http://schemas.microsoft.com/office/drawing/2014/main" id="{ED681ACE-48C0-4270-A617-28EAEE83863F}"/>
                    </a:ext>
                  </a:extLst>
                </p:cNvPr>
                <p:cNvSpPr>
                  <a:spLocks/>
                </p:cNvSpPr>
                <p:nvPr/>
              </p:nvSpPr>
              <p:spPr bwMode="auto">
                <a:xfrm>
                  <a:off x="5666005" y="4018339"/>
                  <a:ext cx="454025" cy="350838"/>
                </a:xfrm>
                <a:custGeom>
                  <a:avLst/>
                  <a:gdLst>
                    <a:gd name="T0" fmla="*/ 212 w 424"/>
                    <a:gd name="T1" fmla="*/ 0 h 329"/>
                    <a:gd name="T2" fmla="*/ 424 w 424"/>
                    <a:gd name="T3" fmla="*/ 212 h 329"/>
                    <a:gd name="T4" fmla="*/ 0 w 424"/>
                    <a:gd name="T5" fmla="*/ 212 h 329"/>
                    <a:gd name="T6" fmla="*/ 212 w 424"/>
                    <a:gd name="T7" fmla="*/ 0 h 329"/>
                  </a:gdLst>
                  <a:ahLst/>
                  <a:cxnLst>
                    <a:cxn ang="0">
                      <a:pos x="T0" y="T1"/>
                    </a:cxn>
                    <a:cxn ang="0">
                      <a:pos x="T2" y="T3"/>
                    </a:cxn>
                    <a:cxn ang="0">
                      <a:pos x="T4" y="T5"/>
                    </a:cxn>
                    <a:cxn ang="0">
                      <a:pos x="T6" y="T7"/>
                    </a:cxn>
                  </a:cxnLst>
                  <a:rect l="0" t="0" r="r" b="b"/>
                  <a:pathLst>
                    <a:path w="424" h="329">
                      <a:moveTo>
                        <a:pt x="212" y="0"/>
                      </a:moveTo>
                      <a:cubicBezTo>
                        <a:pt x="424" y="212"/>
                        <a:pt x="424" y="212"/>
                        <a:pt x="424" y="212"/>
                      </a:cubicBezTo>
                      <a:cubicBezTo>
                        <a:pt x="307" y="329"/>
                        <a:pt x="117" y="329"/>
                        <a:pt x="0" y="212"/>
                      </a:cubicBezTo>
                      <a:lnTo>
                        <a:pt x="212" y="0"/>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99" name="Freeform 72">
                  <a:extLst>
                    <a:ext uri="{FF2B5EF4-FFF2-40B4-BE49-F238E27FC236}">
                      <a16:creationId xmlns:a16="http://schemas.microsoft.com/office/drawing/2014/main" id="{8B2BD93B-0B00-4037-A2E8-A6D7D32E1B1C}"/>
                    </a:ext>
                  </a:extLst>
                </p:cNvPr>
                <p:cNvSpPr>
                  <a:spLocks/>
                </p:cNvSpPr>
                <p:nvPr/>
              </p:nvSpPr>
              <p:spPr bwMode="auto">
                <a:xfrm>
                  <a:off x="5893018" y="3716714"/>
                  <a:ext cx="227013" cy="301625"/>
                </a:xfrm>
                <a:custGeom>
                  <a:avLst/>
                  <a:gdLst>
                    <a:gd name="T0" fmla="*/ 0 w 212"/>
                    <a:gd name="T1" fmla="*/ 284 h 284"/>
                    <a:gd name="T2" fmla="*/ 212 w 212"/>
                    <a:gd name="T3" fmla="*/ 72 h 284"/>
                    <a:gd name="T4" fmla="*/ 99 w 212"/>
                    <a:gd name="T5" fmla="*/ 0 h 284"/>
                    <a:gd name="T6" fmla="*/ 0 w 212"/>
                    <a:gd name="T7" fmla="*/ 284 h 284"/>
                  </a:gdLst>
                  <a:ahLst/>
                  <a:cxnLst>
                    <a:cxn ang="0">
                      <a:pos x="T0" y="T1"/>
                    </a:cxn>
                    <a:cxn ang="0">
                      <a:pos x="T2" y="T3"/>
                    </a:cxn>
                    <a:cxn ang="0">
                      <a:pos x="T4" y="T5"/>
                    </a:cxn>
                    <a:cxn ang="0">
                      <a:pos x="T6" y="T7"/>
                    </a:cxn>
                  </a:cxnLst>
                  <a:rect l="0" t="0" r="r" b="b"/>
                  <a:pathLst>
                    <a:path w="212" h="284">
                      <a:moveTo>
                        <a:pt x="0" y="284"/>
                      </a:moveTo>
                      <a:cubicBezTo>
                        <a:pt x="212" y="72"/>
                        <a:pt x="212" y="72"/>
                        <a:pt x="212" y="72"/>
                      </a:cubicBezTo>
                      <a:cubicBezTo>
                        <a:pt x="179" y="39"/>
                        <a:pt x="140" y="15"/>
                        <a:pt x="99" y="0"/>
                      </a:cubicBezTo>
                      <a:lnTo>
                        <a:pt x="0" y="284"/>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100" name="Freeform 82">
                  <a:extLst>
                    <a:ext uri="{FF2B5EF4-FFF2-40B4-BE49-F238E27FC236}">
                      <a16:creationId xmlns:a16="http://schemas.microsoft.com/office/drawing/2014/main" id="{3FD2835F-6451-4622-896A-E163626EA8E5}"/>
                    </a:ext>
                  </a:extLst>
                </p:cNvPr>
                <p:cNvSpPr>
                  <a:spLocks/>
                </p:cNvSpPr>
                <p:nvPr/>
              </p:nvSpPr>
              <p:spPr bwMode="auto">
                <a:xfrm>
                  <a:off x="5451693" y="3792914"/>
                  <a:ext cx="352425" cy="452438"/>
                </a:xfrm>
                <a:custGeom>
                  <a:avLst/>
                  <a:gdLst>
                    <a:gd name="T0" fmla="*/ 329 w 329"/>
                    <a:gd name="T1" fmla="*/ 212 h 424"/>
                    <a:gd name="T2" fmla="*/ 117 w 329"/>
                    <a:gd name="T3" fmla="*/ 424 h 424"/>
                    <a:gd name="T4" fmla="*/ 117 w 329"/>
                    <a:gd name="T5" fmla="*/ 0 h 424"/>
                    <a:gd name="T6" fmla="*/ 329 w 329"/>
                    <a:gd name="T7" fmla="*/ 212 h 424"/>
                  </a:gdLst>
                  <a:ahLst/>
                  <a:cxnLst>
                    <a:cxn ang="0">
                      <a:pos x="T0" y="T1"/>
                    </a:cxn>
                    <a:cxn ang="0">
                      <a:pos x="T2" y="T3"/>
                    </a:cxn>
                    <a:cxn ang="0">
                      <a:pos x="T4" y="T5"/>
                    </a:cxn>
                    <a:cxn ang="0">
                      <a:pos x="T6" y="T7"/>
                    </a:cxn>
                  </a:cxnLst>
                  <a:rect l="0" t="0" r="r" b="b"/>
                  <a:pathLst>
                    <a:path w="329" h="424">
                      <a:moveTo>
                        <a:pt x="329" y="212"/>
                      </a:moveTo>
                      <a:cubicBezTo>
                        <a:pt x="117" y="424"/>
                        <a:pt x="117" y="424"/>
                        <a:pt x="117" y="424"/>
                      </a:cubicBezTo>
                      <a:cubicBezTo>
                        <a:pt x="0" y="306"/>
                        <a:pt x="0" y="117"/>
                        <a:pt x="117" y="0"/>
                      </a:cubicBezTo>
                      <a:cubicBezTo>
                        <a:pt x="329" y="212"/>
                        <a:pt x="329" y="212"/>
                        <a:pt x="329" y="212"/>
                      </a:cubicBezTo>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sp>
              <p:nvSpPr>
                <p:cNvPr id="101" name="Freeform 86">
                  <a:extLst>
                    <a:ext uri="{FF2B5EF4-FFF2-40B4-BE49-F238E27FC236}">
                      <a16:creationId xmlns:a16="http://schemas.microsoft.com/office/drawing/2014/main" id="{B0768637-B6B1-4E1B-9125-F93BAEF247FC}"/>
                    </a:ext>
                  </a:extLst>
                </p:cNvPr>
                <p:cNvSpPr>
                  <a:spLocks/>
                </p:cNvSpPr>
                <p:nvPr/>
              </p:nvSpPr>
              <p:spPr bwMode="auto">
                <a:xfrm>
                  <a:off x="5893018" y="3792914"/>
                  <a:ext cx="352425" cy="452438"/>
                </a:xfrm>
                <a:custGeom>
                  <a:avLst/>
                  <a:gdLst>
                    <a:gd name="T0" fmla="*/ 0 w 329"/>
                    <a:gd name="T1" fmla="*/ 212 h 424"/>
                    <a:gd name="T2" fmla="*/ 212 w 329"/>
                    <a:gd name="T3" fmla="*/ 0 h 424"/>
                    <a:gd name="T4" fmla="*/ 212 w 329"/>
                    <a:gd name="T5" fmla="*/ 424 h 424"/>
                    <a:gd name="T6" fmla="*/ 0 w 329"/>
                    <a:gd name="T7" fmla="*/ 212 h 424"/>
                  </a:gdLst>
                  <a:ahLst/>
                  <a:cxnLst>
                    <a:cxn ang="0">
                      <a:pos x="T0" y="T1"/>
                    </a:cxn>
                    <a:cxn ang="0">
                      <a:pos x="T2" y="T3"/>
                    </a:cxn>
                    <a:cxn ang="0">
                      <a:pos x="T4" y="T5"/>
                    </a:cxn>
                    <a:cxn ang="0">
                      <a:pos x="T6" y="T7"/>
                    </a:cxn>
                  </a:cxnLst>
                  <a:rect l="0" t="0" r="r" b="b"/>
                  <a:pathLst>
                    <a:path w="329" h="424">
                      <a:moveTo>
                        <a:pt x="0" y="212"/>
                      </a:moveTo>
                      <a:cubicBezTo>
                        <a:pt x="212" y="0"/>
                        <a:pt x="212" y="0"/>
                        <a:pt x="212" y="0"/>
                      </a:cubicBezTo>
                      <a:cubicBezTo>
                        <a:pt x="329" y="117"/>
                        <a:pt x="329" y="306"/>
                        <a:pt x="212" y="424"/>
                      </a:cubicBezTo>
                      <a:lnTo>
                        <a:pt x="0" y="212"/>
                      </a:lnTo>
                      <a:close/>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03" tIns="47551" rIns="95103" bIns="47551" numCol="1" anchor="t" anchorCtr="0" compatLnSpc="1">
                  <a:prstTxWarp prst="textNoShape">
                    <a:avLst/>
                  </a:prstTxWarp>
                </a:bodyPr>
                <a:lstStyle/>
                <a:p>
                  <a:pPr defTabSz="951093"/>
                  <a:endParaRPr lang="en-US" sz="1428">
                    <a:solidFill>
                      <a:prstClr val="black"/>
                    </a:solidFill>
                    <a:latin typeface="Segoe UI Semilight" panose="020B0402040204020203" pitchFamily="34" charset="0"/>
                    <a:cs typeface="Segoe UI Semilight" panose="020B0402040204020203" pitchFamily="34" charset="0"/>
                  </a:endParaRPr>
                </a:p>
              </p:txBody>
            </p:sp>
          </p:grpSp>
          <p:sp>
            <p:nvSpPr>
              <p:cNvPr id="94" name="TextBox 93">
                <a:extLst>
                  <a:ext uri="{FF2B5EF4-FFF2-40B4-BE49-F238E27FC236}">
                    <a16:creationId xmlns:a16="http://schemas.microsoft.com/office/drawing/2014/main" id="{3966964A-6BFD-458C-A443-3342AAABE0F7}"/>
                  </a:ext>
                </a:extLst>
              </p:cNvPr>
              <p:cNvSpPr txBox="1"/>
              <p:nvPr/>
            </p:nvSpPr>
            <p:spPr>
              <a:xfrm>
                <a:off x="9887093" y="2613543"/>
                <a:ext cx="1323921" cy="233815"/>
              </a:xfrm>
              <a:prstGeom prst="rect">
                <a:avLst/>
              </a:prstGeom>
              <a:noFill/>
            </p:spPr>
            <p:txBody>
              <a:bodyPr wrap="square" rtlCol="0">
                <a:spAutoFit/>
              </a:bodyPr>
              <a:lstStyle/>
              <a:p>
                <a:pPr algn="ctr" defTabSz="951093"/>
                <a:r>
                  <a:rPr lang="en-US" sz="1428" dirty="0">
                    <a:solidFill>
                      <a:prstClr val="black"/>
                    </a:solidFill>
                    <a:latin typeface="Segoe UI Semilight" panose="020B0402040204020203" pitchFamily="34" charset="0"/>
                    <a:cs typeface="Segoe UI Semilight" panose="020B0402040204020203" pitchFamily="34" charset="0"/>
                  </a:rPr>
                  <a:t>Assessment</a:t>
                </a:r>
              </a:p>
            </p:txBody>
          </p:sp>
        </p:grpSp>
        <p:sp>
          <p:nvSpPr>
            <p:cNvPr id="118" name="money_2" title="Icon of a dollar sign with an arrow around it pointing clockwise">
              <a:extLst>
                <a:ext uri="{FF2B5EF4-FFF2-40B4-BE49-F238E27FC236}">
                  <a16:creationId xmlns:a16="http://schemas.microsoft.com/office/drawing/2014/main" id="{52B438C2-7D6E-4BED-B3B6-6436702583AB}"/>
                </a:ext>
              </a:extLst>
            </p:cNvPr>
            <p:cNvSpPr>
              <a:spLocks noChangeAspect="1" noEditPoints="1"/>
            </p:cNvSpPr>
            <p:nvPr/>
          </p:nvSpPr>
          <p:spPr bwMode="auto">
            <a:xfrm>
              <a:off x="11312988" y="1299755"/>
              <a:ext cx="700519" cy="738612"/>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28575" cap="flat">
              <a:solidFill>
                <a:srgbClr val="00B050"/>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endParaRPr lang="en-US" dirty="0">
                <a:gradFill>
                  <a:gsLst>
                    <a:gs pos="0">
                      <a:srgbClr val="505050"/>
                    </a:gs>
                    <a:gs pos="100000">
                      <a:srgbClr val="505050"/>
                    </a:gs>
                  </a:gsLst>
                  <a:lin ang="5400000" scaled="1"/>
                </a:gradFill>
                <a:latin typeface="Segoe UI"/>
              </a:endParaRPr>
            </a:p>
          </p:txBody>
        </p:sp>
      </p:grpSp>
      <p:grpSp>
        <p:nvGrpSpPr>
          <p:cNvPr id="121" name="Group 120">
            <a:extLst>
              <a:ext uri="{FF2B5EF4-FFF2-40B4-BE49-F238E27FC236}">
                <a16:creationId xmlns:a16="http://schemas.microsoft.com/office/drawing/2014/main" id="{C8DD2D04-914A-44AD-93E7-5D736169AA10}"/>
              </a:ext>
            </a:extLst>
          </p:cNvPr>
          <p:cNvGrpSpPr/>
          <p:nvPr/>
        </p:nvGrpSpPr>
        <p:grpSpPr>
          <a:xfrm>
            <a:off x="1109247" y="1507264"/>
            <a:ext cx="1118468" cy="948844"/>
            <a:chOff x="1086731" y="1477844"/>
            <a:chExt cx="1096637" cy="930324"/>
          </a:xfrm>
        </p:grpSpPr>
        <p:sp>
          <p:nvSpPr>
            <p:cNvPr id="29" name="TextBox 28">
              <a:extLst>
                <a:ext uri="{FF2B5EF4-FFF2-40B4-BE49-F238E27FC236}">
                  <a16:creationId xmlns:a16="http://schemas.microsoft.com/office/drawing/2014/main" id="{B6B77ABB-7209-4E2B-92BD-D79B8AFA4829}"/>
                </a:ext>
              </a:extLst>
            </p:cNvPr>
            <p:cNvSpPr txBox="1"/>
            <p:nvPr/>
          </p:nvSpPr>
          <p:spPr>
            <a:xfrm>
              <a:off x="1086731" y="2096095"/>
              <a:ext cx="1096637" cy="312073"/>
            </a:xfrm>
            <a:prstGeom prst="rect">
              <a:avLst/>
            </a:prstGeom>
            <a:noFill/>
          </p:spPr>
          <p:txBody>
            <a:bodyPr wrap="square" rtlCol="0">
              <a:spAutoFit/>
            </a:bodyPr>
            <a:lstStyle/>
            <a:p>
              <a:pPr algn="ctr" defTabSz="951093"/>
              <a:r>
                <a:rPr lang="en-US" sz="1428" b="1" dirty="0">
                  <a:solidFill>
                    <a:prstClr val="black"/>
                  </a:solidFill>
                  <a:latin typeface="Segoe UI Semilight" panose="020B0402040204020203" pitchFamily="34" charset="0"/>
                  <a:cs typeface="Segoe UI Semilight" panose="020B0402040204020203" pitchFamily="34" charset="0"/>
                </a:rPr>
                <a:t>Appliance</a:t>
              </a:r>
            </a:p>
          </p:txBody>
        </p:sp>
        <p:sp>
          <p:nvSpPr>
            <p:cNvPr id="117" name="monitor_3" title="Icon of a monitor with a checkmark on the lower right corner">
              <a:extLst>
                <a:ext uri="{FF2B5EF4-FFF2-40B4-BE49-F238E27FC236}">
                  <a16:creationId xmlns:a16="http://schemas.microsoft.com/office/drawing/2014/main" id="{FF90D518-DF69-43FC-9D84-BE99C6263C0E}"/>
                </a:ext>
              </a:extLst>
            </p:cNvPr>
            <p:cNvSpPr>
              <a:spLocks noChangeAspect="1" noEditPoints="1"/>
            </p:cNvSpPr>
            <p:nvPr/>
          </p:nvSpPr>
          <p:spPr bwMode="auto">
            <a:xfrm>
              <a:off x="1210704" y="1477844"/>
              <a:ext cx="811703" cy="650970"/>
            </a:xfrm>
            <a:custGeom>
              <a:avLst/>
              <a:gdLst>
                <a:gd name="T0" fmla="*/ 404 w 404"/>
                <a:gd name="T1" fmla="*/ 223 h 324"/>
                <a:gd name="T2" fmla="*/ 304 w 404"/>
                <a:gd name="T3" fmla="*/ 324 h 324"/>
                <a:gd name="T4" fmla="*/ 256 w 404"/>
                <a:gd name="T5" fmla="*/ 276 h 324"/>
                <a:gd name="T6" fmla="*/ 386 w 404"/>
                <a:gd name="T7" fmla="*/ 171 h 324"/>
                <a:gd name="T8" fmla="*/ 386 w 404"/>
                <a:gd name="T9" fmla="*/ 0 h 324"/>
                <a:gd name="T10" fmla="*/ 0 w 404"/>
                <a:gd name="T11" fmla="*/ 0 h 324"/>
                <a:gd name="T12" fmla="*/ 0 w 404"/>
                <a:gd name="T13" fmla="*/ 223 h 324"/>
                <a:gd name="T14" fmla="*/ 330 w 404"/>
                <a:gd name="T15" fmla="*/ 223 h 324"/>
                <a:gd name="T16" fmla="*/ 117 w 404"/>
                <a:gd name="T17" fmla="*/ 285 h 324"/>
                <a:gd name="T18" fmla="*/ 190 w 404"/>
                <a:gd name="T19" fmla="*/ 285 h 324"/>
                <a:gd name="T20" fmla="*/ 190 w 404"/>
                <a:gd name="T21" fmla="*/ 223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324">
                  <a:moveTo>
                    <a:pt x="404" y="223"/>
                  </a:moveTo>
                  <a:lnTo>
                    <a:pt x="304" y="324"/>
                  </a:lnTo>
                  <a:lnTo>
                    <a:pt x="256" y="276"/>
                  </a:lnTo>
                  <a:moveTo>
                    <a:pt x="386" y="171"/>
                  </a:moveTo>
                  <a:lnTo>
                    <a:pt x="386" y="0"/>
                  </a:lnTo>
                  <a:lnTo>
                    <a:pt x="0" y="0"/>
                  </a:lnTo>
                  <a:lnTo>
                    <a:pt x="0" y="223"/>
                  </a:lnTo>
                  <a:lnTo>
                    <a:pt x="330" y="223"/>
                  </a:lnTo>
                  <a:moveTo>
                    <a:pt x="117" y="285"/>
                  </a:moveTo>
                  <a:lnTo>
                    <a:pt x="190" y="285"/>
                  </a:lnTo>
                  <a:lnTo>
                    <a:pt x="190" y="223"/>
                  </a:lnTo>
                </a:path>
              </a:pathLst>
            </a:custGeom>
            <a:noFill/>
            <a:ln w="28575" cap="sq">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dirty="0">
                <a:solidFill>
                  <a:srgbClr val="1A1A1A"/>
                </a:solidFill>
                <a:latin typeface="Segoe UI"/>
              </a:endParaRPr>
            </a:p>
          </p:txBody>
        </p:sp>
        <p:sp>
          <p:nvSpPr>
            <p:cNvPr id="120" name="Processing_E9F5" title="Icon of two interlocked gears">
              <a:extLst>
                <a:ext uri="{FF2B5EF4-FFF2-40B4-BE49-F238E27FC236}">
                  <a16:creationId xmlns:a16="http://schemas.microsoft.com/office/drawing/2014/main" id="{A452EF60-6C13-4F3F-B075-B5CF477EF33E}"/>
                </a:ext>
              </a:extLst>
            </p:cNvPr>
            <p:cNvSpPr>
              <a:spLocks noChangeAspect="1" noEditPoints="1"/>
            </p:cNvSpPr>
            <p:nvPr/>
          </p:nvSpPr>
          <p:spPr bwMode="auto">
            <a:xfrm>
              <a:off x="1392463" y="1528451"/>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28575" cap="flat">
              <a:solidFill>
                <a:srgbClr val="00B0F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dirty="0">
                <a:solidFill>
                  <a:srgbClr val="1A1A1A"/>
                </a:solidFill>
                <a:latin typeface="Segoe UI"/>
              </a:endParaRPr>
            </a:p>
          </p:txBody>
        </p:sp>
      </p:grpSp>
      <p:sp>
        <p:nvSpPr>
          <p:cNvPr id="109" name="Rectangle 108">
            <a:extLst>
              <a:ext uri="{FF2B5EF4-FFF2-40B4-BE49-F238E27FC236}">
                <a16:creationId xmlns:a16="http://schemas.microsoft.com/office/drawing/2014/main" id="{F7E459A7-F749-49FB-B565-6AAC33C61AE6}"/>
              </a:ext>
            </a:extLst>
          </p:cNvPr>
          <p:cNvSpPr/>
          <p:nvPr/>
        </p:nvSpPr>
        <p:spPr>
          <a:xfrm>
            <a:off x="728759" y="6366515"/>
            <a:ext cx="12007637" cy="478049"/>
          </a:xfrm>
          <a:prstGeom prst="rect">
            <a:avLst/>
          </a:prstGeom>
        </p:spPr>
        <p:txBody>
          <a:bodyPr wrap="square">
            <a:spAutoFit/>
          </a:bodyPr>
          <a:lstStyle/>
          <a:p>
            <a:pPr defTabSz="634119">
              <a:defRPr/>
            </a:pPr>
            <a:r>
              <a:rPr lang="en-US" sz="1223" b="1" dirty="0">
                <a:solidFill>
                  <a:srgbClr val="1A1A1A"/>
                </a:solidFill>
                <a:latin typeface="Segoe UI Semilight" panose="020B0402040204020203" pitchFamily="34" charset="0"/>
                <a:cs typeface="Segoe UI Semilight" panose="020B0402040204020203" pitchFamily="34" charset="0"/>
              </a:rPr>
              <a:t>Documentation: </a:t>
            </a:r>
            <a:r>
              <a:rPr lang="en-US" sz="1223" dirty="0">
                <a:solidFill>
                  <a:srgbClr val="1A1A1A"/>
                </a:solidFill>
                <a:latin typeface="Segoe UI Semilight" panose="020B0402040204020203" pitchFamily="34" charset="0"/>
                <a:cs typeface="Segoe UI Semilight" panose="020B0402040204020203" pitchFamily="34" charset="0"/>
                <a:hlinkClick r:id="rId8"/>
              </a:rPr>
              <a:t>http://aka.ms/azuremigrate/documentation</a:t>
            </a:r>
            <a:r>
              <a:rPr lang="en-US" sz="1223" dirty="0">
                <a:solidFill>
                  <a:srgbClr val="1A1A1A"/>
                </a:solidFill>
                <a:latin typeface="Segoe UI Semilight" panose="020B0402040204020203" pitchFamily="34" charset="0"/>
                <a:cs typeface="Segoe UI Semilight" panose="020B0402040204020203" pitchFamily="34" charset="0"/>
              </a:rPr>
              <a:t> </a:t>
            </a:r>
          </a:p>
          <a:p>
            <a:pPr defTabSz="634119">
              <a:defRPr/>
            </a:pPr>
            <a:r>
              <a:rPr lang="en-US" sz="1223" b="1" dirty="0">
                <a:solidFill>
                  <a:srgbClr val="1A1A1A"/>
                </a:solidFill>
                <a:latin typeface="Segoe UI Semilight" panose="020B0402040204020203" pitchFamily="34" charset="0"/>
                <a:cs typeface="Segoe UI Semilight" panose="020B0402040204020203" pitchFamily="34" charset="0"/>
              </a:rPr>
              <a:t>Videos: </a:t>
            </a:r>
            <a:r>
              <a:rPr lang="en-US" sz="1223" dirty="0">
                <a:solidFill>
                  <a:srgbClr val="1A1A1A"/>
                </a:solidFill>
                <a:latin typeface="Segoe UI Semilight" panose="020B0402040204020203" pitchFamily="34" charset="0"/>
                <a:cs typeface="Segoe UI Semilight" panose="020B0402040204020203" pitchFamily="34" charset="0"/>
                <a:hlinkClick r:id="rId9"/>
              </a:rPr>
              <a:t>https://aka.ms/migrate/video</a:t>
            </a:r>
            <a:r>
              <a:rPr lang="en-US" sz="1223" dirty="0">
                <a:solidFill>
                  <a:srgbClr val="1A1A1A"/>
                </a:solidFill>
                <a:latin typeface="Segoe UI Semilight" panose="020B0402040204020203" pitchFamily="34" charset="0"/>
                <a:cs typeface="Segoe UI Semilight" panose="020B0402040204020203" pitchFamily="34" charset="0"/>
              </a:rPr>
              <a:t> </a:t>
            </a:r>
            <a:endParaRPr lang="en-US" sz="1223" dirty="0">
              <a:solidFill>
                <a:srgbClr val="FFFFFF"/>
              </a:solidFill>
              <a:latin typeface="Segoe UI Semilight" panose="020B0402040204020203" pitchFamily="34" charset="0"/>
              <a:cs typeface="Segoe UI Semilight" panose="020B0402040204020203" pitchFamily="34" charset="0"/>
            </a:endParaRPr>
          </a:p>
        </p:txBody>
      </p:sp>
      <p:sp>
        <p:nvSpPr>
          <p:cNvPr id="111" name="Freeform 386">
            <a:extLst>
              <a:ext uri="{FF2B5EF4-FFF2-40B4-BE49-F238E27FC236}">
                <a16:creationId xmlns:a16="http://schemas.microsoft.com/office/drawing/2014/main" id="{78052ED1-5FE8-4FDA-8674-A9BFB2E1BF62}"/>
              </a:ext>
            </a:extLst>
          </p:cNvPr>
          <p:cNvSpPr>
            <a:spLocks/>
          </p:cNvSpPr>
          <p:nvPr/>
        </p:nvSpPr>
        <p:spPr bwMode="auto">
          <a:xfrm>
            <a:off x="617204" y="6385029"/>
            <a:ext cx="157838" cy="342878"/>
          </a:xfrm>
          <a:custGeom>
            <a:avLst/>
            <a:gdLst>
              <a:gd name="T0" fmla="*/ 58 w 58"/>
              <a:gd name="T1" fmla="*/ 120 h 120"/>
              <a:gd name="T2" fmla="*/ 28 w 58"/>
              <a:gd name="T3" fmla="*/ 101 h 120"/>
              <a:gd name="T4" fmla="*/ 0 w 58"/>
              <a:gd name="T5" fmla="*/ 120 h 120"/>
              <a:gd name="T6" fmla="*/ 0 w 58"/>
              <a:gd name="T7" fmla="*/ 0 h 120"/>
              <a:gd name="T8" fmla="*/ 58 w 58"/>
              <a:gd name="T9" fmla="*/ 0 h 120"/>
              <a:gd name="T10" fmla="*/ 58 w 58"/>
              <a:gd name="T11" fmla="*/ 120 h 120"/>
            </a:gdLst>
            <a:ahLst/>
            <a:cxnLst>
              <a:cxn ang="0">
                <a:pos x="T0" y="T1"/>
              </a:cxn>
              <a:cxn ang="0">
                <a:pos x="T2" y="T3"/>
              </a:cxn>
              <a:cxn ang="0">
                <a:pos x="T4" y="T5"/>
              </a:cxn>
              <a:cxn ang="0">
                <a:pos x="T6" y="T7"/>
              </a:cxn>
              <a:cxn ang="0">
                <a:pos x="T8" y="T9"/>
              </a:cxn>
              <a:cxn ang="0">
                <a:pos x="T10" y="T11"/>
              </a:cxn>
            </a:cxnLst>
            <a:rect l="0" t="0" r="r" b="b"/>
            <a:pathLst>
              <a:path w="58" h="120">
                <a:moveTo>
                  <a:pt x="58" y="120"/>
                </a:moveTo>
                <a:lnTo>
                  <a:pt x="28" y="101"/>
                </a:lnTo>
                <a:lnTo>
                  <a:pt x="0" y="120"/>
                </a:lnTo>
                <a:lnTo>
                  <a:pt x="0" y="0"/>
                </a:lnTo>
                <a:lnTo>
                  <a:pt x="58" y="0"/>
                </a:lnTo>
                <a:lnTo>
                  <a:pt x="58" y="120"/>
                </a:lnTo>
                <a:close/>
              </a:path>
            </a:pathLst>
          </a:custGeom>
          <a:solidFill>
            <a:srgbClr val="FFFF00"/>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FFFFFF"/>
              </a:solidFill>
              <a:latin typeface="Segoe UI Semilight" panose="020B0402040204020203" pitchFamily="34" charset="0"/>
              <a:cs typeface="Segoe UI Semilight" panose="020B0402040204020203" pitchFamily="34" charset="0"/>
            </a:endParaRPr>
          </a:p>
        </p:txBody>
      </p:sp>
      <p:sp>
        <p:nvSpPr>
          <p:cNvPr id="112" name="TextBox 111">
            <a:extLst>
              <a:ext uri="{FF2B5EF4-FFF2-40B4-BE49-F238E27FC236}">
                <a16:creationId xmlns:a16="http://schemas.microsoft.com/office/drawing/2014/main" id="{11137066-C4F0-4030-ACB1-2A44FD8AF890}"/>
              </a:ext>
            </a:extLst>
          </p:cNvPr>
          <p:cNvSpPr txBox="1"/>
          <p:nvPr/>
        </p:nvSpPr>
        <p:spPr>
          <a:xfrm rot="16200000">
            <a:off x="1242854" y="3106136"/>
            <a:ext cx="1513472" cy="318286"/>
          </a:xfrm>
          <a:prstGeom prst="rect">
            <a:avLst/>
          </a:prstGeom>
          <a:noFill/>
        </p:spPr>
        <p:txBody>
          <a:bodyPr wrap="square" rtlCol="0">
            <a:spAutoFit/>
          </a:bodyPr>
          <a:lstStyle/>
          <a:p>
            <a:pPr algn="ctr" defTabSz="951093"/>
            <a:r>
              <a:rPr lang="en-US" sz="1428" i="1" dirty="0">
                <a:solidFill>
                  <a:srgbClr val="E6E6E6">
                    <a:lumMod val="25000"/>
                  </a:srgbClr>
                </a:solidFill>
                <a:latin typeface="Segoe UI Semilight" panose="020B0402040204020203" pitchFamily="34" charset="0"/>
                <a:cs typeface="Segoe UI Semilight" panose="020B0402040204020203" pitchFamily="34" charset="0"/>
              </a:rPr>
              <a:t>443</a:t>
            </a:r>
          </a:p>
        </p:txBody>
      </p:sp>
      <p:sp>
        <p:nvSpPr>
          <p:cNvPr id="114" name="TextBox 113">
            <a:extLst>
              <a:ext uri="{FF2B5EF4-FFF2-40B4-BE49-F238E27FC236}">
                <a16:creationId xmlns:a16="http://schemas.microsoft.com/office/drawing/2014/main" id="{25BB39AD-BBAC-4AC7-9CD1-2710CB194712}"/>
              </a:ext>
            </a:extLst>
          </p:cNvPr>
          <p:cNvSpPr txBox="1"/>
          <p:nvPr/>
        </p:nvSpPr>
        <p:spPr>
          <a:xfrm>
            <a:off x="2316858" y="1999672"/>
            <a:ext cx="1513472" cy="318286"/>
          </a:xfrm>
          <a:prstGeom prst="rect">
            <a:avLst/>
          </a:prstGeom>
          <a:noFill/>
        </p:spPr>
        <p:txBody>
          <a:bodyPr wrap="square" rtlCol="0">
            <a:spAutoFit/>
          </a:bodyPr>
          <a:lstStyle/>
          <a:p>
            <a:pPr algn="ctr" defTabSz="951093"/>
            <a:r>
              <a:rPr lang="en-US" sz="1428" i="1" dirty="0">
                <a:solidFill>
                  <a:prstClr val="black"/>
                </a:solidFill>
                <a:latin typeface="Segoe UI Semilight" panose="020B0402040204020203" pitchFamily="34" charset="0"/>
                <a:cs typeface="Segoe UI Semilight" panose="020B0402040204020203" pitchFamily="34" charset="0"/>
              </a:rPr>
              <a:t>HTTPS, 443</a:t>
            </a:r>
          </a:p>
        </p:txBody>
      </p:sp>
    </p:spTree>
    <p:extLst>
      <p:ext uri="{BB962C8B-B14F-4D97-AF65-F5344CB8AC3E}">
        <p14:creationId xmlns:p14="http://schemas.microsoft.com/office/powerpoint/2010/main" val="26398437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fade">
                                      <p:cBhvr>
                                        <p:cTn id="7" dur="1000"/>
                                        <p:tgtEl>
                                          <p:spTgt spid="79"/>
                                        </p:tgtEl>
                                      </p:cBhvr>
                                    </p:animEffect>
                                    <p:anim calcmode="lin" valueType="num">
                                      <p:cBhvr>
                                        <p:cTn id="8" dur="1000" fill="hold"/>
                                        <p:tgtEl>
                                          <p:spTgt spid="79"/>
                                        </p:tgtEl>
                                        <p:attrNameLst>
                                          <p:attrName>ppt_x</p:attrName>
                                        </p:attrNameLst>
                                      </p:cBhvr>
                                      <p:tavLst>
                                        <p:tav tm="0">
                                          <p:val>
                                            <p:strVal val="#ppt_x"/>
                                          </p:val>
                                        </p:tav>
                                        <p:tav tm="100000">
                                          <p:val>
                                            <p:strVal val="#ppt_x"/>
                                          </p:val>
                                        </p:tav>
                                      </p:tavLst>
                                    </p:anim>
                                    <p:anim calcmode="lin" valueType="num">
                                      <p:cBhvr>
                                        <p:cTn id="9"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3"/>
                                        </p:tgtEl>
                                        <p:attrNameLst>
                                          <p:attrName>style.visibility</p:attrName>
                                        </p:attrNameLst>
                                      </p:cBhvr>
                                      <p:to>
                                        <p:strVal val="visible"/>
                                      </p:to>
                                    </p:set>
                                    <p:animEffect transition="in" filter="fade">
                                      <p:cBhvr>
                                        <p:cTn id="21" dur="1000"/>
                                        <p:tgtEl>
                                          <p:spTgt spid="73"/>
                                        </p:tgtEl>
                                      </p:cBhvr>
                                    </p:animEffect>
                                    <p:anim calcmode="lin" valueType="num">
                                      <p:cBhvr>
                                        <p:cTn id="22" dur="1000" fill="hold"/>
                                        <p:tgtEl>
                                          <p:spTgt spid="73"/>
                                        </p:tgtEl>
                                        <p:attrNameLst>
                                          <p:attrName>ppt_x</p:attrName>
                                        </p:attrNameLst>
                                      </p:cBhvr>
                                      <p:tavLst>
                                        <p:tav tm="0">
                                          <p:val>
                                            <p:strVal val="#ppt_x"/>
                                          </p:val>
                                        </p:tav>
                                        <p:tav tm="100000">
                                          <p:val>
                                            <p:strVal val="#ppt_x"/>
                                          </p:val>
                                        </p:tav>
                                      </p:tavLst>
                                    </p:anim>
                                    <p:anim calcmode="lin" valueType="num">
                                      <p:cBhvr>
                                        <p:cTn id="23"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21"/>
                                        </p:tgtEl>
                                        <p:attrNameLst>
                                          <p:attrName>style.visibility</p:attrName>
                                        </p:attrNameLst>
                                      </p:cBhvr>
                                      <p:to>
                                        <p:strVal val="visible"/>
                                      </p:to>
                                    </p:set>
                                    <p:animEffect transition="in" filter="fade">
                                      <p:cBhvr>
                                        <p:cTn id="28" dur="1000"/>
                                        <p:tgtEl>
                                          <p:spTgt spid="121"/>
                                        </p:tgtEl>
                                      </p:cBhvr>
                                    </p:animEffect>
                                    <p:anim calcmode="lin" valueType="num">
                                      <p:cBhvr>
                                        <p:cTn id="29" dur="1000" fill="hold"/>
                                        <p:tgtEl>
                                          <p:spTgt spid="121"/>
                                        </p:tgtEl>
                                        <p:attrNameLst>
                                          <p:attrName>ppt_x</p:attrName>
                                        </p:attrNameLst>
                                      </p:cBhvr>
                                      <p:tavLst>
                                        <p:tav tm="0">
                                          <p:val>
                                            <p:strVal val="#ppt_x"/>
                                          </p:val>
                                        </p:tav>
                                        <p:tav tm="100000">
                                          <p:val>
                                            <p:strVal val="#ppt_x"/>
                                          </p:val>
                                        </p:tav>
                                      </p:tavLst>
                                    </p:anim>
                                    <p:anim calcmode="lin" valueType="num">
                                      <p:cBhvr>
                                        <p:cTn id="30" dur="1000" fill="hold"/>
                                        <p:tgtEl>
                                          <p:spTgt spid="12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76"/>
                                        </p:tgtEl>
                                        <p:attrNameLst>
                                          <p:attrName>style.visibility</p:attrName>
                                        </p:attrNameLst>
                                      </p:cBhvr>
                                      <p:to>
                                        <p:strVal val="visible"/>
                                      </p:to>
                                    </p:set>
                                    <p:animEffect transition="in" filter="fade">
                                      <p:cBhvr>
                                        <p:cTn id="35" dur="1000"/>
                                        <p:tgtEl>
                                          <p:spTgt spid="76"/>
                                        </p:tgtEl>
                                      </p:cBhvr>
                                    </p:animEffect>
                                    <p:anim calcmode="lin" valueType="num">
                                      <p:cBhvr>
                                        <p:cTn id="36" dur="1000" fill="hold"/>
                                        <p:tgtEl>
                                          <p:spTgt spid="76"/>
                                        </p:tgtEl>
                                        <p:attrNameLst>
                                          <p:attrName>ppt_x</p:attrName>
                                        </p:attrNameLst>
                                      </p:cBhvr>
                                      <p:tavLst>
                                        <p:tav tm="0">
                                          <p:val>
                                            <p:strVal val="#ppt_x"/>
                                          </p:val>
                                        </p:tav>
                                        <p:tav tm="100000">
                                          <p:val>
                                            <p:strVal val="#ppt_x"/>
                                          </p:val>
                                        </p:tav>
                                      </p:tavLst>
                                    </p:anim>
                                    <p:anim calcmode="lin" valueType="num">
                                      <p:cBhvr>
                                        <p:cTn id="37" dur="1000" fill="hold"/>
                                        <p:tgtEl>
                                          <p:spTgt spid="76"/>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1000"/>
                                        <p:tgtEl>
                                          <p:spTgt spid="24"/>
                                        </p:tgtEl>
                                      </p:cBhvr>
                                    </p:animEffect>
                                    <p:anim calcmode="lin" valueType="num">
                                      <p:cBhvr>
                                        <p:cTn id="41" dur="1000" fill="hold"/>
                                        <p:tgtEl>
                                          <p:spTgt spid="24"/>
                                        </p:tgtEl>
                                        <p:attrNameLst>
                                          <p:attrName>ppt_x</p:attrName>
                                        </p:attrNameLst>
                                      </p:cBhvr>
                                      <p:tavLst>
                                        <p:tav tm="0">
                                          <p:val>
                                            <p:strVal val="#ppt_x"/>
                                          </p:val>
                                        </p:tav>
                                        <p:tav tm="100000">
                                          <p:val>
                                            <p:strVal val="#ppt_x"/>
                                          </p:val>
                                        </p:tav>
                                      </p:tavLst>
                                    </p:anim>
                                    <p:anim calcmode="lin" valueType="num">
                                      <p:cBhvr>
                                        <p:cTn id="42" dur="1000" fill="hold"/>
                                        <p:tgtEl>
                                          <p:spTgt spid="24"/>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112"/>
                                        </p:tgtEl>
                                        <p:attrNameLst>
                                          <p:attrName>style.visibility</p:attrName>
                                        </p:attrNameLst>
                                      </p:cBhvr>
                                      <p:to>
                                        <p:strVal val="visible"/>
                                      </p:to>
                                    </p:set>
                                    <p:animEffect transition="in" filter="fade">
                                      <p:cBhvr>
                                        <p:cTn id="45" dur="1000"/>
                                        <p:tgtEl>
                                          <p:spTgt spid="112"/>
                                        </p:tgtEl>
                                      </p:cBhvr>
                                    </p:animEffect>
                                    <p:anim calcmode="lin" valueType="num">
                                      <p:cBhvr>
                                        <p:cTn id="46" dur="1000" fill="hold"/>
                                        <p:tgtEl>
                                          <p:spTgt spid="112"/>
                                        </p:tgtEl>
                                        <p:attrNameLst>
                                          <p:attrName>ppt_x</p:attrName>
                                        </p:attrNameLst>
                                      </p:cBhvr>
                                      <p:tavLst>
                                        <p:tav tm="0">
                                          <p:val>
                                            <p:strVal val="#ppt_x"/>
                                          </p:val>
                                        </p:tav>
                                        <p:tav tm="100000">
                                          <p:val>
                                            <p:strVal val="#ppt_x"/>
                                          </p:val>
                                        </p:tav>
                                      </p:tavLst>
                                    </p:anim>
                                    <p:anim calcmode="lin" valueType="num">
                                      <p:cBhvr>
                                        <p:cTn id="47" dur="1000" fill="hold"/>
                                        <p:tgtEl>
                                          <p:spTgt spid="112"/>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122"/>
                                        </p:tgtEl>
                                        <p:attrNameLst>
                                          <p:attrName>style.visibility</p:attrName>
                                        </p:attrNameLst>
                                      </p:cBhvr>
                                      <p:to>
                                        <p:strVal val="visible"/>
                                      </p:to>
                                    </p:set>
                                    <p:animEffect transition="in" filter="fade">
                                      <p:cBhvr>
                                        <p:cTn id="52" dur="1000"/>
                                        <p:tgtEl>
                                          <p:spTgt spid="122"/>
                                        </p:tgtEl>
                                      </p:cBhvr>
                                    </p:animEffect>
                                    <p:anim calcmode="lin" valueType="num">
                                      <p:cBhvr>
                                        <p:cTn id="53" dur="1000" fill="hold"/>
                                        <p:tgtEl>
                                          <p:spTgt spid="122"/>
                                        </p:tgtEl>
                                        <p:attrNameLst>
                                          <p:attrName>ppt_x</p:attrName>
                                        </p:attrNameLst>
                                      </p:cBhvr>
                                      <p:tavLst>
                                        <p:tav tm="0">
                                          <p:val>
                                            <p:strVal val="#ppt_x"/>
                                          </p:val>
                                        </p:tav>
                                        <p:tav tm="100000">
                                          <p:val>
                                            <p:strVal val="#ppt_x"/>
                                          </p:val>
                                        </p:tav>
                                      </p:tavLst>
                                    </p:anim>
                                    <p:anim calcmode="lin" valueType="num">
                                      <p:cBhvr>
                                        <p:cTn id="54" dur="1000" fill="hold"/>
                                        <p:tgtEl>
                                          <p:spTgt spid="122"/>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14"/>
                                        </p:tgtEl>
                                        <p:attrNameLst>
                                          <p:attrName>style.visibility</p:attrName>
                                        </p:attrNameLst>
                                      </p:cBhvr>
                                      <p:to>
                                        <p:strVal val="visible"/>
                                      </p:to>
                                    </p:set>
                                    <p:animEffect transition="in" filter="fade">
                                      <p:cBhvr>
                                        <p:cTn id="57" dur="1000"/>
                                        <p:tgtEl>
                                          <p:spTgt spid="114"/>
                                        </p:tgtEl>
                                      </p:cBhvr>
                                    </p:animEffect>
                                    <p:anim calcmode="lin" valueType="num">
                                      <p:cBhvr>
                                        <p:cTn id="58" dur="1000" fill="hold"/>
                                        <p:tgtEl>
                                          <p:spTgt spid="114"/>
                                        </p:tgtEl>
                                        <p:attrNameLst>
                                          <p:attrName>ppt_x</p:attrName>
                                        </p:attrNameLst>
                                      </p:cBhvr>
                                      <p:tavLst>
                                        <p:tav tm="0">
                                          <p:val>
                                            <p:strVal val="#ppt_x"/>
                                          </p:val>
                                        </p:tav>
                                        <p:tav tm="100000">
                                          <p:val>
                                            <p:strVal val="#ppt_x"/>
                                          </p:val>
                                        </p:tav>
                                      </p:tavLst>
                                    </p:anim>
                                    <p:anim calcmode="lin" valueType="num">
                                      <p:cBhvr>
                                        <p:cTn id="59" dur="1000" fill="hold"/>
                                        <p:tgtEl>
                                          <p:spTgt spid="114"/>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nodeType="clickEffect">
                                  <p:stCondLst>
                                    <p:cond delay="0"/>
                                  </p:stCondLst>
                                  <p:childTnLst>
                                    <p:set>
                                      <p:cBhvr>
                                        <p:cTn id="63" dur="1" fill="hold">
                                          <p:stCondLst>
                                            <p:cond delay="0"/>
                                          </p:stCondLst>
                                        </p:cTn>
                                        <p:tgtEl>
                                          <p:spTgt spid="113"/>
                                        </p:tgtEl>
                                        <p:attrNameLst>
                                          <p:attrName>style.visibility</p:attrName>
                                        </p:attrNameLst>
                                      </p:cBhvr>
                                      <p:to>
                                        <p:strVal val="visible"/>
                                      </p:to>
                                    </p:set>
                                    <p:animEffect transition="in" filter="fade">
                                      <p:cBhvr>
                                        <p:cTn id="64" dur="1000"/>
                                        <p:tgtEl>
                                          <p:spTgt spid="113"/>
                                        </p:tgtEl>
                                      </p:cBhvr>
                                    </p:animEffect>
                                    <p:anim calcmode="lin" valueType="num">
                                      <p:cBhvr>
                                        <p:cTn id="65" dur="1000" fill="hold"/>
                                        <p:tgtEl>
                                          <p:spTgt spid="113"/>
                                        </p:tgtEl>
                                        <p:attrNameLst>
                                          <p:attrName>ppt_x</p:attrName>
                                        </p:attrNameLst>
                                      </p:cBhvr>
                                      <p:tavLst>
                                        <p:tav tm="0">
                                          <p:val>
                                            <p:strVal val="#ppt_x"/>
                                          </p:val>
                                        </p:tav>
                                        <p:tav tm="100000">
                                          <p:val>
                                            <p:strVal val="#ppt_x"/>
                                          </p:val>
                                        </p:tav>
                                      </p:tavLst>
                                    </p:anim>
                                    <p:anim calcmode="lin" valueType="num">
                                      <p:cBhvr>
                                        <p:cTn id="66" dur="1000" fill="hold"/>
                                        <p:tgtEl>
                                          <p:spTgt spid="113"/>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106"/>
                                        </p:tgtEl>
                                        <p:attrNameLst>
                                          <p:attrName>style.visibility</p:attrName>
                                        </p:attrNameLst>
                                      </p:cBhvr>
                                      <p:to>
                                        <p:strVal val="visible"/>
                                      </p:to>
                                    </p:set>
                                    <p:animEffect transition="in" filter="fade">
                                      <p:cBhvr>
                                        <p:cTn id="71" dur="1000"/>
                                        <p:tgtEl>
                                          <p:spTgt spid="106"/>
                                        </p:tgtEl>
                                      </p:cBhvr>
                                    </p:animEffect>
                                    <p:anim calcmode="lin" valueType="num">
                                      <p:cBhvr>
                                        <p:cTn id="72" dur="1000" fill="hold"/>
                                        <p:tgtEl>
                                          <p:spTgt spid="106"/>
                                        </p:tgtEl>
                                        <p:attrNameLst>
                                          <p:attrName>ppt_x</p:attrName>
                                        </p:attrNameLst>
                                      </p:cBhvr>
                                      <p:tavLst>
                                        <p:tav tm="0">
                                          <p:val>
                                            <p:strVal val="#ppt_x"/>
                                          </p:val>
                                        </p:tav>
                                        <p:tav tm="100000">
                                          <p:val>
                                            <p:strVal val="#ppt_x"/>
                                          </p:val>
                                        </p:tav>
                                      </p:tavLst>
                                    </p:anim>
                                    <p:anim calcmode="lin" valueType="num">
                                      <p:cBhvr>
                                        <p:cTn id="73"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42" presetClass="entr" presetSubtype="0" fill="hold" nodeType="clickEffect">
                                  <p:stCondLst>
                                    <p:cond delay="0"/>
                                  </p:stCondLst>
                                  <p:childTnLst>
                                    <p:set>
                                      <p:cBhvr>
                                        <p:cTn id="77" dur="1" fill="hold">
                                          <p:stCondLst>
                                            <p:cond delay="0"/>
                                          </p:stCondLst>
                                        </p:cTn>
                                        <p:tgtEl>
                                          <p:spTgt spid="119"/>
                                        </p:tgtEl>
                                        <p:attrNameLst>
                                          <p:attrName>style.visibility</p:attrName>
                                        </p:attrNameLst>
                                      </p:cBhvr>
                                      <p:to>
                                        <p:strVal val="visible"/>
                                      </p:to>
                                    </p:set>
                                    <p:animEffect transition="in" filter="fade">
                                      <p:cBhvr>
                                        <p:cTn id="78" dur="1000"/>
                                        <p:tgtEl>
                                          <p:spTgt spid="119"/>
                                        </p:tgtEl>
                                      </p:cBhvr>
                                    </p:animEffect>
                                    <p:anim calcmode="lin" valueType="num">
                                      <p:cBhvr>
                                        <p:cTn id="79" dur="1000" fill="hold"/>
                                        <p:tgtEl>
                                          <p:spTgt spid="119"/>
                                        </p:tgtEl>
                                        <p:attrNameLst>
                                          <p:attrName>ppt_x</p:attrName>
                                        </p:attrNameLst>
                                      </p:cBhvr>
                                      <p:tavLst>
                                        <p:tav tm="0">
                                          <p:val>
                                            <p:strVal val="#ppt_x"/>
                                          </p:val>
                                        </p:tav>
                                        <p:tav tm="100000">
                                          <p:val>
                                            <p:strVal val="#ppt_x"/>
                                          </p:val>
                                        </p:tav>
                                      </p:tavLst>
                                    </p:anim>
                                    <p:anim calcmode="lin" valueType="num">
                                      <p:cBhvr>
                                        <p:cTn id="80" dur="1000" fill="hold"/>
                                        <p:tgtEl>
                                          <p:spTgt spid="1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p:bldP spid="114" grpId="0"/>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EB273-D65C-48DF-8F5B-248A7897A442}"/>
              </a:ext>
            </a:extLst>
          </p:cNvPr>
          <p:cNvSpPr>
            <a:spLocks noGrp="1"/>
          </p:cNvSpPr>
          <p:nvPr>
            <p:ph type="title"/>
          </p:nvPr>
        </p:nvSpPr>
        <p:spPr>
          <a:xfrm>
            <a:off x="884994" y="3192506"/>
            <a:ext cx="3657081" cy="1351760"/>
          </a:xfrm>
        </p:spPr>
        <p:txBody>
          <a:bodyPr/>
          <a:lstStyle/>
          <a:p>
            <a:r>
              <a:rPr lang="en-US" dirty="0"/>
              <a:t>Light discovery</a:t>
            </a:r>
          </a:p>
        </p:txBody>
      </p:sp>
      <p:sp>
        <p:nvSpPr>
          <p:cNvPr id="3" name="Text Placeholder 2">
            <a:extLst>
              <a:ext uri="{FF2B5EF4-FFF2-40B4-BE49-F238E27FC236}">
                <a16:creationId xmlns:a16="http://schemas.microsoft.com/office/drawing/2014/main" id="{13843097-B9E3-4EB4-9A06-53EF6ED8F479}"/>
              </a:ext>
            </a:extLst>
          </p:cNvPr>
          <p:cNvSpPr>
            <a:spLocks noGrp="1"/>
          </p:cNvSpPr>
          <p:nvPr>
            <p:ph type="body" sz="quarter" idx="10"/>
          </p:nvPr>
        </p:nvSpPr>
        <p:spPr>
          <a:xfrm>
            <a:off x="884993" y="4291404"/>
            <a:ext cx="3914629" cy="2228408"/>
          </a:xfrm>
        </p:spPr>
        <p:txBody>
          <a:bodyPr/>
          <a:lstStyle/>
          <a:p>
            <a:endParaRPr lang="en-US" dirty="0"/>
          </a:p>
          <a:p>
            <a:r>
              <a:rPr lang="en-US" dirty="0"/>
              <a:t>No agents to install and no firewall ports to open</a:t>
            </a:r>
          </a:p>
          <a:p>
            <a:endParaRPr lang="en-US" dirty="0"/>
          </a:p>
          <a:p>
            <a:r>
              <a:rPr lang="en-US" dirty="0"/>
              <a:t>No machine creds (host or guest)</a:t>
            </a:r>
          </a:p>
          <a:p>
            <a:endParaRPr lang="en-US" dirty="0"/>
          </a:p>
          <a:p>
            <a:r>
              <a:rPr lang="en-US" dirty="0"/>
              <a:t>No privileged creds (virtualization manager)</a:t>
            </a:r>
          </a:p>
          <a:p>
            <a:endParaRPr lang="en-US" dirty="0"/>
          </a:p>
          <a:p>
            <a:r>
              <a:rPr lang="en-US" dirty="0"/>
              <a:t>No waiting to gather performance history</a:t>
            </a:r>
          </a:p>
          <a:p>
            <a:endParaRPr lang="en-US" dirty="0"/>
          </a:p>
          <a:p>
            <a:endParaRPr lang="en-US" dirty="0"/>
          </a:p>
        </p:txBody>
      </p:sp>
      <p:sp>
        <p:nvSpPr>
          <p:cNvPr id="4" name="Text Placeholder 2">
            <a:extLst>
              <a:ext uri="{FF2B5EF4-FFF2-40B4-BE49-F238E27FC236}">
                <a16:creationId xmlns:a16="http://schemas.microsoft.com/office/drawing/2014/main" id="{2792177C-AC20-4095-9F7E-BF28191A9D9E}"/>
              </a:ext>
            </a:extLst>
          </p:cNvPr>
          <p:cNvSpPr txBox="1">
            <a:spLocks/>
          </p:cNvSpPr>
          <p:nvPr/>
        </p:nvSpPr>
        <p:spPr>
          <a:xfrm>
            <a:off x="7894400" y="4259154"/>
            <a:ext cx="4418908" cy="1714032"/>
          </a:xfrm>
          <a:prstGeom prst="rect">
            <a:avLst/>
          </a:prstGeom>
        </p:spPr>
        <p:txBody>
          <a:bodyPr vert="horz" lIns="91427" tIns="45713" rIns="91427" bIns="45713" rtlCol="0" anchor="ctr"/>
          <a:lstStyle>
            <a:defPPr>
              <a:defRPr lang="en-US"/>
            </a:defPPr>
            <a:lvl1pPr marL="0" algn="l" defTabSz="932742" rtl="0" eaLnBrk="1" latinLnBrk="0" hangingPunct="1">
              <a:defRPr sz="1224" kern="1200">
                <a:solidFill>
                  <a:schemeClr val="tx1">
                    <a:tint val="75000"/>
                  </a:schemeClr>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32563"/>
            <a:endParaRPr lang="en-US" dirty="0">
              <a:solidFill>
                <a:prstClr val="black">
                  <a:tint val="75000"/>
                </a:prstClr>
              </a:solidFill>
              <a:latin typeface="Calibri" panose="020F0502020204030204"/>
            </a:endParaRPr>
          </a:p>
          <a:p>
            <a:pPr defTabSz="932563"/>
            <a:r>
              <a:rPr lang="en-US" dirty="0">
                <a:solidFill>
                  <a:prstClr val="black">
                    <a:tint val="75000"/>
                  </a:prstClr>
                </a:solidFill>
                <a:latin typeface="Calibri" panose="020F0502020204030204"/>
              </a:rPr>
              <a:t>Agent-based</a:t>
            </a:r>
          </a:p>
          <a:p>
            <a:pPr defTabSz="932563"/>
            <a:endParaRPr lang="en-US" dirty="0">
              <a:solidFill>
                <a:prstClr val="black">
                  <a:tint val="75000"/>
                </a:prstClr>
              </a:solidFill>
              <a:latin typeface="Calibri" panose="020F0502020204030204"/>
            </a:endParaRPr>
          </a:p>
          <a:p>
            <a:pPr defTabSz="932563"/>
            <a:r>
              <a:rPr lang="en-US" dirty="0">
                <a:solidFill>
                  <a:prstClr val="black">
                    <a:tint val="75000"/>
                  </a:prstClr>
                </a:solidFill>
                <a:latin typeface="Calibri" panose="020F0502020204030204"/>
              </a:rPr>
              <a:t>No guesswork anymore</a:t>
            </a:r>
          </a:p>
          <a:p>
            <a:pPr defTabSz="932563"/>
            <a:endParaRPr lang="en-US" dirty="0">
              <a:solidFill>
                <a:prstClr val="black">
                  <a:tint val="75000"/>
                </a:prstClr>
              </a:solidFill>
              <a:latin typeface="Calibri" panose="020F0502020204030204"/>
            </a:endParaRPr>
          </a:p>
          <a:p>
            <a:pPr defTabSz="932563"/>
            <a:r>
              <a:rPr lang="en-US" dirty="0">
                <a:solidFill>
                  <a:prstClr val="black">
                    <a:tint val="75000"/>
                  </a:prstClr>
                </a:solidFill>
                <a:latin typeface="Calibri" panose="020F0502020204030204"/>
              </a:rPr>
              <a:t>No need to remember which machine belongs to which app</a:t>
            </a:r>
          </a:p>
        </p:txBody>
      </p:sp>
      <p:pic>
        <p:nvPicPr>
          <p:cNvPr id="5" name="Picture 4">
            <a:extLst>
              <a:ext uri="{FF2B5EF4-FFF2-40B4-BE49-F238E27FC236}">
                <a16:creationId xmlns:a16="http://schemas.microsoft.com/office/drawing/2014/main" id="{4AEFFC90-6195-4D4C-A81F-5F9C9D36EF1E}"/>
              </a:ext>
            </a:extLst>
          </p:cNvPr>
          <p:cNvPicPr>
            <a:picLocks noChangeAspect="1"/>
          </p:cNvPicPr>
          <p:nvPr/>
        </p:nvPicPr>
        <p:blipFill>
          <a:blip r:embed="rId3"/>
          <a:stretch>
            <a:fillRect/>
          </a:stretch>
        </p:blipFill>
        <p:spPr>
          <a:xfrm>
            <a:off x="7361075" y="3192506"/>
            <a:ext cx="4248677" cy="1353237"/>
          </a:xfrm>
          <a:prstGeom prst="rect">
            <a:avLst/>
          </a:prstGeom>
        </p:spPr>
      </p:pic>
      <p:sp>
        <p:nvSpPr>
          <p:cNvPr id="6" name="Text Placeholder 2">
            <a:extLst>
              <a:ext uri="{FF2B5EF4-FFF2-40B4-BE49-F238E27FC236}">
                <a16:creationId xmlns:a16="http://schemas.microsoft.com/office/drawing/2014/main" id="{B817DA9B-8756-4783-8A58-181633D12741}"/>
              </a:ext>
            </a:extLst>
          </p:cNvPr>
          <p:cNvSpPr txBox="1">
            <a:spLocks/>
          </p:cNvSpPr>
          <p:nvPr/>
        </p:nvSpPr>
        <p:spPr>
          <a:xfrm>
            <a:off x="4632909" y="719761"/>
            <a:ext cx="3047503" cy="1977396"/>
          </a:xfrm>
          <a:prstGeom prst="rect">
            <a:avLst/>
          </a:prstGeom>
        </p:spPr>
        <p:txBody>
          <a:bodyPr vert="horz" lIns="91427" tIns="45713" rIns="91427" bIns="45713" rtlCol="0" anchor="ctr"/>
          <a:lstStyle>
            <a:defPPr>
              <a:defRPr lang="en-US"/>
            </a:defPPr>
            <a:lvl1pPr marL="0" algn="l" defTabSz="932742" rtl="0" eaLnBrk="1" latinLnBrk="0" hangingPunct="1">
              <a:defRPr sz="1224" kern="1200">
                <a:solidFill>
                  <a:schemeClr val="tx1">
                    <a:tint val="75000"/>
                  </a:schemeClr>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32563"/>
            <a:endParaRPr lang="en-US" dirty="0">
              <a:solidFill>
                <a:prstClr val="black">
                  <a:tint val="75000"/>
                </a:prstClr>
              </a:solidFill>
              <a:latin typeface="Calibri" panose="020F0502020204030204"/>
            </a:endParaRPr>
          </a:p>
          <a:p>
            <a:pPr defTabSz="932563"/>
            <a:endParaRPr lang="en-US" dirty="0">
              <a:solidFill>
                <a:prstClr val="black">
                  <a:tint val="75000"/>
                </a:prstClr>
              </a:solidFill>
              <a:latin typeface="Calibri" panose="020F0502020204030204"/>
            </a:endParaRPr>
          </a:p>
          <a:p>
            <a:pPr defTabSz="932563"/>
            <a:r>
              <a:rPr lang="en-US" dirty="0">
                <a:solidFill>
                  <a:prstClr val="black">
                    <a:tint val="75000"/>
                  </a:prstClr>
                </a:solidFill>
                <a:latin typeface="Calibri" panose="020F0502020204030204"/>
              </a:rPr>
              <a:t>No pre-setting or pre-configuring a machine</a:t>
            </a:r>
          </a:p>
          <a:p>
            <a:pPr defTabSz="932563"/>
            <a:endParaRPr lang="en-US" dirty="0">
              <a:solidFill>
                <a:prstClr val="black">
                  <a:tint val="75000"/>
                </a:prstClr>
              </a:solidFill>
              <a:latin typeface="Calibri" panose="020F0502020204030204"/>
            </a:endParaRPr>
          </a:p>
          <a:p>
            <a:pPr defTabSz="932563"/>
            <a:r>
              <a:rPr lang="en-US" dirty="0">
                <a:solidFill>
                  <a:prstClr val="black">
                    <a:tint val="75000"/>
                  </a:prstClr>
                </a:solidFill>
                <a:latin typeface="Calibri" panose="020F0502020204030204"/>
              </a:rPr>
              <a:t>No installation of pre-requisite software</a:t>
            </a:r>
          </a:p>
          <a:p>
            <a:pPr defTabSz="932563"/>
            <a:endParaRPr lang="en-US" dirty="0">
              <a:solidFill>
                <a:prstClr val="black">
                  <a:tint val="75000"/>
                </a:prstClr>
              </a:solidFill>
              <a:latin typeface="Calibri" panose="020F0502020204030204"/>
            </a:endParaRPr>
          </a:p>
        </p:txBody>
      </p:sp>
      <p:sp>
        <p:nvSpPr>
          <p:cNvPr id="7" name="Title 1">
            <a:extLst>
              <a:ext uri="{FF2B5EF4-FFF2-40B4-BE49-F238E27FC236}">
                <a16:creationId xmlns:a16="http://schemas.microsoft.com/office/drawing/2014/main" id="{A5ED2599-E5CF-4A2F-95A5-2C105ADA0258}"/>
              </a:ext>
            </a:extLst>
          </p:cNvPr>
          <p:cNvSpPr txBox="1">
            <a:spLocks/>
          </p:cNvSpPr>
          <p:nvPr/>
        </p:nvSpPr>
        <p:spPr>
          <a:xfrm>
            <a:off x="4084941" y="254111"/>
            <a:ext cx="4143441" cy="1351760"/>
          </a:xfrm>
          <a:prstGeom prst="rect">
            <a:avLst/>
          </a:prstGeom>
        </p:spPr>
        <p:txBody>
          <a:bodyPr vert="horz" lIns="91427" tIns="45713" rIns="91427" bIns="45713" rtlCol="0" anchor="ctr">
            <a:normAutofit/>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pPr defTabSz="932418"/>
            <a:r>
              <a:rPr lang="en-US" dirty="0">
                <a:solidFill>
                  <a:prstClr val="black"/>
                </a:solidFill>
                <a:latin typeface="Calibri Light" panose="020F0302020204030204"/>
              </a:rPr>
              <a:t>Appliance-based</a:t>
            </a:r>
          </a:p>
        </p:txBody>
      </p:sp>
      <p:sp>
        <p:nvSpPr>
          <p:cNvPr id="8" name="Isosceles Triangle 7">
            <a:extLst>
              <a:ext uri="{FF2B5EF4-FFF2-40B4-BE49-F238E27FC236}">
                <a16:creationId xmlns:a16="http://schemas.microsoft.com/office/drawing/2014/main" id="{8FED6B10-23BC-4401-B52A-8E887180730A}"/>
              </a:ext>
            </a:extLst>
          </p:cNvPr>
          <p:cNvSpPr/>
          <p:nvPr/>
        </p:nvSpPr>
        <p:spPr>
          <a:xfrm>
            <a:off x="4799624" y="2378736"/>
            <a:ext cx="2588497" cy="166499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a:solidFill>
                <a:prstClr val="white"/>
              </a:solidFill>
              <a:latin typeface="Calibri" panose="020F0502020204030204"/>
            </a:endParaRPr>
          </a:p>
        </p:txBody>
      </p:sp>
    </p:spTree>
    <p:extLst>
      <p:ext uri="{BB962C8B-B14F-4D97-AF65-F5344CB8AC3E}">
        <p14:creationId xmlns:p14="http://schemas.microsoft.com/office/powerpoint/2010/main" val="1864850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1000"/>
                                        <p:tgtEl>
                                          <p:spTgt spid="3">
                                            <p:txEl>
                                              <p:pRg st="3" end="3"/>
                                            </p:txEl>
                                          </p:spTgt>
                                        </p:tgtEl>
                                      </p:cBhvr>
                                    </p:animEffect>
                                    <p:anim calcmode="lin" valueType="num">
                                      <p:cBhvr>
                                        <p:cTn id="1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1000"/>
                                        <p:tgtEl>
                                          <p:spTgt spid="3">
                                            <p:txEl>
                                              <p:pRg st="5" end="5"/>
                                            </p:txEl>
                                          </p:spTgt>
                                        </p:tgtEl>
                                      </p:cBhvr>
                                    </p:animEffect>
                                    <p:anim calcmode="lin" valueType="num">
                                      <p:cBhvr>
                                        <p:cTn id="1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5" end="5"/>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fade">
                                      <p:cBhvr>
                                        <p:cTn id="22" dur="1000"/>
                                        <p:tgtEl>
                                          <p:spTgt spid="3">
                                            <p:txEl>
                                              <p:pRg st="7" end="7"/>
                                            </p:txEl>
                                          </p:spTgt>
                                        </p:tgtEl>
                                      </p:cBhvr>
                                    </p:animEffect>
                                    <p:anim calcmode="lin" valueType="num">
                                      <p:cBhvr>
                                        <p:cTn id="23"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7" end="7"/>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1000"/>
                                        <p:tgtEl>
                                          <p:spTgt spid="4">
                                            <p:txEl>
                                              <p:pRg st="1" end="1"/>
                                            </p:txEl>
                                          </p:spTgt>
                                        </p:tgtEl>
                                      </p:cBhvr>
                                    </p:animEffect>
                                    <p:anim calcmode="lin" valueType="num">
                                      <p:cBhvr>
                                        <p:cTn id="2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4">
                                            <p:txEl>
                                              <p:pRg st="3" end="3"/>
                                            </p:txEl>
                                          </p:spTgt>
                                        </p:tgtEl>
                                        <p:attrNameLst>
                                          <p:attrName>style.visibility</p:attrName>
                                        </p:attrNameLst>
                                      </p:cBhvr>
                                      <p:to>
                                        <p:strVal val="visible"/>
                                      </p:to>
                                    </p:set>
                                    <p:animEffect transition="in" filter="fade">
                                      <p:cBhvr>
                                        <p:cTn id="34" dur="1000"/>
                                        <p:tgtEl>
                                          <p:spTgt spid="4">
                                            <p:txEl>
                                              <p:pRg st="3" end="3"/>
                                            </p:txEl>
                                          </p:spTgt>
                                        </p:tgtEl>
                                      </p:cBhvr>
                                    </p:animEffect>
                                    <p:anim calcmode="lin" valueType="num">
                                      <p:cBhvr>
                                        <p:cTn id="35"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4">
                                            <p:txEl>
                                              <p:pRg st="5" end="5"/>
                                            </p:txEl>
                                          </p:spTgt>
                                        </p:tgtEl>
                                        <p:attrNameLst>
                                          <p:attrName>style.visibility</p:attrName>
                                        </p:attrNameLst>
                                      </p:cBhvr>
                                      <p:to>
                                        <p:strVal val="visible"/>
                                      </p:to>
                                    </p:set>
                                    <p:animEffect transition="in" filter="fade">
                                      <p:cBhvr>
                                        <p:cTn id="41" dur="1000"/>
                                        <p:tgtEl>
                                          <p:spTgt spid="4">
                                            <p:txEl>
                                              <p:pRg st="5" end="5"/>
                                            </p:txEl>
                                          </p:spTgt>
                                        </p:tgtEl>
                                      </p:cBhvr>
                                    </p:animEffect>
                                    <p:anim calcmode="lin" valueType="num">
                                      <p:cBhvr>
                                        <p:cTn id="42"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4">
                                            <p:txEl>
                                              <p:pRg st="5" end="5"/>
                                            </p:txEl>
                                          </p:spTgt>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6">
                                            <p:txEl>
                                              <p:pRg st="2" end="2"/>
                                            </p:txEl>
                                          </p:spTgt>
                                        </p:tgtEl>
                                        <p:attrNameLst>
                                          <p:attrName>style.visibility</p:attrName>
                                        </p:attrNameLst>
                                      </p:cBhvr>
                                      <p:to>
                                        <p:strVal val="visible"/>
                                      </p:to>
                                    </p:set>
                                    <p:animEffect transition="in" filter="fade">
                                      <p:cBhvr>
                                        <p:cTn id="46" dur="1000"/>
                                        <p:tgtEl>
                                          <p:spTgt spid="6">
                                            <p:txEl>
                                              <p:pRg st="2" end="2"/>
                                            </p:txEl>
                                          </p:spTgt>
                                        </p:tgtEl>
                                      </p:cBhvr>
                                    </p:animEffect>
                                    <p:anim calcmode="lin" valueType="num">
                                      <p:cBhvr>
                                        <p:cTn id="47"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48"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6">
                                            <p:txEl>
                                              <p:pRg st="4" end="4"/>
                                            </p:txEl>
                                          </p:spTgt>
                                        </p:tgtEl>
                                        <p:attrNameLst>
                                          <p:attrName>style.visibility</p:attrName>
                                        </p:attrNameLst>
                                      </p:cBhvr>
                                      <p:to>
                                        <p:strVal val="visible"/>
                                      </p:to>
                                    </p:set>
                                    <p:animEffect transition="in" filter="fade">
                                      <p:cBhvr>
                                        <p:cTn id="53" dur="1000"/>
                                        <p:tgtEl>
                                          <p:spTgt spid="6">
                                            <p:txEl>
                                              <p:pRg st="4" end="4"/>
                                            </p:txEl>
                                          </p:spTgt>
                                        </p:tgtEl>
                                      </p:cBhvr>
                                    </p:animEffect>
                                    <p:anim calcmode="lin" valueType="num">
                                      <p:cBhvr>
                                        <p:cTn id="54"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55"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p:bldP spid="6" grpId="0" build="p"/>
    </p:bldLst>
  </p:timing>
</p:sld>
</file>

<file path=ppt/slides/slide23.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FBC0A-6478-4642-A47D-1592E3FB844A}"/>
              </a:ext>
            </a:extLst>
          </p:cNvPr>
          <p:cNvSpPr>
            <a:spLocks noGrp="1"/>
          </p:cNvSpPr>
          <p:nvPr>
            <p:ph type="title"/>
          </p:nvPr>
        </p:nvSpPr>
        <p:spPr/>
        <p:txBody>
          <a:bodyPr/>
          <a:lstStyle/>
          <a:p>
            <a:r>
              <a:rPr lang="en-US"/>
              <a:t>Migration to Azure with Cloudamize</a:t>
            </a:r>
          </a:p>
        </p:txBody>
      </p:sp>
      <p:sp>
        <p:nvSpPr>
          <p:cNvPr id="6" name="TextBox 5">
            <a:extLst>
              <a:ext uri="{FF2B5EF4-FFF2-40B4-BE49-F238E27FC236}">
                <a16:creationId xmlns:a16="http://schemas.microsoft.com/office/drawing/2014/main" id="{C9D0497C-E0A2-4B19-A840-209B588AAD26}"/>
              </a:ext>
            </a:extLst>
          </p:cNvPr>
          <p:cNvSpPr txBox="1"/>
          <p:nvPr/>
        </p:nvSpPr>
        <p:spPr>
          <a:xfrm>
            <a:off x="7132507" y="1374559"/>
            <a:ext cx="4447998" cy="5399142"/>
          </a:xfrm>
          <a:prstGeom prst="rect">
            <a:avLst/>
          </a:prstGeom>
          <a:noFill/>
        </p:spPr>
        <p:txBody>
          <a:bodyPr wrap="square" rtlCol="0">
            <a:spAutoFit/>
          </a:bodyPr>
          <a:lstStyle/>
          <a:p>
            <a:pPr marL="285695" indent="-285695" defTabSz="932563">
              <a:buFont typeface="Arial" panose="020B0604020202020204" pitchFamily="34" charset="0"/>
              <a:buChar char="•"/>
              <a:defRPr/>
            </a:pPr>
            <a:endParaRPr lang="en-US">
              <a:solidFill>
                <a:srgbClr val="535353"/>
              </a:solidFill>
              <a:latin typeface="Segoe UI Light"/>
              <a:ea typeface="Open Sans Light" panose="020B0306030504020204" pitchFamily="34" charset="0"/>
              <a:cs typeface="Open Sans Light" panose="020B0306030504020204" pitchFamily="34" charset="0"/>
            </a:endParaRPr>
          </a:p>
          <a:p>
            <a:pPr marL="285695" indent="-285695" defTabSz="932563">
              <a:buFont typeface="Arial" panose="020B0604020202020204" pitchFamily="34" charset="0"/>
              <a:buChar char="•"/>
              <a:defRPr/>
            </a:pPr>
            <a:r>
              <a:rPr lang="en-US" sz="2000">
                <a:solidFill>
                  <a:srgbClr val="353535"/>
                </a:solidFill>
                <a:latin typeface="Segoe UI Semilight"/>
              </a:rPr>
              <a:t>Integration with ASR allows seamless migration via Cloudamize Platform</a:t>
            </a:r>
          </a:p>
          <a:p>
            <a:pPr marL="285695" indent="-285695" defTabSz="932563">
              <a:buFont typeface="Arial" panose="020B0604020202020204" pitchFamily="34" charset="0"/>
              <a:buChar char="•"/>
              <a:defRPr/>
            </a:pPr>
            <a:endParaRPr lang="en-US" sz="2000">
              <a:solidFill>
                <a:srgbClr val="353535"/>
              </a:solidFill>
              <a:latin typeface="Segoe UI Semilight"/>
            </a:endParaRPr>
          </a:p>
          <a:p>
            <a:pPr marL="285695" indent="-285695" defTabSz="932563">
              <a:buFont typeface="Arial" panose="020B0604020202020204" pitchFamily="34" charset="0"/>
              <a:buChar char="•"/>
              <a:defRPr/>
            </a:pPr>
            <a:r>
              <a:rPr lang="en-US" sz="2000">
                <a:solidFill>
                  <a:srgbClr val="353535"/>
                </a:solidFill>
                <a:latin typeface="Segoe UI Semilight"/>
              </a:rPr>
              <a:t>Download ASR Readiness Report to identify and reconcile potential blockers</a:t>
            </a:r>
          </a:p>
          <a:p>
            <a:pPr marL="285695" indent="-285695" defTabSz="932563">
              <a:buFont typeface="Arial" panose="020B0604020202020204" pitchFamily="34" charset="0"/>
              <a:buChar char="•"/>
              <a:defRPr/>
            </a:pPr>
            <a:endParaRPr lang="en-US" sz="2000">
              <a:solidFill>
                <a:srgbClr val="353535"/>
              </a:solidFill>
              <a:latin typeface="Segoe UI Semilight"/>
            </a:endParaRPr>
          </a:p>
          <a:p>
            <a:pPr marL="285695" indent="-285695" defTabSz="932563">
              <a:buFont typeface="Arial" panose="020B0604020202020204" pitchFamily="34" charset="0"/>
              <a:buChar char="•"/>
              <a:defRPr/>
            </a:pPr>
            <a:r>
              <a:rPr lang="en-US" sz="2000">
                <a:solidFill>
                  <a:srgbClr val="353535"/>
                </a:solidFill>
                <a:latin typeface="Segoe UI Semilight"/>
              </a:rPr>
              <a:t>Prepare infrastructure for ASR migration including setting up ASR configuration server and mobility service in just a few clicks</a:t>
            </a:r>
          </a:p>
          <a:p>
            <a:pPr marL="285695" indent="-285695" defTabSz="932563">
              <a:buFont typeface="Arial" panose="020B0604020202020204" pitchFamily="34" charset="0"/>
              <a:buChar char="•"/>
              <a:defRPr/>
            </a:pPr>
            <a:endParaRPr lang="en-US" sz="2000">
              <a:solidFill>
                <a:srgbClr val="353535"/>
              </a:solidFill>
              <a:latin typeface="Segoe UI Semilight"/>
            </a:endParaRPr>
          </a:p>
          <a:p>
            <a:pPr marL="285695" indent="-285695" defTabSz="932563">
              <a:buFont typeface="Arial" panose="020B0604020202020204" pitchFamily="34" charset="0"/>
              <a:buChar char="•"/>
              <a:defRPr/>
            </a:pPr>
            <a:r>
              <a:rPr lang="en-US" sz="2000">
                <a:solidFill>
                  <a:srgbClr val="353535"/>
                </a:solidFill>
                <a:latin typeface="Segoe UI Semilight"/>
              </a:rPr>
              <a:t>Execute tests and replication via the Cloudamize Platform and track migration status</a:t>
            </a:r>
          </a:p>
        </p:txBody>
      </p:sp>
      <p:pic>
        <p:nvPicPr>
          <p:cNvPr id="7" name="Picture 6">
            <a:extLst>
              <a:ext uri="{FF2B5EF4-FFF2-40B4-BE49-F238E27FC236}">
                <a16:creationId xmlns:a16="http://schemas.microsoft.com/office/drawing/2014/main" id="{422B693A-5AEB-4FAD-9B1B-453183D045D5}"/>
              </a:ext>
            </a:extLst>
          </p:cNvPr>
          <p:cNvPicPr>
            <a:picLocks noChangeAspect="1"/>
          </p:cNvPicPr>
          <p:nvPr/>
        </p:nvPicPr>
        <p:blipFill rotWithShape="1">
          <a:blip r:embed="rId3">
            <a:extLst>
              <a:ext uri="{28A0092B-C50C-407E-A947-70E740481C1C}">
                <a14:useLocalDpi xmlns:a14="http://schemas.microsoft.com/office/drawing/2010/main" val="0"/>
              </a:ext>
            </a:extLst>
          </a:blip>
          <a:srcRect l="2381" r="2381" b="2525"/>
          <a:stretch/>
        </p:blipFill>
        <p:spPr>
          <a:xfrm>
            <a:off x="580237" y="1374558"/>
            <a:ext cx="6247514" cy="5466575"/>
          </a:xfrm>
          <a:prstGeom prst="rect">
            <a:avLst/>
          </a:prstGeom>
          <a:ln>
            <a:noFill/>
          </a:ln>
          <a:effectLst>
            <a:outerShdw blurRad="292100" dist="139700" dir="2700000" algn="tl" rotWithShape="0">
              <a:srgbClr val="333333">
                <a:alpha val="65000"/>
              </a:srgbClr>
            </a:outerShdw>
          </a:effectLst>
        </p:spPr>
      </p:pic>
      <p:pic>
        <p:nvPicPr>
          <p:cNvPr id="5122" name="Picture 2" descr="http://www.aws-partner-directory.com/PartnerDirectory/servlet/servlet.FileDownload?retURL=%2FPartnerDirectory%2Fapex%2FPartnerDetail%3FName%3Dcloudamize&amp;file=00PE00000079OYUMA2">
            <a:extLst>
              <a:ext uri="{FF2B5EF4-FFF2-40B4-BE49-F238E27FC236}">
                <a16:creationId xmlns:a16="http://schemas.microsoft.com/office/drawing/2014/main" id="{3486C73E-E65F-4439-BF45-F214A1A244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7045" y="251284"/>
            <a:ext cx="2636315" cy="1370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3629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FBC0A-6478-4642-A47D-1592E3FB844A}"/>
              </a:ext>
            </a:extLst>
          </p:cNvPr>
          <p:cNvSpPr>
            <a:spLocks noGrp="1"/>
          </p:cNvSpPr>
          <p:nvPr>
            <p:ph type="title"/>
          </p:nvPr>
        </p:nvSpPr>
        <p:spPr/>
        <p:txBody>
          <a:bodyPr/>
          <a:lstStyle/>
          <a:p>
            <a:r>
              <a:rPr lang="en-US"/>
              <a:t>Migration to Azure with </a:t>
            </a:r>
            <a:r>
              <a:rPr lang="en-US" err="1"/>
              <a:t>BitTitan</a:t>
            </a:r>
            <a:endParaRPr lang="en-US"/>
          </a:p>
        </p:txBody>
      </p:sp>
      <p:sp>
        <p:nvSpPr>
          <p:cNvPr id="6" name="TextBox 5">
            <a:extLst>
              <a:ext uri="{FF2B5EF4-FFF2-40B4-BE49-F238E27FC236}">
                <a16:creationId xmlns:a16="http://schemas.microsoft.com/office/drawing/2014/main" id="{C9D0497C-E0A2-4B19-A840-209B588AAD26}"/>
              </a:ext>
            </a:extLst>
          </p:cNvPr>
          <p:cNvSpPr txBox="1"/>
          <p:nvPr/>
        </p:nvSpPr>
        <p:spPr>
          <a:xfrm>
            <a:off x="7132507" y="1374559"/>
            <a:ext cx="4447998" cy="4143528"/>
          </a:xfrm>
          <a:prstGeom prst="rect">
            <a:avLst/>
          </a:prstGeom>
          <a:noFill/>
        </p:spPr>
        <p:txBody>
          <a:bodyPr wrap="square" rtlCol="0">
            <a:spAutoFit/>
          </a:bodyPr>
          <a:lstStyle/>
          <a:p>
            <a:pPr marL="285695" indent="-285695" defTabSz="932563">
              <a:buFont typeface="Arial" panose="020B0604020202020204" pitchFamily="34" charset="0"/>
              <a:buChar char="•"/>
              <a:defRPr/>
            </a:pPr>
            <a:endParaRPr lang="en-US">
              <a:solidFill>
                <a:srgbClr val="535353"/>
              </a:solidFill>
              <a:latin typeface="Segoe UI Light"/>
              <a:ea typeface="Open Sans Light" panose="020B0306030504020204" pitchFamily="34" charset="0"/>
              <a:cs typeface="Open Sans Light" panose="020B0306030504020204" pitchFamily="34" charset="0"/>
            </a:endParaRPr>
          </a:p>
          <a:p>
            <a:pPr marL="285695" indent="-285695" defTabSz="932563">
              <a:buFont typeface="Arial" panose="020B0604020202020204" pitchFamily="34" charset="0"/>
              <a:buChar char="•"/>
              <a:defRPr/>
            </a:pPr>
            <a:r>
              <a:rPr lang="en-US" sz="2000">
                <a:solidFill>
                  <a:srgbClr val="353535"/>
                </a:solidFill>
                <a:latin typeface="Segoe UI Semilight"/>
              </a:rPr>
              <a:t>Support for discovery, assessment and planning using </a:t>
            </a:r>
            <a:r>
              <a:rPr lang="en-US" sz="2000" err="1">
                <a:solidFill>
                  <a:srgbClr val="353535"/>
                </a:solidFill>
                <a:latin typeface="Segoe UI Semilight"/>
              </a:rPr>
              <a:t>BitTitan</a:t>
            </a:r>
            <a:r>
              <a:rPr lang="en-US" sz="2000">
                <a:solidFill>
                  <a:srgbClr val="353535"/>
                </a:solidFill>
                <a:latin typeface="Segoe UI Semilight"/>
              </a:rPr>
              <a:t> capabilities </a:t>
            </a:r>
          </a:p>
          <a:p>
            <a:pPr defTabSz="932563">
              <a:defRPr/>
            </a:pPr>
            <a:endParaRPr lang="en-US" sz="2000">
              <a:solidFill>
                <a:srgbClr val="353535"/>
              </a:solidFill>
              <a:latin typeface="Segoe UI Semilight"/>
            </a:endParaRPr>
          </a:p>
          <a:p>
            <a:pPr marL="285695" indent="-285695" defTabSz="932563">
              <a:buFont typeface="Arial" panose="020B0604020202020204" pitchFamily="34" charset="0"/>
              <a:buChar char="•"/>
              <a:defRPr/>
            </a:pPr>
            <a:r>
              <a:rPr lang="en-US" sz="2000">
                <a:solidFill>
                  <a:srgbClr val="353535"/>
                </a:solidFill>
                <a:latin typeface="Segoe UI Semilight"/>
              </a:rPr>
              <a:t>Prepare infrastructure for ASR migration including setting up ASR configuration server and mobility service in just a few clicks</a:t>
            </a:r>
          </a:p>
          <a:p>
            <a:pPr marL="285695" indent="-285695" defTabSz="932563">
              <a:buFont typeface="Arial" panose="020B0604020202020204" pitchFamily="34" charset="0"/>
              <a:buChar char="•"/>
              <a:defRPr/>
            </a:pPr>
            <a:endParaRPr lang="en-US" sz="2000">
              <a:solidFill>
                <a:srgbClr val="353535"/>
              </a:solidFill>
              <a:latin typeface="Segoe UI Semilight"/>
            </a:endParaRPr>
          </a:p>
          <a:p>
            <a:pPr marL="285695" indent="-285695" defTabSz="932563">
              <a:buFont typeface="Arial" panose="020B0604020202020204" pitchFamily="34" charset="0"/>
              <a:buChar char="•"/>
              <a:defRPr/>
            </a:pPr>
            <a:r>
              <a:rPr lang="en-US" sz="2000">
                <a:solidFill>
                  <a:srgbClr val="353535"/>
                </a:solidFill>
                <a:latin typeface="Segoe UI Semilight"/>
              </a:rPr>
              <a:t>Migration and cutover to Azure using Azure Site Recovery integration</a:t>
            </a:r>
          </a:p>
        </p:txBody>
      </p:sp>
      <p:pic>
        <p:nvPicPr>
          <p:cNvPr id="7" name="Picture 6">
            <a:extLst>
              <a:ext uri="{FF2B5EF4-FFF2-40B4-BE49-F238E27FC236}">
                <a16:creationId xmlns:a16="http://schemas.microsoft.com/office/drawing/2014/main" id="{422B693A-5AEB-4FAD-9B1B-453183D045D5}"/>
              </a:ext>
            </a:extLst>
          </p:cNvPr>
          <p:cNvPicPr>
            <a:picLocks noChangeAspect="1"/>
          </p:cNvPicPr>
          <p:nvPr/>
        </p:nvPicPr>
        <p:blipFill>
          <a:blip r:embed="rId3"/>
          <a:stretch>
            <a:fillRect/>
          </a:stretch>
        </p:blipFill>
        <p:spPr>
          <a:xfrm>
            <a:off x="580236" y="1236742"/>
            <a:ext cx="6390835" cy="4546197"/>
          </a:xfrm>
          <a:prstGeom prst="rect">
            <a:avLst/>
          </a:prstGeom>
          <a:ln>
            <a:noFill/>
          </a:ln>
          <a:effectLst>
            <a:outerShdw blurRad="292100" dist="139700" dir="2700000" algn="tl" rotWithShape="0">
              <a:srgbClr val="333333">
                <a:alpha val="65000"/>
              </a:srgbClr>
            </a:outerShdw>
          </a:effectLst>
        </p:spPr>
      </p:pic>
      <p:pic>
        <p:nvPicPr>
          <p:cNvPr id="1026" name="Picture 2" descr="http://www.channelpronetwork.com/sites/default/files/company/logos/bittitan.png">
            <a:extLst>
              <a:ext uri="{FF2B5EF4-FFF2-40B4-BE49-F238E27FC236}">
                <a16:creationId xmlns:a16="http://schemas.microsoft.com/office/drawing/2014/main" id="{BAA954FA-320A-4287-B608-D75D7476B6D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75345" y="765172"/>
            <a:ext cx="3474545" cy="9052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3515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MasterSp="0">
  <p:cSld>
    <p:bg>
      <p:bgPr>
        <a:solidFill>
          <a:srgbClr val="002060"/>
        </a:solidFill>
        <a:effectLst/>
      </p:bgPr>
    </p:bg>
    <p:spTree>
      <p:nvGrpSpPr>
        <p:cNvPr id="1" name=""/>
        <p:cNvGrpSpPr/>
        <p:nvPr/>
      </p:nvGrpSpPr>
      <p:grpSpPr>
        <a:xfrm>
          <a:off x="0" y="0"/>
          <a:ext cx="0" cy="0"/>
          <a:chOff x="0" y="0"/>
          <a:chExt cx="0" cy="0"/>
        </a:xfrm>
      </p:grpSpPr>
      <p:grpSp>
        <p:nvGrpSpPr>
          <p:cNvPr id="63" name="Group 62">
            <a:extLst>
              <a:ext uri="{FF2B5EF4-FFF2-40B4-BE49-F238E27FC236}">
                <a16:creationId xmlns:a16="http://schemas.microsoft.com/office/drawing/2014/main" id="{B7CFD21D-1B25-4677-ABC0-F2E989763C99}"/>
              </a:ext>
            </a:extLst>
          </p:cNvPr>
          <p:cNvGrpSpPr/>
          <p:nvPr/>
        </p:nvGrpSpPr>
        <p:grpSpPr>
          <a:xfrm>
            <a:off x="5885401" y="1451938"/>
            <a:ext cx="6496539" cy="4429237"/>
            <a:chOff x="6294438" y="2125663"/>
            <a:chExt cx="5684837" cy="3300412"/>
          </a:xfrm>
        </p:grpSpPr>
        <p:sp>
          <p:nvSpPr>
            <p:cNvPr id="64" name="AutoShape 3">
              <a:extLst>
                <a:ext uri="{FF2B5EF4-FFF2-40B4-BE49-F238E27FC236}">
                  <a16:creationId xmlns:a16="http://schemas.microsoft.com/office/drawing/2014/main" id="{F56DBCD0-7556-4B91-8A8B-DC22DFBF9150}"/>
                </a:ext>
              </a:extLst>
            </p:cNvPr>
            <p:cNvSpPr>
              <a:spLocks noChangeAspect="1" noChangeArrowheads="1" noTextEdit="1"/>
            </p:cNvSpPr>
            <p:nvPr/>
          </p:nvSpPr>
          <p:spPr bwMode="auto">
            <a:xfrm>
              <a:off x="6294438" y="2125663"/>
              <a:ext cx="5684837" cy="3300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65" name="Rectangle 6">
              <a:extLst>
                <a:ext uri="{FF2B5EF4-FFF2-40B4-BE49-F238E27FC236}">
                  <a16:creationId xmlns:a16="http://schemas.microsoft.com/office/drawing/2014/main" id="{8AE7748F-3950-409D-B4A5-1D8E2A393E1C}"/>
                </a:ext>
              </a:extLst>
            </p:cNvPr>
            <p:cNvSpPr>
              <a:spLocks noChangeArrowheads="1"/>
            </p:cNvSpPr>
            <p:nvPr/>
          </p:nvSpPr>
          <p:spPr bwMode="auto">
            <a:xfrm>
              <a:off x="6296025" y="2127250"/>
              <a:ext cx="5683250" cy="329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66" name="Freeform 7">
              <a:extLst>
                <a:ext uri="{FF2B5EF4-FFF2-40B4-BE49-F238E27FC236}">
                  <a16:creationId xmlns:a16="http://schemas.microsoft.com/office/drawing/2014/main" id="{D9CB72C4-A003-4846-AD00-8016E767844E}"/>
                </a:ext>
              </a:extLst>
            </p:cNvPr>
            <p:cNvSpPr>
              <a:spLocks/>
            </p:cNvSpPr>
            <p:nvPr/>
          </p:nvSpPr>
          <p:spPr bwMode="auto">
            <a:xfrm>
              <a:off x="9229725" y="2486025"/>
              <a:ext cx="1160462" cy="636587"/>
            </a:xfrm>
            <a:custGeom>
              <a:avLst/>
              <a:gdLst>
                <a:gd name="T0" fmla="*/ 58 w 784"/>
                <a:gd name="T1" fmla="*/ 317 h 432"/>
                <a:gd name="T2" fmla="*/ 123 w 784"/>
                <a:gd name="T3" fmla="*/ 317 h 432"/>
                <a:gd name="T4" fmla="*/ 111 w 784"/>
                <a:gd name="T5" fmla="*/ 263 h 432"/>
                <a:gd name="T6" fmla="*/ 231 w 784"/>
                <a:gd name="T7" fmla="*/ 142 h 432"/>
                <a:gd name="T8" fmla="*/ 281 w 784"/>
                <a:gd name="T9" fmla="*/ 153 h 432"/>
                <a:gd name="T10" fmla="*/ 443 w 784"/>
                <a:gd name="T11" fmla="*/ 0 h 432"/>
                <a:gd name="T12" fmla="*/ 606 w 784"/>
                <a:gd name="T13" fmla="*/ 162 h 432"/>
                <a:gd name="T14" fmla="*/ 606 w 784"/>
                <a:gd name="T15" fmla="*/ 162 h 432"/>
                <a:gd name="T16" fmla="*/ 727 w 784"/>
                <a:gd name="T17" fmla="*/ 283 h 432"/>
                <a:gd name="T18" fmla="*/ 722 w 784"/>
                <a:gd name="T19" fmla="*/ 317 h 432"/>
                <a:gd name="T20" fmla="*/ 727 w 784"/>
                <a:gd name="T21" fmla="*/ 317 h 432"/>
                <a:gd name="T22" fmla="*/ 784 w 784"/>
                <a:gd name="T23" fmla="*/ 374 h 432"/>
                <a:gd name="T24" fmla="*/ 727 w 784"/>
                <a:gd name="T25" fmla="*/ 432 h 432"/>
                <a:gd name="T26" fmla="*/ 58 w 784"/>
                <a:gd name="T27" fmla="*/ 432 h 432"/>
                <a:gd name="T28" fmla="*/ 0 w 784"/>
                <a:gd name="T29" fmla="*/ 374 h 432"/>
                <a:gd name="T30" fmla="*/ 58 w 784"/>
                <a:gd name="T31" fmla="*/ 317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4" h="432">
                  <a:moveTo>
                    <a:pt x="58" y="317"/>
                  </a:moveTo>
                  <a:cubicBezTo>
                    <a:pt x="123" y="317"/>
                    <a:pt x="123" y="317"/>
                    <a:pt x="123" y="317"/>
                  </a:cubicBezTo>
                  <a:cubicBezTo>
                    <a:pt x="115" y="300"/>
                    <a:pt x="111" y="282"/>
                    <a:pt x="111" y="263"/>
                  </a:cubicBezTo>
                  <a:cubicBezTo>
                    <a:pt x="111" y="196"/>
                    <a:pt x="165" y="142"/>
                    <a:pt x="231" y="142"/>
                  </a:cubicBezTo>
                  <a:cubicBezTo>
                    <a:pt x="249" y="142"/>
                    <a:pt x="266" y="146"/>
                    <a:pt x="281" y="153"/>
                  </a:cubicBezTo>
                  <a:cubicBezTo>
                    <a:pt x="286" y="67"/>
                    <a:pt x="357" y="0"/>
                    <a:pt x="443" y="0"/>
                  </a:cubicBezTo>
                  <a:cubicBezTo>
                    <a:pt x="533" y="0"/>
                    <a:pt x="606" y="72"/>
                    <a:pt x="606" y="162"/>
                  </a:cubicBezTo>
                  <a:cubicBezTo>
                    <a:pt x="606" y="162"/>
                    <a:pt x="606" y="162"/>
                    <a:pt x="606" y="162"/>
                  </a:cubicBezTo>
                  <a:cubicBezTo>
                    <a:pt x="673" y="162"/>
                    <a:pt x="727" y="216"/>
                    <a:pt x="727" y="283"/>
                  </a:cubicBezTo>
                  <a:cubicBezTo>
                    <a:pt x="727" y="295"/>
                    <a:pt x="725" y="306"/>
                    <a:pt x="722" y="317"/>
                  </a:cubicBezTo>
                  <a:cubicBezTo>
                    <a:pt x="727" y="317"/>
                    <a:pt x="727" y="317"/>
                    <a:pt x="727" y="317"/>
                  </a:cubicBezTo>
                  <a:cubicBezTo>
                    <a:pt x="758" y="317"/>
                    <a:pt x="784" y="342"/>
                    <a:pt x="784" y="374"/>
                  </a:cubicBezTo>
                  <a:cubicBezTo>
                    <a:pt x="784" y="406"/>
                    <a:pt x="758" y="432"/>
                    <a:pt x="727" y="432"/>
                  </a:cubicBezTo>
                  <a:cubicBezTo>
                    <a:pt x="58" y="432"/>
                    <a:pt x="58" y="432"/>
                    <a:pt x="58" y="432"/>
                  </a:cubicBezTo>
                  <a:cubicBezTo>
                    <a:pt x="26" y="432"/>
                    <a:pt x="0" y="406"/>
                    <a:pt x="0" y="374"/>
                  </a:cubicBezTo>
                  <a:cubicBezTo>
                    <a:pt x="0" y="342"/>
                    <a:pt x="26" y="317"/>
                    <a:pt x="58" y="317"/>
                  </a:cubicBezTo>
                  <a:close/>
                </a:path>
              </a:pathLst>
            </a:custGeom>
            <a:solidFill>
              <a:srgbClr val="D1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67" name="Freeform 8">
              <a:extLst>
                <a:ext uri="{FF2B5EF4-FFF2-40B4-BE49-F238E27FC236}">
                  <a16:creationId xmlns:a16="http://schemas.microsoft.com/office/drawing/2014/main" id="{920D6718-816A-4A01-B8B5-82D735955185}"/>
                </a:ext>
              </a:extLst>
            </p:cNvPr>
            <p:cNvSpPr>
              <a:spLocks/>
            </p:cNvSpPr>
            <p:nvPr/>
          </p:nvSpPr>
          <p:spPr bwMode="auto">
            <a:xfrm>
              <a:off x="9424988" y="2536825"/>
              <a:ext cx="1069975" cy="585787"/>
            </a:xfrm>
            <a:custGeom>
              <a:avLst/>
              <a:gdLst>
                <a:gd name="T0" fmla="*/ 53 w 722"/>
                <a:gd name="T1" fmla="*/ 292 h 398"/>
                <a:gd name="T2" fmla="*/ 114 w 722"/>
                <a:gd name="T3" fmla="*/ 292 h 398"/>
                <a:gd name="T4" fmla="*/ 102 w 722"/>
                <a:gd name="T5" fmla="*/ 242 h 398"/>
                <a:gd name="T6" fmla="*/ 213 w 722"/>
                <a:gd name="T7" fmla="*/ 131 h 398"/>
                <a:gd name="T8" fmla="*/ 259 w 722"/>
                <a:gd name="T9" fmla="*/ 141 h 398"/>
                <a:gd name="T10" fmla="*/ 408 w 722"/>
                <a:gd name="T11" fmla="*/ 0 h 398"/>
                <a:gd name="T12" fmla="*/ 558 w 722"/>
                <a:gd name="T13" fmla="*/ 150 h 398"/>
                <a:gd name="T14" fmla="*/ 558 w 722"/>
                <a:gd name="T15" fmla="*/ 150 h 398"/>
                <a:gd name="T16" fmla="*/ 669 w 722"/>
                <a:gd name="T17" fmla="*/ 261 h 398"/>
                <a:gd name="T18" fmla="*/ 665 w 722"/>
                <a:gd name="T19" fmla="*/ 292 h 398"/>
                <a:gd name="T20" fmla="*/ 669 w 722"/>
                <a:gd name="T21" fmla="*/ 292 h 398"/>
                <a:gd name="T22" fmla="*/ 722 w 722"/>
                <a:gd name="T23" fmla="*/ 345 h 398"/>
                <a:gd name="T24" fmla="*/ 669 w 722"/>
                <a:gd name="T25" fmla="*/ 398 h 398"/>
                <a:gd name="T26" fmla="*/ 53 w 722"/>
                <a:gd name="T27" fmla="*/ 398 h 398"/>
                <a:gd name="T28" fmla="*/ 0 w 722"/>
                <a:gd name="T29" fmla="*/ 345 h 398"/>
                <a:gd name="T30" fmla="*/ 53 w 722"/>
                <a:gd name="T31" fmla="*/ 292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2" h="398">
                  <a:moveTo>
                    <a:pt x="53" y="292"/>
                  </a:moveTo>
                  <a:cubicBezTo>
                    <a:pt x="114" y="292"/>
                    <a:pt x="114" y="292"/>
                    <a:pt x="114" y="292"/>
                  </a:cubicBezTo>
                  <a:cubicBezTo>
                    <a:pt x="106" y="277"/>
                    <a:pt x="102" y="260"/>
                    <a:pt x="102" y="242"/>
                  </a:cubicBezTo>
                  <a:cubicBezTo>
                    <a:pt x="102" y="181"/>
                    <a:pt x="152" y="131"/>
                    <a:pt x="213" y="131"/>
                  </a:cubicBezTo>
                  <a:cubicBezTo>
                    <a:pt x="229" y="131"/>
                    <a:pt x="245" y="135"/>
                    <a:pt x="259" y="141"/>
                  </a:cubicBezTo>
                  <a:cubicBezTo>
                    <a:pt x="263" y="62"/>
                    <a:pt x="328" y="0"/>
                    <a:pt x="408" y="0"/>
                  </a:cubicBezTo>
                  <a:cubicBezTo>
                    <a:pt x="491" y="0"/>
                    <a:pt x="558" y="67"/>
                    <a:pt x="558" y="150"/>
                  </a:cubicBezTo>
                  <a:cubicBezTo>
                    <a:pt x="558" y="150"/>
                    <a:pt x="558" y="150"/>
                    <a:pt x="558" y="150"/>
                  </a:cubicBezTo>
                  <a:cubicBezTo>
                    <a:pt x="619" y="150"/>
                    <a:pt x="669" y="199"/>
                    <a:pt x="669" y="261"/>
                  </a:cubicBezTo>
                  <a:cubicBezTo>
                    <a:pt x="669" y="272"/>
                    <a:pt x="667" y="282"/>
                    <a:pt x="665" y="292"/>
                  </a:cubicBezTo>
                  <a:cubicBezTo>
                    <a:pt x="669" y="292"/>
                    <a:pt x="669" y="292"/>
                    <a:pt x="669" y="292"/>
                  </a:cubicBezTo>
                  <a:cubicBezTo>
                    <a:pt x="698" y="292"/>
                    <a:pt x="722" y="316"/>
                    <a:pt x="722" y="345"/>
                  </a:cubicBezTo>
                  <a:cubicBezTo>
                    <a:pt x="722" y="374"/>
                    <a:pt x="698" y="398"/>
                    <a:pt x="669" y="398"/>
                  </a:cubicBezTo>
                  <a:cubicBezTo>
                    <a:pt x="53" y="398"/>
                    <a:pt x="53" y="398"/>
                    <a:pt x="53" y="398"/>
                  </a:cubicBezTo>
                  <a:cubicBezTo>
                    <a:pt x="24" y="398"/>
                    <a:pt x="0" y="374"/>
                    <a:pt x="0" y="345"/>
                  </a:cubicBezTo>
                  <a:cubicBezTo>
                    <a:pt x="0" y="316"/>
                    <a:pt x="24" y="292"/>
                    <a:pt x="53" y="29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68" name="Oval 9">
              <a:extLst>
                <a:ext uri="{FF2B5EF4-FFF2-40B4-BE49-F238E27FC236}">
                  <a16:creationId xmlns:a16="http://schemas.microsoft.com/office/drawing/2014/main" id="{8577C99D-15F7-401F-A32E-5022B569FE76}"/>
                </a:ext>
              </a:extLst>
            </p:cNvPr>
            <p:cNvSpPr>
              <a:spLocks noChangeArrowheads="1"/>
            </p:cNvSpPr>
            <p:nvPr/>
          </p:nvSpPr>
          <p:spPr bwMode="auto">
            <a:xfrm>
              <a:off x="7515225" y="4229100"/>
              <a:ext cx="50800" cy="47625"/>
            </a:xfrm>
            <a:prstGeom prst="ellipse">
              <a:avLst/>
            </a:pr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69" name="Oval 10">
              <a:extLst>
                <a:ext uri="{FF2B5EF4-FFF2-40B4-BE49-F238E27FC236}">
                  <a16:creationId xmlns:a16="http://schemas.microsoft.com/office/drawing/2014/main" id="{F9EB3043-8ABB-43A7-8198-6DC0601F551D}"/>
                </a:ext>
              </a:extLst>
            </p:cNvPr>
            <p:cNvSpPr>
              <a:spLocks noChangeArrowheads="1"/>
            </p:cNvSpPr>
            <p:nvPr/>
          </p:nvSpPr>
          <p:spPr bwMode="auto">
            <a:xfrm>
              <a:off x="10293350" y="3340100"/>
              <a:ext cx="34925" cy="36512"/>
            </a:xfrm>
            <a:prstGeom prst="ellipse">
              <a:avLst/>
            </a:pr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0" name="Oval 11">
              <a:extLst>
                <a:ext uri="{FF2B5EF4-FFF2-40B4-BE49-F238E27FC236}">
                  <a16:creationId xmlns:a16="http://schemas.microsoft.com/office/drawing/2014/main" id="{D39A2014-93D9-48E3-9AD3-7C664DDE5819}"/>
                </a:ext>
              </a:extLst>
            </p:cNvPr>
            <p:cNvSpPr>
              <a:spLocks noChangeArrowheads="1"/>
            </p:cNvSpPr>
            <p:nvPr/>
          </p:nvSpPr>
          <p:spPr bwMode="auto">
            <a:xfrm>
              <a:off x="7727950" y="4862513"/>
              <a:ext cx="47625" cy="47625"/>
            </a:xfrm>
            <a:prstGeom prst="ellipse">
              <a:avLst/>
            </a:pr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1" name="Oval 12">
              <a:extLst>
                <a:ext uri="{FF2B5EF4-FFF2-40B4-BE49-F238E27FC236}">
                  <a16:creationId xmlns:a16="http://schemas.microsoft.com/office/drawing/2014/main" id="{30868B86-893F-47DA-8B8A-51C6D956F7FA}"/>
                </a:ext>
              </a:extLst>
            </p:cNvPr>
            <p:cNvSpPr>
              <a:spLocks noChangeArrowheads="1"/>
            </p:cNvSpPr>
            <p:nvPr/>
          </p:nvSpPr>
          <p:spPr bwMode="auto">
            <a:xfrm>
              <a:off x="8448675" y="2911475"/>
              <a:ext cx="50800" cy="47625"/>
            </a:xfrm>
            <a:prstGeom prst="ellipse">
              <a:avLst/>
            </a:pr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2" name="Oval 13">
              <a:extLst>
                <a:ext uri="{FF2B5EF4-FFF2-40B4-BE49-F238E27FC236}">
                  <a16:creationId xmlns:a16="http://schemas.microsoft.com/office/drawing/2014/main" id="{2AA0FAB4-2AA4-456B-BC19-B05ED1F6F307}"/>
                </a:ext>
              </a:extLst>
            </p:cNvPr>
            <p:cNvSpPr>
              <a:spLocks noChangeArrowheads="1"/>
            </p:cNvSpPr>
            <p:nvPr/>
          </p:nvSpPr>
          <p:spPr bwMode="auto">
            <a:xfrm>
              <a:off x="6570663" y="3859213"/>
              <a:ext cx="34925" cy="33337"/>
            </a:xfrm>
            <a:prstGeom prst="ellipse">
              <a:avLst/>
            </a:pr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3" name="Oval 14">
              <a:extLst>
                <a:ext uri="{FF2B5EF4-FFF2-40B4-BE49-F238E27FC236}">
                  <a16:creationId xmlns:a16="http://schemas.microsoft.com/office/drawing/2014/main" id="{C8190AF4-5B55-4268-BB20-3B18816A6F32}"/>
                </a:ext>
              </a:extLst>
            </p:cNvPr>
            <p:cNvSpPr>
              <a:spLocks noChangeArrowheads="1"/>
            </p:cNvSpPr>
            <p:nvPr/>
          </p:nvSpPr>
          <p:spPr bwMode="auto">
            <a:xfrm>
              <a:off x="7097713" y="2305050"/>
              <a:ext cx="34925" cy="36512"/>
            </a:xfrm>
            <a:prstGeom prst="ellipse">
              <a:avLst/>
            </a:pr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4" name="Oval 15">
              <a:extLst>
                <a:ext uri="{FF2B5EF4-FFF2-40B4-BE49-F238E27FC236}">
                  <a16:creationId xmlns:a16="http://schemas.microsoft.com/office/drawing/2014/main" id="{F984A856-5AE1-470E-B874-3B67A7ABF2AF}"/>
                </a:ext>
              </a:extLst>
            </p:cNvPr>
            <p:cNvSpPr>
              <a:spLocks noChangeArrowheads="1"/>
            </p:cNvSpPr>
            <p:nvPr/>
          </p:nvSpPr>
          <p:spPr bwMode="auto">
            <a:xfrm>
              <a:off x="10220325" y="4570413"/>
              <a:ext cx="73025" cy="71437"/>
            </a:xfrm>
            <a:prstGeom prst="ellipse">
              <a:avLst/>
            </a:pr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5" name="Oval 16">
              <a:extLst>
                <a:ext uri="{FF2B5EF4-FFF2-40B4-BE49-F238E27FC236}">
                  <a16:creationId xmlns:a16="http://schemas.microsoft.com/office/drawing/2014/main" id="{AA3418E4-AA53-485C-9455-4633D4CB6B59}"/>
                </a:ext>
              </a:extLst>
            </p:cNvPr>
            <p:cNvSpPr>
              <a:spLocks noChangeArrowheads="1"/>
            </p:cNvSpPr>
            <p:nvPr/>
          </p:nvSpPr>
          <p:spPr bwMode="auto">
            <a:xfrm>
              <a:off x="11312525" y="3289300"/>
              <a:ext cx="28575" cy="3016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6" name="Oval 17">
              <a:extLst>
                <a:ext uri="{FF2B5EF4-FFF2-40B4-BE49-F238E27FC236}">
                  <a16:creationId xmlns:a16="http://schemas.microsoft.com/office/drawing/2014/main" id="{7FB0608E-4937-4548-B03B-E69D5646D2DB}"/>
                </a:ext>
              </a:extLst>
            </p:cNvPr>
            <p:cNvSpPr>
              <a:spLocks noChangeArrowheads="1"/>
            </p:cNvSpPr>
            <p:nvPr/>
          </p:nvSpPr>
          <p:spPr bwMode="auto">
            <a:xfrm>
              <a:off x="10839450" y="4443413"/>
              <a:ext cx="30162"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7" name="Oval 18">
              <a:extLst>
                <a:ext uri="{FF2B5EF4-FFF2-40B4-BE49-F238E27FC236}">
                  <a16:creationId xmlns:a16="http://schemas.microsoft.com/office/drawing/2014/main" id="{2267E7AA-6258-45DE-A433-73CBB6D4720A}"/>
                </a:ext>
              </a:extLst>
            </p:cNvPr>
            <p:cNvSpPr>
              <a:spLocks noChangeArrowheads="1"/>
            </p:cNvSpPr>
            <p:nvPr/>
          </p:nvSpPr>
          <p:spPr bwMode="auto">
            <a:xfrm>
              <a:off x="10853738" y="4872038"/>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8" name="Oval 19">
              <a:extLst>
                <a:ext uri="{FF2B5EF4-FFF2-40B4-BE49-F238E27FC236}">
                  <a16:creationId xmlns:a16="http://schemas.microsoft.com/office/drawing/2014/main" id="{FE538AEB-11B4-44BA-B3D4-F15D90A7734E}"/>
                </a:ext>
              </a:extLst>
            </p:cNvPr>
            <p:cNvSpPr>
              <a:spLocks noChangeArrowheads="1"/>
            </p:cNvSpPr>
            <p:nvPr/>
          </p:nvSpPr>
          <p:spPr bwMode="auto">
            <a:xfrm>
              <a:off x="10399713" y="4076700"/>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9" name="Oval 20">
              <a:extLst>
                <a:ext uri="{FF2B5EF4-FFF2-40B4-BE49-F238E27FC236}">
                  <a16:creationId xmlns:a16="http://schemas.microsoft.com/office/drawing/2014/main" id="{8E643444-3BF1-4516-994D-E312B1A5B0ED}"/>
                </a:ext>
              </a:extLst>
            </p:cNvPr>
            <p:cNvSpPr>
              <a:spLocks noChangeArrowheads="1"/>
            </p:cNvSpPr>
            <p:nvPr/>
          </p:nvSpPr>
          <p:spPr bwMode="auto">
            <a:xfrm>
              <a:off x="9901238" y="4306888"/>
              <a:ext cx="26987"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0" name="Oval 21">
              <a:extLst>
                <a:ext uri="{FF2B5EF4-FFF2-40B4-BE49-F238E27FC236}">
                  <a16:creationId xmlns:a16="http://schemas.microsoft.com/office/drawing/2014/main" id="{75AB60A2-E9C8-4462-8151-8E3DB847C16B}"/>
                </a:ext>
              </a:extLst>
            </p:cNvPr>
            <p:cNvSpPr>
              <a:spLocks noChangeArrowheads="1"/>
            </p:cNvSpPr>
            <p:nvPr/>
          </p:nvSpPr>
          <p:spPr bwMode="auto">
            <a:xfrm>
              <a:off x="11298238" y="4537075"/>
              <a:ext cx="28575" cy="26987"/>
            </a:xfrm>
            <a:prstGeom prst="ellipse">
              <a:avLst/>
            </a:pr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1" name="Oval 22">
              <a:extLst>
                <a:ext uri="{FF2B5EF4-FFF2-40B4-BE49-F238E27FC236}">
                  <a16:creationId xmlns:a16="http://schemas.microsoft.com/office/drawing/2014/main" id="{29B21993-3978-49CA-A9B7-93ACBF9843DB}"/>
                </a:ext>
              </a:extLst>
            </p:cNvPr>
            <p:cNvSpPr>
              <a:spLocks noChangeArrowheads="1"/>
            </p:cNvSpPr>
            <p:nvPr/>
          </p:nvSpPr>
          <p:spPr bwMode="auto">
            <a:xfrm>
              <a:off x="11160125" y="3810000"/>
              <a:ext cx="28575" cy="28575"/>
            </a:xfrm>
            <a:prstGeom prst="ellipse">
              <a:avLst/>
            </a:pr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2" name="Oval 23">
              <a:extLst>
                <a:ext uri="{FF2B5EF4-FFF2-40B4-BE49-F238E27FC236}">
                  <a16:creationId xmlns:a16="http://schemas.microsoft.com/office/drawing/2014/main" id="{572FBB47-2337-4CC2-8593-76AB88472801}"/>
                </a:ext>
              </a:extLst>
            </p:cNvPr>
            <p:cNvSpPr>
              <a:spLocks noChangeArrowheads="1"/>
            </p:cNvSpPr>
            <p:nvPr/>
          </p:nvSpPr>
          <p:spPr bwMode="auto">
            <a:xfrm>
              <a:off x="6842125" y="3317875"/>
              <a:ext cx="30162" cy="2698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3" name="Oval 24">
              <a:extLst>
                <a:ext uri="{FF2B5EF4-FFF2-40B4-BE49-F238E27FC236}">
                  <a16:creationId xmlns:a16="http://schemas.microsoft.com/office/drawing/2014/main" id="{2FB2AD0A-823B-4569-9355-3D53F7858CC8}"/>
                </a:ext>
              </a:extLst>
            </p:cNvPr>
            <p:cNvSpPr>
              <a:spLocks noChangeArrowheads="1"/>
            </p:cNvSpPr>
            <p:nvPr/>
          </p:nvSpPr>
          <p:spPr bwMode="auto">
            <a:xfrm>
              <a:off x="6856413" y="4478338"/>
              <a:ext cx="28575" cy="2698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4" name="Oval 25">
              <a:extLst>
                <a:ext uri="{FF2B5EF4-FFF2-40B4-BE49-F238E27FC236}">
                  <a16:creationId xmlns:a16="http://schemas.microsoft.com/office/drawing/2014/main" id="{58C0E4CB-FD15-4C7A-B569-E118F9598C55}"/>
                </a:ext>
              </a:extLst>
            </p:cNvPr>
            <p:cNvSpPr>
              <a:spLocks noChangeArrowheads="1"/>
            </p:cNvSpPr>
            <p:nvPr/>
          </p:nvSpPr>
          <p:spPr bwMode="auto">
            <a:xfrm>
              <a:off x="7197725" y="4673600"/>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5" name="Oval 26">
              <a:extLst>
                <a:ext uri="{FF2B5EF4-FFF2-40B4-BE49-F238E27FC236}">
                  <a16:creationId xmlns:a16="http://schemas.microsoft.com/office/drawing/2014/main" id="{E4A70BD5-1147-44C8-A1FA-6C4F7DD3D52C}"/>
                </a:ext>
              </a:extLst>
            </p:cNvPr>
            <p:cNvSpPr>
              <a:spLocks noChangeArrowheads="1"/>
            </p:cNvSpPr>
            <p:nvPr/>
          </p:nvSpPr>
          <p:spPr bwMode="auto">
            <a:xfrm>
              <a:off x="8788400" y="4857750"/>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6" name="Oval 27">
              <a:extLst>
                <a:ext uri="{FF2B5EF4-FFF2-40B4-BE49-F238E27FC236}">
                  <a16:creationId xmlns:a16="http://schemas.microsoft.com/office/drawing/2014/main" id="{E06F3E4C-A518-4EB7-B52F-5F4449ED0610}"/>
                </a:ext>
              </a:extLst>
            </p:cNvPr>
            <p:cNvSpPr>
              <a:spLocks noChangeArrowheads="1"/>
            </p:cNvSpPr>
            <p:nvPr/>
          </p:nvSpPr>
          <p:spPr bwMode="auto">
            <a:xfrm>
              <a:off x="9282113" y="4775200"/>
              <a:ext cx="28575" cy="28575"/>
            </a:xfrm>
            <a:prstGeom prst="ellipse">
              <a:avLst/>
            </a:pr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7" name="Oval 28">
              <a:extLst>
                <a:ext uri="{FF2B5EF4-FFF2-40B4-BE49-F238E27FC236}">
                  <a16:creationId xmlns:a16="http://schemas.microsoft.com/office/drawing/2014/main" id="{ACB1CFC1-73D0-484B-A6C0-D3BCD2C1592D}"/>
                </a:ext>
              </a:extLst>
            </p:cNvPr>
            <p:cNvSpPr>
              <a:spLocks noChangeArrowheads="1"/>
            </p:cNvSpPr>
            <p:nvPr/>
          </p:nvSpPr>
          <p:spPr bwMode="auto">
            <a:xfrm>
              <a:off x="8107363" y="4394200"/>
              <a:ext cx="28575" cy="2698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8" name="Oval 29">
              <a:extLst>
                <a:ext uri="{FF2B5EF4-FFF2-40B4-BE49-F238E27FC236}">
                  <a16:creationId xmlns:a16="http://schemas.microsoft.com/office/drawing/2014/main" id="{FD7197F2-D292-432C-A171-0CBEB646653A}"/>
                </a:ext>
              </a:extLst>
            </p:cNvPr>
            <p:cNvSpPr>
              <a:spLocks noChangeArrowheads="1"/>
            </p:cNvSpPr>
            <p:nvPr/>
          </p:nvSpPr>
          <p:spPr bwMode="auto">
            <a:xfrm>
              <a:off x="6556375" y="2727325"/>
              <a:ext cx="28575" cy="2698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9" name="Oval 30">
              <a:extLst>
                <a:ext uri="{FF2B5EF4-FFF2-40B4-BE49-F238E27FC236}">
                  <a16:creationId xmlns:a16="http://schemas.microsoft.com/office/drawing/2014/main" id="{6707ED87-88FD-4A8E-A5EE-002F5F772DE2}"/>
                </a:ext>
              </a:extLst>
            </p:cNvPr>
            <p:cNvSpPr>
              <a:spLocks noChangeArrowheads="1"/>
            </p:cNvSpPr>
            <p:nvPr/>
          </p:nvSpPr>
          <p:spPr bwMode="auto">
            <a:xfrm>
              <a:off x="7775575" y="2525713"/>
              <a:ext cx="28575" cy="28575"/>
            </a:xfrm>
            <a:prstGeom prst="ellipse">
              <a:avLst/>
            </a:pr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0" name="Oval 31">
              <a:extLst>
                <a:ext uri="{FF2B5EF4-FFF2-40B4-BE49-F238E27FC236}">
                  <a16:creationId xmlns:a16="http://schemas.microsoft.com/office/drawing/2014/main" id="{B5610129-766D-432D-8D33-027DCD9B65E6}"/>
                </a:ext>
              </a:extLst>
            </p:cNvPr>
            <p:cNvSpPr>
              <a:spLocks noChangeArrowheads="1"/>
            </p:cNvSpPr>
            <p:nvPr/>
          </p:nvSpPr>
          <p:spPr bwMode="auto">
            <a:xfrm>
              <a:off x="9282113" y="2540000"/>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1" name="Oval 32">
              <a:extLst>
                <a:ext uri="{FF2B5EF4-FFF2-40B4-BE49-F238E27FC236}">
                  <a16:creationId xmlns:a16="http://schemas.microsoft.com/office/drawing/2014/main" id="{9F440B68-750F-45E2-B698-6152C660411D}"/>
                </a:ext>
              </a:extLst>
            </p:cNvPr>
            <p:cNvSpPr>
              <a:spLocks noChangeArrowheads="1"/>
            </p:cNvSpPr>
            <p:nvPr/>
          </p:nvSpPr>
          <p:spPr bwMode="auto">
            <a:xfrm>
              <a:off x="10604500" y="2682875"/>
              <a:ext cx="26987" cy="2698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2" name="Oval 33">
              <a:extLst>
                <a:ext uri="{FF2B5EF4-FFF2-40B4-BE49-F238E27FC236}">
                  <a16:creationId xmlns:a16="http://schemas.microsoft.com/office/drawing/2014/main" id="{F49B883B-4B74-4EF1-9EBB-C7F07FAD8292}"/>
                </a:ext>
              </a:extLst>
            </p:cNvPr>
            <p:cNvSpPr>
              <a:spLocks noChangeArrowheads="1"/>
            </p:cNvSpPr>
            <p:nvPr/>
          </p:nvSpPr>
          <p:spPr bwMode="auto">
            <a:xfrm>
              <a:off x="11060113" y="2554288"/>
              <a:ext cx="63500" cy="61912"/>
            </a:xfrm>
            <a:prstGeom prst="ellipse">
              <a:avLst/>
            </a:pr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3" name="Oval 34">
              <a:extLst>
                <a:ext uri="{FF2B5EF4-FFF2-40B4-BE49-F238E27FC236}">
                  <a16:creationId xmlns:a16="http://schemas.microsoft.com/office/drawing/2014/main" id="{3F45798D-F34A-4723-BAE1-0D1B607E48CB}"/>
                </a:ext>
              </a:extLst>
            </p:cNvPr>
            <p:cNvSpPr>
              <a:spLocks noChangeArrowheads="1"/>
            </p:cNvSpPr>
            <p:nvPr/>
          </p:nvSpPr>
          <p:spPr bwMode="auto">
            <a:xfrm>
              <a:off x="10002838" y="3683000"/>
              <a:ext cx="42862" cy="42862"/>
            </a:xfrm>
            <a:prstGeom prst="ellipse">
              <a:avLst/>
            </a:pr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4" name="Freeform 35">
              <a:extLst>
                <a:ext uri="{FF2B5EF4-FFF2-40B4-BE49-F238E27FC236}">
                  <a16:creationId xmlns:a16="http://schemas.microsoft.com/office/drawing/2014/main" id="{E7924931-0732-48ED-9D67-56A23D1BC7E6}"/>
                </a:ext>
              </a:extLst>
            </p:cNvPr>
            <p:cNvSpPr>
              <a:spLocks/>
            </p:cNvSpPr>
            <p:nvPr/>
          </p:nvSpPr>
          <p:spPr bwMode="auto">
            <a:xfrm>
              <a:off x="7375525" y="3379788"/>
              <a:ext cx="128587" cy="127000"/>
            </a:xfrm>
            <a:custGeom>
              <a:avLst/>
              <a:gdLst>
                <a:gd name="T0" fmla="*/ 40 w 81"/>
                <a:gd name="T1" fmla="*/ 0 h 80"/>
                <a:gd name="T2" fmla="*/ 45 w 81"/>
                <a:gd name="T3" fmla="*/ 36 h 80"/>
                <a:gd name="T4" fmla="*/ 81 w 81"/>
                <a:gd name="T5" fmla="*/ 40 h 80"/>
                <a:gd name="T6" fmla="*/ 45 w 81"/>
                <a:gd name="T7" fmla="*/ 45 h 80"/>
                <a:gd name="T8" fmla="*/ 40 w 81"/>
                <a:gd name="T9" fmla="*/ 80 h 80"/>
                <a:gd name="T10" fmla="*/ 35 w 81"/>
                <a:gd name="T11" fmla="*/ 45 h 80"/>
                <a:gd name="T12" fmla="*/ 0 w 81"/>
                <a:gd name="T13" fmla="*/ 40 h 80"/>
                <a:gd name="T14" fmla="*/ 35 w 81"/>
                <a:gd name="T15" fmla="*/ 36 h 80"/>
                <a:gd name="T16" fmla="*/ 40 w 81"/>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0">
                  <a:moveTo>
                    <a:pt x="40" y="0"/>
                  </a:moveTo>
                  <a:lnTo>
                    <a:pt x="45" y="36"/>
                  </a:lnTo>
                  <a:lnTo>
                    <a:pt x="81" y="40"/>
                  </a:lnTo>
                  <a:lnTo>
                    <a:pt x="45" y="45"/>
                  </a:lnTo>
                  <a:lnTo>
                    <a:pt x="40" y="80"/>
                  </a:lnTo>
                  <a:lnTo>
                    <a:pt x="35" y="45"/>
                  </a:lnTo>
                  <a:lnTo>
                    <a:pt x="0" y="40"/>
                  </a:lnTo>
                  <a:lnTo>
                    <a:pt x="35" y="36"/>
                  </a:lnTo>
                  <a:lnTo>
                    <a:pt x="4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5" name="Freeform 36">
              <a:extLst>
                <a:ext uri="{FF2B5EF4-FFF2-40B4-BE49-F238E27FC236}">
                  <a16:creationId xmlns:a16="http://schemas.microsoft.com/office/drawing/2014/main" id="{0F4DC2FE-D5FD-4476-99E7-A81AFFD73C09}"/>
                </a:ext>
              </a:extLst>
            </p:cNvPr>
            <p:cNvSpPr>
              <a:spLocks/>
            </p:cNvSpPr>
            <p:nvPr/>
          </p:nvSpPr>
          <p:spPr bwMode="auto">
            <a:xfrm>
              <a:off x="10775950" y="3425825"/>
              <a:ext cx="128587" cy="128587"/>
            </a:xfrm>
            <a:custGeom>
              <a:avLst/>
              <a:gdLst>
                <a:gd name="T0" fmla="*/ 40 w 81"/>
                <a:gd name="T1" fmla="*/ 0 h 81"/>
                <a:gd name="T2" fmla="*/ 46 w 81"/>
                <a:gd name="T3" fmla="*/ 35 h 81"/>
                <a:gd name="T4" fmla="*/ 81 w 81"/>
                <a:gd name="T5" fmla="*/ 41 h 81"/>
                <a:gd name="T6" fmla="*/ 46 w 81"/>
                <a:gd name="T7" fmla="*/ 46 h 81"/>
                <a:gd name="T8" fmla="*/ 40 w 81"/>
                <a:gd name="T9" fmla="*/ 81 h 81"/>
                <a:gd name="T10" fmla="*/ 35 w 81"/>
                <a:gd name="T11" fmla="*/ 46 h 81"/>
                <a:gd name="T12" fmla="*/ 0 w 81"/>
                <a:gd name="T13" fmla="*/ 41 h 81"/>
                <a:gd name="T14" fmla="*/ 35 w 81"/>
                <a:gd name="T15" fmla="*/ 35 h 81"/>
                <a:gd name="T16" fmla="*/ 40 w 81"/>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1">
                  <a:moveTo>
                    <a:pt x="40" y="0"/>
                  </a:moveTo>
                  <a:lnTo>
                    <a:pt x="46" y="35"/>
                  </a:lnTo>
                  <a:lnTo>
                    <a:pt x="81" y="41"/>
                  </a:lnTo>
                  <a:lnTo>
                    <a:pt x="46" y="46"/>
                  </a:lnTo>
                  <a:lnTo>
                    <a:pt x="40" y="81"/>
                  </a:lnTo>
                  <a:lnTo>
                    <a:pt x="35" y="46"/>
                  </a:lnTo>
                  <a:lnTo>
                    <a:pt x="0" y="41"/>
                  </a:lnTo>
                  <a:lnTo>
                    <a:pt x="35" y="35"/>
                  </a:lnTo>
                  <a:lnTo>
                    <a:pt x="4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6" name="Freeform 37">
              <a:extLst>
                <a:ext uri="{FF2B5EF4-FFF2-40B4-BE49-F238E27FC236}">
                  <a16:creationId xmlns:a16="http://schemas.microsoft.com/office/drawing/2014/main" id="{71AA32D0-B76E-4D76-A1F3-0382E3F1A8C7}"/>
                </a:ext>
              </a:extLst>
            </p:cNvPr>
            <p:cNvSpPr>
              <a:spLocks/>
            </p:cNvSpPr>
            <p:nvPr/>
          </p:nvSpPr>
          <p:spPr bwMode="auto">
            <a:xfrm>
              <a:off x="8905875" y="2740025"/>
              <a:ext cx="128587" cy="128587"/>
            </a:xfrm>
            <a:custGeom>
              <a:avLst/>
              <a:gdLst>
                <a:gd name="T0" fmla="*/ 40 w 81"/>
                <a:gd name="T1" fmla="*/ 0 h 81"/>
                <a:gd name="T2" fmla="*/ 46 w 81"/>
                <a:gd name="T3" fmla="*/ 35 h 81"/>
                <a:gd name="T4" fmla="*/ 81 w 81"/>
                <a:gd name="T5" fmla="*/ 41 h 81"/>
                <a:gd name="T6" fmla="*/ 46 w 81"/>
                <a:gd name="T7" fmla="*/ 45 h 81"/>
                <a:gd name="T8" fmla="*/ 40 w 81"/>
                <a:gd name="T9" fmla="*/ 81 h 81"/>
                <a:gd name="T10" fmla="*/ 35 w 81"/>
                <a:gd name="T11" fmla="*/ 45 h 81"/>
                <a:gd name="T12" fmla="*/ 0 w 81"/>
                <a:gd name="T13" fmla="*/ 41 h 81"/>
                <a:gd name="T14" fmla="*/ 35 w 81"/>
                <a:gd name="T15" fmla="*/ 35 h 81"/>
                <a:gd name="T16" fmla="*/ 40 w 81"/>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1">
                  <a:moveTo>
                    <a:pt x="40" y="0"/>
                  </a:moveTo>
                  <a:lnTo>
                    <a:pt x="46" y="35"/>
                  </a:lnTo>
                  <a:lnTo>
                    <a:pt x="81" y="41"/>
                  </a:lnTo>
                  <a:lnTo>
                    <a:pt x="46" y="45"/>
                  </a:lnTo>
                  <a:lnTo>
                    <a:pt x="40" y="81"/>
                  </a:lnTo>
                  <a:lnTo>
                    <a:pt x="35" y="45"/>
                  </a:lnTo>
                  <a:lnTo>
                    <a:pt x="0" y="41"/>
                  </a:lnTo>
                  <a:lnTo>
                    <a:pt x="35" y="35"/>
                  </a:lnTo>
                  <a:lnTo>
                    <a:pt x="40" y="0"/>
                  </a:lnTo>
                  <a:close/>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7" name="Oval 38">
              <a:extLst>
                <a:ext uri="{FF2B5EF4-FFF2-40B4-BE49-F238E27FC236}">
                  <a16:creationId xmlns:a16="http://schemas.microsoft.com/office/drawing/2014/main" id="{F362E19E-A60A-4E04-B67F-E48707B9D68B}"/>
                </a:ext>
              </a:extLst>
            </p:cNvPr>
            <p:cNvSpPr>
              <a:spLocks noChangeArrowheads="1"/>
            </p:cNvSpPr>
            <p:nvPr/>
          </p:nvSpPr>
          <p:spPr bwMode="auto">
            <a:xfrm>
              <a:off x="7439025" y="2868613"/>
              <a:ext cx="50800" cy="47625"/>
            </a:xfrm>
            <a:prstGeom prst="ellipse">
              <a:avLst/>
            </a:pr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8" name="Oval 39">
              <a:extLst>
                <a:ext uri="{FF2B5EF4-FFF2-40B4-BE49-F238E27FC236}">
                  <a16:creationId xmlns:a16="http://schemas.microsoft.com/office/drawing/2014/main" id="{51C55129-4BB9-4268-BACC-0520A0A37E30}"/>
                </a:ext>
              </a:extLst>
            </p:cNvPr>
            <p:cNvSpPr>
              <a:spLocks noChangeArrowheads="1"/>
            </p:cNvSpPr>
            <p:nvPr/>
          </p:nvSpPr>
          <p:spPr bwMode="auto">
            <a:xfrm>
              <a:off x="8524875" y="2247900"/>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99" name="Freeform 40">
              <a:extLst>
                <a:ext uri="{FF2B5EF4-FFF2-40B4-BE49-F238E27FC236}">
                  <a16:creationId xmlns:a16="http://schemas.microsoft.com/office/drawing/2014/main" id="{26634F54-40FB-4CEB-AA42-0DA5F25B898A}"/>
                </a:ext>
              </a:extLst>
            </p:cNvPr>
            <p:cNvSpPr>
              <a:spLocks/>
            </p:cNvSpPr>
            <p:nvPr/>
          </p:nvSpPr>
          <p:spPr bwMode="auto">
            <a:xfrm>
              <a:off x="8383588" y="3211513"/>
              <a:ext cx="1212850" cy="503237"/>
            </a:xfrm>
            <a:custGeom>
              <a:avLst/>
              <a:gdLst>
                <a:gd name="T0" fmla="*/ 803 w 820"/>
                <a:gd name="T1" fmla="*/ 188 h 342"/>
                <a:gd name="T2" fmla="*/ 803 w 820"/>
                <a:gd name="T3" fmla="*/ 188 h 342"/>
                <a:gd name="T4" fmla="*/ 804 w 820"/>
                <a:gd name="T5" fmla="*/ 208 h 342"/>
                <a:gd name="T6" fmla="*/ 789 w 820"/>
                <a:gd name="T7" fmla="*/ 283 h 342"/>
                <a:gd name="T8" fmla="*/ 764 w 820"/>
                <a:gd name="T9" fmla="*/ 314 h 342"/>
                <a:gd name="T10" fmla="*/ 718 w 820"/>
                <a:gd name="T11" fmla="*/ 326 h 342"/>
                <a:gd name="T12" fmla="*/ 669 w 820"/>
                <a:gd name="T13" fmla="*/ 320 h 342"/>
                <a:gd name="T14" fmla="*/ 403 w 820"/>
                <a:gd name="T15" fmla="*/ 220 h 342"/>
                <a:gd name="T16" fmla="*/ 123 w 820"/>
                <a:gd name="T17" fmla="*/ 42 h 342"/>
                <a:gd name="T18" fmla="*/ 77 w 820"/>
                <a:gd name="T19" fmla="*/ 10 h 342"/>
                <a:gd name="T20" fmla="*/ 40 w 820"/>
                <a:gd name="T21" fmla="*/ 0 h 342"/>
                <a:gd name="T22" fmla="*/ 23 w 820"/>
                <a:gd name="T23" fmla="*/ 3 h 342"/>
                <a:gd name="T24" fmla="*/ 6 w 820"/>
                <a:gd name="T25" fmla="*/ 20 h 342"/>
                <a:gd name="T26" fmla="*/ 0 w 820"/>
                <a:gd name="T27" fmla="*/ 47 h 342"/>
                <a:gd name="T28" fmla="*/ 11 w 820"/>
                <a:gd name="T29" fmla="*/ 95 h 342"/>
                <a:gd name="T30" fmla="*/ 68 w 820"/>
                <a:gd name="T31" fmla="*/ 179 h 342"/>
                <a:gd name="T32" fmla="*/ 178 w 820"/>
                <a:gd name="T33" fmla="*/ 261 h 342"/>
                <a:gd name="T34" fmla="*/ 186 w 820"/>
                <a:gd name="T35" fmla="*/ 247 h 342"/>
                <a:gd name="T36" fmla="*/ 56 w 820"/>
                <a:gd name="T37" fmla="*/ 141 h 342"/>
                <a:gd name="T38" fmla="*/ 26 w 820"/>
                <a:gd name="T39" fmla="*/ 89 h 342"/>
                <a:gd name="T40" fmla="*/ 16 w 820"/>
                <a:gd name="T41" fmla="*/ 47 h 342"/>
                <a:gd name="T42" fmla="*/ 22 w 820"/>
                <a:gd name="T43" fmla="*/ 23 h 342"/>
                <a:gd name="T44" fmla="*/ 30 w 820"/>
                <a:gd name="T45" fmla="*/ 18 h 342"/>
                <a:gd name="T46" fmla="*/ 40 w 820"/>
                <a:gd name="T47" fmla="*/ 16 h 342"/>
                <a:gd name="T48" fmla="*/ 70 w 820"/>
                <a:gd name="T49" fmla="*/ 24 h 342"/>
                <a:gd name="T50" fmla="*/ 112 w 820"/>
                <a:gd name="T51" fmla="*/ 54 h 342"/>
                <a:gd name="T52" fmla="*/ 439 w 820"/>
                <a:gd name="T53" fmla="*/ 255 h 342"/>
                <a:gd name="T54" fmla="*/ 600 w 820"/>
                <a:gd name="T55" fmla="*/ 318 h 342"/>
                <a:gd name="T56" fmla="*/ 666 w 820"/>
                <a:gd name="T57" fmla="*/ 336 h 342"/>
                <a:gd name="T58" fmla="*/ 718 w 820"/>
                <a:gd name="T59" fmla="*/ 342 h 342"/>
                <a:gd name="T60" fmla="*/ 773 w 820"/>
                <a:gd name="T61" fmla="*/ 327 h 342"/>
                <a:gd name="T62" fmla="*/ 798 w 820"/>
                <a:gd name="T63" fmla="*/ 300 h 342"/>
                <a:gd name="T64" fmla="*/ 816 w 820"/>
                <a:gd name="T65" fmla="*/ 251 h 342"/>
                <a:gd name="T66" fmla="*/ 820 w 820"/>
                <a:gd name="T67" fmla="*/ 208 h 342"/>
                <a:gd name="T68" fmla="*/ 819 w 820"/>
                <a:gd name="T69" fmla="*/ 186 h 342"/>
                <a:gd name="T70" fmla="*/ 803 w 820"/>
                <a:gd name="T71" fmla="*/ 188 h 342"/>
                <a:gd name="T72" fmla="*/ 803 w 820"/>
                <a:gd name="T73" fmla="*/ 18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20" h="342">
                  <a:moveTo>
                    <a:pt x="803" y="188"/>
                  </a:moveTo>
                  <a:cubicBezTo>
                    <a:pt x="803" y="188"/>
                    <a:pt x="803" y="188"/>
                    <a:pt x="803" y="188"/>
                  </a:cubicBezTo>
                  <a:cubicBezTo>
                    <a:pt x="803" y="188"/>
                    <a:pt x="804" y="196"/>
                    <a:pt x="804" y="208"/>
                  </a:cubicBezTo>
                  <a:cubicBezTo>
                    <a:pt x="804" y="227"/>
                    <a:pt x="801" y="258"/>
                    <a:pt x="789" y="283"/>
                  </a:cubicBezTo>
                  <a:cubicBezTo>
                    <a:pt x="783" y="295"/>
                    <a:pt x="775" y="306"/>
                    <a:pt x="764" y="314"/>
                  </a:cubicBezTo>
                  <a:cubicBezTo>
                    <a:pt x="752" y="321"/>
                    <a:pt x="737" y="326"/>
                    <a:pt x="718" y="326"/>
                  </a:cubicBezTo>
                  <a:cubicBezTo>
                    <a:pt x="705" y="326"/>
                    <a:pt x="688" y="324"/>
                    <a:pt x="669" y="320"/>
                  </a:cubicBezTo>
                  <a:cubicBezTo>
                    <a:pt x="602" y="307"/>
                    <a:pt x="503" y="270"/>
                    <a:pt x="403" y="220"/>
                  </a:cubicBezTo>
                  <a:cubicBezTo>
                    <a:pt x="302" y="170"/>
                    <a:pt x="199" y="107"/>
                    <a:pt x="123" y="42"/>
                  </a:cubicBezTo>
                  <a:cubicBezTo>
                    <a:pt x="106" y="27"/>
                    <a:pt x="91" y="17"/>
                    <a:pt x="77" y="10"/>
                  </a:cubicBezTo>
                  <a:cubicBezTo>
                    <a:pt x="63" y="3"/>
                    <a:pt x="51" y="0"/>
                    <a:pt x="40" y="0"/>
                  </a:cubicBezTo>
                  <a:cubicBezTo>
                    <a:pt x="34" y="0"/>
                    <a:pt x="28" y="1"/>
                    <a:pt x="23" y="3"/>
                  </a:cubicBezTo>
                  <a:cubicBezTo>
                    <a:pt x="15" y="7"/>
                    <a:pt x="9" y="13"/>
                    <a:pt x="6" y="20"/>
                  </a:cubicBezTo>
                  <a:cubicBezTo>
                    <a:pt x="2" y="28"/>
                    <a:pt x="0" y="37"/>
                    <a:pt x="0" y="47"/>
                  </a:cubicBezTo>
                  <a:cubicBezTo>
                    <a:pt x="0" y="61"/>
                    <a:pt x="4" y="77"/>
                    <a:pt x="11" y="95"/>
                  </a:cubicBezTo>
                  <a:cubicBezTo>
                    <a:pt x="21" y="121"/>
                    <a:pt x="40" y="150"/>
                    <a:pt x="68" y="179"/>
                  </a:cubicBezTo>
                  <a:cubicBezTo>
                    <a:pt x="96" y="208"/>
                    <a:pt x="132" y="237"/>
                    <a:pt x="178" y="261"/>
                  </a:cubicBezTo>
                  <a:cubicBezTo>
                    <a:pt x="186" y="247"/>
                    <a:pt x="186" y="247"/>
                    <a:pt x="186" y="247"/>
                  </a:cubicBezTo>
                  <a:cubicBezTo>
                    <a:pt x="126" y="215"/>
                    <a:pt x="84" y="177"/>
                    <a:pt x="56" y="141"/>
                  </a:cubicBezTo>
                  <a:cubicBezTo>
                    <a:pt x="42" y="122"/>
                    <a:pt x="32" y="105"/>
                    <a:pt x="26" y="89"/>
                  </a:cubicBezTo>
                  <a:cubicBezTo>
                    <a:pt x="19" y="72"/>
                    <a:pt x="16" y="58"/>
                    <a:pt x="16" y="47"/>
                  </a:cubicBezTo>
                  <a:cubicBezTo>
                    <a:pt x="16" y="36"/>
                    <a:pt x="19" y="28"/>
                    <a:pt x="22" y="23"/>
                  </a:cubicBezTo>
                  <a:cubicBezTo>
                    <a:pt x="24" y="21"/>
                    <a:pt x="27" y="19"/>
                    <a:pt x="30" y="18"/>
                  </a:cubicBezTo>
                  <a:cubicBezTo>
                    <a:pt x="32" y="17"/>
                    <a:pt x="36" y="16"/>
                    <a:pt x="40" y="16"/>
                  </a:cubicBezTo>
                  <a:cubicBezTo>
                    <a:pt x="48" y="16"/>
                    <a:pt x="58" y="18"/>
                    <a:pt x="70" y="24"/>
                  </a:cubicBezTo>
                  <a:cubicBezTo>
                    <a:pt x="82" y="30"/>
                    <a:pt x="96" y="40"/>
                    <a:pt x="112" y="54"/>
                  </a:cubicBezTo>
                  <a:cubicBezTo>
                    <a:pt x="201" y="130"/>
                    <a:pt x="324" y="202"/>
                    <a:pt x="439" y="255"/>
                  </a:cubicBezTo>
                  <a:cubicBezTo>
                    <a:pt x="496" y="282"/>
                    <a:pt x="552" y="303"/>
                    <a:pt x="600" y="318"/>
                  </a:cubicBezTo>
                  <a:cubicBezTo>
                    <a:pt x="624" y="326"/>
                    <a:pt x="646" y="332"/>
                    <a:pt x="666" y="336"/>
                  </a:cubicBezTo>
                  <a:cubicBezTo>
                    <a:pt x="686" y="340"/>
                    <a:pt x="703" y="342"/>
                    <a:pt x="718" y="342"/>
                  </a:cubicBezTo>
                  <a:cubicBezTo>
                    <a:pt x="740" y="342"/>
                    <a:pt x="758" y="337"/>
                    <a:pt x="773" y="327"/>
                  </a:cubicBezTo>
                  <a:cubicBezTo>
                    <a:pt x="783" y="320"/>
                    <a:pt x="791" y="310"/>
                    <a:pt x="798" y="300"/>
                  </a:cubicBezTo>
                  <a:cubicBezTo>
                    <a:pt x="807" y="285"/>
                    <a:pt x="813" y="268"/>
                    <a:pt x="816" y="251"/>
                  </a:cubicBezTo>
                  <a:cubicBezTo>
                    <a:pt x="819" y="235"/>
                    <a:pt x="820" y="219"/>
                    <a:pt x="820" y="208"/>
                  </a:cubicBezTo>
                  <a:cubicBezTo>
                    <a:pt x="820" y="195"/>
                    <a:pt x="819" y="186"/>
                    <a:pt x="819" y="186"/>
                  </a:cubicBezTo>
                  <a:cubicBezTo>
                    <a:pt x="803" y="188"/>
                    <a:pt x="803" y="188"/>
                    <a:pt x="803" y="188"/>
                  </a:cubicBezTo>
                  <a:cubicBezTo>
                    <a:pt x="803" y="188"/>
                    <a:pt x="803" y="188"/>
                    <a:pt x="803" y="188"/>
                  </a:cubicBezTo>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0" name="Freeform 41">
              <a:extLst>
                <a:ext uri="{FF2B5EF4-FFF2-40B4-BE49-F238E27FC236}">
                  <a16:creationId xmlns:a16="http://schemas.microsoft.com/office/drawing/2014/main" id="{4A362A41-C35A-4F37-B492-C41A252B5368}"/>
                </a:ext>
              </a:extLst>
            </p:cNvPr>
            <p:cNvSpPr>
              <a:spLocks/>
            </p:cNvSpPr>
            <p:nvPr/>
          </p:nvSpPr>
          <p:spPr bwMode="auto">
            <a:xfrm>
              <a:off x="8477250" y="3370263"/>
              <a:ext cx="388937" cy="527050"/>
            </a:xfrm>
            <a:custGeom>
              <a:avLst/>
              <a:gdLst>
                <a:gd name="T0" fmla="*/ 75 w 263"/>
                <a:gd name="T1" fmla="*/ 358 h 358"/>
                <a:gd name="T2" fmla="*/ 263 w 263"/>
                <a:gd name="T3" fmla="*/ 36 h 358"/>
                <a:gd name="T4" fmla="*/ 244 w 263"/>
                <a:gd name="T5" fmla="*/ 25 h 358"/>
                <a:gd name="T6" fmla="*/ 220 w 263"/>
                <a:gd name="T7" fmla="*/ 11 h 358"/>
                <a:gd name="T8" fmla="*/ 219 w 263"/>
                <a:gd name="T9" fmla="*/ 10 h 358"/>
                <a:gd name="T10" fmla="*/ 169 w 263"/>
                <a:gd name="T11" fmla="*/ 23 h 358"/>
                <a:gd name="T12" fmla="*/ 0 w 263"/>
                <a:gd name="T13" fmla="*/ 314 h 358"/>
                <a:gd name="T14" fmla="*/ 75 w 263"/>
                <a:gd name="T15" fmla="*/ 358 h 3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 h="358">
                  <a:moveTo>
                    <a:pt x="75" y="358"/>
                  </a:moveTo>
                  <a:cubicBezTo>
                    <a:pt x="263" y="36"/>
                    <a:pt x="263" y="36"/>
                    <a:pt x="263" y="36"/>
                  </a:cubicBezTo>
                  <a:cubicBezTo>
                    <a:pt x="244" y="25"/>
                    <a:pt x="244" y="25"/>
                    <a:pt x="244" y="25"/>
                  </a:cubicBezTo>
                  <a:cubicBezTo>
                    <a:pt x="220" y="11"/>
                    <a:pt x="220" y="11"/>
                    <a:pt x="220" y="11"/>
                  </a:cubicBezTo>
                  <a:cubicBezTo>
                    <a:pt x="219" y="10"/>
                    <a:pt x="219" y="10"/>
                    <a:pt x="219" y="10"/>
                  </a:cubicBezTo>
                  <a:cubicBezTo>
                    <a:pt x="201" y="0"/>
                    <a:pt x="179" y="6"/>
                    <a:pt x="169" y="23"/>
                  </a:cubicBezTo>
                  <a:cubicBezTo>
                    <a:pt x="0" y="314"/>
                    <a:pt x="0" y="314"/>
                    <a:pt x="0" y="314"/>
                  </a:cubicBezTo>
                  <a:cubicBezTo>
                    <a:pt x="75" y="358"/>
                    <a:pt x="75" y="358"/>
                    <a:pt x="75" y="35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1" name="Freeform 42">
              <a:extLst>
                <a:ext uri="{FF2B5EF4-FFF2-40B4-BE49-F238E27FC236}">
                  <a16:creationId xmlns:a16="http://schemas.microsoft.com/office/drawing/2014/main" id="{2F246441-3663-47C6-9D90-20C18D085B77}"/>
                </a:ext>
              </a:extLst>
            </p:cNvPr>
            <p:cNvSpPr>
              <a:spLocks/>
            </p:cNvSpPr>
            <p:nvPr/>
          </p:nvSpPr>
          <p:spPr bwMode="auto">
            <a:xfrm>
              <a:off x="8558213" y="4062413"/>
              <a:ext cx="22225" cy="17462"/>
            </a:xfrm>
            <a:custGeom>
              <a:avLst/>
              <a:gdLst>
                <a:gd name="T0" fmla="*/ 14 w 14"/>
                <a:gd name="T1" fmla="*/ 0 h 11"/>
                <a:gd name="T2" fmla="*/ 0 w 14"/>
                <a:gd name="T3" fmla="*/ 11 h 11"/>
                <a:gd name="T4" fmla="*/ 14 w 14"/>
                <a:gd name="T5" fmla="*/ 0 h 11"/>
              </a:gdLst>
              <a:ahLst/>
              <a:cxnLst>
                <a:cxn ang="0">
                  <a:pos x="T0" y="T1"/>
                </a:cxn>
                <a:cxn ang="0">
                  <a:pos x="T2" y="T3"/>
                </a:cxn>
                <a:cxn ang="0">
                  <a:pos x="T4" y="T5"/>
                </a:cxn>
              </a:cxnLst>
              <a:rect l="0" t="0" r="r" b="b"/>
              <a:pathLst>
                <a:path w="14" h="11">
                  <a:moveTo>
                    <a:pt x="14" y="0"/>
                  </a:moveTo>
                  <a:lnTo>
                    <a:pt x="0" y="11"/>
                  </a:lnTo>
                  <a:lnTo>
                    <a:pt x="14" y="0"/>
                  </a:lnTo>
                  <a:close/>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2" name="Line 43">
              <a:extLst>
                <a:ext uri="{FF2B5EF4-FFF2-40B4-BE49-F238E27FC236}">
                  <a16:creationId xmlns:a16="http://schemas.microsoft.com/office/drawing/2014/main" id="{4417FA6C-CAF2-4E6A-9F90-B035A397796A}"/>
                </a:ext>
              </a:extLst>
            </p:cNvPr>
            <p:cNvSpPr>
              <a:spLocks noChangeShapeType="1"/>
            </p:cNvSpPr>
            <p:nvPr/>
          </p:nvSpPr>
          <p:spPr bwMode="auto">
            <a:xfrm flipH="1">
              <a:off x="8558213" y="4062413"/>
              <a:ext cx="22225" cy="1746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3" name="Freeform 44">
              <a:extLst>
                <a:ext uri="{FF2B5EF4-FFF2-40B4-BE49-F238E27FC236}">
                  <a16:creationId xmlns:a16="http://schemas.microsoft.com/office/drawing/2014/main" id="{17DFE50D-51F9-4112-9BB3-1A88AC8FE937}"/>
                </a:ext>
              </a:extLst>
            </p:cNvPr>
            <p:cNvSpPr>
              <a:spLocks/>
            </p:cNvSpPr>
            <p:nvPr/>
          </p:nvSpPr>
          <p:spPr bwMode="auto">
            <a:xfrm>
              <a:off x="8483600" y="4121150"/>
              <a:ext cx="22225" cy="17462"/>
            </a:xfrm>
            <a:custGeom>
              <a:avLst/>
              <a:gdLst>
                <a:gd name="T0" fmla="*/ 14 w 14"/>
                <a:gd name="T1" fmla="*/ 0 h 11"/>
                <a:gd name="T2" fmla="*/ 0 w 14"/>
                <a:gd name="T3" fmla="*/ 11 h 11"/>
                <a:gd name="T4" fmla="*/ 14 w 14"/>
                <a:gd name="T5" fmla="*/ 0 h 11"/>
              </a:gdLst>
              <a:ahLst/>
              <a:cxnLst>
                <a:cxn ang="0">
                  <a:pos x="T0" y="T1"/>
                </a:cxn>
                <a:cxn ang="0">
                  <a:pos x="T2" y="T3"/>
                </a:cxn>
                <a:cxn ang="0">
                  <a:pos x="T4" y="T5"/>
                </a:cxn>
              </a:cxnLst>
              <a:rect l="0" t="0" r="r" b="b"/>
              <a:pathLst>
                <a:path w="14" h="11">
                  <a:moveTo>
                    <a:pt x="14" y="0"/>
                  </a:moveTo>
                  <a:lnTo>
                    <a:pt x="0" y="11"/>
                  </a:lnTo>
                  <a:lnTo>
                    <a:pt x="14" y="0"/>
                  </a:lnTo>
                  <a:close/>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4" name="Freeform 45">
              <a:extLst>
                <a:ext uri="{FF2B5EF4-FFF2-40B4-BE49-F238E27FC236}">
                  <a16:creationId xmlns:a16="http://schemas.microsoft.com/office/drawing/2014/main" id="{6656681D-5CAA-41A8-95B8-7CC208545907}"/>
                </a:ext>
              </a:extLst>
            </p:cNvPr>
            <p:cNvSpPr>
              <a:spLocks/>
            </p:cNvSpPr>
            <p:nvPr/>
          </p:nvSpPr>
          <p:spPr bwMode="auto">
            <a:xfrm>
              <a:off x="8483600" y="4121150"/>
              <a:ext cx="22225" cy="17462"/>
            </a:xfrm>
            <a:custGeom>
              <a:avLst/>
              <a:gdLst>
                <a:gd name="T0" fmla="*/ 14 w 14"/>
                <a:gd name="T1" fmla="*/ 0 h 11"/>
                <a:gd name="T2" fmla="*/ 0 w 14"/>
                <a:gd name="T3" fmla="*/ 11 h 11"/>
                <a:gd name="T4" fmla="*/ 14 w 14"/>
                <a:gd name="T5" fmla="*/ 0 h 11"/>
              </a:gdLst>
              <a:ahLst/>
              <a:cxnLst>
                <a:cxn ang="0">
                  <a:pos x="T0" y="T1"/>
                </a:cxn>
                <a:cxn ang="0">
                  <a:pos x="T2" y="T3"/>
                </a:cxn>
                <a:cxn ang="0">
                  <a:pos x="T4" y="T5"/>
                </a:cxn>
              </a:cxnLst>
              <a:rect l="0" t="0" r="r" b="b"/>
              <a:pathLst>
                <a:path w="14" h="11">
                  <a:moveTo>
                    <a:pt x="14" y="0"/>
                  </a:moveTo>
                  <a:lnTo>
                    <a:pt x="0" y="11"/>
                  </a:lnTo>
                  <a:lnTo>
                    <a:pt x="1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5" name="Freeform 46">
              <a:extLst>
                <a:ext uri="{FF2B5EF4-FFF2-40B4-BE49-F238E27FC236}">
                  <a16:creationId xmlns:a16="http://schemas.microsoft.com/office/drawing/2014/main" id="{E93391C6-B04D-4B6E-9BAD-064EA49B38BE}"/>
                </a:ext>
              </a:extLst>
            </p:cNvPr>
            <p:cNvSpPr>
              <a:spLocks/>
            </p:cNvSpPr>
            <p:nvPr/>
          </p:nvSpPr>
          <p:spPr bwMode="auto">
            <a:xfrm>
              <a:off x="8521700" y="4106863"/>
              <a:ext cx="3175" cy="3175"/>
            </a:xfrm>
            <a:custGeom>
              <a:avLst/>
              <a:gdLst>
                <a:gd name="T0" fmla="*/ 3 w 3"/>
                <a:gd name="T1" fmla="*/ 0 h 2"/>
                <a:gd name="T2" fmla="*/ 0 w 3"/>
                <a:gd name="T3" fmla="*/ 1 h 2"/>
                <a:gd name="T4" fmla="*/ 0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1"/>
                    <a:pt x="0" y="1"/>
                  </a:cubicBezTo>
                  <a:cubicBezTo>
                    <a:pt x="0" y="2"/>
                    <a:pt x="0" y="2"/>
                    <a:pt x="0" y="2"/>
                  </a:cubicBezTo>
                  <a:cubicBezTo>
                    <a:pt x="3" y="0"/>
                    <a:pt x="3" y="0"/>
                    <a:pt x="3" y="0"/>
                  </a:cubicBezTo>
                </a:path>
              </a:pathLst>
            </a:custGeom>
            <a:solidFill>
              <a:srgbClr val="7D33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6" name="Freeform 47">
              <a:extLst>
                <a:ext uri="{FF2B5EF4-FFF2-40B4-BE49-F238E27FC236}">
                  <a16:creationId xmlns:a16="http://schemas.microsoft.com/office/drawing/2014/main" id="{68F75BD2-7F17-49F6-91CD-4A9EDF87EF12}"/>
                </a:ext>
              </a:extLst>
            </p:cNvPr>
            <p:cNvSpPr>
              <a:spLocks/>
            </p:cNvSpPr>
            <p:nvPr/>
          </p:nvSpPr>
          <p:spPr bwMode="auto">
            <a:xfrm>
              <a:off x="8272463" y="3786188"/>
              <a:ext cx="530225" cy="431800"/>
            </a:xfrm>
            <a:custGeom>
              <a:avLst/>
              <a:gdLst>
                <a:gd name="T0" fmla="*/ 358 w 358"/>
                <a:gd name="T1" fmla="*/ 62 h 294"/>
                <a:gd name="T2" fmla="*/ 206 w 358"/>
                <a:gd name="T3" fmla="*/ 0 h 294"/>
                <a:gd name="T4" fmla="*/ 32 w 358"/>
                <a:gd name="T5" fmla="*/ 184 h 294"/>
                <a:gd name="T6" fmla="*/ 32 w 358"/>
                <a:gd name="T7" fmla="*/ 184 h 294"/>
                <a:gd name="T8" fmla="*/ 32 w 358"/>
                <a:gd name="T9" fmla="*/ 184 h 294"/>
                <a:gd name="T10" fmla="*/ 73 w 358"/>
                <a:gd name="T11" fmla="*/ 294 h 294"/>
                <a:gd name="T12" fmla="*/ 358 w 358"/>
                <a:gd name="T13" fmla="*/ 62 h 294"/>
              </a:gdLst>
              <a:ahLst/>
              <a:cxnLst>
                <a:cxn ang="0">
                  <a:pos x="T0" y="T1"/>
                </a:cxn>
                <a:cxn ang="0">
                  <a:pos x="T2" y="T3"/>
                </a:cxn>
                <a:cxn ang="0">
                  <a:pos x="T4" y="T5"/>
                </a:cxn>
                <a:cxn ang="0">
                  <a:pos x="T6" y="T7"/>
                </a:cxn>
                <a:cxn ang="0">
                  <a:pos x="T8" y="T9"/>
                </a:cxn>
                <a:cxn ang="0">
                  <a:pos x="T10" y="T11"/>
                </a:cxn>
                <a:cxn ang="0">
                  <a:pos x="T12" y="T13"/>
                </a:cxn>
              </a:cxnLst>
              <a:rect l="0" t="0" r="r" b="b"/>
              <a:pathLst>
                <a:path w="358" h="294">
                  <a:moveTo>
                    <a:pt x="358" y="62"/>
                  </a:moveTo>
                  <a:cubicBezTo>
                    <a:pt x="206" y="0"/>
                    <a:pt x="206" y="0"/>
                    <a:pt x="206" y="0"/>
                  </a:cubicBezTo>
                  <a:cubicBezTo>
                    <a:pt x="32" y="184"/>
                    <a:pt x="32" y="184"/>
                    <a:pt x="32" y="184"/>
                  </a:cubicBezTo>
                  <a:cubicBezTo>
                    <a:pt x="32" y="184"/>
                    <a:pt x="32" y="184"/>
                    <a:pt x="32" y="184"/>
                  </a:cubicBezTo>
                  <a:cubicBezTo>
                    <a:pt x="32" y="184"/>
                    <a:pt x="32" y="184"/>
                    <a:pt x="32" y="184"/>
                  </a:cubicBezTo>
                  <a:cubicBezTo>
                    <a:pt x="29" y="190"/>
                    <a:pt x="0" y="255"/>
                    <a:pt x="73" y="294"/>
                  </a:cubicBezTo>
                  <a:cubicBezTo>
                    <a:pt x="358" y="62"/>
                    <a:pt x="358" y="62"/>
                    <a:pt x="358" y="62"/>
                  </a:cubicBezTo>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7" name="Freeform 48">
              <a:extLst>
                <a:ext uri="{FF2B5EF4-FFF2-40B4-BE49-F238E27FC236}">
                  <a16:creationId xmlns:a16="http://schemas.microsoft.com/office/drawing/2014/main" id="{5FD6472F-5174-4628-B706-DD55564CD1D9}"/>
                </a:ext>
              </a:extLst>
            </p:cNvPr>
            <p:cNvSpPr>
              <a:spLocks/>
            </p:cNvSpPr>
            <p:nvPr/>
          </p:nvSpPr>
          <p:spPr bwMode="auto">
            <a:xfrm>
              <a:off x="7877175" y="3854450"/>
              <a:ext cx="442912" cy="327025"/>
            </a:xfrm>
            <a:custGeom>
              <a:avLst/>
              <a:gdLst>
                <a:gd name="T0" fmla="*/ 242 w 299"/>
                <a:gd name="T1" fmla="*/ 222 h 222"/>
                <a:gd name="T2" fmla="*/ 299 w 299"/>
                <a:gd name="T3" fmla="*/ 137 h 222"/>
                <a:gd name="T4" fmla="*/ 298 w 299"/>
                <a:gd name="T5" fmla="*/ 137 h 222"/>
                <a:gd name="T6" fmla="*/ 299 w 299"/>
                <a:gd name="T7" fmla="*/ 137 h 222"/>
                <a:gd name="T8" fmla="*/ 152 w 299"/>
                <a:gd name="T9" fmla="*/ 36 h 222"/>
                <a:gd name="T10" fmla="*/ 116 w 299"/>
                <a:gd name="T11" fmla="*/ 8 h 222"/>
                <a:gd name="T12" fmla="*/ 99 w 299"/>
                <a:gd name="T13" fmla="*/ 10 h 222"/>
                <a:gd name="T14" fmla="*/ 7 w 299"/>
                <a:gd name="T15" fmla="*/ 130 h 222"/>
                <a:gd name="T16" fmla="*/ 8 w 299"/>
                <a:gd name="T17" fmla="*/ 143 h 222"/>
                <a:gd name="T18" fmla="*/ 27 w 299"/>
                <a:gd name="T19" fmla="*/ 158 h 222"/>
                <a:gd name="T20" fmla="*/ 125 w 299"/>
                <a:gd name="T21" fmla="*/ 113 h 222"/>
                <a:gd name="T22" fmla="*/ 242 w 299"/>
                <a:gd name="T23"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9" h="222">
                  <a:moveTo>
                    <a:pt x="242" y="222"/>
                  </a:moveTo>
                  <a:cubicBezTo>
                    <a:pt x="249" y="177"/>
                    <a:pt x="294" y="141"/>
                    <a:pt x="299" y="137"/>
                  </a:cubicBezTo>
                  <a:cubicBezTo>
                    <a:pt x="298" y="137"/>
                    <a:pt x="298" y="137"/>
                    <a:pt x="298" y="137"/>
                  </a:cubicBezTo>
                  <a:cubicBezTo>
                    <a:pt x="299" y="137"/>
                    <a:pt x="299" y="137"/>
                    <a:pt x="299" y="137"/>
                  </a:cubicBezTo>
                  <a:cubicBezTo>
                    <a:pt x="152" y="36"/>
                    <a:pt x="152" y="36"/>
                    <a:pt x="152" y="36"/>
                  </a:cubicBezTo>
                  <a:cubicBezTo>
                    <a:pt x="116" y="8"/>
                    <a:pt x="116" y="8"/>
                    <a:pt x="116" y="8"/>
                  </a:cubicBezTo>
                  <a:cubicBezTo>
                    <a:pt x="116" y="8"/>
                    <a:pt x="107" y="0"/>
                    <a:pt x="99" y="10"/>
                  </a:cubicBezTo>
                  <a:cubicBezTo>
                    <a:pt x="7" y="130"/>
                    <a:pt x="7" y="130"/>
                    <a:pt x="7" y="130"/>
                  </a:cubicBezTo>
                  <a:cubicBezTo>
                    <a:pt x="7" y="130"/>
                    <a:pt x="0" y="136"/>
                    <a:pt x="8" y="143"/>
                  </a:cubicBezTo>
                  <a:cubicBezTo>
                    <a:pt x="8" y="143"/>
                    <a:pt x="8" y="143"/>
                    <a:pt x="27" y="158"/>
                  </a:cubicBezTo>
                  <a:cubicBezTo>
                    <a:pt x="48" y="174"/>
                    <a:pt x="113" y="127"/>
                    <a:pt x="125" y="113"/>
                  </a:cubicBezTo>
                  <a:cubicBezTo>
                    <a:pt x="242" y="222"/>
                    <a:pt x="242" y="222"/>
                    <a:pt x="242" y="2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8" name="Freeform 49">
              <a:extLst>
                <a:ext uri="{FF2B5EF4-FFF2-40B4-BE49-F238E27FC236}">
                  <a16:creationId xmlns:a16="http://schemas.microsoft.com/office/drawing/2014/main" id="{177DE760-D995-46F5-A0F8-2227EB54223C}"/>
                </a:ext>
              </a:extLst>
            </p:cNvPr>
            <p:cNvSpPr>
              <a:spLocks/>
            </p:cNvSpPr>
            <p:nvPr/>
          </p:nvSpPr>
          <p:spPr bwMode="auto">
            <a:xfrm>
              <a:off x="7877175" y="3854450"/>
              <a:ext cx="185737" cy="239712"/>
            </a:xfrm>
            <a:custGeom>
              <a:avLst/>
              <a:gdLst>
                <a:gd name="T0" fmla="*/ 39 w 126"/>
                <a:gd name="T1" fmla="*/ 143 h 163"/>
                <a:gd name="T2" fmla="*/ 40 w 126"/>
                <a:gd name="T3" fmla="*/ 143 h 163"/>
                <a:gd name="T4" fmla="*/ 39 w 126"/>
                <a:gd name="T5" fmla="*/ 143 h 163"/>
                <a:gd name="T6" fmla="*/ 38 w 126"/>
                <a:gd name="T7" fmla="*/ 130 h 163"/>
                <a:gd name="T8" fmla="*/ 126 w 126"/>
                <a:gd name="T9" fmla="*/ 16 h 163"/>
                <a:gd name="T10" fmla="*/ 116 w 126"/>
                <a:gd name="T11" fmla="*/ 8 h 163"/>
                <a:gd name="T12" fmla="*/ 99 w 126"/>
                <a:gd name="T13" fmla="*/ 10 h 163"/>
                <a:gd name="T14" fmla="*/ 7 w 126"/>
                <a:gd name="T15" fmla="*/ 130 h 163"/>
                <a:gd name="T16" fmla="*/ 8 w 126"/>
                <a:gd name="T17" fmla="*/ 143 h 163"/>
                <a:gd name="T18" fmla="*/ 27 w 126"/>
                <a:gd name="T19" fmla="*/ 158 h 163"/>
                <a:gd name="T20" fmla="*/ 58 w 126"/>
                <a:gd name="T21" fmla="*/ 157 h 163"/>
                <a:gd name="T22" fmla="*/ 39 w 126"/>
                <a:gd name="T23" fmla="*/ 14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 h="163">
                  <a:moveTo>
                    <a:pt x="39" y="143"/>
                  </a:moveTo>
                  <a:cubicBezTo>
                    <a:pt x="40" y="143"/>
                    <a:pt x="40" y="143"/>
                    <a:pt x="40" y="143"/>
                  </a:cubicBezTo>
                  <a:cubicBezTo>
                    <a:pt x="39" y="143"/>
                    <a:pt x="39" y="143"/>
                    <a:pt x="39" y="143"/>
                  </a:cubicBezTo>
                  <a:cubicBezTo>
                    <a:pt x="31" y="136"/>
                    <a:pt x="38" y="130"/>
                    <a:pt x="38" y="130"/>
                  </a:cubicBezTo>
                  <a:cubicBezTo>
                    <a:pt x="126" y="16"/>
                    <a:pt x="126" y="16"/>
                    <a:pt x="126" y="16"/>
                  </a:cubicBezTo>
                  <a:cubicBezTo>
                    <a:pt x="116" y="8"/>
                    <a:pt x="116" y="8"/>
                    <a:pt x="116" y="8"/>
                  </a:cubicBezTo>
                  <a:cubicBezTo>
                    <a:pt x="116" y="8"/>
                    <a:pt x="107" y="0"/>
                    <a:pt x="99" y="10"/>
                  </a:cubicBezTo>
                  <a:cubicBezTo>
                    <a:pt x="7" y="130"/>
                    <a:pt x="7" y="130"/>
                    <a:pt x="7" y="130"/>
                  </a:cubicBezTo>
                  <a:cubicBezTo>
                    <a:pt x="7" y="130"/>
                    <a:pt x="0" y="136"/>
                    <a:pt x="8" y="143"/>
                  </a:cubicBezTo>
                  <a:cubicBezTo>
                    <a:pt x="8" y="143"/>
                    <a:pt x="8" y="143"/>
                    <a:pt x="27" y="158"/>
                  </a:cubicBezTo>
                  <a:cubicBezTo>
                    <a:pt x="34" y="163"/>
                    <a:pt x="45" y="162"/>
                    <a:pt x="58" y="157"/>
                  </a:cubicBezTo>
                  <a:cubicBezTo>
                    <a:pt x="39" y="143"/>
                    <a:pt x="39" y="143"/>
                    <a:pt x="39" y="143"/>
                  </a:cubicBezTo>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09" name="Freeform 50">
              <a:extLst>
                <a:ext uri="{FF2B5EF4-FFF2-40B4-BE49-F238E27FC236}">
                  <a16:creationId xmlns:a16="http://schemas.microsoft.com/office/drawing/2014/main" id="{B1E10501-A862-46BA-BC8B-2DA3A79ADC46}"/>
                </a:ext>
              </a:extLst>
            </p:cNvPr>
            <p:cNvSpPr>
              <a:spLocks/>
            </p:cNvSpPr>
            <p:nvPr/>
          </p:nvSpPr>
          <p:spPr bwMode="auto">
            <a:xfrm>
              <a:off x="8367713" y="4021138"/>
              <a:ext cx="176212" cy="165100"/>
            </a:xfrm>
            <a:custGeom>
              <a:avLst/>
              <a:gdLst>
                <a:gd name="T0" fmla="*/ 79 w 120"/>
                <a:gd name="T1" fmla="*/ 0 h 112"/>
                <a:gd name="T2" fmla="*/ 72 w 120"/>
                <a:gd name="T3" fmla="*/ 2 h 112"/>
                <a:gd name="T4" fmla="*/ 5 w 120"/>
                <a:gd name="T5" fmla="*/ 56 h 112"/>
                <a:gd name="T6" fmla="*/ 4 w 120"/>
                <a:gd name="T7" fmla="*/ 72 h 112"/>
                <a:gd name="T8" fmla="*/ 27 w 120"/>
                <a:gd name="T9" fmla="*/ 102 h 112"/>
                <a:gd name="T10" fmla="*/ 36 w 120"/>
                <a:gd name="T11" fmla="*/ 112 h 112"/>
                <a:gd name="T12" fmla="*/ 45 w 120"/>
                <a:gd name="T13" fmla="*/ 104 h 112"/>
                <a:gd name="T14" fmla="*/ 19 w 120"/>
                <a:gd name="T15" fmla="*/ 71 h 112"/>
                <a:gd name="T16" fmla="*/ 20 w 120"/>
                <a:gd name="T17" fmla="*/ 57 h 112"/>
                <a:gd name="T18" fmla="*/ 27 w 120"/>
                <a:gd name="T19" fmla="*/ 55 h 112"/>
                <a:gd name="T20" fmla="*/ 34 w 120"/>
                <a:gd name="T21" fmla="*/ 59 h 112"/>
                <a:gd name="T22" fmla="*/ 61 w 120"/>
                <a:gd name="T23" fmla="*/ 92 h 112"/>
                <a:gd name="T24" fmla="*/ 70 w 120"/>
                <a:gd name="T25" fmla="*/ 84 h 112"/>
                <a:gd name="T26" fmla="*/ 44 w 120"/>
                <a:gd name="T27" fmla="*/ 51 h 112"/>
                <a:gd name="T28" fmla="*/ 45 w 120"/>
                <a:gd name="T29" fmla="*/ 37 h 112"/>
                <a:gd name="T30" fmla="*/ 51 w 120"/>
                <a:gd name="T31" fmla="*/ 35 h 112"/>
                <a:gd name="T32" fmla="*/ 59 w 120"/>
                <a:gd name="T33" fmla="*/ 39 h 112"/>
                <a:gd name="T34" fmla="*/ 86 w 120"/>
                <a:gd name="T35" fmla="*/ 72 h 112"/>
                <a:gd name="T36" fmla="*/ 95 w 120"/>
                <a:gd name="T37" fmla="*/ 64 h 112"/>
                <a:gd name="T38" fmla="*/ 69 w 120"/>
                <a:gd name="T39" fmla="*/ 31 h 112"/>
                <a:gd name="T40" fmla="*/ 70 w 120"/>
                <a:gd name="T41" fmla="*/ 17 h 112"/>
                <a:gd name="T42" fmla="*/ 76 w 120"/>
                <a:gd name="T43" fmla="*/ 15 h 112"/>
                <a:gd name="T44" fmla="*/ 84 w 120"/>
                <a:gd name="T45" fmla="*/ 19 h 112"/>
                <a:gd name="T46" fmla="*/ 110 w 120"/>
                <a:gd name="T47" fmla="*/ 51 h 112"/>
                <a:gd name="T48" fmla="*/ 120 w 120"/>
                <a:gd name="T49" fmla="*/ 44 h 112"/>
                <a:gd name="T50" fmla="*/ 88 w 120"/>
                <a:gd name="T51" fmla="*/ 4 h 112"/>
                <a:gd name="T52" fmla="*/ 79 w 120"/>
                <a:gd name="T53"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12">
                  <a:moveTo>
                    <a:pt x="79" y="0"/>
                  </a:moveTo>
                  <a:cubicBezTo>
                    <a:pt x="77" y="0"/>
                    <a:pt x="74" y="1"/>
                    <a:pt x="72" y="2"/>
                  </a:cubicBezTo>
                  <a:cubicBezTo>
                    <a:pt x="5" y="56"/>
                    <a:pt x="5" y="56"/>
                    <a:pt x="5" y="56"/>
                  </a:cubicBezTo>
                  <a:cubicBezTo>
                    <a:pt x="0" y="60"/>
                    <a:pt x="0" y="67"/>
                    <a:pt x="4" y="72"/>
                  </a:cubicBezTo>
                  <a:cubicBezTo>
                    <a:pt x="27" y="102"/>
                    <a:pt x="27" y="102"/>
                    <a:pt x="27" y="102"/>
                  </a:cubicBezTo>
                  <a:cubicBezTo>
                    <a:pt x="36" y="112"/>
                    <a:pt x="36" y="112"/>
                    <a:pt x="36" y="112"/>
                  </a:cubicBezTo>
                  <a:cubicBezTo>
                    <a:pt x="45" y="104"/>
                    <a:pt x="45" y="104"/>
                    <a:pt x="45" y="104"/>
                  </a:cubicBezTo>
                  <a:cubicBezTo>
                    <a:pt x="19" y="71"/>
                    <a:pt x="19" y="71"/>
                    <a:pt x="19" y="71"/>
                  </a:cubicBezTo>
                  <a:cubicBezTo>
                    <a:pt x="15" y="67"/>
                    <a:pt x="16" y="61"/>
                    <a:pt x="20" y="57"/>
                  </a:cubicBezTo>
                  <a:cubicBezTo>
                    <a:pt x="22" y="56"/>
                    <a:pt x="24" y="55"/>
                    <a:pt x="27" y="55"/>
                  </a:cubicBezTo>
                  <a:cubicBezTo>
                    <a:pt x="30" y="55"/>
                    <a:pt x="32" y="56"/>
                    <a:pt x="34" y="59"/>
                  </a:cubicBezTo>
                  <a:cubicBezTo>
                    <a:pt x="61" y="92"/>
                    <a:pt x="61" y="92"/>
                    <a:pt x="61" y="92"/>
                  </a:cubicBezTo>
                  <a:cubicBezTo>
                    <a:pt x="70" y="84"/>
                    <a:pt x="70" y="84"/>
                    <a:pt x="70" y="84"/>
                  </a:cubicBezTo>
                  <a:cubicBezTo>
                    <a:pt x="44" y="51"/>
                    <a:pt x="44" y="51"/>
                    <a:pt x="44" y="51"/>
                  </a:cubicBezTo>
                  <a:cubicBezTo>
                    <a:pt x="40" y="47"/>
                    <a:pt x="41" y="41"/>
                    <a:pt x="45" y="37"/>
                  </a:cubicBezTo>
                  <a:cubicBezTo>
                    <a:pt x="47" y="36"/>
                    <a:pt x="49" y="35"/>
                    <a:pt x="51" y="35"/>
                  </a:cubicBezTo>
                  <a:cubicBezTo>
                    <a:pt x="54" y="35"/>
                    <a:pt x="57" y="36"/>
                    <a:pt x="59" y="39"/>
                  </a:cubicBezTo>
                  <a:cubicBezTo>
                    <a:pt x="86" y="72"/>
                    <a:pt x="86" y="72"/>
                    <a:pt x="86" y="72"/>
                  </a:cubicBezTo>
                  <a:cubicBezTo>
                    <a:pt x="95" y="64"/>
                    <a:pt x="95" y="64"/>
                    <a:pt x="95" y="64"/>
                  </a:cubicBezTo>
                  <a:cubicBezTo>
                    <a:pt x="69" y="31"/>
                    <a:pt x="69" y="31"/>
                    <a:pt x="69" y="31"/>
                  </a:cubicBezTo>
                  <a:cubicBezTo>
                    <a:pt x="65" y="27"/>
                    <a:pt x="66" y="21"/>
                    <a:pt x="70" y="17"/>
                  </a:cubicBezTo>
                  <a:cubicBezTo>
                    <a:pt x="72" y="16"/>
                    <a:pt x="74" y="15"/>
                    <a:pt x="76" y="15"/>
                  </a:cubicBezTo>
                  <a:cubicBezTo>
                    <a:pt x="79" y="15"/>
                    <a:pt x="82" y="16"/>
                    <a:pt x="84" y="19"/>
                  </a:cubicBezTo>
                  <a:cubicBezTo>
                    <a:pt x="110" y="51"/>
                    <a:pt x="110" y="51"/>
                    <a:pt x="110" y="51"/>
                  </a:cubicBezTo>
                  <a:cubicBezTo>
                    <a:pt x="120" y="44"/>
                    <a:pt x="120" y="44"/>
                    <a:pt x="120" y="44"/>
                  </a:cubicBezTo>
                  <a:cubicBezTo>
                    <a:pt x="88" y="4"/>
                    <a:pt x="88" y="4"/>
                    <a:pt x="88" y="4"/>
                  </a:cubicBezTo>
                  <a:cubicBezTo>
                    <a:pt x="86" y="1"/>
                    <a:pt x="82" y="0"/>
                    <a:pt x="79" y="0"/>
                  </a:cubicBezTo>
                </a:path>
              </a:pathLst>
            </a:custGeom>
            <a:solidFill>
              <a:srgbClr val="C233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0" name="Freeform 51">
              <a:extLst>
                <a:ext uri="{FF2B5EF4-FFF2-40B4-BE49-F238E27FC236}">
                  <a16:creationId xmlns:a16="http://schemas.microsoft.com/office/drawing/2014/main" id="{81E601F8-E0ED-4BFE-B73F-5E78C05D4206}"/>
                </a:ext>
              </a:extLst>
            </p:cNvPr>
            <p:cNvSpPr>
              <a:spLocks/>
            </p:cNvSpPr>
            <p:nvPr/>
          </p:nvSpPr>
          <p:spPr bwMode="auto">
            <a:xfrm>
              <a:off x="8521700" y="4086225"/>
              <a:ext cx="22225" cy="17462"/>
            </a:xfrm>
            <a:custGeom>
              <a:avLst/>
              <a:gdLst>
                <a:gd name="T0" fmla="*/ 14 w 14"/>
                <a:gd name="T1" fmla="*/ 0 h 11"/>
                <a:gd name="T2" fmla="*/ 0 w 14"/>
                <a:gd name="T3" fmla="*/ 11 h 11"/>
                <a:gd name="T4" fmla="*/ 14 w 14"/>
                <a:gd name="T5" fmla="*/ 0 h 11"/>
              </a:gdLst>
              <a:ahLst/>
              <a:cxnLst>
                <a:cxn ang="0">
                  <a:pos x="T0" y="T1"/>
                </a:cxn>
                <a:cxn ang="0">
                  <a:pos x="T2" y="T3"/>
                </a:cxn>
                <a:cxn ang="0">
                  <a:pos x="T4" y="T5"/>
                </a:cxn>
              </a:cxnLst>
              <a:rect l="0" t="0" r="r" b="b"/>
              <a:pathLst>
                <a:path w="14" h="11">
                  <a:moveTo>
                    <a:pt x="14" y="0"/>
                  </a:moveTo>
                  <a:lnTo>
                    <a:pt x="0" y="11"/>
                  </a:lnTo>
                  <a:lnTo>
                    <a:pt x="14" y="0"/>
                  </a:lnTo>
                  <a:close/>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1" name="Line 52">
              <a:extLst>
                <a:ext uri="{FF2B5EF4-FFF2-40B4-BE49-F238E27FC236}">
                  <a16:creationId xmlns:a16="http://schemas.microsoft.com/office/drawing/2014/main" id="{A9579BAD-0199-4B74-9DBA-451F5BA8AE7C}"/>
                </a:ext>
              </a:extLst>
            </p:cNvPr>
            <p:cNvSpPr>
              <a:spLocks noChangeShapeType="1"/>
            </p:cNvSpPr>
            <p:nvPr/>
          </p:nvSpPr>
          <p:spPr bwMode="auto">
            <a:xfrm flipH="1">
              <a:off x="8521700" y="4086225"/>
              <a:ext cx="22225" cy="1746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2" name="Freeform 53">
              <a:extLst>
                <a:ext uri="{FF2B5EF4-FFF2-40B4-BE49-F238E27FC236}">
                  <a16:creationId xmlns:a16="http://schemas.microsoft.com/office/drawing/2014/main" id="{C2898CD7-F079-49BD-9E21-C4CE47ADBAD7}"/>
                </a:ext>
              </a:extLst>
            </p:cNvPr>
            <p:cNvSpPr>
              <a:spLocks/>
            </p:cNvSpPr>
            <p:nvPr/>
          </p:nvSpPr>
          <p:spPr bwMode="auto">
            <a:xfrm>
              <a:off x="8485188" y="4114800"/>
              <a:ext cx="22225" cy="19050"/>
            </a:xfrm>
            <a:custGeom>
              <a:avLst/>
              <a:gdLst>
                <a:gd name="T0" fmla="*/ 14 w 14"/>
                <a:gd name="T1" fmla="*/ 0 h 12"/>
                <a:gd name="T2" fmla="*/ 0 w 14"/>
                <a:gd name="T3" fmla="*/ 12 h 12"/>
                <a:gd name="T4" fmla="*/ 14 w 14"/>
                <a:gd name="T5" fmla="*/ 0 h 12"/>
              </a:gdLst>
              <a:ahLst/>
              <a:cxnLst>
                <a:cxn ang="0">
                  <a:pos x="T0" y="T1"/>
                </a:cxn>
                <a:cxn ang="0">
                  <a:pos x="T2" y="T3"/>
                </a:cxn>
                <a:cxn ang="0">
                  <a:pos x="T4" y="T5"/>
                </a:cxn>
              </a:cxnLst>
              <a:rect l="0" t="0" r="r" b="b"/>
              <a:pathLst>
                <a:path w="14" h="12">
                  <a:moveTo>
                    <a:pt x="14" y="0"/>
                  </a:moveTo>
                  <a:lnTo>
                    <a:pt x="0" y="12"/>
                  </a:lnTo>
                  <a:lnTo>
                    <a:pt x="14" y="0"/>
                  </a:lnTo>
                  <a:close/>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3" name="Line 54">
              <a:extLst>
                <a:ext uri="{FF2B5EF4-FFF2-40B4-BE49-F238E27FC236}">
                  <a16:creationId xmlns:a16="http://schemas.microsoft.com/office/drawing/2014/main" id="{2B4EC98B-03DA-4D6E-9951-1330AF633157}"/>
                </a:ext>
              </a:extLst>
            </p:cNvPr>
            <p:cNvSpPr>
              <a:spLocks noChangeShapeType="1"/>
            </p:cNvSpPr>
            <p:nvPr/>
          </p:nvSpPr>
          <p:spPr bwMode="auto">
            <a:xfrm flipH="1">
              <a:off x="8485188" y="4114800"/>
              <a:ext cx="22225" cy="1905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4" name="Freeform 55">
              <a:extLst>
                <a:ext uri="{FF2B5EF4-FFF2-40B4-BE49-F238E27FC236}">
                  <a16:creationId xmlns:a16="http://schemas.microsoft.com/office/drawing/2014/main" id="{F4CE821F-DF58-44EB-83CC-ADE86EFE9E0D}"/>
                </a:ext>
              </a:extLst>
            </p:cNvPr>
            <p:cNvSpPr>
              <a:spLocks/>
            </p:cNvSpPr>
            <p:nvPr/>
          </p:nvSpPr>
          <p:spPr bwMode="auto">
            <a:xfrm>
              <a:off x="8235950" y="4056063"/>
              <a:ext cx="144462" cy="188912"/>
            </a:xfrm>
            <a:custGeom>
              <a:avLst/>
              <a:gdLst>
                <a:gd name="T0" fmla="*/ 90 w 98"/>
                <a:gd name="T1" fmla="*/ 117 h 128"/>
                <a:gd name="T2" fmla="*/ 98 w 98"/>
                <a:gd name="T3" fmla="*/ 110 h 128"/>
                <a:gd name="T4" fmla="*/ 57 w 98"/>
                <a:gd name="T5" fmla="*/ 0 h 128"/>
                <a:gd name="T6" fmla="*/ 0 w 98"/>
                <a:gd name="T7" fmla="*/ 85 h 128"/>
                <a:gd name="T8" fmla="*/ 30 w 98"/>
                <a:gd name="T9" fmla="*/ 113 h 128"/>
                <a:gd name="T10" fmla="*/ 90 w 98"/>
                <a:gd name="T11" fmla="*/ 117 h 128"/>
              </a:gdLst>
              <a:ahLst/>
              <a:cxnLst>
                <a:cxn ang="0">
                  <a:pos x="T0" y="T1"/>
                </a:cxn>
                <a:cxn ang="0">
                  <a:pos x="T2" y="T3"/>
                </a:cxn>
                <a:cxn ang="0">
                  <a:pos x="T4" y="T5"/>
                </a:cxn>
                <a:cxn ang="0">
                  <a:pos x="T6" y="T7"/>
                </a:cxn>
                <a:cxn ang="0">
                  <a:pos x="T8" y="T9"/>
                </a:cxn>
                <a:cxn ang="0">
                  <a:pos x="T10" y="T11"/>
                </a:cxn>
              </a:cxnLst>
              <a:rect l="0" t="0" r="r" b="b"/>
              <a:pathLst>
                <a:path w="98" h="128">
                  <a:moveTo>
                    <a:pt x="90" y="117"/>
                  </a:moveTo>
                  <a:cubicBezTo>
                    <a:pt x="98" y="110"/>
                    <a:pt x="98" y="110"/>
                    <a:pt x="98" y="110"/>
                  </a:cubicBezTo>
                  <a:cubicBezTo>
                    <a:pt x="25" y="71"/>
                    <a:pt x="54" y="6"/>
                    <a:pt x="57" y="0"/>
                  </a:cubicBezTo>
                  <a:cubicBezTo>
                    <a:pt x="52" y="4"/>
                    <a:pt x="7" y="40"/>
                    <a:pt x="0" y="85"/>
                  </a:cubicBezTo>
                  <a:cubicBezTo>
                    <a:pt x="30" y="113"/>
                    <a:pt x="30" y="113"/>
                    <a:pt x="30" y="113"/>
                  </a:cubicBezTo>
                  <a:cubicBezTo>
                    <a:pt x="48" y="127"/>
                    <a:pt x="72" y="128"/>
                    <a:pt x="90" y="117"/>
                  </a:cubicBezTo>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5" name="Freeform 56">
              <a:extLst>
                <a:ext uri="{FF2B5EF4-FFF2-40B4-BE49-F238E27FC236}">
                  <a16:creationId xmlns:a16="http://schemas.microsoft.com/office/drawing/2014/main" id="{D8C16669-5D85-4EF1-A312-713A4F23D85D}"/>
                </a:ext>
              </a:extLst>
            </p:cNvPr>
            <p:cNvSpPr>
              <a:spLocks noEditPoints="1"/>
            </p:cNvSpPr>
            <p:nvPr/>
          </p:nvSpPr>
          <p:spPr bwMode="auto">
            <a:xfrm>
              <a:off x="7883525" y="4021138"/>
              <a:ext cx="177800" cy="33337"/>
            </a:xfrm>
            <a:custGeom>
              <a:avLst/>
              <a:gdLst>
                <a:gd name="T0" fmla="*/ 7 w 121"/>
                <a:gd name="T1" fmla="*/ 11 h 23"/>
                <a:gd name="T2" fmla="*/ 3 w 121"/>
                <a:gd name="T3" fmla="*/ 17 h 23"/>
                <a:gd name="T4" fmla="*/ 0 w 121"/>
                <a:gd name="T5" fmla="*/ 23 h 23"/>
                <a:gd name="T6" fmla="*/ 3 w 121"/>
                <a:gd name="T7" fmla="*/ 17 h 23"/>
                <a:gd name="T8" fmla="*/ 7 w 121"/>
                <a:gd name="T9" fmla="*/ 11 h 23"/>
                <a:gd name="T10" fmla="*/ 7 w 121"/>
                <a:gd name="T11" fmla="*/ 11 h 23"/>
                <a:gd name="T12" fmla="*/ 116 w 121"/>
                <a:gd name="T13" fmla="*/ 5 h 23"/>
                <a:gd name="T14" fmla="*/ 116 w 121"/>
                <a:gd name="T15" fmla="*/ 5 h 23"/>
                <a:gd name="T16" fmla="*/ 116 w 121"/>
                <a:gd name="T17" fmla="*/ 5 h 23"/>
                <a:gd name="T18" fmla="*/ 116 w 121"/>
                <a:gd name="T19" fmla="*/ 5 h 23"/>
                <a:gd name="T20" fmla="*/ 116 w 121"/>
                <a:gd name="T21" fmla="*/ 5 h 23"/>
                <a:gd name="T22" fmla="*/ 116 w 121"/>
                <a:gd name="T23" fmla="*/ 5 h 23"/>
                <a:gd name="T24" fmla="*/ 121 w 121"/>
                <a:gd name="T25" fmla="*/ 1 h 23"/>
                <a:gd name="T26" fmla="*/ 116 w 121"/>
                <a:gd name="T27" fmla="*/ 5 h 23"/>
                <a:gd name="T28" fmla="*/ 121 w 121"/>
                <a:gd name="T29" fmla="*/ 1 h 23"/>
                <a:gd name="T30" fmla="*/ 121 w 121"/>
                <a:gd name="T31" fmla="*/ 0 h 23"/>
                <a:gd name="T32" fmla="*/ 121 w 121"/>
                <a:gd name="T33" fmla="*/ 1 h 23"/>
                <a:gd name="T34" fmla="*/ 121 w 121"/>
                <a:gd name="T35" fmla="*/ 0 h 23"/>
                <a:gd name="T36" fmla="*/ 121 w 121"/>
                <a:gd name="T37" fmla="*/ 0 h 23"/>
                <a:gd name="T38" fmla="*/ 121 w 121"/>
                <a:gd name="T39" fmla="*/ 0 h 23"/>
                <a:gd name="T40" fmla="*/ 121 w 121"/>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 h="23">
                  <a:moveTo>
                    <a:pt x="7" y="11"/>
                  </a:moveTo>
                  <a:cubicBezTo>
                    <a:pt x="3" y="17"/>
                    <a:pt x="3" y="17"/>
                    <a:pt x="3" y="17"/>
                  </a:cubicBezTo>
                  <a:cubicBezTo>
                    <a:pt x="3" y="17"/>
                    <a:pt x="0" y="19"/>
                    <a:pt x="0" y="23"/>
                  </a:cubicBezTo>
                  <a:cubicBezTo>
                    <a:pt x="0" y="19"/>
                    <a:pt x="3" y="17"/>
                    <a:pt x="3" y="17"/>
                  </a:cubicBezTo>
                  <a:cubicBezTo>
                    <a:pt x="7" y="11"/>
                    <a:pt x="7" y="11"/>
                    <a:pt x="7" y="11"/>
                  </a:cubicBezTo>
                  <a:cubicBezTo>
                    <a:pt x="7" y="11"/>
                    <a:pt x="7" y="11"/>
                    <a:pt x="7" y="11"/>
                  </a:cubicBezTo>
                  <a:moveTo>
                    <a:pt x="116" y="5"/>
                  </a:moveTo>
                  <a:cubicBezTo>
                    <a:pt x="116" y="5"/>
                    <a:pt x="116" y="5"/>
                    <a:pt x="116" y="5"/>
                  </a:cubicBezTo>
                  <a:cubicBezTo>
                    <a:pt x="116" y="5"/>
                    <a:pt x="116" y="5"/>
                    <a:pt x="116" y="5"/>
                  </a:cubicBezTo>
                  <a:moveTo>
                    <a:pt x="116" y="5"/>
                  </a:moveTo>
                  <a:cubicBezTo>
                    <a:pt x="116" y="5"/>
                    <a:pt x="116" y="5"/>
                    <a:pt x="116" y="5"/>
                  </a:cubicBezTo>
                  <a:cubicBezTo>
                    <a:pt x="116" y="5"/>
                    <a:pt x="116" y="5"/>
                    <a:pt x="116" y="5"/>
                  </a:cubicBezTo>
                  <a:moveTo>
                    <a:pt x="121" y="1"/>
                  </a:moveTo>
                  <a:cubicBezTo>
                    <a:pt x="120" y="2"/>
                    <a:pt x="118" y="3"/>
                    <a:pt x="116" y="5"/>
                  </a:cubicBezTo>
                  <a:cubicBezTo>
                    <a:pt x="118" y="3"/>
                    <a:pt x="120" y="2"/>
                    <a:pt x="121" y="1"/>
                  </a:cubicBezTo>
                  <a:moveTo>
                    <a:pt x="121" y="0"/>
                  </a:moveTo>
                  <a:cubicBezTo>
                    <a:pt x="121" y="0"/>
                    <a:pt x="121" y="1"/>
                    <a:pt x="121" y="1"/>
                  </a:cubicBezTo>
                  <a:cubicBezTo>
                    <a:pt x="121" y="1"/>
                    <a:pt x="121" y="0"/>
                    <a:pt x="121" y="0"/>
                  </a:cubicBezTo>
                  <a:moveTo>
                    <a:pt x="121" y="0"/>
                  </a:moveTo>
                  <a:cubicBezTo>
                    <a:pt x="121" y="0"/>
                    <a:pt x="121" y="0"/>
                    <a:pt x="121" y="0"/>
                  </a:cubicBezTo>
                  <a:cubicBezTo>
                    <a:pt x="121" y="0"/>
                    <a:pt x="121" y="0"/>
                    <a:pt x="121"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6" name="Freeform 57">
              <a:extLst>
                <a:ext uri="{FF2B5EF4-FFF2-40B4-BE49-F238E27FC236}">
                  <a16:creationId xmlns:a16="http://schemas.microsoft.com/office/drawing/2014/main" id="{873E69D6-8A9B-4720-BD27-0E77931B6762}"/>
                </a:ext>
              </a:extLst>
            </p:cNvPr>
            <p:cNvSpPr>
              <a:spLocks/>
            </p:cNvSpPr>
            <p:nvPr/>
          </p:nvSpPr>
          <p:spPr bwMode="auto">
            <a:xfrm>
              <a:off x="7929563" y="3987800"/>
              <a:ext cx="311150" cy="193675"/>
            </a:xfrm>
            <a:custGeom>
              <a:avLst/>
              <a:gdLst>
                <a:gd name="T0" fmla="*/ 87 w 211"/>
                <a:gd name="T1" fmla="*/ 0 h 132"/>
                <a:gd name="T2" fmla="*/ 11 w 211"/>
                <a:gd name="T3" fmla="*/ 46 h 132"/>
                <a:gd name="T4" fmla="*/ 10 w 211"/>
                <a:gd name="T5" fmla="*/ 47 h 132"/>
                <a:gd name="T6" fmla="*/ 7 w 211"/>
                <a:gd name="T7" fmla="*/ 47 h 132"/>
                <a:gd name="T8" fmla="*/ 6 w 211"/>
                <a:gd name="T9" fmla="*/ 47 h 132"/>
                <a:gd name="T10" fmla="*/ 3 w 211"/>
                <a:gd name="T11" fmla="*/ 48 h 132"/>
                <a:gd name="T12" fmla="*/ 2 w 211"/>
                <a:gd name="T13" fmla="*/ 48 h 132"/>
                <a:gd name="T14" fmla="*/ 1 w 211"/>
                <a:gd name="T15" fmla="*/ 48 h 132"/>
                <a:gd name="T16" fmla="*/ 0 w 211"/>
                <a:gd name="T17" fmla="*/ 48 h 132"/>
                <a:gd name="T18" fmla="*/ 4 w 211"/>
                <a:gd name="T19" fmla="*/ 53 h 132"/>
                <a:gd name="T20" fmla="*/ 4 w 211"/>
                <a:gd name="T21" fmla="*/ 53 h 132"/>
                <a:gd name="T22" fmla="*/ 23 w 211"/>
                <a:gd name="T23" fmla="*/ 67 h 132"/>
                <a:gd name="T24" fmla="*/ 85 w 211"/>
                <a:gd name="T25" fmla="*/ 28 h 132"/>
                <a:gd name="T26" fmla="*/ 85 w 211"/>
                <a:gd name="T27" fmla="*/ 28 h 132"/>
                <a:gd name="T28" fmla="*/ 85 w 211"/>
                <a:gd name="T29" fmla="*/ 28 h 132"/>
                <a:gd name="T30" fmla="*/ 85 w 211"/>
                <a:gd name="T31" fmla="*/ 28 h 132"/>
                <a:gd name="T32" fmla="*/ 85 w 211"/>
                <a:gd name="T33" fmla="*/ 28 h 132"/>
                <a:gd name="T34" fmla="*/ 90 w 211"/>
                <a:gd name="T35" fmla="*/ 24 h 132"/>
                <a:gd name="T36" fmla="*/ 90 w 211"/>
                <a:gd name="T37" fmla="*/ 24 h 132"/>
                <a:gd name="T38" fmla="*/ 90 w 211"/>
                <a:gd name="T39" fmla="*/ 23 h 132"/>
                <a:gd name="T40" fmla="*/ 90 w 211"/>
                <a:gd name="T41" fmla="*/ 23 h 132"/>
                <a:gd name="T42" fmla="*/ 90 w 211"/>
                <a:gd name="T43" fmla="*/ 23 h 132"/>
                <a:gd name="T44" fmla="*/ 90 w 211"/>
                <a:gd name="T45" fmla="*/ 23 h 132"/>
                <a:gd name="T46" fmla="*/ 207 w 211"/>
                <a:gd name="T47" fmla="*/ 132 h 132"/>
                <a:gd name="T48" fmla="*/ 211 w 211"/>
                <a:gd name="T49" fmla="*/ 115 h 132"/>
                <a:gd name="T50" fmla="*/ 204 w 211"/>
                <a:gd name="T51" fmla="*/ 109 h 132"/>
                <a:gd name="T52" fmla="*/ 87 w 211"/>
                <a:gd name="T53"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1" h="132">
                  <a:moveTo>
                    <a:pt x="87" y="0"/>
                  </a:moveTo>
                  <a:cubicBezTo>
                    <a:pt x="78" y="10"/>
                    <a:pt x="39" y="40"/>
                    <a:pt x="11" y="46"/>
                  </a:cubicBezTo>
                  <a:cubicBezTo>
                    <a:pt x="10" y="47"/>
                    <a:pt x="10" y="47"/>
                    <a:pt x="10" y="47"/>
                  </a:cubicBezTo>
                  <a:cubicBezTo>
                    <a:pt x="9" y="47"/>
                    <a:pt x="8" y="47"/>
                    <a:pt x="7" y="47"/>
                  </a:cubicBezTo>
                  <a:cubicBezTo>
                    <a:pt x="6" y="47"/>
                    <a:pt x="6" y="47"/>
                    <a:pt x="6" y="47"/>
                  </a:cubicBezTo>
                  <a:cubicBezTo>
                    <a:pt x="5" y="47"/>
                    <a:pt x="4" y="48"/>
                    <a:pt x="3" y="48"/>
                  </a:cubicBezTo>
                  <a:cubicBezTo>
                    <a:pt x="2" y="48"/>
                    <a:pt x="2" y="48"/>
                    <a:pt x="2" y="48"/>
                  </a:cubicBezTo>
                  <a:cubicBezTo>
                    <a:pt x="2" y="48"/>
                    <a:pt x="1" y="48"/>
                    <a:pt x="1" y="48"/>
                  </a:cubicBezTo>
                  <a:cubicBezTo>
                    <a:pt x="1" y="48"/>
                    <a:pt x="1" y="48"/>
                    <a:pt x="0" y="48"/>
                  </a:cubicBezTo>
                  <a:cubicBezTo>
                    <a:pt x="1" y="49"/>
                    <a:pt x="2" y="51"/>
                    <a:pt x="4" y="53"/>
                  </a:cubicBezTo>
                  <a:cubicBezTo>
                    <a:pt x="4" y="53"/>
                    <a:pt x="4" y="53"/>
                    <a:pt x="4" y="53"/>
                  </a:cubicBezTo>
                  <a:cubicBezTo>
                    <a:pt x="4" y="53"/>
                    <a:pt x="7" y="55"/>
                    <a:pt x="23" y="67"/>
                  </a:cubicBezTo>
                  <a:cubicBezTo>
                    <a:pt x="45" y="59"/>
                    <a:pt x="73" y="39"/>
                    <a:pt x="85" y="28"/>
                  </a:cubicBezTo>
                  <a:cubicBezTo>
                    <a:pt x="85" y="28"/>
                    <a:pt x="85" y="28"/>
                    <a:pt x="85" y="28"/>
                  </a:cubicBezTo>
                  <a:cubicBezTo>
                    <a:pt x="85" y="28"/>
                    <a:pt x="85" y="28"/>
                    <a:pt x="85" y="28"/>
                  </a:cubicBezTo>
                  <a:cubicBezTo>
                    <a:pt x="85" y="28"/>
                    <a:pt x="85" y="28"/>
                    <a:pt x="85" y="28"/>
                  </a:cubicBezTo>
                  <a:cubicBezTo>
                    <a:pt x="85" y="28"/>
                    <a:pt x="85" y="28"/>
                    <a:pt x="85" y="28"/>
                  </a:cubicBezTo>
                  <a:cubicBezTo>
                    <a:pt x="87" y="26"/>
                    <a:pt x="89" y="25"/>
                    <a:pt x="90" y="24"/>
                  </a:cubicBezTo>
                  <a:cubicBezTo>
                    <a:pt x="90" y="24"/>
                    <a:pt x="90" y="24"/>
                    <a:pt x="90" y="24"/>
                  </a:cubicBezTo>
                  <a:cubicBezTo>
                    <a:pt x="90" y="24"/>
                    <a:pt x="90" y="23"/>
                    <a:pt x="90" y="23"/>
                  </a:cubicBezTo>
                  <a:cubicBezTo>
                    <a:pt x="90" y="23"/>
                    <a:pt x="90" y="23"/>
                    <a:pt x="90" y="23"/>
                  </a:cubicBezTo>
                  <a:cubicBezTo>
                    <a:pt x="90" y="23"/>
                    <a:pt x="90" y="23"/>
                    <a:pt x="90" y="23"/>
                  </a:cubicBezTo>
                  <a:cubicBezTo>
                    <a:pt x="90" y="23"/>
                    <a:pt x="90" y="23"/>
                    <a:pt x="90" y="23"/>
                  </a:cubicBezTo>
                  <a:cubicBezTo>
                    <a:pt x="207" y="132"/>
                    <a:pt x="207" y="132"/>
                    <a:pt x="207" y="132"/>
                  </a:cubicBezTo>
                  <a:cubicBezTo>
                    <a:pt x="208" y="127"/>
                    <a:pt x="210" y="121"/>
                    <a:pt x="211" y="115"/>
                  </a:cubicBezTo>
                  <a:cubicBezTo>
                    <a:pt x="204" y="109"/>
                    <a:pt x="204" y="109"/>
                    <a:pt x="204" y="109"/>
                  </a:cubicBezTo>
                  <a:cubicBezTo>
                    <a:pt x="87" y="0"/>
                    <a:pt x="87" y="0"/>
                    <a:pt x="87"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7" name="Freeform 58">
              <a:extLst>
                <a:ext uri="{FF2B5EF4-FFF2-40B4-BE49-F238E27FC236}">
                  <a16:creationId xmlns:a16="http://schemas.microsoft.com/office/drawing/2014/main" id="{CEC44558-79A6-45BD-A6CF-35F8D8F0FD14}"/>
                </a:ext>
              </a:extLst>
            </p:cNvPr>
            <p:cNvSpPr>
              <a:spLocks/>
            </p:cNvSpPr>
            <p:nvPr/>
          </p:nvSpPr>
          <p:spPr bwMode="auto">
            <a:xfrm>
              <a:off x="7883525" y="4037013"/>
              <a:ext cx="79375" cy="55562"/>
            </a:xfrm>
            <a:custGeom>
              <a:avLst/>
              <a:gdLst>
                <a:gd name="T0" fmla="*/ 7 w 54"/>
                <a:gd name="T1" fmla="*/ 0 h 37"/>
                <a:gd name="T2" fmla="*/ 3 w 54"/>
                <a:gd name="T3" fmla="*/ 6 h 37"/>
                <a:gd name="T4" fmla="*/ 0 w 54"/>
                <a:gd name="T5" fmla="*/ 12 h 37"/>
                <a:gd name="T6" fmla="*/ 4 w 54"/>
                <a:gd name="T7" fmla="*/ 19 h 37"/>
                <a:gd name="T8" fmla="*/ 4 w 54"/>
                <a:gd name="T9" fmla="*/ 19 h 37"/>
                <a:gd name="T10" fmla="*/ 4 w 54"/>
                <a:gd name="T11" fmla="*/ 19 h 37"/>
                <a:gd name="T12" fmla="*/ 23 w 54"/>
                <a:gd name="T13" fmla="*/ 34 h 37"/>
                <a:gd name="T14" fmla="*/ 26 w 54"/>
                <a:gd name="T15" fmla="*/ 35 h 37"/>
                <a:gd name="T16" fmla="*/ 27 w 54"/>
                <a:gd name="T17" fmla="*/ 36 h 37"/>
                <a:gd name="T18" fmla="*/ 29 w 54"/>
                <a:gd name="T19" fmla="*/ 36 h 37"/>
                <a:gd name="T20" fmla="*/ 30 w 54"/>
                <a:gd name="T21" fmla="*/ 37 h 37"/>
                <a:gd name="T22" fmla="*/ 32 w 54"/>
                <a:gd name="T23" fmla="*/ 37 h 37"/>
                <a:gd name="T24" fmla="*/ 33 w 54"/>
                <a:gd name="T25" fmla="*/ 37 h 37"/>
                <a:gd name="T26" fmla="*/ 35 w 54"/>
                <a:gd name="T27" fmla="*/ 37 h 37"/>
                <a:gd name="T28" fmla="*/ 36 w 54"/>
                <a:gd name="T29" fmla="*/ 37 h 37"/>
                <a:gd name="T30" fmla="*/ 37 w 54"/>
                <a:gd name="T31" fmla="*/ 37 h 37"/>
                <a:gd name="T32" fmla="*/ 40 w 54"/>
                <a:gd name="T33" fmla="*/ 37 h 37"/>
                <a:gd name="T34" fmla="*/ 41 w 54"/>
                <a:gd name="T35" fmla="*/ 37 h 37"/>
                <a:gd name="T36" fmla="*/ 44 w 54"/>
                <a:gd name="T37" fmla="*/ 36 h 37"/>
                <a:gd name="T38" fmla="*/ 45 w 54"/>
                <a:gd name="T39" fmla="*/ 36 h 37"/>
                <a:gd name="T40" fmla="*/ 54 w 54"/>
                <a:gd name="T41" fmla="*/ 33 h 37"/>
                <a:gd name="T42" fmla="*/ 35 w 54"/>
                <a:gd name="T43" fmla="*/ 19 h 37"/>
                <a:gd name="T44" fmla="*/ 35 w 54"/>
                <a:gd name="T45" fmla="*/ 19 h 37"/>
                <a:gd name="T46" fmla="*/ 31 w 54"/>
                <a:gd name="T47" fmla="*/ 14 h 37"/>
                <a:gd name="T48" fmla="*/ 30 w 54"/>
                <a:gd name="T49" fmla="*/ 14 h 37"/>
                <a:gd name="T50" fmla="*/ 29 w 54"/>
                <a:gd name="T51" fmla="*/ 13 h 37"/>
                <a:gd name="T52" fmla="*/ 27 w 54"/>
                <a:gd name="T53" fmla="*/ 13 h 37"/>
                <a:gd name="T54" fmla="*/ 26 w 54"/>
                <a:gd name="T55" fmla="*/ 13 h 37"/>
                <a:gd name="T56" fmla="*/ 24 w 54"/>
                <a:gd name="T57" fmla="*/ 12 h 37"/>
                <a:gd name="T58" fmla="*/ 23 w 54"/>
                <a:gd name="T59" fmla="*/ 12 h 37"/>
                <a:gd name="T60" fmla="*/ 20 w 54"/>
                <a:gd name="T61" fmla="*/ 10 h 37"/>
                <a:gd name="T62" fmla="*/ 7 w 54"/>
                <a:gd name="T63"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37">
                  <a:moveTo>
                    <a:pt x="7" y="0"/>
                  </a:moveTo>
                  <a:cubicBezTo>
                    <a:pt x="3" y="6"/>
                    <a:pt x="3" y="6"/>
                    <a:pt x="3" y="6"/>
                  </a:cubicBezTo>
                  <a:cubicBezTo>
                    <a:pt x="3" y="6"/>
                    <a:pt x="0" y="8"/>
                    <a:pt x="0" y="12"/>
                  </a:cubicBezTo>
                  <a:cubicBezTo>
                    <a:pt x="0" y="14"/>
                    <a:pt x="1" y="16"/>
                    <a:pt x="4" y="19"/>
                  </a:cubicBezTo>
                  <a:cubicBezTo>
                    <a:pt x="4" y="19"/>
                    <a:pt x="4" y="19"/>
                    <a:pt x="4" y="19"/>
                  </a:cubicBezTo>
                  <a:cubicBezTo>
                    <a:pt x="4" y="19"/>
                    <a:pt x="4" y="19"/>
                    <a:pt x="4" y="19"/>
                  </a:cubicBezTo>
                  <a:cubicBezTo>
                    <a:pt x="4" y="19"/>
                    <a:pt x="7" y="21"/>
                    <a:pt x="23" y="34"/>
                  </a:cubicBezTo>
                  <a:cubicBezTo>
                    <a:pt x="24" y="35"/>
                    <a:pt x="25" y="35"/>
                    <a:pt x="26" y="35"/>
                  </a:cubicBezTo>
                  <a:cubicBezTo>
                    <a:pt x="27" y="36"/>
                    <a:pt x="27" y="36"/>
                    <a:pt x="27" y="36"/>
                  </a:cubicBezTo>
                  <a:cubicBezTo>
                    <a:pt x="27" y="36"/>
                    <a:pt x="28" y="36"/>
                    <a:pt x="29" y="36"/>
                  </a:cubicBezTo>
                  <a:cubicBezTo>
                    <a:pt x="30" y="37"/>
                    <a:pt x="30" y="37"/>
                    <a:pt x="30" y="37"/>
                  </a:cubicBezTo>
                  <a:cubicBezTo>
                    <a:pt x="30" y="37"/>
                    <a:pt x="31" y="37"/>
                    <a:pt x="32" y="37"/>
                  </a:cubicBezTo>
                  <a:cubicBezTo>
                    <a:pt x="33" y="37"/>
                    <a:pt x="33" y="37"/>
                    <a:pt x="33" y="37"/>
                  </a:cubicBezTo>
                  <a:cubicBezTo>
                    <a:pt x="34" y="37"/>
                    <a:pt x="34" y="37"/>
                    <a:pt x="35" y="37"/>
                  </a:cubicBezTo>
                  <a:cubicBezTo>
                    <a:pt x="36" y="37"/>
                    <a:pt x="36" y="37"/>
                    <a:pt x="36" y="37"/>
                  </a:cubicBezTo>
                  <a:cubicBezTo>
                    <a:pt x="37" y="37"/>
                    <a:pt x="37" y="37"/>
                    <a:pt x="37" y="37"/>
                  </a:cubicBezTo>
                  <a:cubicBezTo>
                    <a:pt x="38" y="37"/>
                    <a:pt x="39" y="37"/>
                    <a:pt x="40" y="37"/>
                  </a:cubicBezTo>
                  <a:cubicBezTo>
                    <a:pt x="41" y="37"/>
                    <a:pt x="41" y="37"/>
                    <a:pt x="41" y="37"/>
                  </a:cubicBezTo>
                  <a:cubicBezTo>
                    <a:pt x="42" y="37"/>
                    <a:pt x="43" y="36"/>
                    <a:pt x="44" y="36"/>
                  </a:cubicBezTo>
                  <a:cubicBezTo>
                    <a:pt x="45" y="36"/>
                    <a:pt x="45" y="36"/>
                    <a:pt x="45" y="36"/>
                  </a:cubicBezTo>
                  <a:cubicBezTo>
                    <a:pt x="48" y="35"/>
                    <a:pt x="51" y="34"/>
                    <a:pt x="54" y="33"/>
                  </a:cubicBezTo>
                  <a:cubicBezTo>
                    <a:pt x="38" y="21"/>
                    <a:pt x="35" y="19"/>
                    <a:pt x="35" y="19"/>
                  </a:cubicBezTo>
                  <a:cubicBezTo>
                    <a:pt x="35" y="19"/>
                    <a:pt x="35" y="19"/>
                    <a:pt x="35" y="19"/>
                  </a:cubicBezTo>
                  <a:cubicBezTo>
                    <a:pt x="33" y="17"/>
                    <a:pt x="32" y="15"/>
                    <a:pt x="31" y="14"/>
                  </a:cubicBezTo>
                  <a:cubicBezTo>
                    <a:pt x="31" y="14"/>
                    <a:pt x="30" y="14"/>
                    <a:pt x="30" y="14"/>
                  </a:cubicBezTo>
                  <a:cubicBezTo>
                    <a:pt x="29" y="13"/>
                    <a:pt x="29" y="13"/>
                    <a:pt x="29" y="13"/>
                  </a:cubicBezTo>
                  <a:cubicBezTo>
                    <a:pt x="28" y="13"/>
                    <a:pt x="27" y="13"/>
                    <a:pt x="27" y="13"/>
                  </a:cubicBezTo>
                  <a:cubicBezTo>
                    <a:pt x="26" y="13"/>
                    <a:pt x="26" y="13"/>
                    <a:pt x="26" y="13"/>
                  </a:cubicBezTo>
                  <a:cubicBezTo>
                    <a:pt x="25" y="13"/>
                    <a:pt x="24" y="12"/>
                    <a:pt x="24" y="12"/>
                  </a:cubicBezTo>
                  <a:cubicBezTo>
                    <a:pt x="23" y="12"/>
                    <a:pt x="23" y="12"/>
                    <a:pt x="23" y="12"/>
                  </a:cubicBezTo>
                  <a:cubicBezTo>
                    <a:pt x="22" y="11"/>
                    <a:pt x="21" y="11"/>
                    <a:pt x="20" y="10"/>
                  </a:cubicBezTo>
                  <a:cubicBezTo>
                    <a:pt x="15" y="5"/>
                    <a:pt x="10" y="2"/>
                    <a:pt x="7" y="0"/>
                  </a:cubicBezTo>
                </a:path>
              </a:pathLst>
            </a:custGeom>
            <a:solidFill>
              <a:srgbClr val="E5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8" name="Freeform 59">
              <a:extLst>
                <a:ext uri="{FF2B5EF4-FFF2-40B4-BE49-F238E27FC236}">
                  <a16:creationId xmlns:a16="http://schemas.microsoft.com/office/drawing/2014/main" id="{4BCF74DA-1C02-4161-87AF-99C3A0D99200}"/>
                </a:ext>
              </a:extLst>
            </p:cNvPr>
            <p:cNvSpPr>
              <a:spLocks/>
            </p:cNvSpPr>
            <p:nvPr/>
          </p:nvSpPr>
          <p:spPr bwMode="auto">
            <a:xfrm>
              <a:off x="8353425" y="4200525"/>
              <a:ext cx="1587" cy="1587"/>
            </a:xfrm>
            <a:custGeom>
              <a:avLst/>
              <a:gdLst>
                <a:gd name="T0" fmla="*/ 0 w 1"/>
                <a:gd name="T1" fmla="*/ 0 h 1"/>
                <a:gd name="T2" fmla="*/ 0 w 1"/>
                <a:gd name="T3" fmla="*/ 0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1"/>
                    <a:pt x="1" y="1"/>
                    <a:pt x="1" y="1"/>
                  </a:cubicBezTo>
                  <a:cubicBezTo>
                    <a:pt x="1" y="1"/>
                    <a:pt x="0" y="1"/>
                    <a:pt x="0"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19" name="Freeform 60">
              <a:extLst>
                <a:ext uri="{FF2B5EF4-FFF2-40B4-BE49-F238E27FC236}">
                  <a16:creationId xmlns:a16="http://schemas.microsoft.com/office/drawing/2014/main" id="{873452E8-D16F-4F30-9FCE-CEBA4CF76247}"/>
                </a:ext>
              </a:extLst>
            </p:cNvPr>
            <p:cNvSpPr>
              <a:spLocks/>
            </p:cNvSpPr>
            <p:nvPr/>
          </p:nvSpPr>
          <p:spPr bwMode="auto">
            <a:xfrm>
              <a:off x="8353425" y="4200525"/>
              <a:ext cx="1587"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0"/>
                    <a:pt x="0" y="0"/>
                  </a:cubicBezTo>
                  <a:cubicBezTo>
                    <a:pt x="0" y="1"/>
                    <a:pt x="1" y="1"/>
                    <a:pt x="1" y="1"/>
                  </a:cubicBezTo>
                  <a:cubicBezTo>
                    <a:pt x="1" y="1"/>
                    <a:pt x="0" y="1"/>
                    <a:pt x="0" y="0"/>
                  </a:cubicBezTo>
                </a:path>
              </a:pathLst>
            </a:custGeom>
            <a:solidFill>
              <a:srgbClr val="A100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0" name="Freeform 61">
              <a:extLst>
                <a:ext uri="{FF2B5EF4-FFF2-40B4-BE49-F238E27FC236}">
                  <a16:creationId xmlns:a16="http://schemas.microsoft.com/office/drawing/2014/main" id="{E24B42E1-F977-4FDC-BC1E-A7DA356CB14F}"/>
                </a:ext>
              </a:extLst>
            </p:cNvPr>
            <p:cNvSpPr>
              <a:spLocks/>
            </p:cNvSpPr>
            <p:nvPr/>
          </p:nvSpPr>
          <p:spPr bwMode="auto">
            <a:xfrm>
              <a:off x="8378825" y="4217988"/>
              <a:ext cx="1587"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1" y="0"/>
                    <a:pt x="1" y="0"/>
                    <a:pt x="1" y="0"/>
                  </a:cubicBezTo>
                  <a:cubicBezTo>
                    <a:pt x="1" y="0"/>
                    <a:pt x="1" y="0"/>
                    <a:pt x="1" y="0"/>
                  </a:cubicBezTo>
                  <a:cubicBezTo>
                    <a:pt x="1" y="0"/>
                    <a:pt x="1" y="0"/>
                    <a:pt x="0" y="0"/>
                  </a:cubicBezTo>
                  <a:cubicBezTo>
                    <a:pt x="0" y="0"/>
                    <a:pt x="0" y="0"/>
                    <a:pt x="0"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1" name="Freeform 62">
              <a:extLst>
                <a:ext uri="{FF2B5EF4-FFF2-40B4-BE49-F238E27FC236}">
                  <a16:creationId xmlns:a16="http://schemas.microsoft.com/office/drawing/2014/main" id="{C0D2830C-CDBD-4220-B247-DF63FF1CF5DD}"/>
                </a:ext>
              </a:extLst>
            </p:cNvPr>
            <p:cNvSpPr>
              <a:spLocks/>
            </p:cNvSpPr>
            <p:nvPr/>
          </p:nvSpPr>
          <p:spPr bwMode="auto">
            <a:xfrm>
              <a:off x="8378825" y="4217988"/>
              <a:ext cx="1587"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1" y="0"/>
                    <a:pt x="1" y="0"/>
                    <a:pt x="0" y="0"/>
                  </a:cubicBezTo>
                </a:path>
              </a:pathLst>
            </a:custGeom>
            <a:solidFill>
              <a:srgbClr val="A100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2" name="Freeform 63">
              <a:extLst>
                <a:ext uri="{FF2B5EF4-FFF2-40B4-BE49-F238E27FC236}">
                  <a16:creationId xmlns:a16="http://schemas.microsoft.com/office/drawing/2014/main" id="{D62AA896-7634-4A85-B158-BDE66146AD02}"/>
                </a:ext>
              </a:extLst>
            </p:cNvPr>
            <p:cNvSpPr>
              <a:spLocks/>
            </p:cNvSpPr>
            <p:nvPr/>
          </p:nvSpPr>
          <p:spPr bwMode="auto">
            <a:xfrm>
              <a:off x="8235950" y="4156075"/>
              <a:ext cx="144462" cy="84137"/>
            </a:xfrm>
            <a:custGeom>
              <a:avLst/>
              <a:gdLst>
                <a:gd name="T0" fmla="*/ 4 w 98"/>
                <a:gd name="T1" fmla="*/ 0 h 57"/>
                <a:gd name="T2" fmla="*/ 0 w 98"/>
                <a:gd name="T3" fmla="*/ 17 h 57"/>
                <a:gd name="T4" fmla="*/ 30 w 98"/>
                <a:gd name="T5" fmla="*/ 45 h 57"/>
                <a:gd name="T6" fmla="*/ 63 w 98"/>
                <a:gd name="T7" fmla="*/ 57 h 57"/>
                <a:gd name="T8" fmla="*/ 90 w 98"/>
                <a:gd name="T9" fmla="*/ 49 h 57"/>
                <a:gd name="T10" fmla="*/ 98 w 98"/>
                <a:gd name="T11" fmla="*/ 42 h 57"/>
                <a:gd name="T12" fmla="*/ 97 w 98"/>
                <a:gd name="T13" fmla="*/ 42 h 57"/>
                <a:gd name="T14" fmla="*/ 81 w 98"/>
                <a:gd name="T15" fmla="*/ 31 h 57"/>
                <a:gd name="T16" fmla="*/ 80 w 98"/>
                <a:gd name="T17" fmla="*/ 30 h 57"/>
                <a:gd name="T18" fmla="*/ 62 w 98"/>
                <a:gd name="T19" fmla="*/ 33 h 57"/>
                <a:gd name="T20" fmla="*/ 27 w 98"/>
                <a:gd name="T21" fmla="*/ 22 h 57"/>
                <a:gd name="T22" fmla="*/ 4 w 98"/>
                <a:gd name="T23"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57">
                  <a:moveTo>
                    <a:pt x="4" y="0"/>
                  </a:moveTo>
                  <a:cubicBezTo>
                    <a:pt x="3" y="6"/>
                    <a:pt x="1" y="12"/>
                    <a:pt x="0" y="17"/>
                  </a:cubicBezTo>
                  <a:cubicBezTo>
                    <a:pt x="30" y="45"/>
                    <a:pt x="30" y="45"/>
                    <a:pt x="30" y="45"/>
                  </a:cubicBezTo>
                  <a:cubicBezTo>
                    <a:pt x="40" y="53"/>
                    <a:pt x="51" y="57"/>
                    <a:pt x="63" y="57"/>
                  </a:cubicBezTo>
                  <a:cubicBezTo>
                    <a:pt x="72" y="57"/>
                    <a:pt x="82" y="54"/>
                    <a:pt x="90" y="49"/>
                  </a:cubicBezTo>
                  <a:cubicBezTo>
                    <a:pt x="98" y="42"/>
                    <a:pt x="98" y="42"/>
                    <a:pt x="98" y="42"/>
                  </a:cubicBezTo>
                  <a:cubicBezTo>
                    <a:pt x="98" y="42"/>
                    <a:pt x="98" y="42"/>
                    <a:pt x="97" y="42"/>
                  </a:cubicBezTo>
                  <a:cubicBezTo>
                    <a:pt x="91" y="38"/>
                    <a:pt x="86" y="35"/>
                    <a:pt x="81" y="31"/>
                  </a:cubicBezTo>
                  <a:cubicBezTo>
                    <a:pt x="81" y="31"/>
                    <a:pt x="80" y="31"/>
                    <a:pt x="80" y="30"/>
                  </a:cubicBezTo>
                  <a:cubicBezTo>
                    <a:pt x="74" y="32"/>
                    <a:pt x="68" y="33"/>
                    <a:pt x="62" y="33"/>
                  </a:cubicBezTo>
                  <a:cubicBezTo>
                    <a:pt x="50" y="33"/>
                    <a:pt x="37" y="29"/>
                    <a:pt x="27" y="22"/>
                  </a:cubicBezTo>
                  <a:cubicBezTo>
                    <a:pt x="4" y="0"/>
                    <a:pt x="4" y="0"/>
                    <a:pt x="4" y="0"/>
                  </a:cubicBezTo>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3" name="Freeform 64">
              <a:extLst>
                <a:ext uri="{FF2B5EF4-FFF2-40B4-BE49-F238E27FC236}">
                  <a16:creationId xmlns:a16="http://schemas.microsoft.com/office/drawing/2014/main" id="{4E735825-8398-47A7-B3BB-ADB550B00AE1}"/>
                </a:ext>
              </a:extLst>
            </p:cNvPr>
            <p:cNvSpPr>
              <a:spLocks/>
            </p:cNvSpPr>
            <p:nvPr/>
          </p:nvSpPr>
          <p:spPr bwMode="auto">
            <a:xfrm>
              <a:off x="8675688" y="3841750"/>
              <a:ext cx="225425" cy="527050"/>
            </a:xfrm>
            <a:custGeom>
              <a:avLst/>
              <a:gdLst>
                <a:gd name="T0" fmla="*/ 149 w 152"/>
                <a:gd name="T1" fmla="*/ 45 h 358"/>
                <a:gd name="T2" fmla="*/ 0 w 152"/>
                <a:gd name="T3" fmla="*/ 0 h 358"/>
                <a:gd name="T4" fmla="*/ 40 w 152"/>
                <a:gd name="T5" fmla="*/ 289 h 358"/>
                <a:gd name="T6" fmla="*/ 40 w 152"/>
                <a:gd name="T7" fmla="*/ 289 h 358"/>
                <a:gd name="T8" fmla="*/ 40 w 152"/>
                <a:gd name="T9" fmla="*/ 290 h 358"/>
                <a:gd name="T10" fmla="*/ 152 w 152"/>
                <a:gd name="T11" fmla="*/ 326 h 358"/>
                <a:gd name="T12" fmla="*/ 149 w 152"/>
                <a:gd name="T13" fmla="*/ 45 h 358"/>
              </a:gdLst>
              <a:ahLst/>
              <a:cxnLst>
                <a:cxn ang="0">
                  <a:pos x="T0" y="T1"/>
                </a:cxn>
                <a:cxn ang="0">
                  <a:pos x="T2" y="T3"/>
                </a:cxn>
                <a:cxn ang="0">
                  <a:pos x="T4" y="T5"/>
                </a:cxn>
                <a:cxn ang="0">
                  <a:pos x="T6" y="T7"/>
                </a:cxn>
                <a:cxn ang="0">
                  <a:pos x="T8" y="T9"/>
                </a:cxn>
                <a:cxn ang="0">
                  <a:pos x="T10" y="T11"/>
                </a:cxn>
                <a:cxn ang="0">
                  <a:pos x="T12" y="T13"/>
                </a:cxn>
              </a:cxnLst>
              <a:rect l="0" t="0" r="r" b="b"/>
              <a:pathLst>
                <a:path w="152" h="358">
                  <a:moveTo>
                    <a:pt x="149" y="45"/>
                  </a:moveTo>
                  <a:cubicBezTo>
                    <a:pt x="0" y="0"/>
                    <a:pt x="0" y="0"/>
                    <a:pt x="0" y="0"/>
                  </a:cubicBezTo>
                  <a:cubicBezTo>
                    <a:pt x="40" y="289"/>
                    <a:pt x="40" y="289"/>
                    <a:pt x="40" y="289"/>
                  </a:cubicBezTo>
                  <a:cubicBezTo>
                    <a:pt x="40" y="289"/>
                    <a:pt x="40" y="289"/>
                    <a:pt x="40" y="289"/>
                  </a:cubicBezTo>
                  <a:cubicBezTo>
                    <a:pt x="40" y="290"/>
                    <a:pt x="40" y="290"/>
                    <a:pt x="40" y="290"/>
                  </a:cubicBezTo>
                  <a:cubicBezTo>
                    <a:pt x="43" y="296"/>
                    <a:pt x="75" y="358"/>
                    <a:pt x="152" y="326"/>
                  </a:cubicBezTo>
                  <a:cubicBezTo>
                    <a:pt x="149" y="45"/>
                    <a:pt x="149" y="45"/>
                    <a:pt x="149" y="45"/>
                  </a:cubicBezTo>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4" name="Freeform 65">
              <a:extLst>
                <a:ext uri="{FF2B5EF4-FFF2-40B4-BE49-F238E27FC236}">
                  <a16:creationId xmlns:a16="http://schemas.microsoft.com/office/drawing/2014/main" id="{DAC87484-CF0C-4092-B7A2-27F5699983DA}"/>
                </a:ext>
              </a:extLst>
            </p:cNvPr>
            <p:cNvSpPr>
              <a:spLocks/>
            </p:cNvSpPr>
            <p:nvPr/>
          </p:nvSpPr>
          <p:spPr bwMode="auto">
            <a:xfrm>
              <a:off x="8399463" y="4267200"/>
              <a:ext cx="382587" cy="342900"/>
            </a:xfrm>
            <a:custGeom>
              <a:avLst/>
              <a:gdLst>
                <a:gd name="T0" fmla="*/ 258 w 258"/>
                <a:gd name="T1" fmla="*/ 98 h 233"/>
                <a:gd name="T2" fmla="*/ 227 w 258"/>
                <a:gd name="T3" fmla="*/ 1 h 233"/>
                <a:gd name="T4" fmla="*/ 227 w 258"/>
                <a:gd name="T5" fmla="*/ 1 h 233"/>
                <a:gd name="T6" fmla="*/ 227 w 258"/>
                <a:gd name="T7" fmla="*/ 0 h 233"/>
                <a:gd name="T8" fmla="*/ 56 w 258"/>
                <a:gd name="T9" fmla="*/ 51 h 233"/>
                <a:gd name="T10" fmla="*/ 12 w 258"/>
                <a:gd name="T11" fmla="*/ 62 h 233"/>
                <a:gd name="T12" fmla="*/ 3 w 258"/>
                <a:gd name="T13" fmla="*/ 77 h 233"/>
                <a:gd name="T14" fmla="*/ 39 w 258"/>
                <a:gd name="T15" fmla="*/ 223 h 233"/>
                <a:gd name="T16" fmla="*/ 50 w 258"/>
                <a:gd name="T17" fmla="*/ 230 h 233"/>
                <a:gd name="T18" fmla="*/ 73 w 258"/>
                <a:gd name="T19" fmla="*/ 225 h 233"/>
                <a:gd name="T20" fmla="*/ 100 w 258"/>
                <a:gd name="T21" fmla="*/ 121 h 233"/>
                <a:gd name="T22" fmla="*/ 258 w 258"/>
                <a:gd name="T23" fmla="*/ 98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233">
                  <a:moveTo>
                    <a:pt x="258" y="98"/>
                  </a:moveTo>
                  <a:cubicBezTo>
                    <a:pt x="227" y="64"/>
                    <a:pt x="227" y="7"/>
                    <a:pt x="227" y="1"/>
                  </a:cubicBezTo>
                  <a:cubicBezTo>
                    <a:pt x="227" y="1"/>
                    <a:pt x="227" y="1"/>
                    <a:pt x="227" y="1"/>
                  </a:cubicBezTo>
                  <a:cubicBezTo>
                    <a:pt x="227" y="0"/>
                    <a:pt x="227" y="0"/>
                    <a:pt x="227" y="0"/>
                  </a:cubicBezTo>
                  <a:cubicBezTo>
                    <a:pt x="56" y="51"/>
                    <a:pt x="56" y="51"/>
                    <a:pt x="56" y="51"/>
                  </a:cubicBezTo>
                  <a:cubicBezTo>
                    <a:pt x="12" y="62"/>
                    <a:pt x="12" y="62"/>
                    <a:pt x="12" y="62"/>
                  </a:cubicBezTo>
                  <a:cubicBezTo>
                    <a:pt x="12" y="62"/>
                    <a:pt x="0" y="64"/>
                    <a:pt x="3" y="77"/>
                  </a:cubicBezTo>
                  <a:cubicBezTo>
                    <a:pt x="39" y="223"/>
                    <a:pt x="39" y="223"/>
                    <a:pt x="39" y="223"/>
                  </a:cubicBezTo>
                  <a:cubicBezTo>
                    <a:pt x="39" y="223"/>
                    <a:pt x="39" y="233"/>
                    <a:pt x="50" y="230"/>
                  </a:cubicBezTo>
                  <a:cubicBezTo>
                    <a:pt x="49" y="230"/>
                    <a:pt x="50" y="230"/>
                    <a:pt x="73" y="225"/>
                  </a:cubicBezTo>
                  <a:cubicBezTo>
                    <a:pt x="99" y="219"/>
                    <a:pt x="103" y="138"/>
                    <a:pt x="100" y="121"/>
                  </a:cubicBezTo>
                  <a:cubicBezTo>
                    <a:pt x="258" y="98"/>
                    <a:pt x="258" y="98"/>
                    <a:pt x="258" y="9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5" name="Freeform 66">
              <a:extLst>
                <a:ext uri="{FF2B5EF4-FFF2-40B4-BE49-F238E27FC236}">
                  <a16:creationId xmlns:a16="http://schemas.microsoft.com/office/drawing/2014/main" id="{44E91C01-598C-4E3D-99F1-EF50B4AFAE0A}"/>
                </a:ext>
              </a:extLst>
            </p:cNvPr>
            <p:cNvSpPr>
              <a:spLocks/>
            </p:cNvSpPr>
            <p:nvPr/>
          </p:nvSpPr>
          <p:spPr bwMode="auto">
            <a:xfrm>
              <a:off x="8399463" y="4354513"/>
              <a:ext cx="136525" cy="255587"/>
            </a:xfrm>
            <a:custGeom>
              <a:avLst/>
              <a:gdLst>
                <a:gd name="T0" fmla="*/ 69 w 92"/>
                <a:gd name="T1" fmla="*/ 147 h 174"/>
                <a:gd name="T2" fmla="*/ 70 w 92"/>
                <a:gd name="T3" fmla="*/ 147 h 174"/>
                <a:gd name="T4" fmla="*/ 69 w 92"/>
                <a:gd name="T5" fmla="*/ 147 h 174"/>
                <a:gd name="T6" fmla="*/ 58 w 92"/>
                <a:gd name="T7" fmla="*/ 140 h 174"/>
                <a:gd name="T8" fmla="*/ 24 w 92"/>
                <a:gd name="T9" fmla="*/ 0 h 174"/>
                <a:gd name="T10" fmla="*/ 12 w 92"/>
                <a:gd name="T11" fmla="*/ 3 h 174"/>
                <a:gd name="T12" fmla="*/ 3 w 92"/>
                <a:gd name="T13" fmla="*/ 18 h 174"/>
                <a:gd name="T14" fmla="*/ 39 w 92"/>
                <a:gd name="T15" fmla="*/ 164 h 174"/>
                <a:gd name="T16" fmla="*/ 50 w 92"/>
                <a:gd name="T17" fmla="*/ 171 h 174"/>
                <a:gd name="T18" fmla="*/ 73 w 92"/>
                <a:gd name="T19" fmla="*/ 166 h 174"/>
                <a:gd name="T20" fmla="*/ 92 w 92"/>
                <a:gd name="T21" fmla="*/ 142 h 174"/>
                <a:gd name="T22" fmla="*/ 69 w 92"/>
                <a:gd name="T23" fmla="*/ 147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174">
                  <a:moveTo>
                    <a:pt x="69" y="147"/>
                  </a:moveTo>
                  <a:cubicBezTo>
                    <a:pt x="70" y="147"/>
                    <a:pt x="70" y="147"/>
                    <a:pt x="70" y="147"/>
                  </a:cubicBezTo>
                  <a:cubicBezTo>
                    <a:pt x="69" y="147"/>
                    <a:pt x="69" y="147"/>
                    <a:pt x="69" y="147"/>
                  </a:cubicBezTo>
                  <a:cubicBezTo>
                    <a:pt x="59" y="150"/>
                    <a:pt x="58" y="140"/>
                    <a:pt x="58" y="140"/>
                  </a:cubicBezTo>
                  <a:cubicBezTo>
                    <a:pt x="24" y="0"/>
                    <a:pt x="24" y="0"/>
                    <a:pt x="24" y="0"/>
                  </a:cubicBezTo>
                  <a:cubicBezTo>
                    <a:pt x="12" y="3"/>
                    <a:pt x="12" y="3"/>
                    <a:pt x="12" y="3"/>
                  </a:cubicBezTo>
                  <a:cubicBezTo>
                    <a:pt x="12" y="3"/>
                    <a:pt x="0" y="5"/>
                    <a:pt x="3" y="18"/>
                  </a:cubicBezTo>
                  <a:cubicBezTo>
                    <a:pt x="39" y="164"/>
                    <a:pt x="39" y="164"/>
                    <a:pt x="39" y="164"/>
                  </a:cubicBezTo>
                  <a:cubicBezTo>
                    <a:pt x="39" y="164"/>
                    <a:pt x="39" y="174"/>
                    <a:pt x="50" y="171"/>
                  </a:cubicBezTo>
                  <a:cubicBezTo>
                    <a:pt x="49" y="171"/>
                    <a:pt x="50" y="171"/>
                    <a:pt x="73" y="166"/>
                  </a:cubicBezTo>
                  <a:cubicBezTo>
                    <a:pt x="82" y="164"/>
                    <a:pt x="88" y="155"/>
                    <a:pt x="92" y="142"/>
                  </a:cubicBezTo>
                  <a:cubicBezTo>
                    <a:pt x="69" y="147"/>
                    <a:pt x="69" y="147"/>
                    <a:pt x="69" y="147"/>
                  </a:cubicBezTo>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6" name="Freeform 67">
              <a:extLst>
                <a:ext uri="{FF2B5EF4-FFF2-40B4-BE49-F238E27FC236}">
                  <a16:creationId xmlns:a16="http://schemas.microsoft.com/office/drawing/2014/main" id="{4626B666-8729-46F2-8AEB-B919263B4F54}"/>
                </a:ext>
              </a:extLst>
            </p:cNvPr>
            <p:cNvSpPr>
              <a:spLocks/>
            </p:cNvSpPr>
            <p:nvPr/>
          </p:nvSpPr>
          <p:spPr bwMode="auto">
            <a:xfrm>
              <a:off x="8016875" y="4605338"/>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7" name="Freeform 68">
              <a:extLst>
                <a:ext uri="{FF2B5EF4-FFF2-40B4-BE49-F238E27FC236}">
                  <a16:creationId xmlns:a16="http://schemas.microsoft.com/office/drawing/2014/main" id="{241E1D5B-2F35-4058-AA7E-DCB49B1521B1}"/>
                </a:ext>
              </a:extLst>
            </p:cNvPr>
            <p:cNvSpPr>
              <a:spLocks/>
            </p:cNvSpPr>
            <p:nvPr/>
          </p:nvSpPr>
          <p:spPr bwMode="auto">
            <a:xfrm>
              <a:off x="8897938" y="4111625"/>
              <a:ext cx="1587" cy="28575"/>
            </a:xfrm>
            <a:custGeom>
              <a:avLst/>
              <a:gdLst>
                <a:gd name="T0" fmla="*/ 0 w 1"/>
                <a:gd name="T1" fmla="*/ 0 h 18"/>
                <a:gd name="T2" fmla="*/ 1 w 1"/>
                <a:gd name="T3" fmla="*/ 18 h 18"/>
                <a:gd name="T4" fmla="*/ 0 w 1"/>
                <a:gd name="T5" fmla="*/ 0 h 18"/>
              </a:gdLst>
              <a:ahLst/>
              <a:cxnLst>
                <a:cxn ang="0">
                  <a:pos x="T0" y="T1"/>
                </a:cxn>
                <a:cxn ang="0">
                  <a:pos x="T2" y="T3"/>
                </a:cxn>
                <a:cxn ang="0">
                  <a:pos x="T4" y="T5"/>
                </a:cxn>
              </a:cxnLst>
              <a:rect l="0" t="0" r="r" b="b"/>
              <a:pathLst>
                <a:path w="1" h="18">
                  <a:moveTo>
                    <a:pt x="0" y="0"/>
                  </a:moveTo>
                  <a:lnTo>
                    <a:pt x="1" y="18"/>
                  </a:lnTo>
                  <a:lnTo>
                    <a:pt x="0" y="0"/>
                  </a:lnTo>
                  <a:close/>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8" name="Freeform 69">
              <a:extLst>
                <a:ext uri="{FF2B5EF4-FFF2-40B4-BE49-F238E27FC236}">
                  <a16:creationId xmlns:a16="http://schemas.microsoft.com/office/drawing/2014/main" id="{BA85A75A-34ED-42BF-ADC0-A708C9801BCA}"/>
                </a:ext>
              </a:extLst>
            </p:cNvPr>
            <p:cNvSpPr>
              <a:spLocks/>
            </p:cNvSpPr>
            <p:nvPr/>
          </p:nvSpPr>
          <p:spPr bwMode="auto">
            <a:xfrm>
              <a:off x="8897938" y="4111625"/>
              <a:ext cx="1587" cy="28575"/>
            </a:xfrm>
            <a:custGeom>
              <a:avLst/>
              <a:gdLst>
                <a:gd name="T0" fmla="*/ 0 w 1"/>
                <a:gd name="T1" fmla="*/ 0 h 18"/>
                <a:gd name="T2" fmla="*/ 1 w 1"/>
                <a:gd name="T3" fmla="*/ 18 h 18"/>
                <a:gd name="T4" fmla="*/ 0 w 1"/>
                <a:gd name="T5" fmla="*/ 0 h 18"/>
              </a:gdLst>
              <a:ahLst/>
              <a:cxnLst>
                <a:cxn ang="0">
                  <a:pos x="T0" y="T1"/>
                </a:cxn>
                <a:cxn ang="0">
                  <a:pos x="T2" y="T3"/>
                </a:cxn>
                <a:cxn ang="0">
                  <a:pos x="T4" y="T5"/>
                </a:cxn>
              </a:cxnLst>
              <a:rect l="0" t="0" r="r" b="b"/>
              <a:pathLst>
                <a:path w="1" h="18">
                  <a:moveTo>
                    <a:pt x="0" y="0"/>
                  </a:moveTo>
                  <a:lnTo>
                    <a:pt x="1" y="1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29" name="Freeform 70">
              <a:extLst>
                <a:ext uri="{FF2B5EF4-FFF2-40B4-BE49-F238E27FC236}">
                  <a16:creationId xmlns:a16="http://schemas.microsoft.com/office/drawing/2014/main" id="{FB8BA47B-E86D-4B89-AE98-0781E6480A77}"/>
                </a:ext>
              </a:extLst>
            </p:cNvPr>
            <p:cNvSpPr>
              <a:spLocks/>
            </p:cNvSpPr>
            <p:nvPr/>
          </p:nvSpPr>
          <p:spPr bwMode="auto">
            <a:xfrm>
              <a:off x="8899525" y="4157663"/>
              <a:ext cx="0" cy="30162"/>
            </a:xfrm>
            <a:custGeom>
              <a:avLst/>
              <a:gdLst>
                <a:gd name="T0" fmla="*/ 0 h 19"/>
                <a:gd name="T1" fmla="*/ 19 h 19"/>
                <a:gd name="T2" fmla="*/ 0 h 19"/>
              </a:gdLst>
              <a:ahLst/>
              <a:cxnLst>
                <a:cxn ang="0">
                  <a:pos x="0" y="T0"/>
                </a:cxn>
                <a:cxn ang="0">
                  <a:pos x="0" y="T1"/>
                </a:cxn>
                <a:cxn ang="0">
                  <a:pos x="0" y="T2"/>
                </a:cxn>
              </a:cxnLst>
              <a:rect l="0" t="0" r="r" b="b"/>
              <a:pathLst>
                <a:path h="19">
                  <a:moveTo>
                    <a:pt x="0" y="0"/>
                  </a:moveTo>
                  <a:lnTo>
                    <a:pt x="0" y="19"/>
                  </a:lnTo>
                  <a:lnTo>
                    <a:pt x="0" y="0"/>
                  </a:lnTo>
                  <a:close/>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0" name="Freeform 71">
              <a:extLst>
                <a:ext uri="{FF2B5EF4-FFF2-40B4-BE49-F238E27FC236}">
                  <a16:creationId xmlns:a16="http://schemas.microsoft.com/office/drawing/2014/main" id="{FA9F6402-604C-4962-8B05-3FF23FA78B2A}"/>
                </a:ext>
              </a:extLst>
            </p:cNvPr>
            <p:cNvSpPr>
              <a:spLocks/>
            </p:cNvSpPr>
            <p:nvPr/>
          </p:nvSpPr>
          <p:spPr bwMode="auto">
            <a:xfrm>
              <a:off x="8899525" y="4157663"/>
              <a:ext cx="0" cy="30162"/>
            </a:xfrm>
            <a:custGeom>
              <a:avLst/>
              <a:gdLst>
                <a:gd name="T0" fmla="*/ 0 h 19"/>
                <a:gd name="T1" fmla="*/ 19 h 19"/>
                <a:gd name="T2" fmla="*/ 0 h 19"/>
              </a:gdLst>
              <a:ahLst/>
              <a:cxnLst>
                <a:cxn ang="0">
                  <a:pos x="0" y="T0"/>
                </a:cxn>
                <a:cxn ang="0">
                  <a:pos x="0" y="T1"/>
                </a:cxn>
                <a:cxn ang="0">
                  <a:pos x="0" y="T2"/>
                </a:cxn>
              </a:cxnLst>
              <a:rect l="0" t="0" r="r" b="b"/>
              <a:pathLst>
                <a:path h="19">
                  <a:moveTo>
                    <a:pt x="0" y="0"/>
                  </a:moveTo>
                  <a:lnTo>
                    <a:pt x="0" y="1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1" name="Freeform 72">
              <a:extLst>
                <a:ext uri="{FF2B5EF4-FFF2-40B4-BE49-F238E27FC236}">
                  <a16:creationId xmlns:a16="http://schemas.microsoft.com/office/drawing/2014/main" id="{096926FB-C85D-43AD-A523-5BE848DAA5BC}"/>
                </a:ext>
              </a:extLst>
            </p:cNvPr>
            <p:cNvSpPr>
              <a:spLocks/>
            </p:cNvSpPr>
            <p:nvPr/>
          </p:nvSpPr>
          <p:spPr bwMode="auto">
            <a:xfrm>
              <a:off x="8297863" y="3460750"/>
              <a:ext cx="509587" cy="382587"/>
            </a:xfrm>
            <a:custGeom>
              <a:avLst/>
              <a:gdLst>
                <a:gd name="T0" fmla="*/ 156 w 345"/>
                <a:gd name="T1" fmla="*/ 33 h 260"/>
                <a:gd name="T2" fmla="*/ 169 w 345"/>
                <a:gd name="T3" fmla="*/ 18 h 260"/>
                <a:gd name="T4" fmla="*/ 178 w 345"/>
                <a:gd name="T5" fmla="*/ 10 h 260"/>
                <a:gd name="T6" fmla="*/ 198 w 345"/>
                <a:gd name="T7" fmla="*/ 6 h 260"/>
                <a:gd name="T8" fmla="*/ 345 w 345"/>
                <a:gd name="T9" fmla="*/ 0 h 260"/>
                <a:gd name="T10" fmla="*/ 272 w 345"/>
                <a:gd name="T11" fmla="*/ 78 h 260"/>
                <a:gd name="T12" fmla="*/ 212 w 345"/>
                <a:gd name="T13" fmla="*/ 78 h 260"/>
                <a:gd name="T14" fmla="*/ 118 w 345"/>
                <a:gd name="T15" fmla="*/ 185 h 260"/>
                <a:gd name="T16" fmla="*/ 119 w 345"/>
                <a:gd name="T17" fmla="*/ 199 h 260"/>
                <a:gd name="T18" fmla="*/ 100 w 345"/>
                <a:gd name="T19" fmla="*/ 244 h 260"/>
                <a:gd name="T20" fmla="*/ 97 w 345"/>
                <a:gd name="T21" fmla="*/ 251 h 260"/>
                <a:gd name="T22" fmla="*/ 88 w 345"/>
                <a:gd name="T23" fmla="*/ 230 h 260"/>
                <a:gd name="T24" fmla="*/ 89 w 345"/>
                <a:gd name="T25" fmla="*/ 229 h 260"/>
                <a:gd name="T26" fmla="*/ 89 w 345"/>
                <a:gd name="T27" fmla="*/ 229 h 260"/>
                <a:gd name="T28" fmla="*/ 95 w 345"/>
                <a:gd name="T29" fmla="*/ 214 h 260"/>
                <a:gd name="T30" fmla="*/ 61 w 345"/>
                <a:gd name="T31" fmla="*/ 255 h 260"/>
                <a:gd name="T32" fmla="*/ 61 w 345"/>
                <a:gd name="T33" fmla="*/ 255 h 260"/>
                <a:gd name="T34" fmla="*/ 46 w 345"/>
                <a:gd name="T35" fmla="*/ 256 h 260"/>
                <a:gd name="T36" fmla="*/ 42 w 345"/>
                <a:gd name="T37" fmla="*/ 249 h 260"/>
                <a:gd name="T38" fmla="*/ 27 w 345"/>
                <a:gd name="T39" fmla="*/ 249 h 260"/>
                <a:gd name="T40" fmla="*/ 25 w 345"/>
                <a:gd name="T41" fmla="*/ 236 h 260"/>
                <a:gd name="T42" fmla="*/ 15 w 345"/>
                <a:gd name="T43" fmla="*/ 233 h 260"/>
                <a:gd name="T44" fmla="*/ 12 w 345"/>
                <a:gd name="T45" fmla="*/ 221 h 260"/>
                <a:gd name="T46" fmla="*/ 5 w 345"/>
                <a:gd name="T47" fmla="*/ 218 h 260"/>
                <a:gd name="T48" fmla="*/ 4 w 345"/>
                <a:gd name="T49" fmla="*/ 202 h 260"/>
                <a:gd name="T50" fmla="*/ 5 w 345"/>
                <a:gd name="T51" fmla="*/ 202 h 260"/>
                <a:gd name="T52" fmla="*/ 5 w 345"/>
                <a:gd name="T53" fmla="*/ 201 h 260"/>
                <a:gd name="T54" fmla="*/ 34 w 345"/>
                <a:gd name="T55" fmla="*/ 171 h 260"/>
                <a:gd name="T56" fmla="*/ 156 w 345"/>
                <a:gd name="T57" fmla="*/ 3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5" h="260">
                  <a:moveTo>
                    <a:pt x="156" y="33"/>
                  </a:moveTo>
                  <a:cubicBezTo>
                    <a:pt x="169" y="18"/>
                    <a:pt x="169" y="18"/>
                    <a:pt x="169" y="18"/>
                  </a:cubicBezTo>
                  <a:cubicBezTo>
                    <a:pt x="172" y="15"/>
                    <a:pt x="175" y="12"/>
                    <a:pt x="178" y="10"/>
                  </a:cubicBezTo>
                  <a:cubicBezTo>
                    <a:pt x="184" y="7"/>
                    <a:pt x="191" y="5"/>
                    <a:pt x="198" y="6"/>
                  </a:cubicBezTo>
                  <a:cubicBezTo>
                    <a:pt x="345" y="0"/>
                    <a:pt x="345" y="0"/>
                    <a:pt x="345" y="0"/>
                  </a:cubicBezTo>
                  <a:cubicBezTo>
                    <a:pt x="272" y="78"/>
                    <a:pt x="272" y="78"/>
                    <a:pt x="272" y="78"/>
                  </a:cubicBezTo>
                  <a:cubicBezTo>
                    <a:pt x="212" y="78"/>
                    <a:pt x="212" y="78"/>
                    <a:pt x="212" y="78"/>
                  </a:cubicBezTo>
                  <a:cubicBezTo>
                    <a:pt x="118" y="185"/>
                    <a:pt x="118" y="185"/>
                    <a:pt x="118" y="185"/>
                  </a:cubicBezTo>
                  <a:cubicBezTo>
                    <a:pt x="119" y="191"/>
                    <a:pt x="120" y="196"/>
                    <a:pt x="119" y="199"/>
                  </a:cubicBezTo>
                  <a:cubicBezTo>
                    <a:pt x="113" y="217"/>
                    <a:pt x="104" y="235"/>
                    <a:pt x="100" y="244"/>
                  </a:cubicBezTo>
                  <a:cubicBezTo>
                    <a:pt x="97" y="251"/>
                    <a:pt x="97" y="251"/>
                    <a:pt x="97" y="251"/>
                  </a:cubicBezTo>
                  <a:cubicBezTo>
                    <a:pt x="89" y="248"/>
                    <a:pt x="85" y="238"/>
                    <a:pt x="88" y="230"/>
                  </a:cubicBezTo>
                  <a:cubicBezTo>
                    <a:pt x="89" y="229"/>
                    <a:pt x="89" y="229"/>
                    <a:pt x="89" y="229"/>
                  </a:cubicBezTo>
                  <a:cubicBezTo>
                    <a:pt x="89" y="229"/>
                    <a:pt x="89" y="229"/>
                    <a:pt x="89" y="229"/>
                  </a:cubicBezTo>
                  <a:cubicBezTo>
                    <a:pt x="95" y="214"/>
                    <a:pt x="95" y="214"/>
                    <a:pt x="95" y="214"/>
                  </a:cubicBezTo>
                  <a:cubicBezTo>
                    <a:pt x="61" y="255"/>
                    <a:pt x="61" y="255"/>
                    <a:pt x="61" y="255"/>
                  </a:cubicBezTo>
                  <a:cubicBezTo>
                    <a:pt x="61" y="255"/>
                    <a:pt x="61" y="255"/>
                    <a:pt x="61" y="255"/>
                  </a:cubicBezTo>
                  <a:cubicBezTo>
                    <a:pt x="57" y="260"/>
                    <a:pt x="50" y="260"/>
                    <a:pt x="46" y="256"/>
                  </a:cubicBezTo>
                  <a:cubicBezTo>
                    <a:pt x="44" y="254"/>
                    <a:pt x="42" y="252"/>
                    <a:pt x="42" y="249"/>
                  </a:cubicBezTo>
                  <a:cubicBezTo>
                    <a:pt x="38" y="253"/>
                    <a:pt x="32" y="253"/>
                    <a:pt x="27" y="249"/>
                  </a:cubicBezTo>
                  <a:cubicBezTo>
                    <a:pt x="24" y="246"/>
                    <a:pt x="23" y="240"/>
                    <a:pt x="25" y="236"/>
                  </a:cubicBezTo>
                  <a:cubicBezTo>
                    <a:pt x="21" y="237"/>
                    <a:pt x="18" y="236"/>
                    <a:pt x="15" y="233"/>
                  </a:cubicBezTo>
                  <a:cubicBezTo>
                    <a:pt x="11" y="230"/>
                    <a:pt x="10" y="225"/>
                    <a:pt x="12" y="221"/>
                  </a:cubicBezTo>
                  <a:cubicBezTo>
                    <a:pt x="10" y="220"/>
                    <a:pt x="7" y="220"/>
                    <a:pt x="5" y="218"/>
                  </a:cubicBezTo>
                  <a:cubicBezTo>
                    <a:pt x="1" y="214"/>
                    <a:pt x="0" y="206"/>
                    <a:pt x="4" y="202"/>
                  </a:cubicBezTo>
                  <a:cubicBezTo>
                    <a:pt x="5" y="202"/>
                    <a:pt x="5" y="202"/>
                    <a:pt x="5" y="202"/>
                  </a:cubicBezTo>
                  <a:cubicBezTo>
                    <a:pt x="5" y="201"/>
                    <a:pt x="5" y="201"/>
                    <a:pt x="5" y="201"/>
                  </a:cubicBezTo>
                  <a:cubicBezTo>
                    <a:pt x="34" y="171"/>
                    <a:pt x="34" y="171"/>
                    <a:pt x="34" y="171"/>
                  </a:cubicBezTo>
                  <a:cubicBezTo>
                    <a:pt x="156" y="33"/>
                    <a:pt x="156" y="33"/>
                    <a:pt x="156" y="33"/>
                  </a:cubicBezTo>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2" name="Freeform 73">
              <a:extLst>
                <a:ext uri="{FF2B5EF4-FFF2-40B4-BE49-F238E27FC236}">
                  <a16:creationId xmlns:a16="http://schemas.microsoft.com/office/drawing/2014/main" id="{0C7A25C1-3F0D-4DBA-AEEE-9FFDC71AA4D2}"/>
                </a:ext>
              </a:extLst>
            </p:cNvPr>
            <p:cNvSpPr>
              <a:spLocks/>
            </p:cNvSpPr>
            <p:nvPr/>
          </p:nvSpPr>
          <p:spPr bwMode="auto">
            <a:xfrm>
              <a:off x="8297863" y="3656013"/>
              <a:ext cx="187325" cy="187325"/>
            </a:xfrm>
            <a:custGeom>
              <a:avLst/>
              <a:gdLst>
                <a:gd name="T0" fmla="*/ 67 w 127"/>
                <a:gd name="T1" fmla="*/ 0 h 127"/>
                <a:gd name="T2" fmla="*/ 34 w 127"/>
                <a:gd name="T3" fmla="*/ 38 h 127"/>
                <a:gd name="T4" fmla="*/ 5 w 127"/>
                <a:gd name="T5" fmla="*/ 68 h 127"/>
                <a:gd name="T6" fmla="*/ 5 w 127"/>
                <a:gd name="T7" fmla="*/ 69 h 127"/>
                <a:gd name="T8" fmla="*/ 4 w 127"/>
                <a:gd name="T9" fmla="*/ 69 h 127"/>
                <a:gd name="T10" fmla="*/ 5 w 127"/>
                <a:gd name="T11" fmla="*/ 85 h 127"/>
                <a:gd name="T12" fmla="*/ 12 w 127"/>
                <a:gd name="T13" fmla="*/ 88 h 127"/>
                <a:gd name="T14" fmla="*/ 15 w 127"/>
                <a:gd name="T15" fmla="*/ 100 h 127"/>
                <a:gd name="T16" fmla="*/ 25 w 127"/>
                <a:gd name="T17" fmla="*/ 103 h 127"/>
                <a:gd name="T18" fmla="*/ 27 w 127"/>
                <a:gd name="T19" fmla="*/ 116 h 127"/>
                <a:gd name="T20" fmla="*/ 42 w 127"/>
                <a:gd name="T21" fmla="*/ 116 h 127"/>
                <a:gd name="T22" fmla="*/ 46 w 127"/>
                <a:gd name="T23" fmla="*/ 123 h 127"/>
                <a:gd name="T24" fmla="*/ 61 w 127"/>
                <a:gd name="T25" fmla="*/ 122 h 127"/>
                <a:gd name="T26" fmla="*/ 61 w 127"/>
                <a:gd name="T27" fmla="*/ 122 h 127"/>
                <a:gd name="T28" fmla="*/ 95 w 127"/>
                <a:gd name="T29" fmla="*/ 81 h 127"/>
                <a:gd name="T30" fmla="*/ 89 w 127"/>
                <a:gd name="T31" fmla="*/ 96 h 127"/>
                <a:gd name="T32" fmla="*/ 89 w 127"/>
                <a:gd name="T33" fmla="*/ 96 h 127"/>
                <a:gd name="T34" fmla="*/ 88 w 127"/>
                <a:gd name="T35" fmla="*/ 97 h 127"/>
                <a:gd name="T36" fmla="*/ 97 w 127"/>
                <a:gd name="T37" fmla="*/ 118 h 127"/>
                <a:gd name="T38" fmla="*/ 100 w 127"/>
                <a:gd name="T39" fmla="*/ 111 h 127"/>
                <a:gd name="T40" fmla="*/ 119 w 127"/>
                <a:gd name="T41" fmla="*/ 66 h 127"/>
                <a:gd name="T42" fmla="*/ 118 w 127"/>
                <a:gd name="T43" fmla="*/ 52 h 127"/>
                <a:gd name="T44" fmla="*/ 127 w 127"/>
                <a:gd name="T45" fmla="*/ 41 h 127"/>
                <a:gd name="T46" fmla="*/ 67 w 127"/>
                <a:gd name="T47"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7" h="127">
                  <a:moveTo>
                    <a:pt x="67" y="0"/>
                  </a:moveTo>
                  <a:cubicBezTo>
                    <a:pt x="34" y="38"/>
                    <a:pt x="34" y="38"/>
                    <a:pt x="34" y="38"/>
                  </a:cubicBezTo>
                  <a:cubicBezTo>
                    <a:pt x="5" y="68"/>
                    <a:pt x="5" y="68"/>
                    <a:pt x="5" y="68"/>
                  </a:cubicBezTo>
                  <a:cubicBezTo>
                    <a:pt x="5" y="69"/>
                    <a:pt x="5" y="69"/>
                    <a:pt x="5" y="69"/>
                  </a:cubicBezTo>
                  <a:cubicBezTo>
                    <a:pt x="4" y="69"/>
                    <a:pt x="4" y="69"/>
                    <a:pt x="4" y="69"/>
                  </a:cubicBezTo>
                  <a:cubicBezTo>
                    <a:pt x="0" y="73"/>
                    <a:pt x="1" y="81"/>
                    <a:pt x="5" y="85"/>
                  </a:cubicBezTo>
                  <a:cubicBezTo>
                    <a:pt x="7" y="87"/>
                    <a:pt x="10" y="87"/>
                    <a:pt x="12" y="88"/>
                  </a:cubicBezTo>
                  <a:cubicBezTo>
                    <a:pt x="10" y="92"/>
                    <a:pt x="11" y="97"/>
                    <a:pt x="15" y="100"/>
                  </a:cubicBezTo>
                  <a:cubicBezTo>
                    <a:pt x="18" y="103"/>
                    <a:pt x="21" y="104"/>
                    <a:pt x="25" y="103"/>
                  </a:cubicBezTo>
                  <a:cubicBezTo>
                    <a:pt x="23" y="107"/>
                    <a:pt x="24" y="113"/>
                    <a:pt x="27" y="116"/>
                  </a:cubicBezTo>
                  <a:cubicBezTo>
                    <a:pt x="32" y="120"/>
                    <a:pt x="38" y="120"/>
                    <a:pt x="42" y="116"/>
                  </a:cubicBezTo>
                  <a:cubicBezTo>
                    <a:pt x="42" y="119"/>
                    <a:pt x="44" y="121"/>
                    <a:pt x="46" y="123"/>
                  </a:cubicBezTo>
                  <a:cubicBezTo>
                    <a:pt x="50" y="127"/>
                    <a:pt x="57" y="127"/>
                    <a:pt x="61" y="122"/>
                  </a:cubicBezTo>
                  <a:cubicBezTo>
                    <a:pt x="61" y="122"/>
                    <a:pt x="61" y="122"/>
                    <a:pt x="61" y="122"/>
                  </a:cubicBezTo>
                  <a:cubicBezTo>
                    <a:pt x="95" y="81"/>
                    <a:pt x="95" y="81"/>
                    <a:pt x="95" y="81"/>
                  </a:cubicBezTo>
                  <a:cubicBezTo>
                    <a:pt x="89" y="96"/>
                    <a:pt x="89" y="96"/>
                    <a:pt x="89" y="96"/>
                  </a:cubicBezTo>
                  <a:cubicBezTo>
                    <a:pt x="89" y="96"/>
                    <a:pt x="89" y="96"/>
                    <a:pt x="89" y="96"/>
                  </a:cubicBezTo>
                  <a:cubicBezTo>
                    <a:pt x="88" y="97"/>
                    <a:pt x="88" y="97"/>
                    <a:pt x="88" y="97"/>
                  </a:cubicBezTo>
                  <a:cubicBezTo>
                    <a:pt x="85" y="105"/>
                    <a:pt x="89" y="115"/>
                    <a:pt x="97" y="118"/>
                  </a:cubicBezTo>
                  <a:cubicBezTo>
                    <a:pt x="100" y="111"/>
                    <a:pt x="100" y="111"/>
                    <a:pt x="100" y="111"/>
                  </a:cubicBezTo>
                  <a:cubicBezTo>
                    <a:pt x="104" y="102"/>
                    <a:pt x="113" y="84"/>
                    <a:pt x="119" y="66"/>
                  </a:cubicBezTo>
                  <a:cubicBezTo>
                    <a:pt x="120" y="63"/>
                    <a:pt x="119" y="58"/>
                    <a:pt x="118" y="52"/>
                  </a:cubicBezTo>
                  <a:cubicBezTo>
                    <a:pt x="127" y="41"/>
                    <a:pt x="127" y="41"/>
                    <a:pt x="127" y="41"/>
                  </a:cubicBezTo>
                  <a:cubicBezTo>
                    <a:pt x="67" y="0"/>
                    <a:pt x="67" y="0"/>
                    <a:pt x="67"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3" name="Freeform 74">
              <a:extLst>
                <a:ext uri="{FF2B5EF4-FFF2-40B4-BE49-F238E27FC236}">
                  <a16:creationId xmlns:a16="http://schemas.microsoft.com/office/drawing/2014/main" id="{170AA901-127C-4FA0-A72C-060490866F9A}"/>
                </a:ext>
              </a:extLst>
            </p:cNvPr>
            <p:cNvSpPr>
              <a:spLocks/>
            </p:cNvSpPr>
            <p:nvPr/>
          </p:nvSpPr>
          <p:spPr bwMode="auto">
            <a:xfrm>
              <a:off x="8382000" y="3622675"/>
              <a:ext cx="134937" cy="103187"/>
            </a:xfrm>
            <a:custGeom>
              <a:avLst/>
              <a:gdLst>
                <a:gd name="T0" fmla="*/ 74 w 85"/>
                <a:gd name="T1" fmla="*/ 65 h 65"/>
                <a:gd name="T2" fmla="*/ 0 w 85"/>
                <a:gd name="T3" fmla="*/ 15 h 65"/>
                <a:gd name="T4" fmla="*/ 10 w 85"/>
                <a:gd name="T5" fmla="*/ 0 h 65"/>
                <a:gd name="T6" fmla="*/ 85 w 85"/>
                <a:gd name="T7" fmla="*/ 51 h 65"/>
                <a:gd name="T8" fmla="*/ 74 w 85"/>
                <a:gd name="T9" fmla="*/ 65 h 65"/>
              </a:gdLst>
              <a:ahLst/>
              <a:cxnLst>
                <a:cxn ang="0">
                  <a:pos x="T0" y="T1"/>
                </a:cxn>
                <a:cxn ang="0">
                  <a:pos x="T2" y="T3"/>
                </a:cxn>
                <a:cxn ang="0">
                  <a:pos x="T4" y="T5"/>
                </a:cxn>
                <a:cxn ang="0">
                  <a:pos x="T6" y="T7"/>
                </a:cxn>
                <a:cxn ang="0">
                  <a:pos x="T8" y="T9"/>
                </a:cxn>
              </a:cxnLst>
              <a:rect l="0" t="0" r="r" b="b"/>
              <a:pathLst>
                <a:path w="85" h="65">
                  <a:moveTo>
                    <a:pt x="74" y="65"/>
                  </a:moveTo>
                  <a:lnTo>
                    <a:pt x="0" y="15"/>
                  </a:lnTo>
                  <a:lnTo>
                    <a:pt x="10" y="0"/>
                  </a:lnTo>
                  <a:lnTo>
                    <a:pt x="85" y="51"/>
                  </a:lnTo>
                  <a:lnTo>
                    <a:pt x="74" y="65"/>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4" name="Freeform 75">
              <a:extLst>
                <a:ext uri="{FF2B5EF4-FFF2-40B4-BE49-F238E27FC236}">
                  <a16:creationId xmlns:a16="http://schemas.microsoft.com/office/drawing/2014/main" id="{BCB5B15E-0B1D-403F-B6C0-F133D0FF000A}"/>
                </a:ext>
              </a:extLst>
            </p:cNvPr>
            <p:cNvSpPr>
              <a:spLocks/>
            </p:cNvSpPr>
            <p:nvPr/>
          </p:nvSpPr>
          <p:spPr bwMode="auto">
            <a:xfrm>
              <a:off x="8382000" y="3622675"/>
              <a:ext cx="134937" cy="103187"/>
            </a:xfrm>
            <a:custGeom>
              <a:avLst/>
              <a:gdLst>
                <a:gd name="T0" fmla="*/ 74 w 85"/>
                <a:gd name="T1" fmla="*/ 65 h 65"/>
                <a:gd name="T2" fmla="*/ 0 w 85"/>
                <a:gd name="T3" fmla="*/ 15 h 65"/>
                <a:gd name="T4" fmla="*/ 10 w 85"/>
                <a:gd name="T5" fmla="*/ 0 h 65"/>
                <a:gd name="T6" fmla="*/ 85 w 85"/>
                <a:gd name="T7" fmla="*/ 51 h 65"/>
                <a:gd name="T8" fmla="*/ 74 w 85"/>
                <a:gd name="T9" fmla="*/ 65 h 65"/>
              </a:gdLst>
              <a:ahLst/>
              <a:cxnLst>
                <a:cxn ang="0">
                  <a:pos x="T0" y="T1"/>
                </a:cxn>
                <a:cxn ang="0">
                  <a:pos x="T2" y="T3"/>
                </a:cxn>
                <a:cxn ang="0">
                  <a:pos x="T4" y="T5"/>
                </a:cxn>
                <a:cxn ang="0">
                  <a:pos x="T6" y="T7"/>
                </a:cxn>
                <a:cxn ang="0">
                  <a:pos x="T8" y="T9"/>
                </a:cxn>
              </a:cxnLst>
              <a:rect l="0" t="0" r="r" b="b"/>
              <a:pathLst>
                <a:path w="85" h="65">
                  <a:moveTo>
                    <a:pt x="74" y="65"/>
                  </a:moveTo>
                  <a:lnTo>
                    <a:pt x="0" y="15"/>
                  </a:lnTo>
                  <a:lnTo>
                    <a:pt x="10" y="0"/>
                  </a:lnTo>
                  <a:lnTo>
                    <a:pt x="85" y="51"/>
                  </a:lnTo>
                  <a:lnTo>
                    <a:pt x="74" y="6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5" name="Freeform 76">
              <a:extLst>
                <a:ext uri="{FF2B5EF4-FFF2-40B4-BE49-F238E27FC236}">
                  <a16:creationId xmlns:a16="http://schemas.microsoft.com/office/drawing/2014/main" id="{54FC9365-B5A8-4CEB-87A3-A7A57366748C}"/>
                </a:ext>
              </a:extLst>
            </p:cNvPr>
            <p:cNvSpPr>
              <a:spLocks/>
            </p:cNvSpPr>
            <p:nvPr/>
          </p:nvSpPr>
          <p:spPr bwMode="auto">
            <a:xfrm>
              <a:off x="8566150" y="3435350"/>
              <a:ext cx="919162" cy="479425"/>
            </a:xfrm>
            <a:custGeom>
              <a:avLst/>
              <a:gdLst>
                <a:gd name="T0" fmla="*/ 586 w 621"/>
                <a:gd name="T1" fmla="*/ 39 h 326"/>
                <a:gd name="T2" fmla="*/ 463 w 621"/>
                <a:gd name="T3" fmla="*/ 116 h 326"/>
                <a:gd name="T4" fmla="*/ 336 w 621"/>
                <a:gd name="T5" fmla="*/ 70 h 326"/>
                <a:gd name="T6" fmla="*/ 196 w 621"/>
                <a:gd name="T7" fmla="*/ 0 h 326"/>
                <a:gd name="T8" fmla="*/ 127 w 621"/>
                <a:gd name="T9" fmla="*/ 32 h 326"/>
                <a:gd name="T10" fmla="*/ 0 w 621"/>
                <a:gd name="T11" fmla="*/ 232 h 326"/>
                <a:gd name="T12" fmla="*/ 231 w 621"/>
                <a:gd name="T13" fmla="*/ 326 h 326"/>
                <a:gd name="T14" fmla="*/ 312 w 621"/>
                <a:gd name="T15" fmla="*/ 163 h 326"/>
                <a:gd name="T16" fmla="*/ 454 w 621"/>
                <a:gd name="T17" fmla="*/ 195 h 326"/>
                <a:gd name="T18" fmla="*/ 476 w 621"/>
                <a:gd name="T19" fmla="*/ 197 h 326"/>
                <a:gd name="T20" fmla="*/ 488 w 621"/>
                <a:gd name="T21" fmla="*/ 192 h 326"/>
                <a:gd name="T22" fmla="*/ 621 w 621"/>
                <a:gd name="T23" fmla="*/ 109 h 326"/>
                <a:gd name="T24" fmla="*/ 586 w 621"/>
                <a:gd name="T25" fmla="*/ 39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1" h="326">
                  <a:moveTo>
                    <a:pt x="586" y="39"/>
                  </a:moveTo>
                  <a:cubicBezTo>
                    <a:pt x="463" y="116"/>
                    <a:pt x="463" y="116"/>
                    <a:pt x="463" y="116"/>
                  </a:cubicBezTo>
                  <a:cubicBezTo>
                    <a:pt x="336" y="70"/>
                    <a:pt x="336" y="70"/>
                    <a:pt x="336" y="70"/>
                  </a:cubicBezTo>
                  <a:cubicBezTo>
                    <a:pt x="263" y="52"/>
                    <a:pt x="233" y="55"/>
                    <a:pt x="196" y="0"/>
                  </a:cubicBezTo>
                  <a:cubicBezTo>
                    <a:pt x="177" y="12"/>
                    <a:pt x="147" y="8"/>
                    <a:pt x="127" y="32"/>
                  </a:cubicBezTo>
                  <a:cubicBezTo>
                    <a:pt x="78" y="89"/>
                    <a:pt x="53" y="179"/>
                    <a:pt x="0" y="232"/>
                  </a:cubicBezTo>
                  <a:cubicBezTo>
                    <a:pt x="37" y="242"/>
                    <a:pt x="191" y="320"/>
                    <a:pt x="231" y="326"/>
                  </a:cubicBezTo>
                  <a:cubicBezTo>
                    <a:pt x="247" y="286"/>
                    <a:pt x="268" y="230"/>
                    <a:pt x="312" y="163"/>
                  </a:cubicBezTo>
                  <a:cubicBezTo>
                    <a:pt x="454" y="195"/>
                    <a:pt x="454" y="195"/>
                    <a:pt x="454" y="195"/>
                  </a:cubicBezTo>
                  <a:cubicBezTo>
                    <a:pt x="461" y="198"/>
                    <a:pt x="469" y="198"/>
                    <a:pt x="476" y="197"/>
                  </a:cubicBezTo>
                  <a:cubicBezTo>
                    <a:pt x="480" y="196"/>
                    <a:pt x="484" y="194"/>
                    <a:pt x="488" y="192"/>
                  </a:cubicBezTo>
                  <a:cubicBezTo>
                    <a:pt x="621" y="109"/>
                    <a:pt x="621" y="109"/>
                    <a:pt x="621" y="109"/>
                  </a:cubicBezTo>
                  <a:cubicBezTo>
                    <a:pt x="586" y="39"/>
                    <a:pt x="586" y="39"/>
                    <a:pt x="586" y="39"/>
                  </a:cubicBezTo>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6" name="Freeform 77">
              <a:extLst>
                <a:ext uri="{FF2B5EF4-FFF2-40B4-BE49-F238E27FC236}">
                  <a16:creationId xmlns:a16="http://schemas.microsoft.com/office/drawing/2014/main" id="{0956A907-DB39-40D3-9A80-5043A2C410C6}"/>
                </a:ext>
              </a:extLst>
            </p:cNvPr>
            <p:cNvSpPr>
              <a:spLocks/>
            </p:cNvSpPr>
            <p:nvPr/>
          </p:nvSpPr>
          <p:spPr bwMode="auto">
            <a:xfrm>
              <a:off x="9026525" y="3578225"/>
              <a:ext cx="458787" cy="147637"/>
            </a:xfrm>
            <a:custGeom>
              <a:avLst/>
              <a:gdLst>
                <a:gd name="T0" fmla="*/ 303 w 309"/>
                <a:gd name="T1" fmla="*/ 0 h 101"/>
                <a:gd name="T2" fmla="*/ 174 w 309"/>
                <a:gd name="T3" fmla="*/ 80 h 101"/>
                <a:gd name="T4" fmla="*/ 162 w 309"/>
                <a:gd name="T5" fmla="*/ 85 h 101"/>
                <a:gd name="T6" fmla="*/ 153 w 309"/>
                <a:gd name="T7" fmla="*/ 86 h 101"/>
                <a:gd name="T8" fmla="*/ 140 w 309"/>
                <a:gd name="T9" fmla="*/ 84 h 101"/>
                <a:gd name="T10" fmla="*/ 7 w 309"/>
                <a:gd name="T11" fmla="*/ 54 h 101"/>
                <a:gd name="T12" fmla="*/ 0 w 309"/>
                <a:gd name="T13" fmla="*/ 66 h 101"/>
                <a:gd name="T14" fmla="*/ 142 w 309"/>
                <a:gd name="T15" fmla="*/ 98 h 101"/>
                <a:gd name="T16" fmla="*/ 155 w 309"/>
                <a:gd name="T17" fmla="*/ 101 h 101"/>
                <a:gd name="T18" fmla="*/ 164 w 309"/>
                <a:gd name="T19" fmla="*/ 100 h 101"/>
                <a:gd name="T20" fmla="*/ 176 w 309"/>
                <a:gd name="T21" fmla="*/ 95 h 101"/>
                <a:gd name="T22" fmla="*/ 309 w 309"/>
                <a:gd name="T23" fmla="*/ 12 h 101"/>
                <a:gd name="T24" fmla="*/ 303 w 309"/>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9" h="101">
                  <a:moveTo>
                    <a:pt x="303" y="0"/>
                  </a:moveTo>
                  <a:cubicBezTo>
                    <a:pt x="174" y="80"/>
                    <a:pt x="174" y="80"/>
                    <a:pt x="174" y="80"/>
                  </a:cubicBezTo>
                  <a:cubicBezTo>
                    <a:pt x="170" y="83"/>
                    <a:pt x="166" y="84"/>
                    <a:pt x="162" y="85"/>
                  </a:cubicBezTo>
                  <a:cubicBezTo>
                    <a:pt x="159" y="86"/>
                    <a:pt x="156" y="86"/>
                    <a:pt x="153" y="86"/>
                  </a:cubicBezTo>
                  <a:cubicBezTo>
                    <a:pt x="149" y="86"/>
                    <a:pt x="144" y="85"/>
                    <a:pt x="140" y="84"/>
                  </a:cubicBezTo>
                  <a:cubicBezTo>
                    <a:pt x="7" y="54"/>
                    <a:pt x="7" y="54"/>
                    <a:pt x="7" y="54"/>
                  </a:cubicBezTo>
                  <a:cubicBezTo>
                    <a:pt x="0" y="66"/>
                    <a:pt x="0" y="66"/>
                    <a:pt x="0" y="66"/>
                  </a:cubicBezTo>
                  <a:cubicBezTo>
                    <a:pt x="142" y="98"/>
                    <a:pt x="142" y="98"/>
                    <a:pt x="142" y="98"/>
                  </a:cubicBezTo>
                  <a:cubicBezTo>
                    <a:pt x="147" y="100"/>
                    <a:pt x="151" y="101"/>
                    <a:pt x="155" y="101"/>
                  </a:cubicBezTo>
                  <a:cubicBezTo>
                    <a:pt x="158" y="101"/>
                    <a:pt x="161" y="100"/>
                    <a:pt x="164" y="100"/>
                  </a:cubicBezTo>
                  <a:cubicBezTo>
                    <a:pt x="168" y="99"/>
                    <a:pt x="172" y="97"/>
                    <a:pt x="176" y="95"/>
                  </a:cubicBezTo>
                  <a:cubicBezTo>
                    <a:pt x="309" y="12"/>
                    <a:pt x="309" y="12"/>
                    <a:pt x="309" y="12"/>
                  </a:cubicBezTo>
                  <a:cubicBezTo>
                    <a:pt x="303" y="0"/>
                    <a:pt x="303" y="0"/>
                    <a:pt x="303" y="0"/>
                  </a:cubicBezTo>
                </a:path>
              </a:pathLst>
            </a:custGeom>
            <a:solidFill>
              <a:srgbClr val="A100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7" name="Freeform 78">
              <a:extLst>
                <a:ext uri="{FF2B5EF4-FFF2-40B4-BE49-F238E27FC236}">
                  <a16:creationId xmlns:a16="http://schemas.microsoft.com/office/drawing/2014/main" id="{246BA03A-5158-4854-AFF2-6686CA147054}"/>
                </a:ext>
              </a:extLst>
            </p:cNvPr>
            <p:cNvSpPr>
              <a:spLocks/>
            </p:cNvSpPr>
            <p:nvPr/>
          </p:nvSpPr>
          <p:spPr bwMode="auto">
            <a:xfrm>
              <a:off x="8899525" y="4252913"/>
              <a:ext cx="0" cy="25400"/>
            </a:xfrm>
            <a:custGeom>
              <a:avLst/>
              <a:gdLst>
                <a:gd name="T0" fmla="*/ 0 h 16"/>
                <a:gd name="T1" fmla="*/ 0 h 16"/>
                <a:gd name="T2" fmla="*/ 16 h 16"/>
                <a:gd name="T3" fmla="*/ 11 h 16"/>
                <a:gd name="T4" fmla="*/ 0 h 16"/>
              </a:gdLst>
              <a:ahLst/>
              <a:cxnLst>
                <a:cxn ang="0">
                  <a:pos x="0" y="T0"/>
                </a:cxn>
                <a:cxn ang="0">
                  <a:pos x="0" y="T1"/>
                </a:cxn>
                <a:cxn ang="0">
                  <a:pos x="0" y="T2"/>
                </a:cxn>
                <a:cxn ang="0">
                  <a:pos x="0" y="T3"/>
                </a:cxn>
                <a:cxn ang="0">
                  <a:pos x="0" y="T4"/>
                </a:cxn>
              </a:cxnLst>
              <a:rect l="0" t="0" r="r" b="b"/>
              <a:pathLst>
                <a:path h="16">
                  <a:moveTo>
                    <a:pt x="0" y="0"/>
                  </a:moveTo>
                  <a:lnTo>
                    <a:pt x="0" y="0"/>
                  </a:lnTo>
                  <a:lnTo>
                    <a:pt x="0" y="16"/>
                  </a:lnTo>
                  <a:lnTo>
                    <a:pt x="0" y="11"/>
                  </a:lnTo>
                  <a:lnTo>
                    <a:pt x="0" y="0"/>
                  </a:lnTo>
                  <a:close/>
                </a:path>
              </a:pathLst>
            </a:custGeom>
            <a:solidFill>
              <a:srgbClr val="7D33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8" name="Freeform 79">
              <a:extLst>
                <a:ext uri="{FF2B5EF4-FFF2-40B4-BE49-F238E27FC236}">
                  <a16:creationId xmlns:a16="http://schemas.microsoft.com/office/drawing/2014/main" id="{C6AE06EA-AE88-40FD-851C-CA899D33772F}"/>
                </a:ext>
              </a:extLst>
            </p:cNvPr>
            <p:cNvSpPr>
              <a:spLocks/>
            </p:cNvSpPr>
            <p:nvPr/>
          </p:nvSpPr>
          <p:spPr bwMode="auto">
            <a:xfrm>
              <a:off x="8899525" y="4252913"/>
              <a:ext cx="0" cy="25400"/>
            </a:xfrm>
            <a:custGeom>
              <a:avLst/>
              <a:gdLst>
                <a:gd name="T0" fmla="*/ 0 h 16"/>
                <a:gd name="T1" fmla="*/ 0 h 16"/>
                <a:gd name="T2" fmla="*/ 16 h 16"/>
                <a:gd name="T3" fmla="*/ 11 h 16"/>
                <a:gd name="T4" fmla="*/ 0 h 16"/>
              </a:gdLst>
              <a:ahLst/>
              <a:cxnLst>
                <a:cxn ang="0">
                  <a:pos x="0" y="T0"/>
                </a:cxn>
                <a:cxn ang="0">
                  <a:pos x="0" y="T1"/>
                </a:cxn>
                <a:cxn ang="0">
                  <a:pos x="0" y="T2"/>
                </a:cxn>
                <a:cxn ang="0">
                  <a:pos x="0" y="T3"/>
                </a:cxn>
                <a:cxn ang="0">
                  <a:pos x="0" y="T4"/>
                </a:cxn>
              </a:cxnLst>
              <a:rect l="0" t="0" r="r" b="b"/>
              <a:pathLst>
                <a:path h="16">
                  <a:moveTo>
                    <a:pt x="0" y="0"/>
                  </a:moveTo>
                  <a:lnTo>
                    <a:pt x="0" y="0"/>
                  </a:lnTo>
                  <a:lnTo>
                    <a:pt x="0" y="16"/>
                  </a:lnTo>
                  <a:lnTo>
                    <a:pt x="0" y="1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9" name="Freeform 80">
              <a:extLst>
                <a:ext uri="{FF2B5EF4-FFF2-40B4-BE49-F238E27FC236}">
                  <a16:creationId xmlns:a16="http://schemas.microsoft.com/office/drawing/2014/main" id="{EFF50C9A-232E-4EA4-8D31-F8C7CAB1F603}"/>
                </a:ext>
              </a:extLst>
            </p:cNvPr>
            <p:cNvSpPr>
              <a:spLocks/>
            </p:cNvSpPr>
            <p:nvPr/>
          </p:nvSpPr>
          <p:spPr bwMode="auto">
            <a:xfrm>
              <a:off x="8807450" y="3930650"/>
              <a:ext cx="93662" cy="401637"/>
            </a:xfrm>
            <a:custGeom>
              <a:avLst/>
              <a:gdLst>
                <a:gd name="T0" fmla="*/ 41 w 64"/>
                <a:gd name="T1" fmla="*/ 0 h 273"/>
                <a:gd name="T2" fmla="*/ 42 w 64"/>
                <a:gd name="T3" fmla="*/ 120 h 273"/>
                <a:gd name="T4" fmla="*/ 51 w 64"/>
                <a:gd name="T5" fmla="*/ 127 h 273"/>
                <a:gd name="T6" fmla="*/ 49 w 64"/>
                <a:gd name="T7" fmla="*/ 129 h 273"/>
                <a:gd name="T8" fmla="*/ 41 w 64"/>
                <a:gd name="T9" fmla="*/ 123 h 273"/>
                <a:gd name="T10" fmla="*/ 12 w 64"/>
                <a:gd name="T11" fmla="*/ 123 h 273"/>
                <a:gd name="T12" fmla="*/ 0 w 64"/>
                <a:gd name="T13" fmla="*/ 134 h 273"/>
                <a:gd name="T14" fmla="*/ 0 w 64"/>
                <a:gd name="T15" fmla="*/ 220 h 273"/>
                <a:gd name="T16" fmla="*/ 12 w 64"/>
                <a:gd name="T17" fmla="*/ 231 h 273"/>
                <a:gd name="T18" fmla="*/ 43 w 64"/>
                <a:gd name="T19" fmla="*/ 231 h 273"/>
                <a:gd name="T20" fmla="*/ 43 w 64"/>
                <a:gd name="T21" fmla="*/ 273 h 273"/>
                <a:gd name="T22" fmla="*/ 43 w 64"/>
                <a:gd name="T23" fmla="*/ 273 h 273"/>
                <a:gd name="T24" fmla="*/ 43 w 64"/>
                <a:gd name="T25" fmla="*/ 273 h 273"/>
                <a:gd name="T26" fmla="*/ 64 w 64"/>
                <a:gd name="T27" fmla="*/ 266 h 273"/>
                <a:gd name="T28" fmla="*/ 63 w 64"/>
                <a:gd name="T29" fmla="*/ 237 h 273"/>
                <a:gd name="T30" fmla="*/ 63 w 64"/>
                <a:gd name="T31" fmla="*/ 219 h 273"/>
                <a:gd name="T32" fmla="*/ 21 w 64"/>
                <a:gd name="T33" fmla="*/ 219 h 273"/>
                <a:gd name="T34" fmla="*/ 11 w 64"/>
                <a:gd name="T35" fmla="*/ 209 h 273"/>
                <a:gd name="T36" fmla="*/ 21 w 64"/>
                <a:gd name="T37" fmla="*/ 199 h 273"/>
                <a:gd name="T38" fmla="*/ 63 w 64"/>
                <a:gd name="T39" fmla="*/ 199 h 273"/>
                <a:gd name="T40" fmla="*/ 63 w 64"/>
                <a:gd name="T41" fmla="*/ 187 h 273"/>
                <a:gd name="T42" fmla="*/ 21 w 64"/>
                <a:gd name="T43" fmla="*/ 187 h 273"/>
                <a:gd name="T44" fmla="*/ 11 w 64"/>
                <a:gd name="T45" fmla="*/ 177 h 273"/>
                <a:gd name="T46" fmla="*/ 21 w 64"/>
                <a:gd name="T47" fmla="*/ 167 h 273"/>
                <a:gd name="T48" fmla="*/ 63 w 64"/>
                <a:gd name="T49" fmla="*/ 167 h 273"/>
                <a:gd name="T50" fmla="*/ 63 w 64"/>
                <a:gd name="T51" fmla="*/ 155 h 273"/>
                <a:gd name="T52" fmla="*/ 21 w 64"/>
                <a:gd name="T53" fmla="*/ 155 h 273"/>
                <a:gd name="T54" fmla="*/ 11 w 64"/>
                <a:gd name="T55" fmla="*/ 145 h 273"/>
                <a:gd name="T56" fmla="*/ 21 w 64"/>
                <a:gd name="T57" fmla="*/ 135 h 273"/>
                <a:gd name="T58" fmla="*/ 59 w 64"/>
                <a:gd name="T59" fmla="*/ 135 h 273"/>
                <a:gd name="T60" fmla="*/ 56 w 64"/>
                <a:gd name="T61" fmla="*/ 133 h 273"/>
                <a:gd name="T62" fmla="*/ 57 w 64"/>
                <a:gd name="T63" fmla="*/ 131 h 273"/>
                <a:gd name="T64" fmla="*/ 62 w 64"/>
                <a:gd name="T65" fmla="*/ 135 h 273"/>
                <a:gd name="T66" fmla="*/ 62 w 64"/>
                <a:gd name="T67" fmla="*/ 123 h 273"/>
                <a:gd name="T68" fmla="*/ 61 w 64"/>
                <a:gd name="T69" fmla="*/ 9 h 273"/>
                <a:gd name="T70" fmla="*/ 61 w 64"/>
                <a:gd name="T71" fmla="*/ 9 h 273"/>
                <a:gd name="T72" fmla="*/ 41 w 64"/>
                <a:gd name="T7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 h="273">
                  <a:moveTo>
                    <a:pt x="41" y="0"/>
                  </a:moveTo>
                  <a:cubicBezTo>
                    <a:pt x="42" y="120"/>
                    <a:pt x="42" y="120"/>
                    <a:pt x="42" y="120"/>
                  </a:cubicBezTo>
                  <a:cubicBezTo>
                    <a:pt x="45" y="122"/>
                    <a:pt x="48" y="125"/>
                    <a:pt x="51" y="127"/>
                  </a:cubicBezTo>
                  <a:cubicBezTo>
                    <a:pt x="49" y="129"/>
                    <a:pt x="49" y="129"/>
                    <a:pt x="49" y="129"/>
                  </a:cubicBezTo>
                  <a:cubicBezTo>
                    <a:pt x="47" y="127"/>
                    <a:pt x="44" y="125"/>
                    <a:pt x="41" y="123"/>
                  </a:cubicBezTo>
                  <a:cubicBezTo>
                    <a:pt x="12" y="123"/>
                    <a:pt x="12" y="123"/>
                    <a:pt x="12" y="123"/>
                  </a:cubicBezTo>
                  <a:cubicBezTo>
                    <a:pt x="5" y="123"/>
                    <a:pt x="0" y="128"/>
                    <a:pt x="0" y="134"/>
                  </a:cubicBezTo>
                  <a:cubicBezTo>
                    <a:pt x="0" y="220"/>
                    <a:pt x="0" y="220"/>
                    <a:pt x="0" y="220"/>
                  </a:cubicBezTo>
                  <a:cubicBezTo>
                    <a:pt x="0" y="226"/>
                    <a:pt x="5" y="231"/>
                    <a:pt x="12" y="231"/>
                  </a:cubicBezTo>
                  <a:cubicBezTo>
                    <a:pt x="43" y="231"/>
                    <a:pt x="43" y="231"/>
                    <a:pt x="43" y="231"/>
                  </a:cubicBezTo>
                  <a:cubicBezTo>
                    <a:pt x="43" y="273"/>
                    <a:pt x="43" y="273"/>
                    <a:pt x="43" y="273"/>
                  </a:cubicBezTo>
                  <a:cubicBezTo>
                    <a:pt x="43" y="273"/>
                    <a:pt x="43" y="273"/>
                    <a:pt x="43" y="273"/>
                  </a:cubicBezTo>
                  <a:cubicBezTo>
                    <a:pt x="43" y="273"/>
                    <a:pt x="43" y="273"/>
                    <a:pt x="43" y="273"/>
                  </a:cubicBezTo>
                  <a:cubicBezTo>
                    <a:pt x="49" y="271"/>
                    <a:pt x="56" y="269"/>
                    <a:pt x="64" y="266"/>
                  </a:cubicBezTo>
                  <a:cubicBezTo>
                    <a:pt x="63" y="237"/>
                    <a:pt x="63" y="237"/>
                    <a:pt x="63" y="237"/>
                  </a:cubicBezTo>
                  <a:cubicBezTo>
                    <a:pt x="63" y="219"/>
                    <a:pt x="63" y="219"/>
                    <a:pt x="63" y="219"/>
                  </a:cubicBezTo>
                  <a:cubicBezTo>
                    <a:pt x="21" y="219"/>
                    <a:pt x="21" y="219"/>
                    <a:pt x="21" y="219"/>
                  </a:cubicBezTo>
                  <a:cubicBezTo>
                    <a:pt x="15" y="219"/>
                    <a:pt x="11" y="215"/>
                    <a:pt x="11" y="209"/>
                  </a:cubicBezTo>
                  <a:cubicBezTo>
                    <a:pt x="11" y="203"/>
                    <a:pt x="15" y="199"/>
                    <a:pt x="21" y="199"/>
                  </a:cubicBezTo>
                  <a:cubicBezTo>
                    <a:pt x="63" y="199"/>
                    <a:pt x="63" y="199"/>
                    <a:pt x="63" y="199"/>
                  </a:cubicBezTo>
                  <a:cubicBezTo>
                    <a:pt x="63" y="187"/>
                    <a:pt x="63" y="187"/>
                    <a:pt x="63" y="187"/>
                  </a:cubicBezTo>
                  <a:cubicBezTo>
                    <a:pt x="21" y="187"/>
                    <a:pt x="21" y="187"/>
                    <a:pt x="21" y="187"/>
                  </a:cubicBezTo>
                  <a:cubicBezTo>
                    <a:pt x="15" y="187"/>
                    <a:pt x="11" y="183"/>
                    <a:pt x="11" y="177"/>
                  </a:cubicBezTo>
                  <a:cubicBezTo>
                    <a:pt x="11" y="172"/>
                    <a:pt x="15" y="167"/>
                    <a:pt x="21" y="167"/>
                  </a:cubicBezTo>
                  <a:cubicBezTo>
                    <a:pt x="63" y="167"/>
                    <a:pt x="63" y="167"/>
                    <a:pt x="63" y="167"/>
                  </a:cubicBezTo>
                  <a:cubicBezTo>
                    <a:pt x="63" y="155"/>
                    <a:pt x="63" y="155"/>
                    <a:pt x="63" y="155"/>
                  </a:cubicBezTo>
                  <a:cubicBezTo>
                    <a:pt x="21" y="155"/>
                    <a:pt x="21" y="155"/>
                    <a:pt x="21" y="155"/>
                  </a:cubicBezTo>
                  <a:cubicBezTo>
                    <a:pt x="15" y="155"/>
                    <a:pt x="11" y="151"/>
                    <a:pt x="11" y="145"/>
                  </a:cubicBezTo>
                  <a:cubicBezTo>
                    <a:pt x="11" y="140"/>
                    <a:pt x="15" y="135"/>
                    <a:pt x="21" y="135"/>
                  </a:cubicBezTo>
                  <a:cubicBezTo>
                    <a:pt x="59" y="135"/>
                    <a:pt x="59" y="135"/>
                    <a:pt x="59" y="135"/>
                  </a:cubicBezTo>
                  <a:cubicBezTo>
                    <a:pt x="58" y="135"/>
                    <a:pt x="57" y="134"/>
                    <a:pt x="56" y="133"/>
                  </a:cubicBezTo>
                  <a:cubicBezTo>
                    <a:pt x="57" y="131"/>
                    <a:pt x="57" y="131"/>
                    <a:pt x="57" y="131"/>
                  </a:cubicBezTo>
                  <a:cubicBezTo>
                    <a:pt x="59" y="132"/>
                    <a:pt x="61" y="134"/>
                    <a:pt x="62" y="135"/>
                  </a:cubicBezTo>
                  <a:cubicBezTo>
                    <a:pt x="62" y="123"/>
                    <a:pt x="62" y="123"/>
                    <a:pt x="62" y="123"/>
                  </a:cubicBezTo>
                  <a:cubicBezTo>
                    <a:pt x="61" y="9"/>
                    <a:pt x="61" y="9"/>
                    <a:pt x="61" y="9"/>
                  </a:cubicBezTo>
                  <a:cubicBezTo>
                    <a:pt x="61" y="9"/>
                    <a:pt x="61" y="9"/>
                    <a:pt x="61" y="9"/>
                  </a:cubicBezTo>
                  <a:cubicBezTo>
                    <a:pt x="41" y="0"/>
                    <a:pt x="41" y="0"/>
                    <a:pt x="41" y="0"/>
                  </a:cubicBezTo>
                </a:path>
              </a:pathLst>
            </a:custGeom>
            <a:solidFill>
              <a:srgbClr val="C233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0" name="Freeform 81">
              <a:extLst>
                <a:ext uri="{FF2B5EF4-FFF2-40B4-BE49-F238E27FC236}">
                  <a16:creationId xmlns:a16="http://schemas.microsoft.com/office/drawing/2014/main" id="{4D9DE1AF-2348-41B8-B73B-DFC285CEDE95}"/>
                </a:ext>
              </a:extLst>
            </p:cNvPr>
            <p:cNvSpPr>
              <a:spLocks/>
            </p:cNvSpPr>
            <p:nvPr/>
          </p:nvSpPr>
          <p:spPr bwMode="auto">
            <a:xfrm>
              <a:off x="8888413" y="3668713"/>
              <a:ext cx="138112" cy="223837"/>
            </a:xfrm>
            <a:custGeom>
              <a:avLst/>
              <a:gdLst>
                <a:gd name="T0" fmla="*/ 74 w 94"/>
                <a:gd name="T1" fmla="*/ 0 h 152"/>
                <a:gd name="T2" fmla="*/ 0 w 94"/>
                <a:gd name="T3" fmla="*/ 144 h 152"/>
                <a:gd name="T4" fmla="*/ 19 w 94"/>
                <a:gd name="T5" fmla="*/ 152 h 152"/>
                <a:gd name="T6" fmla="*/ 94 w 94"/>
                <a:gd name="T7" fmla="*/ 4 h 152"/>
                <a:gd name="T8" fmla="*/ 74 w 94"/>
                <a:gd name="T9" fmla="*/ 0 h 152"/>
              </a:gdLst>
              <a:ahLst/>
              <a:cxnLst>
                <a:cxn ang="0">
                  <a:pos x="T0" y="T1"/>
                </a:cxn>
                <a:cxn ang="0">
                  <a:pos x="T2" y="T3"/>
                </a:cxn>
                <a:cxn ang="0">
                  <a:pos x="T4" y="T5"/>
                </a:cxn>
                <a:cxn ang="0">
                  <a:pos x="T6" y="T7"/>
                </a:cxn>
                <a:cxn ang="0">
                  <a:pos x="T8" y="T9"/>
                </a:cxn>
              </a:cxnLst>
              <a:rect l="0" t="0" r="r" b="b"/>
              <a:pathLst>
                <a:path w="94" h="152">
                  <a:moveTo>
                    <a:pt x="74" y="0"/>
                  </a:moveTo>
                  <a:cubicBezTo>
                    <a:pt x="36" y="57"/>
                    <a:pt x="15" y="106"/>
                    <a:pt x="0" y="144"/>
                  </a:cubicBezTo>
                  <a:cubicBezTo>
                    <a:pt x="19" y="152"/>
                    <a:pt x="19" y="152"/>
                    <a:pt x="19" y="152"/>
                  </a:cubicBezTo>
                  <a:cubicBezTo>
                    <a:pt x="34" y="113"/>
                    <a:pt x="55" y="63"/>
                    <a:pt x="94" y="4"/>
                  </a:cubicBezTo>
                  <a:cubicBezTo>
                    <a:pt x="74" y="0"/>
                    <a:pt x="74" y="0"/>
                    <a:pt x="74" y="0"/>
                  </a:cubicBezTo>
                </a:path>
              </a:pathLst>
            </a:custGeom>
            <a:solidFill>
              <a:srgbClr val="C233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1" name="Freeform 82">
              <a:extLst>
                <a:ext uri="{FF2B5EF4-FFF2-40B4-BE49-F238E27FC236}">
                  <a16:creationId xmlns:a16="http://schemas.microsoft.com/office/drawing/2014/main" id="{A0A5711E-DA7E-4026-BBAA-58C0B7B78A32}"/>
                </a:ext>
              </a:extLst>
            </p:cNvPr>
            <p:cNvSpPr>
              <a:spLocks/>
            </p:cNvSpPr>
            <p:nvPr/>
          </p:nvSpPr>
          <p:spPr bwMode="auto">
            <a:xfrm>
              <a:off x="9407525" y="3481388"/>
              <a:ext cx="104775" cy="134937"/>
            </a:xfrm>
            <a:custGeom>
              <a:avLst/>
              <a:gdLst>
                <a:gd name="T0" fmla="*/ 50 w 66"/>
                <a:gd name="T1" fmla="*/ 85 h 85"/>
                <a:gd name="T2" fmla="*/ 0 w 66"/>
                <a:gd name="T3" fmla="*/ 11 h 85"/>
                <a:gd name="T4" fmla="*/ 15 w 66"/>
                <a:gd name="T5" fmla="*/ 0 h 85"/>
                <a:gd name="T6" fmla="*/ 66 w 66"/>
                <a:gd name="T7" fmla="*/ 75 h 85"/>
                <a:gd name="T8" fmla="*/ 50 w 66"/>
                <a:gd name="T9" fmla="*/ 85 h 85"/>
              </a:gdLst>
              <a:ahLst/>
              <a:cxnLst>
                <a:cxn ang="0">
                  <a:pos x="T0" y="T1"/>
                </a:cxn>
                <a:cxn ang="0">
                  <a:pos x="T2" y="T3"/>
                </a:cxn>
                <a:cxn ang="0">
                  <a:pos x="T4" y="T5"/>
                </a:cxn>
                <a:cxn ang="0">
                  <a:pos x="T6" y="T7"/>
                </a:cxn>
                <a:cxn ang="0">
                  <a:pos x="T8" y="T9"/>
                </a:cxn>
              </a:cxnLst>
              <a:rect l="0" t="0" r="r" b="b"/>
              <a:pathLst>
                <a:path w="66" h="85">
                  <a:moveTo>
                    <a:pt x="50" y="85"/>
                  </a:moveTo>
                  <a:lnTo>
                    <a:pt x="0" y="11"/>
                  </a:lnTo>
                  <a:lnTo>
                    <a:pt x="15" y="0"/>
                  </a:lnTo>
                  <a:lnTo>
                    <a:pt x="66" y="75"/>
                  </a:lnTo>
                  <a:lnTo>
                    <a:pt x="50" y="85"/>
                  </a:lnTo>
                  <a:close/>
                </a:path>
              </a:pathLst>
            </a:custGeom>
            <a:solidFill>
              <a:srgbClr val="6C10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2" name="Freeform 83">
              <a:extLst>
                <a:ext uri="{FF2B5EF4-FFF2-40B4-BE49-F238E27FC236}">
                  <a16:creationId xmlns:a16="http://schemas.microsoft.com/office/drawing/2014/main" id="{6401B66C-6A6D-4D8C-996D-C4210C89BD4F}"/>
                </a:ext>
              </a:extLst>
            </p:cNvPr>
            <p:cNvSpPr>
              <a:spLocks/>
            </p:cNvSpPr>
            <p:nvPr/>
          </p:nvSpPr>
          <p:spPr bwMode="auto">
            <a:xfrm>
              <a:off x="9436100" y="3378200"/>
              <a:ext cx="204787" cy="207962"/>
            </a:xfrm>
            <a:custGeom>
              <a:avLst/>
              <a:gdLst>
                <a:gd name="T0" fmla="*/ 133 w 139"/>
                <a:gd name="T1" fmla="*/ 60 h 142"/>
                <a:gd name="T2" fmla="*/ 129 w 139"/>
                <a:gd name="T3" fmla="*/ 53 h 142"/>
                <a:gd name="T4" fmla="*/ 129 w 139"/>
                <a:gd name="T5" fmla="*/ 53 h 142"/>
                <a:gd name="T6" fmla="*/ 137 w 139"/>
                <a:gd name="T7" fmla="*/ 37 h 142"/>
                <a:gd name="T8" fmla="*/ 126 w 139"/>
                <a:gd name="T9" fmla="*/ 29 h 142"/>
                <a:gd name="T10" fmla="*/ 126 w 139"/>
                <a:gd name="T11" fmla="*/ 21 h 142"/>
                <a:gd name="T12" fmla="*/ 110 w 139"/>
                <a:gd name="T13" fmla="*/ 13 h 142"/>
                <a:gd name="T14" fmla="*/ 92 w 139"/>
                <a:gd name="T15" fmla="*/ 20 h 142"/>
                <a:gd name="T16" fmla="*/ 88 w 139"/>
                <a:gd name="T17" fmla="*/ 21 h 142"/>
                <a:gd name="T18" fmla="*/ 85 w 139"/>
                <a:gd name="T19" fmla="*/ 21 h 142"/>
                <a:gd name="T20" fmla="*/ 47 w 139"/>
                <a:gd name="T21" fmla="*/ 14 h 142"/>
                <a:gd name="T22" fmla="*/ 32 w 139"/>
                <a:gd name="T23" fmla="*/ 58 h 142"/>
                <a:gd name="T24" fmla="*/ 32 w 139"/>
                <a:gd name="T25" fmla="*/ 59 h 142"/>
                <a:gd name="T26" fmla="*/ 0 w 139"/>
                <a:gd name="T27" fmla="*/ 77 h 142"/>
                <a:gd name="T28" fmla="*/ 43 w 139"/>
                <a:gd name="T29" fmla="*/ 142 h 142"/>
                <a:gd name="T30" fmla="*/ 95 w 139"/>
                <a:gd name="T31" fmla="*/ 107 h 142"/>
                <a:gd name="T32" fmla="*/ 95 w 139"/>
                <a:gd name="T33" fmla="*/ 107 h 142"/>
                <a:gd name="T34" fmla="*/ 95 w 139"/>
                <a:gd name="T35" fmla="*/ 107 h 142"/>
                <a:gd name="T36" fmla="*/ 96 w 139"/>
                <a:gd name="T37" fmla="*/ 106 h 142"/>
                <a:gd name="T38" fmla="*/ 123 w 139"/>
                <a:gd name="T39" fmla="*/ 97 h 142"/>
                <a:gd name="T40" fmla="*/ 131 w 139"/>
                <a:gd name="T41" fmla="*/ 80 h 142"/>
                <a:gd name="T42" fmla="*/ 127 w 139"/>
                <a:gd name="T43" fmla="*/ 75 h 142"/>
                <a:gd name="T44" fmla="*/ 133 w 139"/>
                <a:gd name="T45" fmla="*/ 6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142">
                  <a:moveTo>
                    <a:pt x="133" y="60"/>
                  </a:moveTo>
                  <a:cubicBezTo>
                    <a:pt x="132" y="57"/>
                    <a:pt x="131" y="55"/>
                    <a:pt x="129" y="53"/>
                  </a:cubicBezTo>
                  <a:cubicBezTo>
                    <a:pt x="129" y="53"/>
                    <a:pt x="129" y="53"/>
                    <a:pt x="129" y="53"/>
                  </a:cubicBezTo>
                  <a:cubicBezTo>
                    <a:pt x="135" y="51"/>
                    <a:pt x="139" y="44"/>
                    <a:pt x="137" y="37"/>
                  </a:cubicBezTo>
                  <a:cubicBezTo>
                    <a:pt x="135" y="33"/>
                    <a:pt x="131" y="30"/>
                    <a:pt x="126" y="29"/>
                  </a:cubicBezTo>
                  <a:cubicBezTo>
                    <a:pt x="127" y="26"/>
                    <a:pt x="127" y="24"/>
                    <a:pt x="126" y="21"/>
                  </a:cubicBezTo>
                  <a:cubicBezTo>
                    <a:pt x="124" y="15"/>
                    <a:pt x="116" y="11"/>
                    <a:pt x="110" y="13"/>
                  </a:cubicBezTo>
                  <a:cubicBezTo>
                    <a:pt x="92" y="20"/>
                    <a:pt x="92" y="20"/>
                    <a:pt x="92" y="20"/>
                  </a:cubicBezTo>
                  <a:cubicBezTo>
                    <a:pt x="88" y="21"/>
                    <a:pt x="88" y="21"/>
                    <a:pt x="88" y="21"/>
                  </a:cubicBezTo>
                  <a:cubicBezTo>
                    <a:pt x="85" y="21"/>
                    <a:pt x="85" y="21"/>
                    <a:pt x="85" y="21"/>
                  </a:cubicBezTo>
                  <a:cubicBezTo>
                    <a:pt x="85" y="21"/>
                    <a:pt x="61" y="0"/>
                    <a:pt x="47" y="14"/>
                  </a:cubicBezTo>
                  <a:cubicBezTo>
                    <a:pt x="32" y="27"/>
                    <a:pt x="30" y="48"/>
                    <a:pt x="32" y="58"/>
                  </a:cubicBezTo>
                  <a:cubicBezTo>
                    <a:pt x="32" y="59"/>
                    <a:pt x="32" y="59"/>
                    <a:pt x="32" y="59"/>
                  </a:cubicBezTo>
                  <a:cubicBezTo>
                    <a:pt x="0" y="77"/>
                    <a:pt x="0" y="77"/>
                    <a:pt x="0" y="77"/>
                  </a:cubicBezTo>
                  <a:cubicBezTo>
                    <a:pt x="43" y="142"/>
                    <a:pt x="43" y="142"/>
                    <a:pt x="43" y="142"/>
                  </a:cubicBezTo>
                  <a:cubicBezTo>
                    <a:pt x="95" y="107"/>
                    <a:pt x="95" y="107"/>
                    <a:pt x="95" y="107"/>
                  </a:cubicBezTo>
                  <a:cubicBezTo>
                    <a:pt x="95" y="107"/>
                    <a:pt x="95" y="107"/>
                    <a:pt x="95" y="107"/>
                  </a:cubicBezTo>
                  <a:cubicBezTo>
                    <a:pt x="95" y="107"/>
                    <a:pt x="95" y="107"/>
                    <a:pt x="95" y="107"/>
                  </a:cubicBezTo>
                  <a:cubicBezTo>
                    <a:pt x="96" y="106"/>
                    <a:pt x="96" y="106"/>
                    <a:pt x="96" y="106"/>
                  </a:cubicBezTo>
                  <a:cubicBezTo>
                    <a:pt x="123" y="97"/>
                    <a:pt x="123" y="97"/>
                    <a:pt x="123" y="97"/>
                  </a:cubicBezTo>
                  <a:cubicBezTo>
                    <a:pt x="130" y="94"/>
                    <a:pt x="133" y="87"/>
                    <a:pt x="131" y="80"/>
                  </a:cubicBezTo>
                  <a:cubicBezTo>
                    <a:pt x="130" y="78"/>
                    <a:pt x="129" y="76"/>
                    <a:pt x="127" y="75"/>
                  </a:cubicBezTo>
                  <a:cubicBezTo>
                    <a:pt x="133" y="72"/>
                    <a:pt x="135" y="66"/>
                    <a:pt x="133"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3" name="Freeform 84">
              <a:extLst>
                <a:ext uri="{FF2B5EF4-FFF2-40B4-BE49-F238E27FC236}">
                  <a16:creationId xmlns:a16="http://schemas.microsoft.com/office/drawing/2014/main" id="{2EEC564B-1A92-4E24-8545-C40F25562A6B}"/>
                </a:ext>
              </a:extLst>
            </p:cNvPr>
            <p:cNvSpPr>
              <a:spLocks/>
            </p:cNvSpPr>
            <p:nvPr/>
          </p:nvSpPr>
          <p:spPr bwMode="auto">
            <a:xfrm>
              <a:off x="9545638" y="3422650"/>
              <a:ext cx="79375" cy="65087"/>
            </a:xfrm>
            <a:custGeom>
              <a:avLst/>
              <a:gdLst>
                <a:gd name="T0" fmla="*/ 0 w 50"/>
                <a:gd name="T1" fmla="*/ 39 h 41"/>
                <a:gd name="T2" fmla="*/ 48 w 50"/>
                <a:gd name="T3" fmla="*/ 41 h 41"/>
                <a:gd name="T4" fmla="*/ 50 w 50"/>
                <a:gd name="T5" fmla="*/ 2 h 41"/>
                <a:gd name="T6" fmla="*/ 2 w 50"/>
                <a:gd name="T7" fmla="*/ 0 h 41"/>
                <a:gd name="T8" fmla="*/ 0 w 50"/>
                <a:gd name="T9" fmla="*/ 39 h 41"/>
              </a:gdLst>
              <a:ahLst/>
              <a:cxnLst>
                <a:cxn ang="0">
                  <a:pos x="T0" y="T1"/>
                </a:cxn>
                <a:cxn ang="0">
                  <a:pos x="T2" y="T3"/>
                </a:cxn>
                <a:cxn ang="0">
                  <a:pos x="T4" y="T5"/>
                </a:cxn>
                <a:cxn ang="0">
                  <a:pos x="T6" y="T7"/>
                </a:cxn>
                <a:cxn ang="0">
                  <a:pos x="T8" y="T9"/>
                </a:cxn>
              </a:cxnLst>
              <a:rect l="0" t="0" r="r" b="b"/>
              <a:pathLst>
                <a:path w="50" h="41">
                  <a:moveTo>
                    <a:pt x="0" y="39"/>
                  </a:moveTo>
                  <a:lnTo>
                    <a:pt x="48" y="41"/>
                  </a:lnTo>
                  <a:lnTo>
                    <a:pt x="50" y="2"/>
                  </a:lnTo>
                  <a:lnTo>
                    <a:pt x="2" y="0"/>
                  </a:lnTo>
                  <a:lnTo>
                    <a:pt x="0" y="39"/>
                  </a:lnTo>
                  <a:close/>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4" name="Freeform 85">
              <a:extLst>
                <a:ext uri="{FF2B5EF4-FFF2-40B4-BE49-F238E27FC236}">
                  <a16:creationId xmlns:a16="http://schemas.microsoft.com/office/drawing/2014/main" id="{40F1AF2E-0661-4C6F-94E7-0362CE70A8CA}"/>
                </a:ext>
              </a:extLst>
            </p:cNvPr>
            <p:cNvSpPr>
              <a:spLocks/>
            </p:cNvSpPr>
            <p:nvPr/>
          </p:nvSpPr>
          <p:spPr bwMode="auto">
            <a:xfrm>
              <a:off x="9486900" y="3584575"/>
              <a:ext cx="12700" cy="9525"/>
            </a:xfrm>
            <a:custGeom>
              <a:avLst/>
              <a:gdLst>
                <a:gd name="T0" fmla="*/ 8 w 8"/>
                <a:gd name="T1" fmla="*/ 0 h 6"/>
                <a:gd name="T2" fmla="*/ 0 w 8"/>
                <a:gd name="T3" fmla="*/ 6 h 6"/>
                <a:gd name="T4" fmla="*/ 8 w 8"/>
                <a:gd name="T5" fmla="*/ 1 h 6"/>
                <a:gd name="T6" fmla="*/ 8 w 8"/>
                <a:gd name="T7" fmla="*/ 0 h 6"/>
              </a:gdLst>
              <a:ahLst/>
              <a:cxnLst>
                <a:cxn ang="0">
                  <a:pos x="T0" y="T1"/>
                </a:cxn>
                <a:cxn ang="0">
                  <a:pos x="T2" y="T3"/>
                </a:cxn>
                <a:cxn ang="0">
                  <a:pos x="T4" y="T5"/>
                </a:cxn>
                <a:cxn ang="0">
                  <a:pos x="T6" y="T7"/>
                </a:cxn>
              </a:cxnLst>
              <a:rect l="0" t="0" r="r" b="b"/>
              <a:pathLst>
                <a:path w="8" h="6">
                  <a:moveTo>
                    <a:pt x="8" y="0"/>
                  </a:moveTo>
                  <a:lnTo>
                    <a:pt x="0" y="6"/>
                  </a:lnTo>
                  <a:lnTo>
                    <a:pt x="8" y="1"/>
                  </a:lnTo>
                  <a:lnTo>
                    <a:pt x="8" y="0"/>
                  </a:lnTo>
                  <a:close/>
                </a:path>
              </a:pathLst>
            </a:custGeom>
            <a:solidFill>
              <a:srgbClr val="C2DB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5" name="Freeform 86">
              <a:extLst>
                <a:ext uri="{FF2B5EF4-FFF2-40B4-BE49-F238E27FC236}">
                  <a16:creationId xmlns:a16="http://schemas.microsoft.com/office/drawing/2014/main" id="{E81C5AD9-DFCA-476E-9019-304169BB7B2E}"/>
                </a:ext>
              </a:extLst>
            </p:cNvPr>
            <p:cNvSpPr>
              <a:spLocks/>
            </p:cNvSpPr>
            <p:nvPr/>
          </p:nvSpPr>
          <p:spPr bwMode="auto">
            <a:xfrm>
              <a:off x="9407525" y="3481388"/>
              <a:ext cx="104775" cy="134937"/>
            </a:xfrm>
            <a:custGeom>
              <a:avLst/>
              <a:gdLst>
                <a:gd name="T0" fmla="*/ 50 w 66"/>
                <a:gd name="T1" fmla="*/ 85 h 85"/>
                <a:gd name="T2" fmla="*/ 0 w 66"/>
                <a:gd name="T3" fmla="*/ 11 h 85"/>
                <a:gd name="T4" fmla="*/ 15 w 66"/>
                <a:gd name="T5" fmla="*/ 0 h 85"/>
                <a:gd name="T6" fmla="*/ 66 w 66"/>
                <a:gd name="T7" fmla="*/ 75 h 85"/>
                <a:gd name="T8" fmla="*/ 50 w 66"/>
                <a:gd name="T9" fmla="*/ 85 h 85"/>
              </a:gdLst>
              <a:ahLst/>
              <a:cxnLst>
                <a:cxn ang="0">
                  <a:pos x="T0" y="T1"/>
                </a:cxn>
                <a:cxn ang="0">
                  <a:pos x="T2" y="T3"/>
                </a:cxn>
                <a:cxn ang="0">
                  <a:pos x="T4" y="T5"/>
                </a:cxn>
                <a:cxn ang="0">
                  <a:pos x="T6" y="T7"/>
                </a:cxn>
                <a:cxn ang="0">
                  <a:pos x="T8" y="T9"/>
                </a:cxn>
              </a:cxnLst>
              <a:rect l="0" t="0" r="r" b="b"/>
              <a:pathLst>
                <a:path w="66" h="85">
                  <a:moveTo>
                    <a:pt x="50" y="85"/>
                  </a:moveTo>
                  <a:lnTo>
                    <a:pt x="0" y="11"/>
                  </a:lnTo>
                  <a:lnTo>
                    <a:pt x="15" y="0"/>
                  </a:lnTo>
                  <a:lnTo>
                    <a:pt x="66" y="75"/>
                  </a:lnTo>
                  <a:lnTo>
                    <a:pt x="50" y="85"/>
                  </a:lnTo>
                  <a:close/>
                </a:path>
              </a:pathLst>
            </a:custGeom>
            <a:solidFill>
              <a:srgbClr val="6C10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6" name="Freeform 87">
              <a:extLst>
                <a:ext uri="{FF2B5EF4-FFF2-40B4-BE49-F238E27FC236}">
                  <a16:creationId xmlns:a16="http://schemas.microsoft.com/office/drawing/2014/main" id="{18EFD62E-84A1-4CDA-8B51-E6522C1598A0}"/>
                </a:ext>
              </a:extLst>
            </p:cNvPr>
            <p:cNvSpPr>
              <a:spLocks/>
            </p:cNvSpPr>
            <p:nvPr/>
          </p:nvSpPr>
          <p:spPr bwMode="auto">
            <a:xfrm>
              <a:off x="8545513" y="3752850"/>
              <a:ext cx="384175" cy="193675"/>
            </a:xfrm>
            <a:custGeom>
              <a:avLst/>
              <a:gdLst>
                <a:gd name="T0" fmla="*/ 252 w 259"/>
                <a:gd name="T1" fmla="*/ 122 h 131"/>
                <a:gd name="T2" fmla="*/ 237 w 259"/>
                <a:gd name="T3" fmla="*/ 129 h 131"/>
                <a:gd name="T4" fmla="*/ 9 w 259"/>
                <a:gd name="T5" fmla="*/ 36 h 131"/>
                <a:gd name="T6" fmla="*/ 3 w 259"/>
                <a:gd name="T7" fmla="*/ 21 h 131"/>
                <a:gd name="T8" fmla="*/ 7 w 259"/>
                <a:gd name="T9" fmla="*/ 9 h 131"/>
                <a:gd name="T10" fmla="*/ 22 w 259"/>
                <a:gd name="T11" fmla="*/ 2 h 131"/>
                <a:gd name="T12" fmla="*/ 251 w 259"/>
                <a:gd name="T13" fmla="*/ 95 h 131"/>
                <a:gd name="T14" fmla="*/ 257 w 259"/>
                <a:gd name="T15" fmla="*/ 110 h 131"/>
                <a:gd name="T16" fmla="*/ 252 w 259"/>
                <a:gd name="T17" fmla="*/ 12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9" h="131">
                  <a:moveTo>
                    <a:pt x="252" y="122"/>
                  </a:moveTo>
                  <a:cubicBezTo>
                    <a:pt x="250" y="128"/>
                    <a:pt x="243" y="131"/>
                    <a:pt x="237" y="129"/>
                  </a:cubicBezTo>
                  <a:cubicBezTo>
                    <a:pt x="9" y="36"/>
                    <a:pt x="9" y="36"/>
                    <a:pt x="9" y="36"/>
                  </a:cubicBezTo>
                  <a:cubicBezTo>
                    <a:pt x="3" y="33"/>
                    <a:pt x="0" y="26"/>
                    <a:pt x="3" y="21"/>
                  </a:cubicBezTo>
                  <a:cubicBezTo>
                    <a:pt x="7" y="9"/>
                    <a:pt x="7" y="9"/>
                    <a:pt x="7" y="9"/>
                  </a:cubicBezTo>
                  <a:cubicBezTo>
                    <a:pt x="10" y="3"/>
                    <a:pt x="17" y="0"/>
                    <a:pt x="22" y="2"/>
                  </a:cubicBezTo>
                  <a:cubicBezTo>
                    <a:pt x="251" y="95"/>
                    <a:pt x="251" y="95"/>
                    <a:pt x="251" y="95"/>
                  </a:cubicBezTo>
                  <a:cubicBezTo>
                    <a:pt x="256" y="98"/>
                    <a:pt x="259" y="105"/>
                    <a:pt x="257" y="110"/>
                  </a:cubicBezTo>
                  <a:cubicBezTo>
                    <a:pt x="252" y="122"/>
                    <a:pt x="252" y="122"/>
                    <a:pt x="252" y="122"/>
                  </a:cubicBezTo>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7" name="Rectangle 88">
              <a:extLst>
                <a:ext uri="{FF2B5EF4-FFF2-40B4-BE49-F238E27FC236}">
                  <a16:creationId xmlns:a16="http://schemas.microsoft.com/office/drawing/2014/main" id="{8AFA1E3B-95A0-4907-8857-1C7279C06631}"/>
                </a:ext>
              </a:extLst>
            </p:cNvPr>
            <p:cNvSpPr>
              <a:spLocks noChangeArrowheads="1"/>
            </p:cNvSpPr>
            <p:nvPr/>
          </p:nvSpPr>
          <p:spPr bwMode="auto">
            <a:xfrm>
              <a:off x="8372475" y="3840163"/>
              <a:ext cx="1587" cy="1587"/>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8" name="Freeform 89">
              <a:extLst>
                <a:ext uri="{FF2B5EF4-FFF2-40B4-BE49-F238E27FC236}">
                  <a16:creationId xmlns:a16="http://schemas.microsoft.com/office/drawing/2014/main" id="{A1F8571E-17D9-45A0-BA65-75204E8F9E86}"/>
                </a:ext>
              </a:extLst>
            </p:cNvPr>
            <p:cNvSpPr>
              <a:spLocks/>
            </p:cNvSpPr>
            <p:nvPr/>
          </p:nvSpPr>
          <p:spPr bwMode="auto">
            <a:xfrm>
              <a:off x="8372475" y="384016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9" name="Freeform 90">
              <a:extLst>
                <a:ext uri="{FF2B5EF4-FFF2-40B4-BE49-F238E27FC236}">
                  <a16:creationId xmlns:a16="http://schemas.microsoft.com/office/drawing/2014/main" id="{53DF2181-AE0E-4DCF-86BB-A640BF10075A}"/>
                </a:ext>
              </a:extLst>
            </p:cNvPr>
            <p:cNvSpPr>
              <a:spLocks/>
            </p:cNvSpPr>
            <p:nvPr/>
          </p:nvSpPr>
          <p:spPr bwMode="auto">
            <a:xfrm>
              <a:off x="9571038" y="3486150"/>
              <a:ext cx="25400" cy="74612"/>
            </a:xfrm>
            <a:custGeom>
              <a:avLst/>
              <a:gdLst>
                <a:gd name="T0" fmla="*/ 1 w 17"/>
                <a:gd name="T1" fmla="*/ 0 h 50"/>
                <a:gd name="T2" fmla="*/ 1 w 17"/>
                <a:gd name="T3" fmla="*/ 3 h 50"/>
                <a:gd name="T4" fmla="*/ 1 w 17"/>
                <a:gd name="T5" fmla="*/ 11 h 50"/>
                <a:gd name="T6" fmla="*/ 0 w 17"/>
                <a:gd name="T7" fmla="*/ 49 h 50"/>
                <a:gd name="T8" fmla="*/ 16 w 17"/>
                <a:gd name="T9" fmla="*/ 50 h 50"/>
                <a:gd name="T10" fmla="*/ 17 w 17"/>
                <a:gd name="T11" fmla="*/ 11 h 50"/>
                <a:gd name="T12" fmla="*/ 17 w 17"/>
                <a:gd name="T13" fmla="*/ 0 h 50"/>
                <a:gd name="T14" fmla="*/ 1 w 17"/>
                <a:gd name="T15" fmla="*/ 0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50">
                  <a:moveTo>
                    <a:pt x="1" y="0"/>
                  </a:moveTo>
                  <a:cubicBezTo>
                    <a:pt x="1" y="0"/>
                    <a:pt x="1" y="1"/>
                    <a:pt x="1" y="3"/>
                  </a:cubicBezTo>
                  <a:cubicBezTo>
                    <a:pt x="1" y="5"/>
                    <a:pt x="1" y="8"/>
                    <a:pt x="1" y="11"/>
                  </a:cubicBezTo>
                  <a:cubicBezTo>
                    <a:pt x="1" y="21"/>
                    <a:pt x="1" y="37"/>
                    <a:pt x="0" y="49"/>
                  </a:cubicBezTo>
                  <a:cubicBezTo>
                    <a:pt x="16" y="50"/>
                    <a:pt x="16" y="50"/>
                    <a:pt x="16" y="50"/>
                  </a:cubicBezTo>
                  <a:cubicBezTo>
                    <a:pt x="17" y="37"/>
                    <a:pt x="17" y="21"/>
                    <a:pt x="17" y="11"/>
                  </a:cubicBezTo>
                  <a:cubicBezTo>
                    <a:pt x="17" y="4"/>
                    <a:pt x="17" y="0"/>
                    <a:pt x="17" y="0"/>
                  </a:cubicBezTo>
                  <a:cubicBezTo>
                    <a:pt x="1" y="0"/>
                    <a:pt x="1" y="0"/>
                    <a:pt x="1" y="0"/>
                  </a:cubicBezTo>
                  <a:close/>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0" name="Freeform 91">
              <a:extLst>
                <a:ext uri="{FF2B5EF4-FFF2-40B4-BE49-F238E27FC236}">
                  <a16:creationId xmlns:a16="http://schemas.microsoft.com/office/drawing/2014/main" id="{113E2635-ECC3-4F36-85A5-5705E9D9D9B6}"/>
                </a:ext>
              </a:extLst>
            </p:cNvPr>
            <p:cNvSpPr>
              <a:spLocks/>
            </p:cNvSpPr>
            <p:nvPr/>
          </p:nvSpPr>
          <p:spPr bwMode="auto">
            <a:xfrm>
              <a:off x="9612313" y="3195638"/>
              <a:ext cx="31750" cy="219075"/>
            </a:xfrm>
            <a:custGeom>
              <a:avLst/>
              <a:gdLst>
                <a:gd name="T0" fmla="*/ 5 w 22"/>
                <a:gd name="T1" fmla="*/ 8 h 149"/>
                <a:gd name="T2" fmla="*/ 0 w 22"/>
                <a:gd name="T3" fmla="*/ 140 h 149"/>
                <a:gd name="T4" fmla="*/ 8 w 22"/>
                <a:gd name="T5" fmla="*/ 149 h 149"/>
                <a:gd name="T6" fmla="*/ 17 w 22"/>
                <a:gd name="T7" fmla="*/ 141 h 149"/>
                <a:gd name="T8" fmla="*/ 22 w 22"/>
                <a:gd name="T9" fmla="*/ 9 h 149"/>
                <a:gd name="T10" fmla="*/ 14 w 22"/>
                <a:gd name="T11" fmla="*/ 0 h 149"/>
                <a:gd name="T12" fmla="*/ 5 w 22"/>
                <a:gd name="T13" fmla="*/ 8 h 149"/>
              </a:gdLst>
              <a:ahLst/>
              <a:cxnLst>
                <a:cxn ang="0">
                  <a:pos x="T0" y="T1"/>
                </a:cxn>
                <a:cxn ang="0">
                  <a:pos x="T2" y="T3"/>
                </a:cxn>
                <a:cxn ang="0">
                  <a:pos x="T4" y="T5"/>
                </a:cxn>
                <a:cxn ang="0">
                  <a:pos x="T6" y="T7"/>
                </a:cxn>
                <a:cxn ang="0">
                  <a:pos x="T8" y="T9"/>
                </a:cxn>
                <a:cxn ang="0">
                  <a:pos x="T10" y="T11"/>
                </a:cxn>
                <a:cxn ang="0">
                  <a:pos x="T12" y="T13"/>
                </a:cxn>
              </a:cxnLst>
              <a:rect l="0" t="0" r="r" b="b"/>
              <a:pathLst>
                <a:path w="22" h="149">
                  <a:moveTo>
                    <a:pt x="5" y="8"/>
                  </a:moveTo>
                  <a:cubicBezTo>
                    <a:pt x="0" y="140"/>
                    <a:pt x="0" y="140"/>
                    <a:pt x="0" y="140"/>
                  </a:cubicBezTo>
                  <a:cubicBezTo>
                    <a:pt x="0" y="145"/>
                    <a:pt x="3" y="149"/>
                    <a:pt x="8" y="149"/>
                  </a:cubicBezTo>
                  <a:cubicBezTo>
                    <a:pt x="13" y="149"/>
                    <a:pt x="17" y="145"/>
                    <a:pt x="17" y="141"/>
                  </a:cubicBezTo>
                  <a:cubicBezTo>
                    <a:pt x="22" y="9"/>
                    <a:pt x="22" y="9"/>
                    <a:pt x="22" y="9"/>
                  </a:cubicBezTo>
                  <a:cubicBezTo>
                    <a:pt x="22" y="4"/>
                    <a:pt x="19" y="0"/>
                    <a:pt x="14" y="0"/>
                  </a:cubicBezTo>
                  <a:cubicBezTo>
                    <a:pt x="9" y="0"/>
                    <a:pt x="5" y="4"/>
                    <a:pt x="5" y="8"/>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1" name="Freeform 92">
              <a:extLst>
                <a:ext uri="{FF2B5EF4-FFF2-40B4-BE49-F238E27FC236}">
                  <a16:creationId xmlns:a16="http://schemas.microsoft.com/office/drawing/2014/main" id="{41187BA2-3E40-431B-8DC2-A2F2DA8F0DB7}"/>
                </a:ext>
              </a:extLst>
            </p:cNvPr>
            <p:cNvSpPr>
              <a:spLocks/>
            </p:cNvSpPr>
            <p:nvPr/>
          </p:nvSpPr>
          <p:spPr bwMode="auto">
            <a:xfrm>
              <a:off x="9537700" y="3192463"/>
              <a:ext cx="33337" cy="219075"/>
            </a:xfrm>
            <a:custGeom>
              <a:avLst/>
              <a:gdLst>
                <a:gd name="T0" fmla="*/ 5 w 22"/>
                <a:gd name="T1" fmla="*/ 8 h 149"/>
                <a:gd name="T2" fmla="*/ 0 w 22"/>
                <a:gd name="T3" fmla="*/ 140 h 149"/>
                <a:gd name="T4" fmla="*/ 8 w 22"/>
                <a:gd name="T5" fmla="*/ 149 h 149"/>
                <a:gd name="T6" fmla="*/ 17 w 22"/>
                <a:gd name="T7" fmla="*/ 141 h 149"/>
                <a:gd name="T8" fmla="*/ 22 w 22"/>
                <a:gd name="T9" fmla="*/ 9 h 149"/>
                <a:gd name="T10" fmla="*/ 14 w 22"/>
                <a:gd name="T11" fmla="*/ 0 h 149"/>
                <a:gd name="T12" fmla="*/ 5 w 22"/>
                <a:gd name="T13" fmla="*/ 8 h 149"/>
              </a:gdLst>
              <a:ahLst/>
              <a:cxnLst>
                <a:cxn ang="0">
                  <a:pos x="T0" y="T1"/>
                </a:cxn>
                <a:cxn ang="0">
                  <a:pos x="T2" y="T3"/>
                </a:cxn>
                <a:cxn ang="0">
                  <a:pos x="T4" y="T5"/>
                </a:cxn>
                <a:cxn ang="0">
                  <a:pos x="T6" y="T7"/>
                </a:cxn>
                <a:cxn ang="0">
                  <a:pos x="T8" y="T9"/>
                </a:cxn>
                <a:cxn ang="0">
                  <a:pos x="T10" y="T11"/>
                </a:cxn>
                <a:cxn ang="0">
                  <a:pos x="T12" y="T13"/>
                </a:cxn>
              </a:cxnLst>
              <a:rect l="0" t="0" r="r" b="b"/>
              <a:pathLst>
                <a:path w="22" h="149">
                  <a:moveTo>
                    <a:pt x="5" y="8"/>
                  </a:moveTo>
                  <a:cubicBezTo>
                    <a:pt x="0" y="140"/>
                    <a:pt x="0" y="140"/>
                    <a:pt x="0" y="140"/>
                  </a:cubicBezTo>
                  <a:cubicBezTo>
                    <a:pt x="0" y="145"/>
                    <a:pt x="4" y="149"/>
                    <a:pt x="8" y="149"/>
                  </a:cubicBezTo>
                  <a:cubicBezTo>
                    <a:pt x="13" y="149"/>
                    <a:pt x="17" y="145"/>
                    <a:pt x="17" y="141"/>
                  </a:cubicBezTo>
                  <a:cubicBezTo>
                    <a:pt x="22" y="9"/>
                    <a:pt x="22" y="9"/>
                    <a:pt x="22" y="9"/>
                  </a:cubicBezTo>
                  <a:cubicBezTo>
                    <a:pt x="22" y="4"/>
                    <a:pt x="19" y="0"/>
                    <a:pt x="14" y="0"/>
                  </a:cubicBezTo>
                  <a:cubicBezTo>
                    <a:pt x="10" y="0"/>
                    <a:pt x="6" y="4"/>
                    <a:pt x="5" y="8"/>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2" name="Freeform 93">
              <a:extLst>
                <a:ext uri="{FF2B5EF4-FFF2-40B4-BE49-F238E27FC236}">
                  <a16:creationId xmlns:a16="http://schemas.microsoft.com/office/drawing/2014/main" id="{4565039A-12B2-47B2-99A9-1ED257965303}"/>
                </a:ext>
              </a:extLst>
            </p:cNvPr>
            <p:cNvSpPr>
              <a:spLocks/>
            </p:cNvSpPr>
            <p:nvPr/>
          </p:nvSpPr>
          <p:spPr bwMode="auto">
            <a:xfrm>
              <a:off x="9494838" y="3286125"/>
              <a:ext cx="188912" cy="187325"/>
            </a:xfrm>
            <a:custGeom>
              <a:avLst/>
              <a:gdLst>
                <a:gd name="T0" fmla="*/ 65 w 127"/>
                <a:gd name="T1" fmla="*/ 2 h 127"/>
                <a:gd name="T2" fmla="*/ 65 w 127"/>
                <a:gd name="T3" fmla="*/ 2 h 127"/>
                <a:gd name="T4" fmla="*/ 127 w 127"/>
                <a:gd name="T5" fmla="*/ 5 h 127"/>
                <a:gd name="T6" fmla="*/ 125 w 127"/>
                <a:gd name="T7" fmla="*/ 67 h 127"/>
                <a:gd name="T8" fmla="*/ 125 w 127"/>
                <a:gd name="T9" fmla="*/ 67 h 127"/>
                <a:gd name="T10" fmla="*/ 61 w 127"/>
                <a:gd name="T11" fmla="*/ 126 h 127"/>
                <a:gd name="T12" fmla="*/ 60 w 127"/>
                <a:gd name="T13" fmla="*/ 126 h 127"/>
                <a:gd name="T14" fmla="*/ 60 w 127"/>
                <a:gd name="T15" fmla="*/ 126 h 127"/>
                <a:gd name="T16" fmla="*/ 60 w 127"/>
                <a:gd name="T17" fmla="*/ 126 h 127"/>
                <a:gd name="T18" fmla="*/ 1 w 127"/>
                <a:gd name="T19" fmla="*/ 62 h 127"/>
                <a:gd name="T20" fmla="*/ 4 w 127"/>
                <a:gd name="T21" fmla="*/ 0 h 127"/>
                <a:gd name="T22" fmla="*/ 65 w 127"/>
                <a:gd name="T23" fmla="*/ 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7" h="127">
                  <a:moveTo>
                    <a:pt x="65" y="2"/>
                  </a:moveTo>
                  <a:cubicBezTo>
                    <a:pt x="65" y="2"/>
                    <a:pt x="65" y="2"/>
                    <a:pt x="65" y="2"/>
                  </a:cubicBezTo>
                  <a:cubicBezTo>
                    <a:pt x="127" y="5"/>
                    <a:pt x="127" y="5"/>
                    <a:pt x="127" y="5"/>
                  </a:cubicBezTo>
                  <a:cubicBezTo>
                    <a:pt x="125" y="67"/>
                    <a:pt x="125" y="67"/>
                    <a:pt x="125" y="67"/>
                  </a:cubicBezTo>
                  <a:cubicBezTo>
                    <a:pt x="125" y="67"/>
                    <a:pt x="125" y="67"/>
                    <a:pt x="125" y="67"/>
                  </a:cubicBezTo>
                  <a:cubicBezTo>
                    <a:pt x="123" y="101"/>
                    <a:pt x="94" y="127"/>
                    <a:pt x="61" y="126"/>
                  </a:cubicBezTo>
                  <a:cubicBezTo>
                    <a:pt x="60" y="126"/>
                    <a:pt x="60" y="126"/>
                    <a:pt x="60" y="126"/>
                  </a:cubicBezTo>
                  <a:cubicBezTo>
                    <a:pt x="60" y="126"/>
                    <a:pt x="60" y="126"/>
                    <a:pt x="60" y="126"/>
                  </a:cubicBezTo>
                  <a:cubicBezTo>
                    <a:pt x="60" y="126"/>
                    <a:pt x="60" y="126"/>
                    <a:pt x="60" y="126"/>
                  </a:cubicBezTo>
                  <a:cubicBezTo>
                    <a:pt x="27" y="124"/>
                    <a:pt x="0" y="96"/>
                    <a:pt x="1" y="62"/>
                  </a:cubicBezTo>
                  <a:cubicBezTo>
                    <a:pt x="4" y="0"/>
                    <a:pt x="4" y="0"/>
                    <a:pt x="4" y="0"/>
                  </a:cubicBezTo>
                  <a:cubicBezTo>
                    <a:pt x="65" y="2"/>
                    <a:pt x="65" y="2"/>
                    <a:pt x="65" y="2"/>
                  </a:cubicBezTo>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3" name="Freeform 94">
              <a:extLst>
                <a:ext uri="{FF2B5EF4-FFF2-40B4-BE49-F238E27FC236}">
                  <a16:creationId xmlns:a16="http://schemas.microsoft.com/office/drawing/2014/main" id="{AEEB7DB5-D7A3-4D2A-8D69-81A5BA355FC3}"/>
                </a:ext>
              </a:extLst>
            </p:cNvPr>
            <p:cNvSpPr>
              <a:spLocks/>
            </p:cNvSpPr>
            <p:nvPr/>
          </p:nvSpPr>
          <p:spPr bwMode="auto">
            <a:xfrm>
              <a:off x="9482138" y="3263900"/>
              <a:ext cx="220662" cy="34925"/>
            </a:xfrm>
            <a:custGeom>
              <a:avLst/>
              <a:gdLst>
                <a:gd name="T0" fmla="*/ 8 w 149"/>
                <a:gd name="T1" fmla="*/ 17 h 23"/>
                <a:gd name="T2" fmla="*/ 140 w 149"/>
                <a:gd name="T3" fmla="*/ 23 h 23"/>
                <a:gd name="T4" fmla="*/ 149 w 149"/>
                <a:gd name="T5" fmla="*/ 15 h 23"/>
                <a:gd name="T6" fmla="*/ 141 w 149"/>
                <a:gd name="T7" fmla="*/ 6 h 23"/>
                <a:gd name="T8" fmla="*/ 9 w 149"/>
                <a:gd name="T9" fmla="*/ 1 h 23"/>
                <a:gd name="T10" fmla="*/ 0 w 149"/>
                <a:gd name="T11" fmla="*/ 9 h 23"/>
                <a:gd name="T12" fmla="*/ 8 w 149"/>
                <a:gd name="T13" fmla="*/ 17 h 23"/>
              </a:gdLst>
              <a:ahLst/>
              <a:cxnLst>
                <a:cxn ang="0">
                  <a:pos x="T0" y="T1"/>
                </a:cxn>
                <a:cxn ang="0">
                  <a:pos x="T2" y="T3"/>
                </a:cxn>
                <a:cxn ang="0">
                  <a:pos x="T4" y="T5"/>
                </a:cxn>
                <a:cxn ang="0">
                  <a:pos x="T6" y="T7"/>
                </a:cxn>
                <a:cxn ang="0">
                  <a:pos x="T8" y="T9"/>
                </a:cxn>
                <a:cxn ang="0">
                  <a:pos x="T10" y="T11"/>
                </a:cxn>
                <a:cxn ang="0">
                  <a:pos x="T12" y="T13"/>
                </a:cxn>
              </a:cxnLst>
              <a:rect l="0" t="0" r="r" b="b"/>
              <a:pathLst>
                <a:path w="149" h="23">
                  <a:moveTo>
                    <a:pt x="8" y="17"/>
                  </a:moveTo>
                  <a:cubicBezTo>
                    <a:pt x="140" y="23"/>
                    <a:pt x="140" y="23"/>
                    <a:pt x="140" y="23"/>
                  </a:cubicBezTo>
                  <a:cubicBezTo>
                    <a:pt x="145" y="23"/>
                    <a:pt x="149" y="19"/>
                    <a:pt x="149" y="15"/>
                  </a:cubicBezTo>
                  <a:cubicBezTo>
                    <a:pt x="149" y="10"/>
                    <a:pt x="146" y="6"/>
                    <a:pt x="141" y="6"/>
                  </a:cubicBezTo>
                  <a:cubicBezTo>
                    <a:pt x="9" y="1"/>
                    <a:pt x="9" y="1"/>
                    <a:pt x="9" y="1"/>
                  </a:cubicBezTo>
                  <a:cubicBezTo>
                    <a:pt x="4" y="0"/>
                    <a:pt x="1" y="4"/>
                    <a:pt x="0" y="9"/>
                  </a:cubicBezTo>
                  <a:cubicBezTo>
                    <a:pt x="0" y="13"/>
                    <a:pt x="4" y="17"/>
                    <a:pt x="8" y="17"/>
                  </a:cubicBezTo>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4" name="Freeform 95">
              <a:extLst>
                <a:ext uri="{FF2B5EF4-FFF2-40B4-BE49-F238E27FC236}">
                  <a16:creationId xmlns:a16="http://schemas.microsoft.com/office/drawing/2014/main" id="{53818412-8E3F-4F21-8EFB-4876BC291106}"/>
                </a:ext>
              </a:extLst>
            </p:cNvPr>
            <p:cNvSpPr>
              <a:spLocks noEditPoints="1"/>
            </p:cNvSpPr>
            <p:nvPr/>
          </p:nvSpPr>
          <p:spPr bwMode="auto">
            <a:xfrm>
              <a:off x="9499600" y="3294063"/>
              <a:ext cx="184150" cy="15875"/>
            </a:xfrm>
            <a:custGeom>
              <a:avLst/>
              <a:gdLst>
                <a:gd name="T0" fmla="*/ 116 w 116"/>
                <a:gd name="T1" fmla="*/ 3 h 10"/>
                <a:gd name="T2" fmla="*/ 116 w 116"/>
                <a:gd name="T3" fmla="*/ 5 h 10"/>
                <a:gd name="T4" fmla="*/ 116 w 116"/>
                <a:gd name="T5" fmla="*/ 3 h 10"/>
                <a:gd name="T6" fmla="*/ 116 w 116"/>
                <a:gd name="T7" fmla="*/ 3 h 10"/>
                <a:gd name="T8" fmla="*/ 1 w 116"/>
                <a:gd name="T9" fmla="*/ 0 h 10"/>
                <a:gd name="T10" fmla="*/ 0 w 116"/>
                <a:gd name="T11" fmla="*/ 10 h 10"/>
                <a:gd name="T12" fmla="*/ 0 w 116"/>
                <a:gd name="T13" fmla="*/ 10 h 10"/>
                <a:gd name="T14" fmla="*/ 1 w 11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0">
                  <a:moveTo>
                    <a:pt x="116" y="3"/>
                  </a:moveTo>
                  <a:lnTo>
                    <a:pt x="116" y="5"/>
                  </a:lnTo>
                  <a:lnTo>
                    <a:pt x="116" y="3"/>
                  </a:lnTo>
                  <a:lnTo>
                    <a:pt x="116" y="3"/>
                  </a:lnTo>
                  <a:close/>
                  <a:moveTo>
                    <a:pt x="1" y="0"/>
                  </a:moveTo>
                  <a:lnTo>
                    <a:pt x="0" y="10"/>
                  </a:lnTo>
                  <a:lnTo>
                    <a:pt x="0" y="10"/>
                  </a:lnTo>
                  <a:lnTo>
                    <a:pt x="1" y="0"/>
                  </a:lnTo>
                  <a:close/>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5" name="Freeform 96">
              <a:extLst>
                <a:ext uri="{FF2B5EF4-FFF2-40B4-BE49-F238E27FC236}">
                  <a16:creationId xmlns:a16="http://schemas.microsoft.com/office/drawing/2014/main" id="{6F0A43B0-9F65-4D80-B98A-04A6D642B6A7}"/>
                </a:ext>
              </a:extLst>
            </p:cNvPr>
            <p:cNvSpPr>
              <a:spLocks noEditPoints="1"/>
            </p:cNvSpPr>
            <p:nvPr/>
          </p:nvSpPr>
          <p:spPr bwMode="auto">
            <a:xfrm>
              <a:off x="9499600" y="3294063"/>
              <a:ext cx="184150" cy="15875"/>
            </a:xfrm>
            <a:custGeom>
              <a:avLst/>
              <a:gdLst>
                <a:gd name="T0" fmla="*/ 116 w 116"/>
                <a:gd name="T1" fmla="*/ 3 h 10"/>
                <a:gd name="T2" fmla="*/ 116 w 116"/>
                <a:gd name="T3" fmla="*/ 5 h 10"/>
                <a:gd name="T4" fmla="*/ 116 w 116"/>
                <a:gd name="T5" fmla="*/ 3 h 10"/>
                <a:gd name="T6" fmla="*/ 116 w 116"/>
                <a:gd name="T7" fmla="*/ 3 h 10"/>
                <a:gd name="T8" fmla="*/ 1 w 116"/>
                <a:gd name="T9" fmla="*/ 0 h 10"/>
                <a:gd name="T10" fmla="*/ 0 w 116"/>
                <a:gd name="T11" fmla="*/ 10 h 10"/>
                <a:gd name="T12" fmla="*/ 0 w 116"/>
                <a:gd name="T13" fmla="*/ 10 h 10"/>
                <a:gd name="T14" fmla="*/ 1 w 11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0">
                  <a:moveTo>
                    <a:pt x="116" y="3"/>
                  </a:moveTo>
                  <a:lnTo>
                    <a:pt x="116" y="5"/>
                  </a:lnTo>
                  <a:lnTo>
                    <a:pt x="116" y="3"/>
                  </a:lnTo>
                  <a:lnTo>
                    <a:pt x="116" y="3"/>
                  </a:lnTo>
                  <a:moveTo>
                    <a:pt x="1" y="0"/>
                  </a:moveTo>
                  <a:lnTo>
                    <a:pt x="0" y="10"/>
                  </a:lnTo>
                  <a:lnTo>
                    <a:pt x="0" y="10"/>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6" name="Freeform 97">
              <a:extLst>
                <a:ext uri="{FF2B5EF4-FFF2-40B4-BE49-F238E27FC236}">
                  <a16:creationId xmlns:a16="http://schemas.microsoft.com/office/drawing/2014/main" id="{77E673E3-A525-46AD-A20D-C3F67EC18A80}"/>
                </a:ext>
              </a:extLst>
            </p:cNvPr>
            <p:cNvSpPr>
              <a:spLocks/>
            </p:cNvSpPr>
            <p:nvPr/>
          </p:nvSpPr>
          <p:spPr bwMode="auto">
            <a:xfrm>
              <a:off x="9499600" y="3290888"/>
              <a:ext cx="184150" cy="28575"/>
            </a:xfrm>
            <a:custGeom>
              <a:avLst/>
              <a:gdLst>
                <a:gd name="T0" fmla="*/ 1 w 116"/>
                <a:gd name="T1" fmla="*/ 0 h 18"/>
                <a:gd name="T2" fmla="*/ 1 w 116"/>
                <a:gd name="T3" fmla="*/ 2 h 18"/>
                <a:gd name="T4" fmla="*/ 0 w 116"/>
                <a:gd name="T5" fmla="*/ 12 h 18"/>
                <a:gd name="T6" fmla="*/ 115 w 116"/>
                <a:gd name="T7" fmla="*/ 18 h 18"/>
                <a:gd name="T8" fmla="*/ 116 w 116"/>
                <a:gd name="T9" fmla="*/ 7 h 18"/>
                <a:gd name="T10" fmla="*/ 116 w 116"/>
                <a:gd name="T11" fmla="*/ 5 h 18"/>
                <a:gd name="T12" fmla="*/ 3 w 116"/>
                <a:gd name="T13" fmla="*/ 0 h 18"/>
                <a:gd name="T14" fmla="*/ 1 w 116"/>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8">
                  <a:moveTo>
                    <a:pt x="1" y="0"/>
                  </a:moveTo>
                  <a:lnTo>
                    <a:pt x="1" y="2"/>
                  </a:lnTo>
                  <a:lnTo>
                    <a:pt x="0" y="12"/>
                  </a:lnTo>
                  <a:lnTo>
                    <a:pt x="115" y="18"/>
                  </a:lnTo>
                  <a:lnTo>
                    <a:pt x="116" y="7"/>
                  </a:lnTo>
                  <a:lnTo>
                    <a:pt x="116" y="5"/>
                  </a:lnTo>
                  <a:lnTo>
                    <a:pt x="3" y="0"/>
                  </a:lnTo>
                  <a:lnTo>
                    <a:pt x="1" y="0"/>
                  </a:lnTo>
                  <a:close/>
                </a:path>
              </a:pathLst>
            </a:custGeom>
            <a:solidFill>
              <a:srgbClr val="A100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7" name="Freeform 98">
              <a:extLst>
                <a:ext uri="{FF2B5EF4-FFF2-40B4-BE49-F238E27FC236}">
                  <a16:creationId xmlns:a16="http://schemas.microsoft.com/office/drawing/2014/main" id="{5E87A001-94A2-4CD8-93DB-E0F1D3D5EC57}"/>
                </a:ext>
              </a:extLst>
            </p:cNvPr>
            <p:cNvSpPr>
              <a:spLocks/>
            </p:cNvSpPr>
            <p:nvPr/>
          </p:nvSpPr>
          <p:spPr bwMode="auto">
            <a:xfrm>
              <a:off x="9499600" y="3290888"/>
              <a:ext cx="184150" cy="28575"/>
            </a:xfrm>
            <a:custGeom>
              <a:avLst/>
              <a:gdLst>
                <a:gd name="T0" fmla="*/ 1 w 116"/>
                <a:gd name="T1" fmla="*/ 0 h 18"/>
                <a:gd name="T2" fmla="*/ 1 w 116"/>
                <a:gd name="T3" fmla="*/ 2 h 18"/>
                <a:gd name="T4" fmla="*/ 0 w 116"/>
                <a:gd name="T5" fmla="*/ 12 h 18"/>
                <a:gd name="T6" fmla="*/ 115 w 116"/>
                <a:gd name="T7" fmla="*/ 18 h 18"/>
                <a:gd name="T8" fmla="*/ 116 w 116"/>
                <a:gd name="T9" fmla="*/ 7 h 18"/>
                <a:gd name="T10" fmla="*/ 116 w 116"/>
                <a:gd name="T11" fmla="*/ 5 h 18"/>
                <a:gd name="T12" fmla="*/ 3 w 116"/>
                <a:gd name="T13" fmla="*/ 0 h 18"/>
                <a:gd name="T14" fmla="*/ 1 w 116"/>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8">
                  <a:moveTo>
                    <a:pt x="1" y="0"/>
                  </a:moveTo>
                  <a:lnTo>
                    <a:pt x="1" y="2"/>
                  </a:lnTo>
                  <a:lnTo>
                    <a:pt x="0" y="12"/>
                  </a:lnTo>
                  <a:lnTo>
                    <a:pt x="115" y="18"/>
                  </a:lnTo>
                  <a:lnTo>
                    <a:pt x="116" y="7"/>
                  </a:lnTo>
                  <a:lnTo>
                    <a:pt x="116" y="5"/>
                  </a:lnTo>
                  <a:lnTo>
                    <a:pt x="3" y="0"/>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8" name="Freeform 99">
              <a:extLst>
                <a:ext uri="{FF2B5EF4-FFF2-40B4-BE49-F238E27FC236}">
                  <a16:creationId xmlns:a16="http://schemas.microsoft.com/office/drawing/2014/main" id="{D935AC99-2BED-468E-B948-15C45F7C6596}"/>
                </a:ext>
              </a:extLst>
            </p:cNvPr>
            <p:cNvSpPr>
              <a:spLocks/>
            </p:cNvSpPr>
            <p:nvPr/>
          </p:nvSpPr>
          <p:spPr bwMode="auto">
            <a:xfrm>
              <a:off x="9501188" y="3290888"/>
              <a:ext cx="3175" cy="0"/>
            </a:xfrm>
            <a:custGeom>
              <a:avLst/>
              <a:gdLst>
                <a:gd name="T0" fmla="*/ 0 w 2"/>
                <a:gd name="T1" fmla="*/ 0 w 2"/>
                <a:gd name="T2" fmla="*/ 2 w 2"/>
                <a:gd name="T3" fmla="*/ 0 w 2"/>
              </a:gdLst>
              <a:ahLst/>
              <a:cxnLst>
                <a:cxn ang="0">
                  <a:pos x="T0" y="0"/>
                </a:cxn>
                <a:cxn ang="0">
                  <a:pos x="T1" y="0"/>
                </a:cxn>
                <a:cxn ang="0">
                  <a:pos x="T2" y="0"/>
                </a:cxn>
                <a:cxn ang="0">
                  <a:pos x="T3" y="0"/>
                </a:cxn>
              </a:cxnLst>
              <a:rect l="0" t="0" r="r" b="b"/>
              <a:pathLst>
                <a:path w="2">
                  <a:moveTo>
                    <a:pt x="0" y="0"/>
                  </a:moveTo>
                  <a:lnTo>
                    <a:pt x="0" y="0"/>
                  </a:lnTo>
                  <a:lnTo>
                    <a:pt x="2" y="0"/>
                  </a:lnTo>
                  <a:lnTo>
                    <a:pt x="0" y="0"/>
                  </a:lnTo>
                  <a:close/>
                </a:path>
              </a:pathLst>
            </a:custGeom>
            <a:solidFill>
              <a:srgbClr val="E5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59" name="Freeform 100">
              <a:extLst>
                <a:ext uri="{FF2B5EF4-FFF2-40B4-BE49-F238E27FC236}">
                  <a16:creationId xmlns:a16="http://schemas.microsoft.com/office/drawing/2014/main" id="{BBDAD156-CB98-469B-87D3-80838D72705C}"/>
                </a:ext>
              </a:extLst>
            </p:cNvPr>
            <p:cNvSpPr>
              <a:spLocks/>
            </p:cNvSpPr>
            <p:nvPr/>
          </p:nvSpPr>
          <p:spPr bwMode="auto">
            <a:xfrm>
              <a:off x="9501188" y="3290888"/>
              <a:ext cx="3175" cy="0"/>
            </a:xfrm>
            <a:custGeom>
              <a:avLst/>
              <a:gdLst>
                <a:gd name="T0" fmla="*/ 0 w 2"/>
                <a:gd name="T1" fmla="*/ 0 w 2"/>
                <a:gd name="T2" fmla="*/ 2 w 2"/>
                <a:gd name="T3" fmla="*/ 0 w 2"/>
              </a:gdLst>
              <a:ahLst/>
              <a:cxnLst>
                <a:cxn ang="0">
                  <a:pos x="T0" y="0"/>
                </a:cxn>
                <a:cxn ang="0">
                  <a:pos x="T1" y="0"/>
                </a:cxn>
                <a:cxn ang="0">
                  <a:pos x="T2" y="0"/>
                </a:cxn>
                <a:cxn ang="0">
                  <a:pos x="T3" y="0"/>
                </a:cxn>
              </a:cxnLst>
              <a:rect l="0" t="0" r="r" b="b"/>
              <a:pathLst>
                <a:path w="2">
                  <a:moveTo>
                    <a:pt x="0" y="0"/>
                  </a:moveTo>
                  <a:lnTo>
                    <a:pt x="0" y="0"/>
                  </a:lnTo>
                  <a:lnTo>
                    <a:pt x="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0" name="Freeform 101">
              <a:extLst>
                <a:ext uri="{FF2B5EF4-FFF2-40B4-BE49-F238E27FC236}">
                  <a16:creationId xmlns:a16="http://schemas.microsoft.com/office/drawing/2014/main" id="{45651776-624F-493F-A38F-29240E12019E}"/>
                </a:ext>
              </a:extLst>
            </p:cNvPr>
            <p:cNvSpPr>
              <a:spLocks/>
            </p:cNvSpPr>
            <p:nvPr/>
          </p:nvSpPr>
          <p:spPr bwMode="auto">
            <a:xfrm>
              <a:off x="9445625" y="3349625"/>
              <a:ext cx="119062" cy="188912"/>
            </a:xfrm>
            <a:custGeom>
              <a:avLst/>
              <a:gdLst>
                <a:gd name="T0" fmla="*/ 62 w 80"/>
                <a:gd name="T1" fmla="*/ 0 h 128"/>
                <a:gd name="T2" fmla="*/ 35 w 80"/>
                <a:gd name="T3" fmla="*/ 34 h 128"/>
                <a:gd name="T4" fmla="*/ 0 w 80"/>
                <a:gd name="T5" fmla="*/ 97 h 128"/>
                <a:gd name="T6" fmla="*/ 41 w 80"/>
                <a:gd name="T7" fmla="*/ 109 h 128"/>
                <a:gd name="T8" fmla="*/ 52 w 80"/>
                <a:gd name="T9" fmla="*/ 53 h 128"/>
                <a:gd name="T10" fmla="*/ 62 w 80"/>
                <a:gd name="T11" fmla="*/ 38 h 128"/>
                <a:gd name="T12" fmla="*/ 62 w 80"/>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80" h="128">
                  <a:moveTo>
                    <a:pt x="62" y="0"/>
                  </a:moveTo>
                  <a:cubicBezTo>
                    <a:pt x="48" y="22"/>
                    <a:pt x="35" y="34"/>
                    <a:pt x="35" y="34"/>
                  </a:cubicBezTo>
                  <a:cubicBezTo>
                    <a:pt x="0" y="97"/>
                    <a:pt x="0" y="97"/>
                    <a:pt x="0" y="97"/>
                  </a:cubicBezTo>
                  <a:cubicBezTo>
                    <a:pt x="0" y="97"/>
                    <a:pt x="25" y="128"/>
                    <a:pt x="41" y="109"/>
                  </a:cubicBezTo>
                  <a:cubicBezTo>
                    <a:pt x="57" y="91"/>
                    <a:pt x="52" y="53"/>
                    <a:pt x="52" y="53"/>
                  </a:cubicBezTo>
                  <a:cubicBezTo>
                    <a:pt x="52" y="53"/>
                    <a:pt x="56" y="44"/>
                    <a:pt x="62" y="38"/>
                  </a:cubicBezTo>
                  <a:cubicBezTo>
                    <a:pt x="80" y="25"/>
                    <a:pt x="74" y="2"/>
                    <a:pt x="6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1" name="Freeform 102">
              <a:extLst>
                <a:ext uri="{FF2B5EF4-FFF2-40B4-BE49-F238E27FC236}">
                  <a16:creationId xmlns:a16="http://schemas.microsoft.com/office/drawing/2014/main" id="{94A444AF-571B-4330-9839-27E67128643E}"/>
                </a:ext>
              </a:extLst>
            </p:cNvPr>
            <p:cNvSpPr>
              <a:spLocks/>
            </p:cNvSpPr>
            <p:nvPr/>
          </p:nvSpPr>
          <p:spPr bwMode="auto">
            <a:xfrm>
              <a:off x="9040813" y="3617913"/>
              <a:ext cx="49212" cy="9525"/>
            </a:xfrm>
            <a:custGeom>
              <a:avLst/>
              <a:gdLst>
                <a:gd name="T0" fmla="*/ 0 w 31"/>
                <a:gd name="T1" fmla="*/ 0 h 6"/>
                <a:gd name="T2" fmla="*/ 31 w 31"/>
                <a:gd name="T3" fmla="*/ 6 h 6"/>
                <a:gd name="T4" fmla="*/ 0 w 31"/>
                <a:gd name="T5" fmla="*/ 0 h 6"/>
              </a:gdLst>
              <a:ahLst/>
              <a:cxnLst>
                <a:cxn ang="0">
                  <a:pos x="T0" y="T1"/>
                </a:cxn>
                <a:cxn ang="0">
                  <a:pos x="T2" y="T3"/>
                </a:cxn>
                <a:cxn ang="0">
                  <a:pos x="T4" y="T5"/>
                </a:cxn>
              </a:cxnLst>
              <a:rect l="0" t="0" r="r" b="b"/>
              <a:pathLst>
                <a:path w="31" h="6">
                  <a:moveTo>
                    <a:pt x="0" y="0"/>
                  </a:moveTo>
                  <a:lnTo>
                    <a:pt x="31" y="6"/>
                  </a:lnTo>
                  <a:lnTo>
                    <a:pt x="0" y="0"/>
                  </a:lnTo>
                  <a:close/>
                </a:path>
              </a:pathLst>
            </a:custGeom>
            <a:solidFill>
              <a:srgbClr val="C233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2" name="Freeform 103">
              <a:extLst>
                <a:ext uri="{FF2B5EF4-FFF2-40B4-BE49-F238E27FC236}">
                  <a16:creationId xmlns:a16="http://schemas.microsoft.com/office/drawing/2014/main" id="{D2BCC125-BC54-4999-8590-CA29BDD73A2C}"/>
                </a:ext>
              </a:extLst>
            </p:cNvPr>
            <p:cNvSpPr>
              <a:spLocks/>
            </p:cNvSpPr>
            <p:nvPr/>
          </p:nvSpPr>
          <p:spPr bwMode="auto">
            <a:xfrm>
              <a:off x="9040813" y="3617913"/>
              <a:ext cx="49212" cy="9525"/>
            </a:xfrm>
            <a:custGeom>
              <a:avLst/>
              <a:gdLst>
                <a:gd name="T0" fmla="*/ 0 w 31"/>
                <a:gd name="T1" fmla="*/ 0 h 6"/>
                <a:gd name="T2" fmla="*/ 31 w 31"/>
                <a:gd name="T3" fmla="*/ 6 h 6"/>
                <a:gd name="T4" fmla="*/ 0 w 31"/>
                <a:gd name="T5" fmla="*/ 0 h 6"/>
              </a:gdLst>
              <a:ahLst/>
              <a:cxnLst>
                <a:cxn ang="0">
                  <a:pos x="T0" y="T1"/>
                </a:cxn>
                <a:cxn ang="0">
                  <a:pos x="T2" y="T3"/>
                </a:cxn>
                <a:cxn ang="0">
                  <a:pos x="T4" y="T5"/>
                </a:cxn>
              </a:cxnLst>
              <a:rect l="0" t="0" r="r" b="b"/>
              <a:pathLst>
                <a:path w="31" h="6">
                  <a:moveTo>
                    <a:pt x="0" y="0"/>
                  </a:moveTo>
                  <a:lnTo>
                    <a:pt x="31" y="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3" name="Freeform 104">
              <a:extLst>
                <a:ext uri="{FF2B5EF4-FFF2-40B4-BE49-F238E27FC236}">
                  <a16:creationId xmlns:a16="http://schemas.microsoft.com/office/drawing/2014/main" id="{335BD30C-D836-4DCE-BC7B-1C42F1611844}"/>
                </a:ext>
              </a:extLst>
            </p:cNvPr>
            <p:cNvSpPr>
              <a:spLocks/>
            </p:cNvSpPr>
            <p:nvPr/>
          </p:nvSpPr>
          <p:spPr bwMode="auto">
            <a:xfrm>
              <a:off x="9074150" y="3543300"/>
              <a:ext cx="58737" cy="20637"/>
            </a:xfrm>
            <a:custGeom>
              <a:avLst/>
              <a:gdLst>
                <a:gd name="T0" fmla="*/ 0 w 37"/>
                <a:gd name="T1" fmla="*/ 0 h 13"/>
                <a:gd name="T2" fmla="*/ 0 w 37"/>
                <a:gd name="T3" fmla="*/ 0 h 13"/>
                <a:gd name="T4" fmla="*/ 37 w 37"/>
                <a:gd name="T5" fmla="*/ 13 h 13"/>
                <a:gd name="T6" fmla="*/ 37 w 37"/>
                <a:gd name="T7" fmla="*/ 13 h 13"/>
                <a:gd name="T8" fmla="*/ 0 w 37"/>
                <a:gd name="T9" fmla="*/ 0 h 13"/>
              </a:gdLst>
              <a:ahLst/>
              <a:cxnLst>
                <a:cxn ang="0">
                  <a:pos x="T0" y="T1"/>
                </a:cxn>
                <a:cxn ang="0">
                  <a:pos x="T2" y="T3"/>
                </a:cxn>
                <a:cxn ang="0">
                  <a:pos x="T4" y="T5"/>
                </a:cxn>
                <a:cxn ang="0">
                  <a:pos x="T6" y="T7"/>
                </a:cxn>
                <a:cxn ang="0">
                  <a:pos x="T8" y="T9"/>
                </a:cxn>
              </a:cxnLst>
              <a:rect l="0" t="0" r="r" b="b"/>
              <a:pathLst>
                <a:path w="37" h="13">
                  <a:moveTo>
                    <a:pt x="0" y="0"/>
                  </a:moveTo>
                  <a:lnTo>
                    <a:pt x="0" y="0"/>
                  </a:lnTo>
                  <a:lnTo>
                    <a:pt x="37" y="13"/>
                  </a:lnTo>
                  <a:lnTo>
                    <a:pt x="37" y="13"/>
                  </a:lnTo>
                  <a:lnTo>
                    <a:pt x="0" y="0"/>
                  </a:lnTo>
                  <a:close/>
                </a:path>
              </a:pathLst>
            </a:custGeom>
            <a:solidFill>
              <a:srgbClr val="7D33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4" name="Freeform 105">
              <a:extLst>
                <a:ext uri="{FF2B5EF4-FFF2-40B4-BE49-F238E27FC236}">
                  <a16:creationId xmlns:a16="http://schemas.microsoft.com/office/drawing/2014/main" id="{7DC7DD98-5DC7-492B-A80C-143881F3262C}"/>
                </a:ext>
              </a:extLst>
            </p:cNvPr>
            <p:cNvSpPr>
              <a:spLocks/>
            </p:cNvSpPr>
            <p:nvPr/>
          </p:nvSpPr>
          <p:spPr bwMode="auto">
            <a:xfrm>
              <a:off x="9074150" y="3543300"/>
              <a:ext cx="58737" cy="20637"/>
            </a:xfrm>
            <a:custGeom>
              <a:avLst/>
              <a:gdLst>
                <a:gd name="T0" fmla="*/ 0 w 37"/>
                <a:gd name="T1" fmla="*/ 0 h 13"/>
                <a:gd name="T2" fmla="*/ 0 w 37"/>
                <a:gd name="T3" fmla="*/ 0 h 13"/>
                <a:gd name="T4" fmla="*/ 37 w 37"/>
                <a:gd name="T5" fmla="*/ 13 h 13"/>
                <a:gd name="T6" fmla="*/ 37 w 37"/>
                <a:gd name="T7" fmla="*/ 13 h 13"/>
                <a:gd name="T8" fmla="*/ 0 w 37"/>
                <a:gd name="T9" fmla="*/ 0 h 13"/>
              </a:gdLst>
              <a:ahLst/>
              <a:cxnLst>
                <a:cxn ang="0">
                  <a:pos x="T0" y="T1"/>
                </a:cxn>
                <a:cxn ang="0">
                  <a:pos x="T2" y="T3"/>
                </a:cxn>
                <a:cxn ang="0">
                  <a:pos x="T4" y="T5"/>
                </a:cxn>
                <a:cxn ang="0">
                  <a:pos x="T6" y="T7"/>
                </a:cxn>
                <a:cxn ang="0">
                  <a:pos x="T8" y="T9"/>
                </a:cxn>
              </a:cxnLst>
              <a:rect l="0" t="0" r="r" b="b"/>
              <a:pathLst>
                <a:path w="37" h="13">
                  <a:moveTo>
                    <a:pt x="0" y="0"/>
                  </a:moveTo>
                  <a:lnTo>
                    <a:pt x="0" y="0"/>
                  </a:lnTo>
                  <a:lnTo>
                    <a:pt x="37" y="13"/>
                  </a:lnTo>
                  <a:lnTo>
                    <a:pt x="37" y="1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5" name="Freeform 106">
              <a:extLst>
                <a:ext uri="{FF2B5EF4-FFF2-40B4-BE49-F238E27FC236}">
                  <a16:creationId xmlns:a16="http://schemas.microsoft.com/office/drawing/2014/main" id="{8ACF056E-331B-4E89-B5B3-6F255A86E864}"/>
                </a:ext>
              </a:extLst>
            </p:cNvPr>
            <p:cNvSpPr>
              <a:spLocks/>
            </p:cNvSpPr>
            <p:nvPr/>
          </p:nvSpPr>
          <p:spPr bwMode="auto">
            <a:xfrm>
              <a:off x="9074150" y="3543300"/>
              <a:ext cx="58737" cy="20637"/>
            </a:xfrm>
            <a:custGeom>
              <a:avLst/>
              <a:gdLst>
                <a:gd name="T0" fmla="*/ 0 w 39"/>
                <a:gd name="T1" fmla="*/ 0 h 14"/>
                <a:gd name="T2" fmla="*/ 0 w 39"/>
                <a:gd name="T3" fmla="*/ 0 h 14"/>
                <a:gd name="T4" fmla="*/ 39 w 39"/>
                <a:gd name="T5" fmla="*/ 14 h 14"/>
                <a:gd name="T6" fmla="*/ 39 w 39"/>
                <a:gd name="T7" fmla="*/ 14 h 14"/>
                <a:gd name="T8" fmla="*/ 0 w 39"/>
                <a:gd name="T9" fmla="*/ 0 h 14"/>
              </a:gdLst>
              <a:ahLst/>
              <a:cxnLst>
                <a:cxn ang="0">
                  <a:pos x="T0" y="T1"/>
                </a:cxn>
                <a:cxn ang="0">
                  <a:pos x="T2" y="T3"/>
                </a:cxn>
                <a:cxn ang="0">
                  <a:pos x="T4" y="T5"/>
                </a:cxn>
                <a:cxn ang="0">
                  <a:pos x="T6" y="T7"/>
                </a:cxn>
                <a:cxn ang="0">
                  <a:pos x="T8" y="T9"/>
                </a:cxn>
              </a:cxnLst>
              <a:rect l="0" t="0" r="r" b="b"/>
              <a:pathLst>
                <a:path w="39" h="14">
                  <a:moveTo>
                    <a:pt x="0" y="0"/>
                  </a:moveTo>
                  <a:cubicBezTo>
                    <a:pt x="0" y="0"/>
                    <a:pt x="0" y="0"/>
                    <a:pt x="0" y="0"/>
                  </a:cubicBezTo>
                  <a:cubicBezTo>
                    <a:pt x="39" y="14"/>
                    <a:pt x="39" y="14"/>
                    <a:pt x="39" y="14"/>
                  </a:cubicBezTo>
                  <a:cubicBezTo>
                    <a:pt x="39" y="14"/>
                    <a:pt x="39" y="14"/>
                    <a:pt x="39" y="14"/>
                  </a:cubicBezTo>
                  <a:cubicBezTo>
                    <a:pt x="0" y="0"/>
                    <a:pt x="0" y="0"/>
                    <a:pt x="0" y="0"/>
                  </a:cubicBezTo>
                </a:path>
              </a:pathLst>
            </a:custGeom>
            <a:solidFill>
              <a:srgbClr val="C233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6" name="Freeform 107">
              <a:extLst>
                <a:ext uri="{FF2B5EF4-FFF2-40B4-BE49-F238E27FC236}">
                  <a16:creationId xmlns:a16="http://schemas.microsoft.com/office/drawing/2014/main" id="{89D3AD0D-F5DB-418B-9E36-84314CC478CD}"/>
                </a:ext>
              </a:extLst>
            </p:cNvPr>
            <p:cNvSpPr>
              <a:spLocks/>
            </p:cNvSpPr>
            <p:nvPr/>
          </p:nvSpPr>
          <p:spPr bwMode="auto">
            <a:xfrm>
              <a:off x="8575675" y="3756025"/>
              <a:ext cx="1587"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7" name="Freeform 108">
              <a:extLst>
                <a:ext uri="{FF2B5EF4-FFF2-40B4-BE49-F238E27FC236}">
                  <a16:creationId xmlns:a16="http://schemas.microsoft.com/office/drawing/2014/main" id="{8832F65C-0C49-4706-A303-36B02217A55E}"/>
                </a:ext>
              </a:extLst>
            </p:cNvPr>
            <p:cNvSpPr>
              <a:spLocks/>
            </p:cNvSpPr>
            <p:nvPr/>
          </p:nvSpPr>
          <p:spPr bwMode="auto">
            <a:xfrm>
              <a:off x="8575675" y="3756025"/>
              <a:ext cx="1587"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8" name="Rectangle 109">
              <a:extLst>
                <a:ext uri="{FF2B5EF4-FFF2-40B4-BE49-F238E27FC236}">
                  <a16:creationId xmlns:a16="http://schemas.microsoft.com/office/drawing/2014/main" id="{06551A6B-1B55-4097-9ED0-8B7D29E4F994}"/>
                </a:ext>
              </a:extLst>
            </p:cNvPr>
            <p:cNvSpPr>
              <a:spLocks noChangeArrowheads="1"/>
            </p:cNvSpPr>
            <p:nvPr/>
          </p:nvSpPr>
          <p:spPr bwMode="auto">
            <a:xfrm>
              <a:off x="8313738" y="3746500"/>
              <a:ext cx="1587" cy="1587"/>
            </a:xfrm>
            <a:prstGeom prst="rect">
              <a:avLst/>
            </a:prstGeom>
            <a:solidFill>
              <a:srgbClr val="D0D0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69" name="Freeform 110">
              <a:extLst>
                <a:ext uri="{FF2B5EF4-FFF2-40B4-BE49-F238E27FC236}">
                  <a16:creationId xmlns:a16="http://schemas.microsoft.com/office/drawing/2014/main" id="{591A6C3F-0311-4583-971E-EE7C50A3FDA4}"/>
                </a:ext>
              </a:extLst>
            </p:cNvPr>
            <p:cNvSpPr>
              <a:spLocks/>
            </p:cNvSpPr>
            <p:nvPr/>
          </p:nvSpPr>
          <p:spPr bwMode="auto">
            <a:xfrm>
              <a:off x="8313738" y="374650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0" name="Freeform 111">
              <a:extLst>
                <a:ext uri="{FF2B5EF4-FFF2-40B4-BE49-F238E27FC236}">
                  <a16:creationId xmlns:a16="http://schemas.microsoft.com/office/drawing/2014/main" id="{CF2AA0F2-DB43-473A-AB52-47E99D93706B}"/>
                </a:ext>
              </a:extLst>
            </p:cNvPr>
            <p:cNvSpPr>
              <a:spLocks/>
            </p:cNvSpPr>
            <p:nvPr/>
          </p:nvSpPr>
          <p:spPr bwMode="auto">
            <a:xfrm>
              <a:off x="8736013" y="4268788"/>
              <a:ext cx="165100" cy="142875"/>
            </a:xfrm>
            <a:custGeom>
              <a:avLst/>
              <a:gdLst>
                <a:gd name="T0" fmla="*/ 112 w 112"/>
                <a:gd name="T1" fmla="*/ 47 h 97"/>
                <a:gd name="T2" fmla="*/ 112 w 112"/>
                <a:gd name="T3" fmla="*/ 36 h 97"/>
                <a:gd name="T4" fmla="*/ 0 w 112"/>
                <a:gd name="T5" fmla="*/ 0 h 97"/>
                <a:gd name="T6" fmla="*/ 31 w 112"/>
                <a:gd name="T7" fmla="*/ 97 h 97"/>
                <a:gd name="T8" fmla="*/ 72 w 112"/>
                <a:gd name="T9" fmla="*/ 91 h 97"/>
                <a:gd name="T10" fmla="*/ 112 w 112"/>
                <a:gd name="T11" fmla="*/ 47 h 97"/>
              </a:gdLst>
              <a:ahLst/>
              <a:cxnLst>
                <a:cxn ang="0">
                  <a:pos x="T0" y="T1"/>
                </a:cxn>
                <a:cxn ang="0">
                  <a:pos x="T2" y="T3"/>
                </a:cxn>
                <a:cxn ang="0">
                  <a:pos x="T4" y="T5"/>
                </a:cxn>
                <a:cxn ang="0">
                  <a:pos x="T6" y="T7"/>
                </a:cxn>
                <a:cxn ang="0">
                  <a:pos x="T8" y="T9"/>
                </a:cxn>
                <a:cxn ang="0">
                  <a:pos x="T10" y="T11"/>
                </a:cxn>
              </a:cxnLst>
              <a:rect l="0" t="0" r="r" b="b"/>
              <a:pathLst>
                <a:path w="112" h="97">
                  <a:moveTo>
                    <a:pt x="112" y="47"/>
                  </a:moveTo>
                  <a:cubicBezTo>
                    <a:pt x="112" y="36"/>
                    <a:pt x="112" y="36"/>
                    <a:pt x="112" y="36"/>
                  </a:cubicBezTo>
                  <a:cubicBezTo>
                    <a:pt x="35" y="68"/>
                    <a:pt x="3" y="6"/>
                    <a:pt x="0" y="0"/>
                  </a:cubicBezTo>
                  <a:cubicBezTo>
                    <a:pt x="0" y="6"/>
                    <a:pt x="0" y="63"/>
                    <a:pt x="31" y="97"/>
                  </a:cubicBezTo>
                  <a:cubicBezTo>
                    <a:pt x="72" y="91"/>
                    <a:pt x="72" y="91"/>
                    <a:pt x="72" y="91"/>
                  </a:cubicBezTo>
                  <a:cubicBezTo>
                    <a:pt x="94" y="86"/>
                    <a:pt x="109" y="68"/>
                    <a:pt x="112" y="47"/>
                  </a:cubicBezTo>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1" name="Freeform 112">
              <a:extLst>
                <a:ext uri="{FF2B5EF4-FFF2-40B4-BE49-F238E27FC236}">
                  <a16:creationId xmlns:a16="http://schemas.microsoft.com/office/drawing/2014/main" id="{125BAD6F-8D27-407F-9203-A53A46B5B12E}"/>
                </a:ext>
              </a:extLst>
            </p:cNvPr>
            <p:cNvSpPr>
              <a:spLocks noEditPoints="1"/>
            </p:cNvSpPr>
            <p:nvPr/>
          </p:nvSpPr>
          <p:spPr bwMode="auto">
            <a:xfrm>
              <a:off x="8870950" y="4321175"/>
              <a:ext cx="30162" cy="11112"/>
            </a:xfrm>
            <a:custGeom>
              <a:avLst/>
              <a:gdLst>
                <a:gd name="T0" fmla="*/ 1 w 21"/>
                <a:gd name="T1" fmla="*/ 7 h 7"/>
                <a:gd name="T2" fmla="*/ 0 w 21"/>
                <a:gd name="T3" fmla="*/ 7 h 7"/>
                <a:gd name="T4" fmla="*/ 0 w 21"/>
                <a:gd name="T5" fmla="*/ 7 h 7"/>
                <a:gd name="T6" fmla="*/ 0 w 21"/>
                <a:gd name="T7" fmla="*/ 7 h 7"/>
                <a:gd name="T8" fmla="*/ 1 w 21"/>
                <a:gd name="T9" fmla="*/ 7 h 7"/>
                <a:gd name="T10" fmla="*/ 21 w 21"/>
                <a:gd name="T11" fmla="*/ 0 h 7"/>
                <a:gd name="T12" fmla="*/ 21 w 21"/>
                <a:gd name="T13" fmla="*/ 0 h 7"/>
                <a:gd name="T14" fmla="*/ 21 w 21"/>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7">
                  <a:moveTo>
                    <a:pt x="1" y="7"/>
                  </a:moveTo>
                  <a:cubicBezTo>
                    <a:pt x="1" y="7"/>
                    <a:pt x="0" y="7"/>
                    <a:pt x="0" y="7"/>
                  </a:cubicBezTo>
                  <a:cubicBezTo>
                    <a:pt x="0" y="7"/>
                    <a:pt x="0" y="7"/>
                    <a:pt x="0" y="7"/>
                  </a:cubicBezTo>
                  <a:cubicBezTo>
                    <a:pt x="0" y="7"/>
                    <a:pt x="0" y="7"/>
                    <a:pt x="0" y="7"/>
                  </a:cubicBezTo>
                  <a:cubicBezTo>
                    <a:pt x="0" y="7"/>
                    <a:pt x="1" y="7"/>
                    <a:pt x="1" y="7"/>
                  </a:cubicBezTo>
                  <a:moveTo>
                    <a:pt x="21" y="0"/>
                  </a:moveTo>
                  <a:cubicBezTo>
                    <a:pt x="21" y="0"/>
                    <a:pt x="21" y="0"/>
                    <a:pt x="21" y="0"/>
                  </a:cubicBezTo>
                  <a:cubicBezTo>
                    <a:pt x="21" y="0"/>
                    <a:pt x="21" y="0"/>
                    <a:pt x="21" y="0"/>
                  </a:cubicBezTo>
                </a:path>
              </a:pathLst>
            </a:custGeom>
            <a:solidFill>
              <a:srgbClr val="A100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2" name="Freeform 113">
              <a:extLst>
                <a:ext uri="{FF2B5EF4-FFF2-40B4-BE49-F238E27FC236}">
                  <a16:creationId xmlns:a16="http://schemas.microsoft.com/office/drawing/2014/main" id="{86B8ACA0-A8D6-4D1D-A714-54948F492E8D}"/>
                </a:ext>
              </a:extLst>
            </p:cNvPr>
            <p:cNvSpPr>
              <a:spLocks noEditPoints="1"/>
            </p:cNvSpPr>
            <p:nvPr/>
          </p:nvSpPr>
          <p:spPr bwMode="auto">
            <a:xfrm>
              <a:off x="8507413" y="4445000"/>
              <a:ext cx="39687" cy="153987"/>
            </a:xfrm>
            <a:custGeom>
              <a:avLst/>
              <a:gdLst>
                <a:gd name="T0" fmla="*/ 1 w 27"/>
                <a:gd name="T1" fmla="*/ 104 h 104"/>
                <a:gd name="T2" fmla="*/ 1 w 27"/>
                <a:gd name="T3" fmla="*/ 104 h 104"/>
                <a:gd name="T4" fmla="*/ 0 w 27"/>
                <a:gd name="T5" fmla="*/ 104 h 104"/>
                <a:gd name="T6" fmla="*/ 0 w 27"/>
                <a:gd name="T7" fmla="*/ 104 h 104"/>
                <a:gd name="T8" fmla="*/ 1 w 27"/>
                <a:gd name="T9" fmla="*/ 104 h 104"/>
                <a:gd name="T10" fmla="*/ 1 w 27"/>
                <a:gd name="T11" fmla="*/ 104 h 104"/>
                <a:gd name="T12" fmla="*/ 1 w 27"/>
                <a:gd name="T13" fmla="*/ 104 h 104"/>
                <a:gd name="T14" fmla="*/ 1 w 27"/>
                <a:gd name="T15" fmla="*/ 104 h 104"/>
                <a:gd name="T16" fmla="*/ 1 w 27"/>
                <a:gd name="T17" fmla="*/ 104 h 104"/>
                <a:gd name="T18" fmla="*/ 27 w 27"/>
                <a:gd name="T19" fmla="*/ 0 h 104"/>
                <a:gd name="T20" fmla="*/ 27 w 27"/>
                <a:gd name="T21" fmla="*/ 0 h 104"/>
                <a:gd name="T22" fmla="*/ 27 w 27"/>
                <a:gd name="T23" fmla="*/ 0 h 104"/>
                <a:gd name="T24" fmla="*/ 27 w 27"/>
                <a:gd name="T25" fmla="*/ 0 h 104"/>
                <a:gd name="T26" fmla="*/ 27 w 27"/>
                <a:gd name="T27" fmla="*/ 0 h 104"/>
                <a:gd name="T28" fmla="*/ 27 w 27"/>
                <a:gd name="T29" fmla="*/ 0 h 104"/>
                <a:gd name="T30" fmla="*/ 27 w 27"/>
                <a:gd name="T31" fmla="*/ 0 h 104"/>
                <a:gd name="T32" fmla="*/ 27 w 27"/>
                <a:gd name="T33" fmla="*/ 0 h 104"/>
                <a:gd name="T34" fmla="*/ 27 w 27"/>
                <a:gd name="T35" fmla="*/ 0 h 104"/>
                <a:gd name="T36" fmla="*/ 27 w 27"/>
                <a:gd name="T37" fmla="*/ 0 h 104"/>
                <a:gd name="T38" fmla="*/ 27 w 27"/>
                <a:gd name="T39" fmla="*/ 0 h 104"/>
                <a:gd name="T40" fmla="*/ 27 w 27"/>
                <a:gd name="T41" fmla="*/ 0 h 104"/>
                <a:gd name="T42" fmla="*/ 27 w 27"/>
                <a:gd name="T43" fmla="*/ 0 h 104"/>
                <a:gd name="T44" fmla="*/ 27 w 27"/>
                <a:gd name="T45" fmla="*/ 0 h 104"/>
                <a:gd name="T46" fmla="*/ 27 w 27"/>
                <a:gd name="T47"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104">
                  <a:moveTo>
                    <a:pt x="1" y="104"/>
                  </a:moveTo>
                  <a:cubicBezTo>
                    <a:pt x="1" y="104"/>
                    <a:pt x="1" y="104"/>
                    <a:pt x="1" y="104"/>
                  </a:cubicBezTo>
                  <a:cubicBezTo>
                    <a:pt x="0" y="104"/>
                    <a:pt x="0" y="104"/>
                    <a:pt x="0" y="104"/>
                  </a:cubicBezTo>
                  <a:cubicBezTo>
                    <a:pt x="0" y="104"/>
                    <a:pt x="0" y="104"/>
                    <a:pt x="0" y="104"/>
                  </a:cubicBezTo>
                  <a:cubicBezTo>
                    <a:pt x="0" y="104"/>
                    <a:pt x="0" y="104"/>
                    <a:pt x="1" y="104"/>
                  </a:cubicBezTo>
                  <a:moveTo>
                    <a:pt x="1" y="104"/>
                  </a:moveTo>
                  <a:cubicBezTo>
                    <a:pt x="1" y="104"/>
                    <a:pt x="1" y="104"/>
                    <a:pt x="1" y="104"/>
                  </a:cubicBezTo>
                  <a:cubicBezTo>
                    <a:pt x="1" y="104"/>
                    <a:pt x="1" y="104"/>
                    <a:pt x="1" y="104"/>
                  </a:cubicBezTo>
                  <a:cubicBezTo>
                    <a:pt x="1" y="104"/>
                    <a:pt x="1" y="104"/>
                    <a:pt x="1" y="104"/>
                  </a:cubicBezTo>
                  <a:moveTo>
                    <a:pt x="27" y="0"/>
                  </a:moveTo>
                  <a:cubicBezTo>
                    <a:pt x="27" y="0"/>
                    <a:pt x="27" y="0"/>
                    <a:pt x="27" y="0"/>
                  </a:cubicBezTo>
                  <a:cubicBezTo>
                    <a:pt x="27" y="0"/>
                    <a:pt x="27" y="0"/>
                    <a:pt x="27" y="0"/>
                  </a:cubicBezTo>
                  <a:moveTo>
                    <a:pt x="27" y="0"/>
                  </a:moveTo>
                  <a:cubicBezTo>
                    <a:pt x="27" y="0"/>
                    <a:pt x="27" y="0"/>
                    <a:pt x="27" y="0"/>
                  </a:cubicBezTo>
                  <a:cubicBezTo>
                    <a:pt x="27" y="0"/>
                    <a:pt x="27" y="0"/>
                    <a:pt x="27" y="0"/>
                  </a:cubicBezTo>
                  <a:moveTo>
                    <a:pt x="27" y="0"/>
                  </a:moveTo>
                  <a:cubicBezTo>
                    <a:pt x="27" y="0"/>
                    <a:pt x="27" y="0"/>
                    <a:pt x="27" y="0"/>
                  </a:cubicBezTo>
                  <a:cubicBezTo>
                    <a:pt x="27" y="0"/>
                    <a:pt x="27" y="0"/>
                    <a:pt x="27" y="0"/>
                  </a:cubicBezTo>
                  <a:moveTo>
                    <a:pt x="27" y="0"/>
                  </a:moveTo>
                  <a:cubicBezTo>
                    <a:pt x="27" y="0"/>
                    <a:pt x="27" y="0"/>
                    <a:pt x="27" y="0"/>
                  </a:cubicBezTo>
                  <a:cubicBezTo>
                    <a:pt x="27" y="0"/>
                    <a:pt x="27" y="0"/>
                    <a:pt x="27" y="0"/>
                  </a:cubicBezTo>
                  <a:moveTo>
                    <a:pt x="27" y="0"/>
                  </a:moveTo>
                  <a:cubicBezTo>
                    <a:pt x="27" y="0"/>
                    <a:pt x="27" y="0"/>
                    <a:pt x="27" y="0"/>
                  </a:cubicBezTo>
                  <a:cubicBezTo>
                    <a:pt x="27" y="0"/>
                    <a:pt x="27" y="0"/>
                    <a:pt x="27"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3" name="Freeform 114">
              <a:extLst>
                <a:ext uri="{FF2B5EF4-FFF2-40B4-BE49-F238E27FC236}">
                  <a16:creationId xmlns:a16="http://schemas.microsoft.com/office/drawing/2014/main" id="{FA9C6C75-1FE2-49BD-9CE9-88F251432735}"/>
                </a:ext>
              </a:extLst>
            </p:cNvPr>
            <p:cNvSpPr>
              <a:spLocks noEditPoints="1"/>
            </p:cNvSpPr>
            <p:nvPr/>
          </p:nvSpPr>
          <p:spPr bwMode="auto">
            <a:xfrm>
              <a:off x="8493125" y="4391025"/>
              <a:ext cx="288925" cy="207962"/>
            </a:xfrm>
            <a:custGeom>
              <a:avLst/>
              <a:gdLst>
                <a:gd name="T0" fmla="*/ 10 w 195"/>
                <a:gd name="T1" fmla="*/ 141 h 141"/>
                <a:gd name="T2" fmla="*/ 10 w 195"/>
                <a:gd name="T3" fmla="*/ 141 h 141"/>
                <a:gd name="T4" fmla="*/ 10 w 195"/>
                <a:gd name="T5" fmla="*/ 141 h 141"/>
                <a:gd name="T6" fmla="*/ 10 w 195"/>
                <a:gd name="T7" fmla="*/ 141 h 141"/>
                <a:gd name="T8" fmla="*/ 11 w 195"/>
                <a:gd name="T9" fmla="*/ 141 h 141"/>
                <a:gd name="T10" fmla="*/ 11 w 195"/>
                <a:gd name="T11" fmla="*/ 141 h 141"/>
                <a:gd name="T12" fmla="*/ 11 w 195"/>
                <a:gd name="T13" fmla="*/ 141 h 141"/>
                <a:gd name="T14" fmla="*/ 11 w 195"/>
                <a:gd name="T15" fmla="*/ 141 h 141"/>
                <a:gd name="T16" fmla="*/ 11 w 195"/>
                <a:gd name="T17" fmla="*/ 141 h 141"/>
                <a:gd name="T18" fmla="*/ 185 w 195"/>
                <a:gd name="T19" fmla="*/ 0 h 141"/>
                <a:gd name="T20" fmla="*/ 175 w 195"/>
                <a:gd name="T21" fmla="*/ 1 h 141"/>
                <a:gd name="T22" fmla="*/ 16 w 195"/>
                <a:gd name="T23" fmla="*/ 24 h 141"/>
                <a:gd name="T24" fmla="*/ 5 w 195"/>
                <a:gd name="T25" fmla="*/ 113 h 141"/>
                <a:gd name="T26" fmla="*/ 5 w 195"/>
                <a:gd name="T27" fmla="*/ 114 h 141"/>
                <a:gd name="T28" fmla="*/ 3 w 195"/>
                <a:gd name="T29" fmla="*/ 117 h 141"/>
                <a:gd name="T30" fmla="*/ 3 w 195"/>
                <a:gd name="T31" fmla="*/ 117 h 141"/>
                <a:gd name="T32" fmla="*/ 1 w 195"/>
                <a:gd name="T33" fmla="*/ 120 h 141"/>
                <a:gd name="T34" fmla="*/ 1 w 195"/>
                <a:gd name="T35" fmla="*/ 120 h 141"/>
                <a:gd name="T36" fmla="*/ 0 w 195"/>
                <a:gd name="T37" fmla="*/ 122 h 141"/>
                <a:gd name="T38" fmla="*/ 3 w 195"/>
                <a:gd name="T39" fmla="*/ 123 h 141"/>
                <a:gd name="T40" fmla="*/ 6 w 195"/>
                <a:gd name="T41" fmla="*/ 122 h 141"/>
                <a:gd name="T42" fmla="*/ 6 w 195"/>
                <a:gd name="T43" fmla="*/ 122 h 141"/>
                <a:gd name="T44" fmla="*/ 29 w 195"/>
                <a:gd name="T45" fmla="*/ 117 h 141"/>
                <a:gd name="T46" fmla="*/ 37 w 195"/>
                <a:gd name="T47" fmla="*/ 37 h 141"/>
                <a:gd name="T48" fmla="*/ 37 w 195"/>
                <a:gd name="T49" fmla="*/ 37 h 141"/>
                <a:gd name="T50" fmla="*/ 37 w 195"/>
                <a:gd name="T51" fmla="*/ 37 h 141"/>
                <a:gd name="T52" fmla="*/ 37 w 195"/>
                <a:gd name="T53" fmla="*/ 37 h 141"/>
                <a:gd name="T54" fmla="*/ 37 w 195"/>
                <a:gd name="T55" fmla="*/ 37 h 141"/>
                <a:gd name="T56" fmla="*/ 37 w 195"/>
                <a:gd name="T57" fmla="*/ 37 h 141"/>
                <a:gd name="T58" fmla="*/ 37 w 195"/>
                <a:gd name="T59" fmla="*/ 37 h 141"/>
                <a:gd name="T60" fmla="*/ 37 w 195"/>
                <a:gd name="T61" fmla="*/ 37 h 141"/>
                <a:gd name="T62" fmla="*/ 37 w 195"/>
                <a:gd name="T63" fmla="*/ 37 h 141"/>
                <a:gd name="T64" fmla="*/ 37 w 195"/>
                <a:gd name="T65" fmla="*/ 37 h 141"/>
                <a:gd name="T66" fmla="*/ 37 w 195"/>
                <a:gd name="T67" fmla="*/ 37 h 141"/>
                <a:gd name="T68" fmla="*/ 37 w 195"/>
                <a:gd name="T69" fmla="*/ 37 h 141"/>
                <a:gd name="T70" fmla="*/ 37 w 195"/>
                <a:gd name="T71" fmla="*/ 37 h 141"/>
                <a:gd name="T72" fmla="*/ 195 w 195"/>
                <a:gd name="T73" fmla="*/ 14 h 141"/>
                <a:gd name="T74" fmla="*/ 185 w 195"/>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5" h="141">
                  <a:moveTo>
                    <a:pt x="10" y="141"/>
                  </a:moveTo>
                  <a:cubicBezTo>
                    <a:pt x="10" y="141"/>
                    <a:pt x="10" y="141"/>
                    <a:pt x="10" y="141"/>
                  </a:cubicBezTo>
                  <a:cubicBezTo>
                    <a:pt x="10" y="141"/>
                    <a:pt x="10" y="141"/>
                    <a:pt x="10" y="141"/>
                  </a:cubicBezTo>
                  <a:cubicBezTo>
                    <a:pt x="10" y="141"/>
                    <a:pt x="10" y="141"/>
                    <a:pt x="10" y="141"/>
                  </a:cubicBezTo>
                  <a:moveTo>
                    <a:pt x="11" y="141"/>
                  </a:moveTo>
                  <a:cubicBezTo>
                    <a:pt x="11" y="141"/>
                    <a:pt x="11" y="141"/>
                    <a:pt x="11" y="141"/>
                  </a:cubicBezTo>
                  <a:cubicBezTo>
                    <a:pt x="11" y="141"/>
                    <a:pt x="11" y="141"/>
                    <a:pt x="11" y="141"/>
                  </a:cubicBezTo>
                  <a:cubicBezTo>
                    <a:pt x="11" y="141"/>
                    <a:pt x="11" y="141"/>
                    <a:pt x="11" y="141"/>
                  </a:cubicBezTo>
                  <a:cubicBezTo>
                    <a:pt x="11" y="141"/>
                    <a:pt x="11" y="141"/>
                    <a:pt x="11" y="141"/>
                  </a:cubicBezTo>
                  <a:moveTo>
                    <a:pt x="185" y="0"/>
                  </a:moveTo>
                  <a:cubicBezTo>
                    <a:pt x="175" y="1"/>
                    <a:pt x="175" y="1"/>
                    <a:pt x="175" y="1"/>
                  </a:cubicBezTo>
                  <a:cubicBezTo>
                    <a:pt x="16" y="24"/>
                    <a:pt x="16" y="24"/>
                    <a:pt x="16" y="24"/>
                  </a:cubicBezTo>
                  <a:cubicBezTo>
                    <a:pt x="19" y="38"/>
                    <a:pt x="17" y="87"/>
                    <a:pt x="5" y="113"/>
                  </a:cubicBezTo>
                  <a:cubicBezTo>
                    <a:pt x="5" y="114"/>
                    <a:pt x="5" y="114"/>
                    <a:pt x="5" y="114"/>
                  </a:cubicBezTo>
                  <a:cubicBezTo>
                    <a:pt x="4" y="115"/>
                    <a:pt x="4" y="116"/>
                    <a:pt x="3" y="117"/>
                  </a:cubicBezTo>
                  <a:cubicBezTo>
                    <a:pt x="3" y="117"/>
                    <a:pt x="3" y="117"/>
                    <a:pt x="3" y="117"/>
                  </a:cubicBezTo>
                  <a:cubicBezTo>
                    <a:pt x="2" y="118"/>
                    <a:pt x="2" y="119"/>
                    <a:pt x="1" y="120"/>
                  </a:cubicBezTo>
                  <a:cubicBezTo>
                    <a:pt x="1" y="120"/>
                    <a:pt x="1" y="120"/>
                    <a:pt x="1" y="120"/>
                  </a:cubicBezTo>
                  <a:cubicBezTo>
                    <a:pt x="0" y="121"/>
                    <a:pt x="0" y="121"/>
                    <a:pt x="0" y="122"/>
                  </a:cubicBezTo>
                  <a:cubicBezTo>
                    <a:pt x="1" y="122"/>
                    <a:pt x="2" y="123"/>
                    <a:pt x="3" y="123"/>
                  </a:cubicBezTo>
                  <a:cubicBezTo>
                    <a:pt x="4" y="123"/>
                    <a:pt x="5" y="122"/>
                    <a:pt x="6" y="122"/>
                  </a:cubicBezTo>
                  <a:cubicBezTo>
                    <a:pt x="6" y="122"/>
                    <a:pt x="6" y="122"/>
                    <a:pt x="6" y="122"/>
                  </a:cubicBezTo>
                  <a:cubicBezTo>
                    <a:pt x="6" y="122"/>
                    <a:pt x="8" y="122"/>
                    <a:pt x="29" y="117"/>
                  </a:cubicBezTo>
                  <a:cubicBezTo>
                    <a:pt x="38" y="91"/>
                    <a:pt x="39" y="50"/>
                    <a:pt x="37" y="37"/>
                  </a:cubicBezTo>
                  <a:cubicBezTo>
                    <a:pt x="37" y="37"/>
                    <a:pt x="37" y="37"/>
                    <a:pt x="37" y="37"/>
                  </a:cubicBezTo>
                  <a:cubicBezTo>
                    <a:pt x="37" y="37"/>
                    <a:pt x="37" y="37"/>
                    <a:pt x="37" y="37"/>
                  </a:cubicBezTo>
                  <a:cubicBezTo>
                    <a:pt x="37" y="37"/>
                    <a:pt x="37" y="37"/>
                    <a:pt x="37" y="37"/>
                  </a:cubicBezTo>
                  <a:cubicBezTo>
                    <a:pt x="37" y="37"/>
                    <a:pt x="37" y="37"/>
                    <a:pt x="37" y="37"/>
                  </a:cubicBezTo>
                  <a:cubicBezTo>
                    <a:pt x="37" y="37"/>
                    <a:pt x="37" y="37"/>
                    <a:pt x="37" y="37"/>
                  </a:cubicBezTo>
                  <a:cubicBezTo>
                    <a:pt x="37" y="37"/>
                    <a:pt x="37" y="37"/>
                    <a:pt x="37" y="37"/>
                  </a:cubicBezTo>
                  <a:cubicBezTo>
                    <a:pt x="37" y="37"/>
                    <a:pt x="37" y="37"/>
                    <a:pt x="37" y="37"/>
                  </a:cubicBezTo>
                  <a:cubicBezTo>
                    <a:pt x="37" y="37"/>
                    <a:pt x="37" y="37"/>
                    <a:pt x="37" y="37"/>
                  </a:cubicBezTo>
                  <a:cubicBezTo>
                    <a:pt x="37" y="37"/>
                    <a:pt x="37" y="37"/>
                    <a:pt x="37" y="37"/>
                  </a:cubicBezTo>
                  <a:cubicBezTo>
                    <a:pt x="37" y="37"/>
                    <a:pt x="37" y="37"/>
                    <a:pt x="37" y="37"/>
                  </a:cubicBezTo>
                  <a:cubicBezTo>
                    <a:pt x="37" y="37"/>
                    <a:pt x="37" y="37"/>
                    <a:pt x="37" y="37"/>
                  </a:cubicBezTo>
                  <a:cubicBezTo>
                    <a:pt x="37" y="37"/>
                    <a:pt x="37" y="37"/>
                    <a:pt x="37" y="37"/>
                  </a:cubicBezTo>
                  <a:cubicBezTo>
                    <a:pt x="195" y="14"/>
                    <a:pt x="195" y="14"/>
                    <a:pt x="195" y="14"/>
                  </a:cubicBezTo>
                  <a:cubicBezTo>
                    <a:pt x="191" y="9"/>
                    <a:pt x="188" y="5"/>
                    <a:pt x="185"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4" name="Freeform 115">
              <a:extLst>
                <a:ext uri="{FF2B5EF4-FFF2-40B4-BE49-F238E27FC236}">
                  <a16:creationId xmlns:a16="http://schemas.microsoft.com/office/drawing/2014/main" id="{8533486B-7A9B-44A2-8BE7-90C4BB138DD8}"/>
                </a:ext>
              </a:extLst>
            </p:cNvPr>
            <p:cNvSpPr>
              <a:spLocks/>
            </p:cNvSpPr>
            <p:nvPr/>
          </p:nvSpPr>
          <p:spPr bwMode="auto">
            <a:xfrm>
              <a:off x="8455025" y="4562475"/>
              <a:ext cx="80962" cy="44450"/>
            </a:xfrm>
            <a:custGeom>
              <a:avLst/>
              <a:gdLst>
                <a:gd name="T0" fmla="*/ 55 w 55"/>
                <a:gd name="T1" fmla="*/ 0 h 30"/>
                <a:gd name="T2" fmla="*/ 32 w 55"/>
                <a:gd name="T3" fmla="*/ 5 h 30"/>
                <a:gd name="T4" fmla="*/ 32 w 55"/>
                <a:gd name="T5" fmla="*/ 5 h 30"/>
                <a:gd name="T6" fmla="*/ 29 w 55"/>
                <a:gd name="T7" fmla="*/ 6 h 30"/>
                <a:gd name="T8" fmla="*/ 26 w 55"/>
                <a:gd name="T9" fmla="*/ 5 h 30"/>
                <a:gd name="T10" fmla="*/ 25 w 55"/>
                <a:gd name="T11" fmla="*/ 6 h 30"/>
                <a:gd name="T12" fmla="*/ 24 w 55"/>
                <a:gd name="T13" fmla="*/ 7 h 30"/>
                <a:gd name="T14" fmla="*/ 22 w 55"/>
                <a:gd name="T15" fmla="*/ 8 h 30"/>
                <a:gd name="T16" fmla="*/ 21 w 55"/>
                <a:gd name="T17" fmla="*/ 9 h 30"/>
                <a:gd name="T18" fmla="*/ 20 w 55"/>
                <a:gd name="T19" fmla="*/ 10 h 30"/>
                <a:gd name="T20" fmla="*/ 19 w 55"/>
                <a:gd name="T21" fmla="*/ 10 h 30"/>
                <a:gd name="T22" fmla="*/ 16 w 55"/>
                <a:gd name="T23" fmla="*/ 11 h 30"/>
                <a:gd name="T24" fmla="*/ 0 w 55"/>
                <a:gd name="T25" fmla="*/ 15 h 30"/>
                <a:gd name="T26" fmla="*/ 2 w 55"/>
                <a:gd name="T27" fmla="*/ 22 h 30"/>
                <a:gd name="T28" fmla="*/ 10 w 55"/>
                <a:gd name="T29" fmla="*/ 30 h 30"/>
                <a:gd name="T30" fmla="*/ 13 w 55"/>
                <a:gd name="T31" fmla="*/ 29 h 30"/>
                <a:gd name="T32" fmla="*/ 13 w 55"/>
                <a:gd name="T33" fmla="*/ 29 h 30"/>
                <a:gd name="T34" fmla="*/ 13 w 55"/>
                <a:gd name="T35" fmla="*/ 29 h 30"/>
                <a:gd name="T36" fmla="*/ 36 w 55"/>
                <a:gd name="T37" fmla="*/ 24 h 30"/>
                <a:gd name="T38" fmla="*/ 36 w 55"/>
                <a:gd name="T39" fmla="*/ 24 h 30"/>
                <a:gd name="T40" fmla="*/ 36 w 55"/>
                <a:gd name="T41" fmla="*/ 24 h 30"/>
                <a:gd name="T42" fmla="*/ 37 w 55"/>
                <a:gd name="T43" fmla="*/ 24 h 30"/>
                <a:gd name="T44" fmla="*/ 37 w 55"/>
                <a:gd name="T45" fmla="*/ 24 h 30"/>
                <a:gd name="T46" fmla="*/ 37 w 55"/>
                <a:gd name="T47" fmla="*/ 24 h 30"/>
                <a:gd name="T48" fmla="*/ 39 w 55"/>
                <a:gd name="T49" fmla="*/ 23 h 30"/>
                <a:gd name="T50" fmla="*/ 40 w 55"/>
                <a:gd name="T51" fmla="*/ 22 h 30"/>
                <a:gd name="T52" fmla="*/ 42 w 55"/>
                <a:gd name="T53" fmla="*/ 21 h 30"/>
                <a:gd name="T54" fmla="*/ 42 w 55"/>
                <a:gd name="T55" fmla="*/ 21 h 30"/>
                <a:gd name="T56" fmla="*/ 44 w 55"/>
                <a:gd name="T57" fmla="*/ 19 h 30"/>
                <a:gd name="T58" fmla="*/ 45 w 55"/>
                <a:gd name="T59" fmla="*/ 19 h 30"/>
                <a:gd name="T60" fmla="*/ 47 w 55"/>
                <a:gd name="T61" fmla="*/ 16 h 30"/>
                <a:gd name="T62" fmla="*/ 47 w 55"/>
                <a:gd name="T63" fmla="*/ 16 h 30"/>
                <a:gd name="T64" fmla="*/ 49 w 55"/>
                <a:gd name="T65" fmla="*/ 13 h 30"/>
                <a:gd name="T66" fmla="*/ 50 w 55"/>
                <a:gd name="T67" fmla="*/ 12 h 30"/>
                <a:gd name="T68" fmla="*/ 51 w 55"/>
                <a:gd name="T69" fmla="*/ 9 h 30"/>
                <a:gd name="T70" fmla="*/ 51 w 55"/>
                <a:gd name="T71" fmla="*/ 8 h 30"/>
                <a:gd name="T72" fmla="*/ 55 w 55"/>
                <a:gd name="T7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5" h="30">
                  <a:moveTo>
                    <a:pt x="55" y="0"/>
                  </a:moveTo>
                  <a:cubicBezTo>
                    <a:pt x="34" y="5"/>
                    <a:pt x="32" y="5"/>
                    <a:pt x="32" y="5"/>
                  </a:cubicBezTo>
                  <a:cubicBezTo>
                    <a:pt x="32" y="5"/>
                    <a:pt x="32" y="5"/>
                    <a:pt x="32" y="5"/>
                  </a:cubicBezTo>
                  <a:cubicBezTo>
                    <a:pt x="31" y="5"/>
                    <a:pt x="30" y="6"/>
                    <a:pt x="29" y="6"/>
                  </a:cubicBezTo>
                  <a:cubicBezTo>
                    <a:pt x="28" y="6"/>
                    <a:pt x="27" y="5"/>
                    <a:pt x="26" y="5"/>
                  </a:cubicBezTo>
                  <a:cubicBezTo>
                    <a:pt x="25" y="5"/>
                    <a:pt x="25" y="6"/>
                    <a:pt x="25" y="6"/>
                  </a:cubicBezTo>
                  <a:cubicBezTo>
                    <a:pt x="24" y="7"/>
                    <a:pt x="24" y="7"/>
                    <a:pt x="24" y="7"/>
                  </a:cubicBezTo>
                  <a:cubicBezTo>
                    <a:pt x="23" y="7"/>
                    <a:pt x="23" y="8"/>
                    <a:pt x="22" y="8"/>
                  </a:cubicBezTo>
                  <a:cubicBezTo>
                    <a:pt x="21" y="9"/>
                    <a:pt x="21" y="9"/>
                    <a:pt x="21" y="9"/>
                  </a:cubicBezTo>
                  <a:cubicBezTo>
                    <a:pt x="21" y="9"/>
                    <a:pt x="20" y="10"/>
                    <a:pt x="20" y="10"/>
                  </a:cubicBezTo>
                  <a:cubicBezTo>
                    <a:pt x="19" y="10"/>
                    <a:pt x="19" y="10"/>
                    <a:pt x="19" y="10"/>
                  </a:cubicBezTo>
                  <a:cubicBezTo>
                    <a:pt x="18" y="11"/>
                    <a:pt x="17" y="11"/>
                    <a:pt x="16" y="11"/>
                  </a:cubicBezTo>
                  <a:cubicBezTo>
                    <a:pt x="9" y="13"/>
                    <a:pt x="3" y="14"/>
                    <a:pt x="0" y="15"/>
                  </a:cubicBezTo>
                  <a:cubicBezTo>
                    <a:pt x="2" y="22"/>
                    <a:pt x="2" y="22"/>
                    <a:pt x="2" y="22"/>
                  </a:cubicBezTo>
                  <a:cubicBezTo>
                    <a:pt x="2" y="22"/>
                    <a:pt x="2" y="30"/>
                    <a:pt x="10" y="30"/>
                  </a:cubicBezTo>
                  <a:cubicBezTo>
                    <a:pt x="11" y="30"/>
                    <a:pt x="12" y="30"/>
                    <a:pt x="13" y="29"/>
                  </a:cubicBezTo>
                  <a:cubicBezTo>
                    <a:pt x="13" y="29"/>
                    <a:pt x="13" y="29"/>
                    <a:pt x="13" y="29"/>
                  </a:cubicBezTo>
                  <a:cubicBezTo>
                    <a:pt x="13" y="29"/>
                    <a:pt x="13" y="29"/>
                    <a:pt x="13" y="29"/>
                  </a:cubicBezTo>
                  <a:cubicBezTo>
                    <a:pt x="13" y="29"/>
                    <a:pt x="16" y="28"/>
                    <a:pt x="36" y="24"/>
                  </a:cubicBezTo>
                  <a:cubicBezTo>
                    <a:pt x="36" y="24"/>
                    <a:pt x="36" y="24"/>
                    <a:pt x="36" y="24"/>
                  </a:cubicBezTo>
                  <a:cubicBezTo>
                    <a:pt x="36" y="24"/>
                    <a:pt x="36" y="24"/>
                    <a:pt x="36" y="24"/>
                  </a:cubicBezTo>
                  <a:cubicBezTo>
                    <a:pt x="36" y="24"/>
                    <a:pt x="36" y="24"/>
                    <a:pt x="37" y="24"/>
                  </a:cubicBezTo>
                  <a:cubicBezTo>
                    <a:pt x="37" y="24"/>
                    <a:pt x="37" y="24"/>
                    <a:pt x="37" y="24"/>
                  </a:cubicBezTo>
                  <a:cubicBezTo>
                    <a:pt x="37" y="24"/>
                    <a:pt x="37" y="24"/>
                    <a:pt x="37" y="24"/>
                  </a:cubicBezTo>
                  <a:cubicBezTo>
                    <a:pt x="37" y="24"/>
                    <a:pt x="38" y="23"/>
                    <a:pt x="39" y="23"/>
                  </a:cubicBezTo>
                  <a:cubicBezTo>
                    <a:pt x="40" y="22"/>
                    <a:pt x="40" y="22"/>
                    <a:pt x="40" y="22"/>
                  </a:cubicBezTo>
                  <a:cubicBezTo>
                    <a:pt x="41" y="22"/>
                    <a:pt x="41" y="22"/>
                    <a:pt x="42" y="21"/>
                  </a:cubicBezTo>
                  <a:cubicBezTo>
                    <a:pt x="42" y="21"/>
                    <a:pt x="42" y="21"/>
                    <a:pt x="42" y="21"/>
                  </a:cubicBezTo>
                  <a:cubicBezTo>
                    <a:pt x="43" y="20"/>
                    <a:pt x="44" y="20"/>
                    <a:pt x="44" y="19"/>
                  </a:cubicBezTo>
                  <a:cubicBezTo>
                    <a:pt x="45" y="19"/>
                    <a:pt x="45" y="19"/>
                    <a:pt x="45" y="19"/>
                  </a:cubicBezTo>
                  <a:cubicBezTo>
                    <a:pt x="46" y="18"/>
                    <a:pt x="46" y="17"/>
                    <a:pt x="47" y="16"/>
                  </a:cubicBezTo>
                  <a:cubicBezTo>
                    <a:pt x="47" y="16"/>
                    <a:pt x="47" y="16"/>
                    <a:pt x="47" y="16"/>
                  </a:cubicBezTo>
                  <a:cubicBezTo>
                    <a:pt x="48" y="15"/>
                    <a:pt x="48" y="14"/>
                    <a:pt x="49" y="13"/>
                  </a:cubicBezTo>
                  <a:cubicBezTo>
                    <a:pt x="50" y="12"/>
                    <a:pt x="50" y="12"/>
                    <a:pt x="50" y="12"/>
                  </a:cubicBezTo>
                  <a:cubicBezTo>
                    <a:pt x="50" y="11"/>
                    <a:pt x="51" y="10"/>
                    <a:pt x="51" y="9"/>
                  </a:cubicBezTo>
                  <a:cubicBezTo>
                    <a:pt x="51" y="8"/>
                    <a:pt x="51" y="8"/>
                    <a:pt x="51" y="8"/>
                  </a:cubicBezTo>
                  <a:cubicBezTo>
                    <a:pt x="53" y="6"/>
                    <a:pt x="54" y="3"/>
                    <a:pt x="55" y="0"/>
                  </a:cubicBezTo>
                </a:path>
              </a:pathLst>
            </a:custGeom>
            <a:solidFill>
              <a:srgbClr val="E5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5" name="Freeform 116">
              <a:extLst>
                <a:ext uri="{FF2B5EF4-FFF2-40B4-BE49-F238E27FC236}">
                  <a16:creationId xmlns:a16="http://schemas.microsoft.com/office/drawing/2014/main" id="{92B904D9-30C0-4038-9671-FF1A3E35EAD4}"/>
                </a:ext>
              </a:extLst>
            </p:cNvPr>
            <p:cNvSpPr>
              <a:spLocks/>
            </p:cNvSpPr>
            <p:nvPr/>
          </p:nvSpPr>
          <p:spPr bwMode="auto">
            <a:xfrm>
              <a:off x="8766175" y="4321175"/>
              <a:ext cx="134937" cy="90487"/>
            </a:xfrm>
            <a:custGeom>
              <a:avLst/>
              <a:gdLst>
                <a:gd name="T0" fmla="*/ 91 w 91"/>
                <a:gd name="T1" fmla="*/ 0 h 61"/>
                <a:gd name="T2" fmla="*/ 91 w 91"/>
                <a:gd name="T3" fmla="*/ 0 h 61"/>
                <a:gd name="T4" fmla="*/ 91 w 91"/>
                <a:gd name="T5" fmla="*/ 0 h 61"/>
                <a:gd name="T6" fmla="*/ 71 w 91"/>
                <a:gd name="T7" fmla="*/ 7 h 61"/>
                <a:gd name="T8" fmla="*/ 70 w 91"/>
                <a:gd name="T9" fmla="*/ 7 h 61"/>
                <a:gd name="T10" fmla="*/ 31 w 91"/>
                <a:gd name="T11" fmla="*/ 42 h 61"/>
                <a:gd name="T12" fmla="*/ 0 w 91"/>
                <a:gd name="T13" fmla="*/ 47 h 61"/>
                <a:gd name="T14" fmla="*/ 10 w 91"/>
                <a:gd name="T15" fmla="*/ 61 h 61"/>
                <a:gd name="T16" fmla="*/ 10 w 91"/>
                <a:gd name="T17" fmla="*/ 61 h 61"/>
                <a:gd name="T18" fmla="*/ 51 w 91"/>
                <a:gd name="T19" fmla="*/ 55 h 61"/>
                <a:gd name="T20" fmla="*/ 91 w 91"/>
                <a:gd name="T21" fmla="*/ 11 h 61"/>
                <a:gd name="T22" fmla="*/ 91 w 91"/>
                <a:gd name="T23"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61">
                  <a:moveTo>
                    <a:pt x="91" y="0"/>
                  </a:moveTo>
                  <a:cubicBezTo>
                    <a:pt x="91" y="0"/>
                    <a:pt x="91" y="0"/>
                    <a:pt x="91" y="0"/>
                  </a:cubicBezTo>
                  <a:cubicBezTo>
                    <a:pt x="91" y="0"/>
                    <a:pt x="91" y="0"/>
                    <a:pt x="91" y="0"/>
                  </a:cubicBezTo>
                  <a:cubicBezTo>
                    <a:pt x="83" y="3"/>
                    <a:pt x="78" y="5"/>
                    <a:pt x="71" y="7"/>
                  </a:cubicBezTo>
                  <a:cubicBezTo>
                    <a:pt x="71" y="7"/>
                    <a:pt x="70" y="7"/>
                    <a:pt x="70" y="7"/>
                  </a:cubicBezTo>
                  <a:cubicBezTo>
                    <a:pt x="64" y="24"/>
                    <a:pt x="49" y="38"/>
                    <a:pt x="31" y="42"/>
                  </a:cubicBezTo>
                  <a:cubicBezTo>
                    <a:pt x="0" y="47"/>
                    <a:pt x="0" y="47"/>
                    <a:pt x="0" y="47"/>
                  </a:cubicBezTo>
                  <a:cubicBezTo>
                    <a:pt x="3" y="52"/>
                    <a:pt x="6" y="56"/>
                    <a:pt x="10" y="61"/>
                  </a:cubicBezTo>
                  <a:cubicBezTo>
                    <a:pt x="10" y="61"/>
                    <a:pt x="10" y="61"/>
                    <a:pt x="10" y="61"/>
                  </a:cubicBezTo>
                  <a:cubicBezTo>
                    <a:pt x="51" y="55"/>
                    <a:pt x="51" y="55"/>
                    <a:pt x="51" y="55"/>
                  </a:cubicBezTo>
                  <a:cubicBezTo>
                    <a:pt x="73" y="50"/>
                    <a:pt x="88" y="32"/>
                    <a:pt x="91" y="11"/>
                  </a:cubicBezTo>
                  <a:cubicBezTo>
                    <a:pt x="91" y="0"/>
                    <a:pt x="91" y="0"/>
                    <a:pt x="91" y="0"/>
                  </a:cubicBezTo>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6" name="Freeform 117">
              <a:extLst>
                <a:ext uri="{FF2B5EF4-FFF2-40B4-BE49-F238E27FC236}">
                  <a16:creationId xmlns:a16="http://schemas.microsoft.com/office/drawing/2014/main" id="{67141298-1508-448E-9F05-9F598A3CE601}"/>
                </a:ext>
              </a:extLst>
            </p:cNvPr>
            <p:cNvSpPr>
              <a:spLocks noEditPoints="1"/>
            </p:cNvSpPr>
            <p:nvPr/>
          </p:nvSpPr>
          <p:spPr bwMode="auto">
            <a:xfrm>
              <a:off x="8304213" y="3463925"/>
              <a:ext cx="387350" cy="317500"/>
            </a:xfrm>
            <a:custGeom>
              <a:avLst/>
              <a:gdLst>
                <a:gd name="T0" fmla="*/ 0 w 261"/>
                <a:gd name="T1" fmla="*/ 215 h 215"/>
                <a:gd name="T2" fmla="*/ 1 w 261"/>
                <a:gd name="T3" fmla="*/ 215 h 215"/>
                <a:gd name="T4" fmla="*/ 0 w 261"/>
                <a:gd name="T5" fmla="*/ 215 h 215"/>
                <a:gd name="T6" fmla="*/ 0 w 261"/>
                <a:gd name="T7" fmla="*/ 215 h 215"/>
                <a:gd name="T8" fmla="*/ 0 w 261"/>
                <a:gd name="T9" fmla="*/ 215 h 215"/>
                <a:gd name="T10" fmla="*/ 0 w 261"/>
                <a:gd name="T11" fmla="*/ 215 h 215"/>
                <a:gd name="T12" fmla="*/ 0 w 261"/>
                <a:gd name="T13" fmla="*/ 215 h 215"/>
                <a:gd name="T14" fmla="*/ 0 w 261"/>
                <a:gd name="T15" fmla="*/ 215 h 215"/>
                <a:gd name="T16" fmla="*/ 0 w 261"/>
                <a:gd name="T17" fmla="*/ 215 h 215"/>
                <a:gd name="T18" fmla="*/ 191 w 261"/>
                <a:gd name="T19" fmla="*/ 3 h 215"/>
                <a:gd name="T20" fmla="*/ 173 w 261"/>
                <a:gd name="T21" fmla="*/ 7 h 215"/>
                <a:gd name="T22" fmla="*/ 164 w 261"/>
                <a:gd name="T23" fmla="*/ 15 h 215"/>
                <a:gd name="T24" fmla="*/ 159 w 261"/>
                <a:gd name="T25" fmla="*/ 21 h 215"/>
                <a:gd name="T26" fmla="*/ 159 w 261"/>
                <a:gd name="T27" fmla="*/ 21 h 215"/>
                <a:gd name="T28" fmla="*/ 164 w 261"/>
                <a:gd name="T29" fmla="*/ 15 h 215"/>
                <a:gd name="T30" fmla="*/ 173 w 261"/>
                <a:gd name="T31" fmla="*/ 7 h 215"/>
                <a:gd name="T32" fmla="*/ 191 w 261"/>
                <a:gd name="T33" fmla="*/ 3 h 215"/>
                <a:gd name="T34" fmla="*/ 191 w 261"/>
                <a:gd name="T35" fmla="*/ 3 h 215"/>
                <a:gd name="T36" fmla="*/ 191 w 261"/>
                <a:gd name="T37" fmla="*/ 3 h 215"/>
                <a:gd name="T38" fmla="*/ 191 w 261"/>
                <a:gd name="T39" fmla="*/ 3 h 215"/>
                <a:gd name="T40" fmla="*/ 191 w 261"/>
                <a:gd name="T41" fmla="*/ 3 h 215"/>
                <a:gd name="T42" fmla="*/ 261 w 261"/>
                <a:gd name="T43" fmla="*/ 0 h 215"/>
                <a:gd name="T44" fmla="*/ 193 w 261"/>
                <a:gd name="T45" fmla="*/ 3 h 215"/>
                <a:gd name="T46" fmla="*/ 193 w 261"/>
                <a:gd name="T47" fmla="*/ 3 h 215"/>
                <a:gd name="T48" fmla="*/ 193 w 261"/>
                <a:gd name="T49" fmla="*/ 3 h 215"/>
                <a:gd name="T50" fmla="*/ 261 w 261"/>
                <a:gd name="T5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1" h="215">
                  <a:moveTo>
                    <a:pt x="0" y="215"/>
                  </a:moveTo>
                  <a:cubicBezTo>
                    <a:pt x="0" y="215"/>
                    <a:pt x="1" y="215"/>
                    <a:pt x="1" y="215"/>
                  </a:cubicBezTo>
                  <a:cubicBezTo>
                    <a:pt x="1" y="215"/>
                    <a:pt x="0" y="215"/>
                    <a:pt x="0" y="215"/>
                  </a:cubicBezTo>
                  <a:moveTo>
                    <a:pt x="0" y="215"/>
                  </a:moveTo>
                  <a:cubicBezTo>
                    <a:pt x="0" y="215"/>
                    <a:pt x="0" y="215"/>
                    <a:pt x="0" y="215"/>
                  </a:cubicBezTo>
                  <a:cubicBezTo>
                    <a:pt x="0" y="215"/>
                    <a:pt x="0" y="215"/>
                    <a:pt x="0" y="215"/>
                  </a:cubicBezTo>
                  <a:moveTo>
                    <a:pt x="0" y="215"/>
                  </a:moveTo>
                  <a:cubicBezTo>
                    <a:pt x="0" y="215"/>
                    <a:pt x="0" y="215"/>
                    <a:pt x="0" y="215"/>
                  </a:cubicBezTo>
                  <a:cubicBezTo>
                    <a:pt x="0" y="215"/>
                    <a:pt x="0" y="215"/>
                    <a:pt x="0" y="215"/>
                  </a:cubicBezTo>
                  <a:moveTo>
                    <a:pt x="191" y="3"/>
                  </a:moveTo>
                  <a:cubicBezTo>
                    <a:pt x="185" y="3"/>
                    <a:pt x="179" y="4"/>
                    <a:pt x="173" y="7"/>
                  </a:cubicBezTo>
                  <a:cubicBezTo>
                    <a:pt x="170" y="9"/>
                    <a:pt x="167" y="12"/>
                    <a:pt x="164" y="15"/>
                  </a:cubicBezTo>
                  <a:cubicBezTo>
                    <a:pt x="159" y="21"/>
                    <a:pt x="159" y="21"/>
                    <a:pt x="159" y="21"/>
                  </a:cubicBezTo>
                  <a:cubicBezTo>
                    <a:pt x="159" y="21"/>
                    <a:pt x="159" y="21"/>
                    <a:pt x="159" y="21"/>
                  </a:cubicBezTo>
                  <a:cubicBezTo>
                    <a:pt x="164" y="15"/>
                    <a:pt x="164" y="15"/>
                    <a:pt x="164" y="15"/>
                  </a:cubicBezTo>
                  <a:cubicBezTo>
                    <a:pt x="167" y="12"/>
                    <a:pt x="170" y="9"/>
                    <a:pt x="173" y="7"/>
                  </a:cubicBezTo>
                  <a:cubicBezTo>
                    <a:pt x="179" y="4"/>
                    <a:pt x="185" y="3"/>
                    <a:pt x="191" y="3"/>
                  </a:cubicBezTo>
                  <a:moveTo>
                    <a:pt x="191" y="3"/>
                  </a:moveTo>
                  <a:cubicBezTo>
                    <a:pt x="191" y="3"/>
                    <a:pt x="191" y="3"/>
                    <a:pt x="191" y="3"/>
                  </a:cubicBezTo>
                  <a:cubicBezTo>
                    <a:pt x="191" y="3"/>
                    <a:pt x="191" y="3"/>
                    <a:pt x="191" y="3"/>
                  </a:cubicBezTo>
                  <a:cubicBezTo>
                    <a:pt x="191" y="3"/>
                    <a:pt x="191" y="3"/>
                    <a:pt x="191" y="3"/>
                  </a:cubicBezTo>
                  <a:moveTo>
                    <a:pt x="261" y="0"/>
                  </a:moveTo>
                  <a:cubicBezTo>
                    <a:pt x="193" y="3"/>
                    <a:pt x="193" y="3"/>
                    <a:pt x="193" y="3"/>
                  </a:cubicBezTo>
                  <a:cubicBezTo>
                    <a:pt x="193" y="3"/>
                    <a:pt x="193" y="3"/>
                    <a:pt x="193" y="3"/>
                  </a:cubicBezTo>
                  <a:cubicBezTo>
                    <a:pt x="193" y="3"/>
                    <a:pt x="193" y="3"/>
                    <a:pt x="193" y="3"/>
                  </a:cubicBezTo>
                  <a:cubicBezTo>
                    <a:pt x="261" y="0"/>
                    <a:pt x="261" y="0"/>
                    <a:pt x="261"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7" name="Freeform 118">
              <a:extLst>
                <a:ext uri="{FF2B5EF4-FFF2-40B4-BE49-F238E27FC236}">
                  <a16:creationId xmlns:a16="http://schemas.microsoft.com/office/drawing/2014/main" id="{2B43D003-32CD-45DF-94B2-1211AD4F2D34}"/>
                </a:ext>
              </a:extLst>
            </p:cNvPr>
            <p:cNvSpPr>
              <a:spLocks noEditPoints="1"/>
            </p:cNvSpPr>
            <p:nvPr/>
          </p:nvSpPr>
          <p:spPr bwMode="auto">
            <a:xfrm>
              <a:off x="8347075" y="3462338"/>
              <a:ext cx="433387" cy="249237"/>
            </a:xfrm>
            <a:custGeom>
              <a:avLst/>
              <a:gdLst>
                <a:gd name="T0" fmla="*/ 33 w 292"/>
                <a:gd name="T1" fmla="*/ 133 h 170"/>
                <a:gd name="T2" fmla="*/ 0 w 292"/>
                <a:gd name="T3" fmla="*/ 170 h 170"/>
                <a:gd name="T4" fmla="*/ 33 w 292"/>
                <a:gd name="T5" fmla="*/ 133 h 170"/>
                <a:gd name="T6" fmla="*/ 33 w 292"/>
                <a:gd name="T7" fmla="*/ 133 h 170"/>
                <a:gd name="T8" fmla="*/ 292 w 292"/>
                <a:gd name="T9" fmla="*/ 0 h 170"/>
                <a:gd name="T10" fmla="*/ 232 w 292"/>
                <a:gd name="T11" fmla="*/ 2 h 170"/>
                <a:gd name="T12" fmla="*/ 164 w 292"/>
                <a:gd name="T13" fmla="*/ 5 h 170"/>
                <a:gd name="T14" fmla="*/ 164 w 292"/>
                <a:gd name="T15" fmla="*/ 5 h 170"/>
                <a:gd name="T16" fmla="*/ 162 w 292"/>
                <a:gd name="T17" fmla="*/ 5 h 170"/>
                <a:gd name="T18" fmla="*/ 162 w 292"/>
                <a:gd name="T19" fmla="*/ 5 h 170"/>
                <a:gd name="T20" fmla="*/ 162 w 292"/>
                <a:gd name="T21" fmla="*/ 5 h 170"/>
                <a:gd name="T22" fmla="*/ 144 w 292"/>
                <a:gd name="T23" fmla="*/ 9 h 170"/>
                <a:gd name="T24" fmla="*/ 135 w 292"/>
                <a:gd name="T25" fmla="*/ 17 h 170"/>
                <a:gd name="T26" fmla="*/ 130 w 292"/>
                <a:gd name="T27" fmla="*/ 23 h 170"/>
                <a:gd name="T28" fmla="*/ 122 w 292"/>
                <a:gd name="T29" fmla="*/ 32 h 170"/>
                <a:gd name="T30" fmla="*/ 119 w 292"/>
                <a:gd name="T31" fmla="*/ 35 h 170"/>
                <a:gd name="T32" fmla="*/ 46 w 292"/>
                <a:gd name="T33" fmla="*/ 118 h 170"/>
                <a:gd name="T34" fmla="*/ 61 w 292"/>
                <a:gd name="T35" fmla="*/ 128 h 170"/>
                <a:gd name="T36" fmla="*/ 131 w 292"/>
                <a:gd name="T37" fmla="*/ 48 h 170"/>
                <a:gd name="T38" fmla="*/ 144 w 292"/>
                <a:gd name="T39" fmla="*/ 33 h 170"/>
                <a:gd name="T40" fmla="*/ 153 w 292"/>
                <a:gd name="T41" fmla="*/ 25 h 170"/>
                <a:gd name="T42" fmla="*/ 171 w 292"/>
                <a:gd name="T43" fmla="*/ 21 h 170"/>
                <a:gd name="T44" fmla="*/ 173 w 292"/>
                <a:gd name="T45" fmla="*/ 21 h 170"/>
                <a:gd name="T46" fmla="*/ 271 w 292"/>
                <a:gd name="T47" fmla="*/ 17 h 170"/>
                <a:gd name="T48" fmla="*/ 274 w 292"/>
                <a:gd name="T49" fmla="*/ 14 h 170"/>
                <a:gd name="T50" fmla="*/ 292 w 292"/>
                <a:gd name="T51"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2" h="170">
                  <a:moveTo>
                    <a:pt x="33" y="133"/>
                  </a:moveTo>
                  <a:cubicBezTo>
                    <a:pt x="0" y="170"/>
                    <a:pt x="0" y="170"/>
                    <a:pt x="0" y="170"/>
                  </a:cubicBezTo>
                  <a:cubicBezTo>
                    <a:pt x="33" y="133"/>
                    <a:pt x="33" y="133"/>
                    <a:pt x="33" y="133"/>
                  </a:cubicBezTo>
                  <a:cubicBezTo>
                    <a:pt x="33" y="133"/>
                    <a:pt x="33" y="133"/>
                    <a:pt x="33" y="133"/>
                  </a:cubicBezTo>
                  <a:moveTo>
                    <a:pt x="292" y="0"/>
                  </a:moveTo>
                  <a:cubicBezTo>
                    <a:pt x="232" y="2"/>
                    <a:pt x="232" y="2"/>
                    <a:pt x="232" y="2"/>
                  </a:cubicBezTo>
                  <a:cubicBezTo>
                    <a:pt x="164" y="5"/>
                    <a:pt x="164" y="5"/>
                    <a:pt x="164" y="5"/>
                  </a:cubicBezTo>
                  <a:cubicBezTo>
                    <a:pt x="164" y="5"/>
                    <a:pt x="164" y="5"/>
                    <a:pt x="164" y="5"/>
                  </a:cubicBezTo>
                  <a:cubicBezTo>
                    <a:pt x="163" y="5"/>
                    <a:pt x="163" y="5"/>
                    <a:pt x="162" y="5"/>
                  </a:cubicBezTo>
                  <a:cubicBezTo>
                    <a:pt x="162" y="5"/>
                    <a:pt x="162" y="5"/>
                    <a:pt x="162" y="5"/>
                  </a:cubicBezTo>
                  <a:cubicBezTo>
                    <a:pt x="162" y="5"/>
                    <a:pt x="162" y="5"/>
                    <a:pt x="162" y="5"/>
                  </a:cubicBezTo>
                  <a:cubicBezTo>
                    <a:pt x="156" y="5"/>
                    <a:pt x="150" y="6"/>
                    <a:pt x="144" y="9"/>
                  </a:cubicBezTo>
                  <a:cubicBezTo>
                    <a:pt x="141" y="11"/>
                    <a:pt x="138" y="14"/>
                    <a:pt x="135" y="17"/>
                  </a:cubicBezTo>
                  <a:cubicBezTo>
                    <a:pt x="130" y="23"/>
                    <a:pt x="130" y="23"/>
                    <a:pt x="130" y="23"/>
                  </a:cubicBezTo>
                  <a:cubicBezTo>
                    <a:pt x="122" y="32"/>
                    <a:pt x="122" y="32"/>
                    <a:pt x="122" y="32"/>
                  </a:cubicBezTo>
                  <a:cubicBezTo>
                    <a:pt x="119" y="35"/>
                    <a:pt x="119" y="35"/>
                    <a:pt x="119" y="35"/>
                  </a:cubicBezTo>
                  <a:cubicBezTo>
                    <a:pt x="46" y="118"/>
                    <a:pt x="46" y="118"/>
                    <a:pt x="46" y="118"/>
                  </a:cubicBezTo>
                  <a:cubicBezTo>
                    <a:pt x="61" y="128"/>
                    <a:pt x="61" y="128"/>
                    <a:pt x="61" y="128"/>
                  </a:cubicBezTo>
                  <a:cubicBezTo>
                    <a:pt x="131" y="48"/>
                    <a:pt x="131" y="48"/>
                    <a:pt x="131" y="48"/>
                  </a:cubicBezTo>
                  <a:cubicBezTo>
                    <a:pt x="144" y="33"/>
                    <a:pt x="144" y="33"/>
                    <a:pt x="144" y="33"/>
                  </a:cubicBezTo>
                  <a:cubicBezTo>
                    <a:pt x="147" y="30"/>
                    <a:pt x="150" y="27"/>
                    <a:pt x="153" y="25"/>
                  </a:cubicBezTo>
                  <a:cubicBezTo>
                    <a:pt x="159" y="22"/>
                    <a:pt x="165" y="21"/>
                    <a:pt x="171" y="21"/>
                  </a:cubicBezTo>
                  <a:cubicBezTo>
                    <a:pt x="172" y="21"/>
                    <a:pt x="173" y="21"/>
                    <a:pt x="173" y="21"/>
                  </a:cubicBezTo>
                  <a:cubicBezTo>
                    <a:pt x="271" y="17"/>
                    <a:pt x="271" y="17"/>
                    <a:pt x="271" y="17"/>
                  </a:cubicBezTo>
                  <a:cubicBezTo>
                    <a:pt x="272" y="16"/>
                    <a:pt x="273" y="15"/>
                    <a:pt x="274" y="14"/>
                  </a:cubicBezTo>
                  <a:cubicBezTo>
                    <a:pt x="279" y="7"/>
                    <a:pt x="286" y="3"/>
                    <a:pt x="292" y="0"/>
                  </a:cubicBezTo>
                </a:path>
              </a:pathLst>
            </a:custGeom>
            <a:solidFill>
              <a:srgbClr val="A100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8" name="Freeform 119">
              <a:extLst>
                <a:ext uri="{FF2B5EF4-FFF2-40B4-BE49-F238E27FC236}">
                  <a16:creationId xmlns:a16="http://schemas.microsoft.com/office/drawing/2014/main" id="{618144C0-DF2C-41DD-B9AF-B7424DD46CCD}"/>
                </a:ext>
              </a:extLst>
            </p:cNvPr>
            <p:cNvSpPr>
              <a:spLocks noEditPoints="1"/>
            </p:cNvSpPr>
            <p:nvPr/>
          </p:nvSpPr>
          <p:spPr bwMode="auto">
            <a:xfrm>
              <a:off x="8301038" y="3657600"/>
              <a:ext cx="115887" cy="128587"/>
            </a:xfrm>
            <a:custGeom>
              <a:avLst/>
              <a:gdLst>
                <a:gd name="T0" fmla="*/ 9 w 79"/>
                <a:gd name="T1" fmla="*/ 61 h 87"/>
                <a:gd name="T2" fmla="*/ 9 w 79"/>
                <a:gd name="T3" fmla="*/ 61 h 87"/>
                <a:gd name="T4" fmla="*/ 9 w 79"/>
                <a:gd name="T5" fmla="*/ 61 h 87"/>
                <a:gd name="T6" fmla="*/ 9 w 79"/>
                <a:gd name="T7" fmla="*/ 61 h 87"/>
                <a:gd name="T8" fmla="*/ 65 w 79"/>
                <a:gd name="T9" fmla="*/ 0 h 87"/>
                <a:gd name="T10" fmla="*/ 32 w 79"/>
                <a:gd name="T11" fmla="*/ 37 h 87"/>
                <a:gd name="T12" fmla="*/ 3 w 79"/>
                <a:gd name="T13" fmla="*/ 67 h 87"/>
                <a:gd name="T14" fmla="*/ 3 w 79"/>
                <a:gd name="T15" fmla="*/ 68 h 87"/>
                <a:gd name="T16" fmla="*/ 2 w 79"/>
                <a:gd name="T17" fmla="*/ 68 h 87"/>
                <a:gd name="T18" fmla="*/ 0 w 79"/>
                <a:gd name="T19" fmla="*/ 75 h 87"/>
                <a:gd name="T20" fmla="*/ 3 w 79"/>
                <a:gd name="T21" fmla="*/ 84 h 87"/>
                <a:gd name="T22" fmla="*/ 3 w 79"/>
                <a:gd name="T23" fmla="*/ 84 h 87"/>
                <a:gd name="T24" fmla="*/ 3 w 79"/>
                <a:gd name="T25" fmla="*/ 84 h 87"/>
                <a:gd name="T26" fmla="*/ 3 w 79"/>
                <a:gd name="T27" fmla="*/ 84 h 87"/>
                <a:gd name="T28" fmla="*/ 3 w 79"/>
                <a:gd name="T29" fmla="*/ 84 h 87"/>
                <a:gd name="T30" fmla="*/ 3 w 79"/>
                <a:gd name="T31" fmla="*/ 84 h 87"/>
                <a:gd name="T32" fmla="*/ 4 w 79"/>
                <a:gd name="T33" fmla="*/ 84 h 87"/>
                <a:gd name="T34" fmla="*/ 10 w 79"/>
                <a:gd name="T35" fmla="*/ 87 h 87"/>
                <a:gd name="T36" fmla="*/ 11 w 79"/>
                <a:gd name="T37" fmla="*/ 84 h 87"/>
                <a:gd name="T38" fmla="*/ 12 w 79"/>
                <a:gd name="T39" fmla="*/ 84 h 87"/>
                <a:gd name="T40" fmla="*/ 12 w 79"/>
                <a:gd name="T41" fmla="*/ 83 h 87"/>
                <a:gd name="T42" fmla="*/ 41 w 79"/>
                <a:gd name="T43" fmla="*/ 53 h 87"/>
                <a:gd name="T44" fmla="*/ 57 w 79"/>
                <a:gd name="T45" fmla="*/ 35 h 87"/>
                <a:gd name="T46" fmla="*/ 48 w 79"/>
                <a:gd name="T47" fmla="*/ 26 h 87"/>
                <a:gd name="T48" fmla="*/ 48 w 79"/>
                <a:gd name="T49" fmla="*/ 26 h 87"/>
                <a:gd name="T50" fmla="*/ 50 w 79"/>
                <a:gd name="T51" fmla="*/ 24 h 87"/>
                <a:gd name="T52" fmla="*/ 59 w 79"/>
                <a:gd name="T53" fmla="*/ 33 h 87"/>
                <a:gd name="T54" fmla="*/ 79 w 79"/>
                <a:gd name="T55" fmla="*/ 10 h 87"/>
                <a:gd name="T56" fmla="*/ 65 w 79"/>
                <a:gd name="T57"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 h="87">
                  <a:moveTo>
                    <a:pt x="9" y="61"/>
                  </a:moveTo>
                  <a:cubicBezTo>
                    <a:pt x="9" y="61"/>
                    <a:pt x="9" y="61"/>
                    <a:pt x="9" y="61"/>
                  </a:cubicBezTo>
                  <a:cubicBezTo>
                    <a:pt x="9" y="61"/>
                    <a:pt x="9" y="61"/>
                    <a:pt x="9" y="61"/>
                  </a:cubicBezTo>
                  <a:cubicBezTo>
                    <a:pt x="9" y="61"/>
                    <a:pt x="9" y="61"/>
                    <a:pt x="9" y="61"/>
                  </a:cubicBezTo>
                  <a:moveTo>
                    <a:pt x="65" y="0"/>
                  </a:moveTo>
                  <a:cubicBezTo>
                    <a:pt x="32" y="37"/>
                    <a:pt x="32" y="37"/>
                    <a:pt x="32" y="37"/>
                  </a:cubicBezTo>
                  <a:cubicBezTo>
                    <a:pt x="3" y="67"/>
                    <a:pt x="3" y="67"/>
                    <a:pt x="3" y="67"/>
                  </a:cubicBezTo>
                  <a:cubicBezTo>
                    <a:pt x="3" y="68"/>
                    <a:pt x="3" y="68"/>
                    <a:pt x="3" y="68"/>
                  </a:cubicBezTo>
                  <a:cubicBezTo>
                    <a:pt x="2" y="68"/>
                    <a:pt x="2" y="68"/>
                    <a:pt x="2" y="68"/>
                  </a:cubicBezTo>
                  <a:cubicBezTo>
                    <a:pt x="1" y="70"/>
                    <a:pt x="0" y="73"/>
                    <a:pt x="0" y="75"/>
                  </a:cubicBezTo>
                  <a:cubicBezTo>
                    <a:pt x="0" y="78"/>
                    <a:pt x="1" y="82"/>
                    <a:pt x="3" y="84"/>
                  </a:cubicBezTo>
                  <a:cubicBezTo>
                    <a:pt x="3" y="84"/>
                    <a:pt x="3" y="84"/>
                    <a:pt x="3" y="84"/>
                  </a:cubicBezTo>
                  <a:cubicBezTo>
                    <a:pt x="3" y="84"/>
                    <a:pt x="3" y="84"/>
                    <a:pt x="3" y="84"/>
                  </a:cubicBezTo>
                  <a:cubicBezTo>
                    <a:pt x="3" y="84"/>
                    <a:pt x="3" y="84"/>
                    <a:pt x="3" y="84"/>
                  </a:cubicBezTo>
                  <a:cubicBezTo>
                    <a:pt x="3" y="84"/>
                    <a:pt x="3" y="84"/>
                    <a:pt x="3" y="84"/>
                  </a:cubicBezTo>
                  <a:cubicBezTo>
                    <a:pt x="3" y="84"/>
                    <a:pt x="3" y="84"/>
                    <a:pt x="3" y="84"/>
                  </a:cubicBezTo>
                  <a:cubicBezTo>
                    <a:pt x="3" y="84"/>
                    <a:pt x="4" y="84"/>
                    <a:pt x="4" y="84"/>
                  </a:cubicBezTo>
                  <a:cubicBezTo>
                    <a:pt x="5" y="86"/>
                    <a:pt x="8" y="86"/>
                    <a:pt x="10" y="87"/>
                  </a:cubicBezTo>
                  <a:cubicBezTo>
                    <a:pt x="10" y="86"/>
                    <a:pt x="11" y="85"/>
                    <a:pt x="11" y="84"/>
                  </a:cubicBezTo>
                  <a:cubicBezTo>
                    <a:pt x="12" y="84"/>
                    <a:pt x="12" y="84"/>
                    <a:pt x="12" y="84"/>
                  </a:cubicBezTo>
                  <a:cubicBezTo>
                    <a:pt x="12" y="83"/>
                    <a:pt x="12" y="83"/>
                    <a:pt x="12" y="83"/>
                  </a:cubicBezTo>
                  <a:cubicBezTo>
                    <a:pt x="41" y="53"/>
                    <a:pt x="41" y="53"/>
                    <a:pt x="41" y="53"/>
                  </a:cubicBezTo>
                  <a:cubicBezTo>
                    <a:pt x="57" y="35"/>
                    <a:pt x="57" y="35"/>
                    <a:pt x="57" y="35"/>
                  </a:cubicBezTo>
                  <a:cubicBezTo>
                    <a:pt x="54" y="32"/>
                    <a:pt x="51" y="29"/>
                    <a:pt x="48" y="26"/>
                  </a:cubicBezTo>
                  <a:cubicBezTo>
                    <a:pt x="48" y="26"/>
                    <a:pt x="48" y="26"/>
                    <a:pt x="48" y="26"/>
                  </a:cubicBezTo>
                  <a:cubicBezTo>
                    <a:pt x="50" y="24"/>
                    <a:pt x="50" y="24"/>
                    <a:pt x="50" y="24"/>
                  </a:cubicBezTo>
                  <a:cubicBezTo>
                    <a:pt x="53" y="27"/>
                    <a:pt x="56" y="30"/>
                    <a:pt x="59" y="33"/>
                  </a:cubicBezTo>
                  <a:cubicBezTo>
                    <a:pt x="79" y="10"/>
                    <a:pt x="79" y="10"/>
                    <a:pt x="79" y="10"/>
                  </a:cubicBezTo>
                  <a:cubicBezTo>
                    <a:pt x="65" y="0"/>
                    <a:pt x="65" y="0"/>
                    <a:pt x="65"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79" name="Freeform 120">
              <a:extLst>
                <a:ext uri="{FF2B5EF4-FFF2-40B4-BE49-F238E27FC236}">
                  <a16:creationId xmlns:a16="http://schemas.microsoft.com/office/drawing/2014/main" id="{2B98BA73-D100-4828-8F6C-2ED0DC96F39F}"/>
                </a:ext>
              </a:extLst>
            </p:cNvPr>
            <p:cNvSpPr>
              <a:spLocks/>
            </p:cNvSpPr>
            <p:nvPr/>
          </p:nvSpPr>
          <p:spPr bwMode="auto">
            <a:xfrm>
              <a:off x="8396288" y="3635375"/>
              <a:ext cx="41275" cy="36512"/>
            </a:xfrm>
            <a:custGeom>
              <a:avLst/>
              <a:gdLst>
                <a:gd name="T0" fmla="*/ 12 w 26"/>
                <a:gd name="T1" fmla="*/ 0 h 23"/>
                <a:gd name="T2" fmla="*/ 0 w 26"/>
                <a:gd name="T3" fmla="*/ 14 h 23"/>
                <a:gd name="T4" fmla="*/ 0 w 26"/>
                <a:gd name="T5" fmla="*/ 14 h 23"/>
                <a:gd name="T6" fmla="*/ 13 w 26"/>
                <a:gd name="T7" fmla="*/ 23 h 23"/>
                <a:gd name="T8" fmla="*/ 26 w 26"/>
                <a:gd name="T9" fmla="*/ 9 h 23"/>
                <a:gd name="T10" fmla="*/ 12 w 26"/>
                <a:gd name="T11" fmla="*/ 0 h 23"/>
              </a:gdLst>
              <a:ahLst/>
              <a:cxnLst>
                <a:cxn ang="0">
                  <a:pos x="T0" y="T1"/>
                </a:cxn>
                <a:cxn ang="0">
                  <a:pos x="T2" y="T3"/>
                </a:cxn>
                <a:cxn ang="0">
                  <a:pos x="T4" y="T5"/>
                </a:cxn>
                <a:cxn ang="0">
                  <a:pos x="T6" y="T7"/>
                </a:cxn>
                <a:cxn ang="0">
                  <a:pos x="T8" y="T9"/>
                </a:cxn>
                <a:cxn ang="0">
                  <a:pos x="T10" y="T11"/>
                </a:cxn>
              </a:cxnLst>
              <a:rect l="0" t="0" r="r" b="b"/>
              <a:pathLst>
                <a:path w="26" h="23">
                  <a:moveTo>
                    <a:pt x="12" y="0"/>
                  </a:moveTo>
                  <a:lnTo>
                    <a:pt x="0" y="14"/>
                  </a:lnTo>
                  <a:lnTo>
                    <a:pt x="0" y="14"/>
                  </a:lnTo>
                  <a:lnTo>
                    <a:pt x="13" y="23"/>
                  </a:lnTo>
                  <a:lnTo>
                    <a:pt x="26" y="9"/>
                  </a:lnTo>
                  <a:lnTo>
                    <a:pt x="12" y="0"/>
                  </a:lnTo>
                  <a:close/>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0" name="Freeform 121">
              <a:extLst>
                <a:ext uri="{FF2B5EF4-FFF2-40B4-BE49-F238E27FC236}">
                  <a16:creationId xmlns:a16="http://schemas.microsoft.com/office/drawing/2014/main" id="{9B651F88-44F2-4E6D-8FFE-2004FFA22885}"/>
                </a:ext>
              </a:extLst>
            </p:cNvPr>
            <p:cNvSpPr>
              <a:spLocks/>
            </p:cNvSpPr>
            <p:nvPr/>
          </p:nvSpPr>
          <p:spPr bwMode="auto">
            <a:xfrm>
              <a:off x="8396288" y="3635375"/>
              <a:ext cx="41275" cy="36512"/>
            </a:xfrm>
            <a:custGeom>
              <a:avLst/>
              <a:gdLst>
                <a:gd name="T0" fmla="*/ 12 w 26"/>
                <a:gd name="T1" fmla="*/ 0 h 23"/>
                <a:gd name="T2" fmla="*/ 0 w 26"/>
                <a:gd name="T3" fmla="*/ 14 h 23"/>
                <a:gd name="T4" fmla="*/ 0 w 26"/>
                <a:gd name="T5" fmla="*/ 14 h 23"/>
                <a:gd name="T6" fmla="*/ 13 w 26"/>
                <a:gd name="T7" fmla="*/ 23 h 23"/>
                <a:gd name="T8" fmla="*/ 26 w 26"/>
                <a:gd name="T9" fmla="*/ 9 h 23"/>
                <a:gd name="T10" fmla="*/ 12 w 26"/>
                <a:gd name="T11" fmla="*/ 0 h 23"/>
              </a:gdLst>
              <a:ahLst/>
              <a:cxnLst>
                <a:cxn ang="0">
                  <a:pos x="T0" y="T1"/>
                </a:cxn>
                <a:cxn ang="0">
                  <a:pos x="T2" y="T3"/>
                </a:cxn>
                <a:cxn ang="0">
                  <a:pos x="T4" y="T5"/>
                </a:cxn>
                <a:cxn ang="0">
                  <a:pos x="T6" y="T7"/>
                </a:cxn>
                <a:cxn ang="0">
                  <a:pos x="T8" y="T9"/>
                </a:cxn>
                <a:cxn ang="0">
                  <a:pos x="T10" y="T11"/>
                </a:cxn>
              </a:cxnLst>
              <a:rect l="0" t="0" r="r" b="b"/>
              <a:pathLst>
                <a:path w="26" h="23">
                  <a:moveTo>
                    <a:pt x="12" y="0"/>
                  </a:moveTo>
                  <a:lnTo>
                    <a:pt x="0" y="14"/>
                  </a:lnTo>
                  <a:lnTo>
                    <a:pt x="0" y="14"/>
                  </a:lnTo>
                  <a:lnTo>
                    <a:pt x="13" y="23"/>
                  </a:lnTo>
                  <a:lnTo>
                    <a:pt x="26" y="9"/>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1" name="Freeform 122">
              <a:extLst>
                <a:ext uri="{FF2B5EF4-FFF2-40B4-BE49-F238E27FC236}">
                  <a16:creationId xmlns:a16="http://schemas.microsoft.com/office/drawing/2014/main" id="{A6261C51-68DA-46E3-A02A-784101ACD133}"/>
                </a:ext>
              </a:extLst>
            </p:cNvPr>
            <p:cNvSpPr>
              <a:spLocks/>
            </p:cNvSpPr>
            <p:nvPr/>
          </p:nvSpPr>
          <p:spPr bwMode="auto">
            <a:xfrm>
              <a:off x="8748713" y="3460750"/>
              <a:ext cx="58737" cy="25400"/>
            </a:xfrm>
            <a:custGeom>
              <a:avLst/>
              <a:gdLst>
                <a:gd name="T0" fmla="*/ 40 w 40"/>
                <a:gd name="T1" fmla="*/ 0 h 18"/>
                <a:gd name="T2" fmla="*/ 21 w 40"/>
                <a:gd name="T3" fmla="*/ 1 h 18"/>
                <a:gd name="T4" fmla="*/ 21 w 40"/>
                <a:gd name="T5" fmla="*/ 1 h 18"/>
                <a:gd name="T6" fmla="*/ 3 w 40"/>
                <a:gd name="T7" fmla="*/ 15 h 18"/>
                <a:gd name="T8" fmla="*/ 0 w 40"/>
                <a:gd name="T9" fmla="*/ 18 h 18"/>
                <a:gd name="T10" fmla="*/ 24 w 40"/>
                <a:gd name="T11" fmla="*/ 17 h 18"/>
                <a:gd name="T12" fmla="*/ 40 w 4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0" h="18">
                  <a:moveTo>
                    <a:pt x="40" y="0"/>
                  </a:moveTo>
                  <a:cubicBezTo>
                    <a:pt x="21" y="1"/>
                    <a:pt x="21" y="1"/>
                    <a:pt x="21" y="1"/>
                  </a:cubicBezTo>
                  <a:cubicBezTo>
                    <a:pt x="21" y="1"/>
                    <a:pt x="21" y="1"/>
                    <a:pt x="21" y="1"/>
                  </a:cubicBezTo>
                  <a:cubicBezTo>
                    <a:pt x="15" y="4"/>
                    <a:pt x="8" y="8"/>
                    <a:pt x="3" y="15"/>
                  </a:cubicBezTo>
                  <a:cubicBezTo>
                    <a:pt x="2" y="16"/>
                    <a:pt x="1" y="17"/>
                    <a:pt x="0" y="18"/>
                  </a:cubicBezTo>
                  <a:cubicBezTo>
                    <a:pt x="24" y="17"/>
                    <a:pt x="24" y="17"/>
                    <a:pt x="24" y="17"/>
                  </a:cubicBezTo>
                  <a:cubicBezTo>
                    <a:pt x="40" y="0"/>
                    <a:pt x="40" y="0"/>
                    <a:pt x="40" y="0"/>
                  </a:cubicBezTo>
                </a:path>
              </a:pathLst>
            </a:custGeom>
            <a:solidFill>
              <a:srgbClr val="A100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2" name="Rectangle 123">
              <a:extLst>
                <a:ext uri="{FF2B5EF4-FFF2-40B4-BE49-F238E27FC236}">
                  <a16:creationId xmlns:a16="http://schemas.microsoft.com/office/drawing/2014/main" id="{ECD2BEBF-D443-415B-8456-280EA7BA1329}"/>
                </a:ext>
              </a:extLst>
            </p:cNvPr>
            <p:cNvSpPr>
              <a:spLocks noChangeArrowheads="1"/>
            </p:cNvSpPr>
            <p:nvPr/>
          </p:nvSpPr>
          <p:spPr bwMode="auto">
            <a:xfrm>
              <a:off x="8313738" y="3746500"/>
              <a:ext cx="1587" cy="1587"/>
            </a:xfrm>
            <a:prstGeom prst="rect">
              <a:avLst/>
            </a:prstGeom>
            <a:solidFill>
              <a:srgbClr val="BBBB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3" name="Freeform 124">
              <a:extLst>
                <a:ext uri="{FF2B5EF4-FFF2-40B4-BE49-F238E27FC236}">
                  <a16:creationId xmlns:a16="http://schemas.microsoft.com/office/drawing/2014/main" id="{EFFA883A-0C2B-4A36-920E-C2E7D0B069EF}"/>
                </a:ext>
              </a:extLst>
            </p:cNvPr>
            <p:cNvSpPr>
              <a:spLocks/>
            </p:cNvSpPr>
            <p:nvPr/>
          </p:nvSpPr>
          <p:spPr bwMode="auto">
            <a:xfrm>
              <a:off x="8313738" y="374650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4" name="Freeform 125">
              <a:extLst>
                <a:ext uri="{FF2B5EF4-FFF2-40B4-BE49-F238E27FC236}">
                  <a16:creationId xmlns:a16="http://schemas.microsoft.com/office/drawing/2014/main" id="{AEDC5451-4692-42E9-85CC-90458C924392}"/>
                </a:ext>
              </a:extLst>
            </p:cNvPr>
            <p:cNvSpPr>
              <a:spLocks/>
            </p:cNvSpPr>
            <p:nvPr/>
          </p:nvSpPr>
          <p:spPr bwMode="auto">
            <a:xfrm>
              <a:off x="8643938" y="3473450"/>
              <a:ext cx="312737" cy="555625"/>
            </a:xfrm>
            <a:custGeom>
              <a:avLst/>
              <a:gdLst>
                <a:gd name="T0" fmla="*/ 199 w 211"/>
                <a:gd name="T1" fmla="*/ 0 h 377"/>
                <a:gd name="T2" fmla="*/ 198 w 211"/>
                <a:gd name="T3" fmla="*/ 3 h 377"/>
                <a:gd name="T4" fmla="*/ 129 w 211"/>
                <a:gd name="T5" fmla="*/ 157 h 377"/>
                <a:gd name="T6" fmla="*/ 67 w 211"/>
                <a:gd name="T7" fmla="*/ 271 h 377"/>
                <a:gd name="T8" fmla="*/ 0 w 211"/>
                <a:gd name="T9" fmla="*/ 369 h 377"/>
                <a:gd name="T10" fmla="*/ 9 w 211"/>
                <a:gd name="T11" fmla="*/ 377 h 377"/>
                <a:gd name="T12" fmla="*/ 82 w 211"/>
                <a:gd name="T13" fmla="*/ 270 h 377"/>
                <a:gd name="T14" fmla="*/ 211 w 211"/>
                <a:gd name="T15" fmla="*/ 5 h 377"/>
                <a:gd name="T16" fmla="*/ 199 w 211"/>
                <a:gd name="T17"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1" h="377">
                  <a:moveTo>
                    <a:pt x="199" y="0"/>
                  </a:moveTo>
                  <a:cubicBezTo>
                    <a:pt x="199" y="0"/>
                    <a:pt x="199" y="1"/>
                    <a:pt x="198" y="3"/>
                  </a:cubicBezTo>
                  <a:cubicBezTo>
                    <a:pt x="192" y="18"/>
                    <a:pt x="166" y="83"/>
                    <a:pt x="129" y="157"/>
                  </a:cubicBezTo>
                  <a:cubicBezTo>
                    <a:pt x="110" y="195"/>
                    <a:pt x="89" y="234"/>
                    <a:pt x="67" y="271"/>
                  </a:cubicBezTo>
                  <a:cubicBezTo>
                    <a:pt x="45" y="308"/>
                    <a:pt x="22" y="343"/>
                    <a:pt x="0" y="369"/>
                  </a:cubicBezTo>
                  <a:cubicBezTo>
                    <a:pt x="9" y="377"/>
                    <a:pt x="9" y="377"/>
                    <a:pt x="9" y="377"/>
                  </a:cubicBezTo>
                  <a:cubicBezTo>
                    <a:pt x="33" y="348"/>
                    <a:pt x="58" y="310"/>
                    <a:pt x="82" y="270"/>
                  </a:cubicBezTo>
                  <a:cubicBezTo>
                    <a:pt x="153" y="149"/>
                    <a:pt x="211" y="5"/>
                    <a:pt x="211" y="5"/>
                  </a:cubicBezTo>
                  <a:cubicBezTo>
                    <a:pt x="199" y="0"/>
                    <a:pt x="199" y="0"/>
                    <a:pt x="199" y="0"/>
                  </a:cubicBez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5" name="Freeform 126">
              <a:extLst>
                <a:ext uri="{FF2B5EF4-FFF2-40B4-BE49-F238E27FC236}">
                  <a16:creationId xmlns:a16="http://schemas.microsoft.com/office/drawing/2014/main" id="{FE2D8096-2145-4439-83C2-7548EA31683A}"/>
                </a:ext>
              </a:extLst>
            </p:cNvPr>
            <p:cNvSpPr>
              <a:spLocks/>
            </p:cNvSpPr>
            <p:nvPr/>
          </p:nvSpPr>
          <p:spPr bwMode="auto">
            <a:xfrm>
              <a:off x="8961438" y="3308350"/>
              <a:ext cx="187325" cy="173037"/>
            </a:xfrm>
            <a:custGeom>
              <a:avLst/>
              <a:gdLst>
                <a:gd name="T0" fmla="*/ 117 w 126"/>
                <a:gd name="T1" fmla="*/ 44 h 118"/>
                <a:gd name="T2" fmla="*/ 97 w 126"/>
                <a:gd name="T3" fmla="*/ 10 h 118"/>
                <a:gd name="T4" fmla="*/ 96 w 126"/>
                <a:gd name="T5" fmla="*/ 4 h 118"/>
                <a:gd name="T6" fmla="*/ 96 w 126"/>
                <a:gd name="T7" fmla="*/ 4 h 118"/>
                <a:gd name="T8" fmla="*/ 61 w 126"/>
                <a:gd name="T9" fmla="*/ 0 h 118"/>
                <a:gd name="T10" fmla="*/ 47 w 126"/>
                <a:gd name="T11" fmla="*/ 24 h 118"/>
                <a:gd name="T12" fmla="*/ 48 w 126"/>
                <a:gd name="T13" fmla="*/ 37 h 118"/>
                <a:gd name="T14" fmla="*/ 39 w 126"/>
                <a:gd name="T15" fmla="*/ 37 h 118"/>
                <a:gd name="T16" fmla="*/ 22 w 126"/>
                <a:gd name="T17" fmla="*/ 25 h 118"/>
                <a:gd name="T18" fmla="*/ 16 w 126"/>
                <a:gd name="T19" fmla="*/ 59 h 118"/>
                <a:gd name="T20" fmla="*/ 19 w 126"/>
                <a:gd name="T21" fmla="*/ 65 h 118"/>
                <a:gd name="T22" fmla="*/ 19 w 126"/>
                <a:gd name="T23" fmla="*/ 65 h 118"/>
                <a:gd name="T24" fmla="*/ 19 w 126"/>
                <a:gd name="T25" fmla="*/ 65 h 118"/>
                <a:gd name="T26" fmla="*/ 0 w 126"/>
                <a:gd name="T27" fmla="*/ 99 h 118"/>
                <a:gd name="T28" fmla="*/ 0 w 126"/>
                <a:gd name="T29" fmla="*/ 99 h 118"/>
                <a:gd name="T30" fmla="*/ 0 w 126"/>
                <a:gd name="T31" fmla="*/ 99 h 118"/>
                <a:gd name="T32" fmla="*/ 0 w 126"/>
                <a:gd name="T33" fmla="*/ 99 h 118"/>
                <a:gd name="T34" fmla="*/ 0 w 126"/>
                <a:gd name="T35" fmla="*/ 99 h 118"/>
                <a:gd name="T36" fmla="*/ 80 w 126"/>
                <a:gd name="T37" fmla="*/ 117 h 118"/>
                <a:gd name="T38" fmla="*/ 99 w 126"/>
                <a:gd name="T39" fmla="*/ 109 h 118"/>
                <a:gd name="T40" fmla="*/ 105 w 126"/>
                <a:gd name="T41" fmla="*/ 57 h 118"/>
                <a:gd name="T42" fmla="*/ 117 w 126"/>
                <a:gd name="T43" fmla="*/ 4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18">
                  <a:moveTo>
                    <a:pt x="117" y="44"/>
                  </a:moveTo>
                  <a:cubicBezTo>
                    <a:pt x="116" y="42"/>
                    <a:pt x="97" y="16"/>
                    <a:pt x="97" y="10"/>
                  </a:cubicBezTo>
                  <a:cubicBezTo>
                    <a:pt x="97" y="8"/>
                    <a:pt x="96" y="6"/>
                    <a:pt x="96" y="4"/>
                  </a:cubicBezTo>
                  <a:cubicBezTo>
                    <a:pt x="96" y="4"/>
                    <a:pt x="96" y="4"/>
                    <a:pt x="96" y="4"/>
                  </a:cubicBezTo>
                  <a:cubicBezTo>
                    <a:pt x="81" y="8"/>
                    <a:pt x="70" y="5"/>
                    <a:pt x="61" y="0"/>
                  </a:cubicBezTo>
                  <a:cubicBezTo>
                    <a:pt x="53" y="8"/>
                    <a:pt x="49" y="18"/>
                    <a:pt x="47" y="24"/>
                  </a:cubicBezTo>
                  <a:cubicBezTo>
                    <a:pt x="47" y="30"/>
                    <a:pt x="48" y="35"/>
                    <a:pt x="48" y="37"/>
                  </a:cubicBezTo>
                  <a:cubicBezTo>
                    <a:pt x="47" y="44"/>
                    <a:pt x="39" y="37"/>
                    <a:pt x="39" y="37"/>
                  </a:cubicBezTo>
                  <a:cubicBezTo>
                    <a:pt x="39" y="37"/>
                    <a:pt x="30" y="29"/>
                    <a:pt x="22" y="25"/>
                  </a:cubicBezTo>
                  <a:cubicBezTo>
                    <a:pt x="14" y="31"/>
                    <a:pt x="15" y="51"/>
                    <a:pt x="16" y="59"/>
                  </a:cubicBezTo>
                  <a:cubicBezTo>
                    <a:pt x="17" y="63"/>
                    <a:pt x="19" y="65"/>
                    <a:pt x="19" y="65"/>
                  </a:cubicBezTo>
                  <a:cubicBezTo>
                    <a:pt x="19" y="65"/>
                    <a:pt x="19" y="65"/>
                    <a:pt x="19" y="65"/>
                  </a:cubicBezTo>
                  <a:cubicBezTo>
                    <a:pt x="19" y="65"/>
                    <a:pt x="19" y="65"/>
                    <a:pt x="19" y="65"/>
                  </a:cubicBezTo>
                  <a:cubicBezTo>
                    <a:pt x="19" y="65"/>
                    <a:pt x="19" y="95"/>
                    <a:pt x="0" y="99"/>
                  </a:cubicBezTo>
                  <a:cubicBezTo>
                    <a:pt x="0" y="99"/>
                    <a:pt x="0" y="99"/>
                    <a:pt x="0" y="99"/>
                  </a:cubicBezTo>
                  <a:cubicBezTo>
                    <a:pt x="0" y="99"/>
                    <a:pt x="0" y="99"/>
                    <a:pt x="0" y="99"/>
                  </a:cubicBezTo>
                  <a:cubicBezTo>
                    <a:pt x="0" y="99"/>
                    <a:pt x="0" y="99"/>
                    <a:pt x="0" y="99"/>
                  </a:cubicBezTo>
                  <a:cubicBezTo>
                    <a:pt x="0" y="99"/>
                    <a:pt x="0" y="99"/>
                    <a:pt x="0" y="99"/>
                  </a:cubicBezTo>
                  <a:cubicBezTo>
                    <a:pt x="27" y="118"/>
                    <a:pt x="63" y="116"/>
                    <a:pt x="80" y="117"/>
                  </a:cubicBezTo>
                  <a:cubicBezTo>
                    <a:pt x="98" y="117"/>
                    <a:pt x="99" y="109"/>
                    <a:pt x="99" y="109"/>
                  </a:cubicBezTo>
                  <a:cubicBezTo>
                    <a:pt x="105" y="57"/>
                    <a:pt x="105" y="57"/>
                    <a:pt x="105" y="57"/>
                  </a:cubicBezTo>
                  <a:cubicBezTo>
                    <a:pt x="126" y="54"/>
                    <a:pt x="119" y="47"/>
                    <a:pt x="117" y="44"/>
                  </a:cubicBezTo>
                </a:path>
              </a:pathLst>
            </a:custGeom>
            <a:solidFill>
              <a:srgbClr val="FF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6" name="Freeform 127">
              <a:extLst>
                <a:ext uri="{FF2B5EF4-FFF2-40B4-BE49-F238E27FC236}">
                  <a16:creationId xmlns:a16="http://schemas.microsoft.com/office/drawing/2014/main" id="{AF52478C-7357-47CD-923C-71A13558C934}"/>
                </a:ext>
              </a:extLst>
            </p:cNvPr>
            <p:cNvSpPr>
              <a:spLocks/>
            </p:cNvSpPr>
            <p:nvPr/>
          </p:nvSpPr>
          <p:spPr bwMode="auto">
            <a:xfrm>
              <a:off x="8851900" y="3187700"/>
              <a:ext cx="273050" cy="266700"/>
            </a:xfrm>
            <a:custGeom>
              <a:avLst/>
              <a:gdLst>
                <a:gd name="T0" fmla="*/ 143 w 184"/>
                <a:gd name="T1" fmla="*/ 19 h 181"/>
                <a:gd name="T2" fmla="*/ 81 w 184"/>
                <a:gd name="T3" fmla="*/ 3 h 181"/>
                <a:gd name="T4" fmla="*/ 43 w 184"/>
                <a:gd name="T5" fmla="*/ 16 h 181"/>
                <a:gd name="T6" fmla="*/ 4 w 184"/>
                <a:gd name="T7" fmla="*/ 71 h 181"/>
                <a:gd name="T8" fmla="*/ 2 w 184"/>
                <a:gd name="T9" fmla="*/ 103 h 181"/>
                <a:gd name="T10" fmla="*/ 73 w 184"/>
                <a:gd name="T11" fmla="*/ 181 h 181"/>
                <a:gd name="T12" fmla="*/ 75 w 184"/>
                <a:gd name="T13" fmla="*/ 181 h 181"/>
                <a:gd name="T14" fmla="*/ 93 w 184"/>
                <a:gd name="T15" fmla="*/ 147 h 181"/>
                <a:gd name="T16" fmla="*/ 93 w 184"/>
                <a:gd name="T17" fmla="*/ 147 h 181"/>
                <a:gd name="T18" fmla="*/ 93 w 184"/>
                <a:gd name="T19" fmla="*/ 147 h 181"/>
                <a:gd name="T20" fmla="*/ 90 w 184"/>
                <a:gd name="T21" fmla="*/ 141 h 181"/>
                <a:gd name="T22" fmla="*/ 86 w 184"/>
                <a:gd name="T23" fmla="*/ 129 h 181"/>
                <a:gd name="T24" fmla="*/ 85 w 184"/>
                <a:gd name="T25" fmla="*/ 109 h 181"/>
                <a:gd name="T26" fmla="*/ 96 w 184"/>
                <a:gd name="T27" fmla="*/ 107 h 181"/>
                <a:gd name="T28" fmla="*/ 113 w 184"/>
                <a:gd name="T29" fmla="*/ 119 h 181"/>
                <a:gd name="T30" fmla="*/ 122 w 184"/>
                <a:gd name="T31" fmla="*/ 119 h 181"/>
                <a:gd name="T32" fmla="*/ 118 w 184"/>
                <a:gd name="T33" fmla="*/ 67 h 181"/>
                <a:gd name="T34" fmla="*/ 118 w 184"/>
                <a:gd name="T35" fmla="*/ 67 h 181"/>
                <a:gd name="T36" fmla="*/ 135 w 184"/>
                <a:gd name="T37" fmla="*/ 82 h 181"/>
                <a:gd name="T38" fmla="*/ 170 w 184"/>
                <a:gd name="T39" fmla="*/ 86 h 181"/>
                <a:gd name="T40" fmla="*/ 170 w 184"/>
                <a:gd name="T41" fmla="*/ 86 h 181"/>
                <a:gd name="T42" fmla="*/ 182 w 184"/>
                <a:gd name="T43" fmla="*/ 53 h 181"/>
                <a:gd name="T44" fmla="*/ 143 w 184"/>
                <a:gd name="T45" fmla="*/ 19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4" h="181">
                  <a:moveTo>
                    <a:pt x="143" y="19"/>
                  </a:moveTo>
                  <a:cubicBezTo>
                    <a:pt x="126" y="6"/>
                    <a:pt x="104" y="0"/>
                    <a:pt x="81" y="3"/>
                  </a:cubicBezTo>
                  <a:cubicBezTo>
                    <a:pt x="67" y="4"/>
                    <a:pt x="54" y="9"/>
                    <a:pt x="43" y="16"/>
                  </a:cubicBezTo>
                  <a:cubicBezTo>
                    <a:pt x="13" y="36"/>
                    <a:pt x="4" y="71"/>
                    <a:pt x="4" y="71"/>
                  </a:cubicBezTo>
                  <a:cubicBezTo>
                    <a:pt x="4" y="71"/>
                    <a:pt x="0" y="92"/>
                    <a:pt x="2" y="103"/>
                  </a:cubicBezTo>
                  <a:cubicBezTo>
                    <a:pt x="6" y="143"/>
                    <a:pt x="36" y="173"/>
                    <a:pt x="73" y="181"/>
                  </a:cubicBezTo>
                  <a:cubicBezTo>
                    <a:pt x="74" y="181"/>
                    <a:pt x="74" y="181"/>
                    <a:pt x="75" y="181"/>
                  </a:cubicBezTo>
                  <a:cubicBezTo>
                    <a:pt x="93" y="176"/>
                    <a:pt x="93" y="147"/>
                    <a:pt x="93" y="147"/>
                  </a:cubicBezTo>
                  <a:cubicBezTo>
                    <a:pt x="93" y="147"/>
                    <a:pt x="93" y="147"/>
                    <a:pt x="93" y="147"/>
                  </a:cubicBezTo>
                  <a:cubicBezTo>
                    <a:pt x="93" y="147"/>
                    <a:pt x="93" y="147"/>
                    <a:pt x="93" y="147"/>
                  </a:cubicBezTo>
                  <a:cubicBezTo>
                    <a:pt x="93" y="147"/>
                    <a:pt x="91" y="145"/>
                    <a:pt x="90" y="141"/>
                  </a:cubicBezTo>
                  <a:cubicBezTo>
                    <a:pt x="89" y="138"/>
                    <a:pt x="87" y="134"/>
                    <a:pt x="86" y="129"/>
                  </a:cubicBezTo>
                  <a:cubicBezTo>
                    <a:pt x="84" y="122"/>
                    <a:pt x="82" y="114"/>
                    <a:pt x="85" y="109"/>
                  </a:cubicBezTo>
                  <a:cubicBezTo>
                    <a:pt x="87" y="106"/>
                    <a:pt x="91" y="106"/>
                    <a:pt x="96" y="107"/>
                  </a:cubicBezTo>
                  <a:cubicBezTo>
                    <a:pt x="104" y="111"/>
                    <a:pt x="113" y="119"/>
                    <a:pt x="113" y="119"/>
                  </a:cubicBezTo>
                  <a:cubicBezTo>
                    <a:pt x="113" y="119"/>
                    <a:pt x="121" y="126"/>
                    <a:pt x="122" y="119"/>
                  </a:cubicBezTo>
                  <a:cubicBezTo>
                    <a:pt x="118" y="67"/>
                    <a:pt x="118" y="67"/>
                    <a:pt x="118" y="67"/>
                  </a:cubicBezTo>
                  <a:cubicBezTo>
                    <a:pt x="118" y="67"/>
                    <a:pt x="118" y="67"/>
                    <a:pt x="118" y="67"/>
                  </a:cubicBezTo>
                  <a:cubicBezTo>
                    <a:pt x="119" y="69"/>
                    <a:pt x="125" y="77"/>
                    <a:pt x="135" y="82"/>
                  </a:cubicBezTo>
                  <a:cubicBezTo>
                    <a:pt x="144" y="87"/>
                    <a:pt x="155" y="90"/>
                    <a:pt x="170" y="86"/>
                  </a:cubicBezTo>
                  <a:cubicBezTo>
                    <a:pt x="170" y="86"/>
                    <a:pt x="170" y="86"/>
                    <a:pt x="170" y="86"/>
                  </a:cubicBezTo>
                  <a:cubicBezTo>
                    <a:pt x="179" y="78"/>
                    <a:pt x="184" y="66"/>
                    <a:pt x="182" y="53"/>
                  </a:cubicBezTo>
                  <a:cubicBezTo>
                    <a:pt x="180" y="33"/>
                    <a:pt x="163" y="18"/>
                    <a:pt x="143" y="19"/>
                  </a:cubicBezTo>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7" name="Freeform 128">
              <a:extLst>
                <a:ext uri="{FF2B5EF4-FFF2-40B4-BE49-F238E27FC236}">
                  <a16:creationId xmlns:a16="http://schemas.microsoft.com/office/drawing/2014/main" id="{60266884-E9B7-40B0-ADC5-CFF5BF74321A}"/>
                </a:ext>
              </a:extLst>
            </p:cNvPr>
            <p:cNvSpPr>
              <a:spLocks/>
            </p:cNvSpPr>
            <p:nvPr/>
          </p:nvSpPr>
          <p:spPr bwMode="auto">
            <a:xfrm>
              <a:off x="9069388" y="3408363"/>
              <a:ext cx="42862" cy="33337"/>
            </a:xfrm>
            <a:custGeom>
              <a:avLst/>
              <a:gdLst>
                <a:gd name="T0" fmla="*/ 5 w 29"/>
                <a:gd name="T1" fmla="*/ 0 h 23"/>
                <a:gd name="T2" fmla="*/ 0 w 29"/>
                <a:gd name="T3" fmla="*/ 0 h 23"/>
                <a:gd name="T4" fmla="*/ 29 w 29"/>
                <a:gd name="T5" fmla="*/ 23 h 23"/>
                <a:gd name="T6" fmla="*/ 29 w 29"/>
                <a:gd name="T7" fmla="*/ 20 h 23"/>
                <a:gd name="T8" fmla="*/ 5 w 29"/>
                <a:gd name="T9" fmla="*/ 0 h 23"/>
              </a:gdLst>
              <a:ahLst/>
              <a:cxnLst>
                <a:cxn ang="0">
                  <a:pos x="T0" y="T1"/>
                </a:cxn>
                <a:cxn ang="0">
                  <a:pos x="T2" y="T3"/>
                </a:cxn>
                <a:cxn ang="0">
                  <a:pos x="T4" y="T5"/>
                </a:cxn>
                <a:cxn ang="0">
                  <a:pos x="T6" y="T7"/>
                </a:cxn>
                <a:cxn ang="0">
                  <a:pos x="T8" y="T9"/>
                </a:cxn>
              </a:cxnLst>
              <a:rect l="0" t="0" r="r" b="b"/>
              <a:pathLst>
                <a:path w="29" h="23">
                  <a:moveTo>
                    <a:pt x="5" y="0"/>
                  </a:moveTo>
                  <a:cubicBezTo>
                    <a:pt x="0" y="0"/>
                    <a:pt x="0" y="0"/>
                    <a:pt x="0" y="0"/>
                  </a:cubicBezTo>
                  <a:cubicBezTo>
                    <a:pt x="0" y="0"/>
                    <a:pt x="14" y="19"/>
                    <a:pt x="29" y="23"/>
                  </a:cubicBezTo>
                  <a:cubicBezTo>
                    <a:pt x="29" y="20"/>
                    <a:pt x="29" y="20"/>
                    <a:pt x="29" y="20"/>
                  </a:cubicBezTo>
                  <a:cubicBezTo>
                    <a:pt x="16" y="14"/>
                    <a:pt x="7" y="2"/>
                    <a:pt x="5" y="0"/>
                  </a:cubicBezTo>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8" name="Freeform 129">
              <a:extLst>
                <a:ext uri="{FF2B5EF4-FFF2-40B4-BE49-F238E27FC236}">
                  <a16:creationId xmlns:a16="http://schemas.microsoft.com/office/drawing/2014/main" id="{2937999F-44E8-4691-A341-DD8937BEB659}"/>
                </a:ext>
              </a:extLst>
            </p:cNvPr>
            <p:cNvSpPr>
              <a:spLocks/>
            </p:cNvSpPr>
            <p:nvPr/>
          </p:nvSpPr>
          <p:spPr bwMode="auto">
            <a:xfrm>
              <a:off x="9075738" y="3408363"/>
              <a:ext cx="38100" cy="30162"/>
            </a:xfrm>
            <a:custGeom>
              <a:avLst/>
              <a:gdLst>
                <a:gd name="T0" fmla="*/ 24 w 26"/>
                <a:gd name="T1" fmla="*/ 20 h 20"/>
                <a:gd name="T2" fmla="*/ 26 w 26"/>
                <a:gd name="T3" fmla="*/ 3 h 20"/>
                <a:gd name="T4" fmla="*/ 0 w 26"/>
                <a:gd name="T5" fmla="*/ 0 h 20"/>
                <a:gd name="T6" fmla="*/ 24 w 26"/>
                <a:gd name="T7" fmla="*/ 20 h 20"/>
              </a:gdLst>
              <a:ahLst/>
              <a:cxnLst>
                <a:cxn ang="0">
                  <a:pos x="T0" y="T1"/>
                </a:cxn>
                <a:cxn ang="0">
                  <a:pos x="T2" y="T3"/>
                </a:cxn>
                <a:cxn ang="0">
                  <a:pos x="T4" y="T5"/>
                </a:cxn>
                <a:cxn ang="0">
                  <a:pos x="T6" y="T7"/>
                </a:cxn>
              </a:cxnLst>
              <a:rect l="0" t="0" r="r" b="b"/>
              <a:pathLst>
                <a:path w="26" h="20">
                  <a:moveTo>
                    <a:pt x="24" y="20"/>
                  </a:moveTo>
                  <a:cubicBezTo>
                    <a:pt x="26" y="3"/>
                    <a:pt x="26" y="3"/>
                    <a:pt x="26" y="3"/>
                  </a:cubicBezTo>
                  <a:cubicBezTo>
                    <a:pt x="0" y="0"/>
                    <a:pt x="0" y="0"/>
                    <a:pt x="0" y="0"/>
                  </a:cubicBezTo>
                  <a:cubicBezTo>
                    <a:pt x="2" y="2"/>
                    <a:pt x="11" y="14"/>
                    <a:pt x="2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89" name="Freeform 130">
              <a:extLst>
                <a:ext uri="{FF2B5EF4-FFF2-40B4-BE49-F238E27FC236}">
                  <a16:creationId xmlns:a16="http://schemas.microsoft.com/office/drawing/2014/main" id="{D769239B-9AD0-4B60-A330-75F8BA9FE0DA}"/>
                </a:ext>
              </a:extLst>
            </p:cNvPr>
            <p:cNvSpPr>
              <a:spLocks/>
            </p:cNvSpPr>
            <p:nvPr/>
          </p:nvSpPr>
          <p:spPr bwMode="auto">
            <a:xfrm>
              <a:off x="9004300" y="3370263"/>
              <a:ext cx="60325" cy="58737"/>
            </a:xfrm>
            <a:custGeom>
              <a:avLst/>
              <a:gdLst>
                <a:gd name="T0" fmla="*/ 39 w 40"/>
                <a:gd name="T1" fmla="*/ 18 h 40"/>
                <a:gd name="T2" fmla="*/ 22 w 40"/>
                <a:gd name="T3" fmla="*/ 39 h 40"/>
                <a:gd name="T4" fmla="*/ 1 w 40"/>
                <a:gd name="T5" fmla="*/ 22 h 40"/>
                <a:gd name="T6" fmla="*/ 18 w 40"/>
                <a:gd name="T7" fmla="*/ 2 h 40"/>
                <a:gd name="T8" fmla="*/ 39 w 40"/>
                <a:gd name="T9" fmla="*/ 18 h 40"/>
              </a:gdLst>
              <a:ahLst/>
              <a:cxnLst>
                <a:cxn ang="0">
                  <a:pos x="T0" y="T1"/>
                </a:cxn>
                <a:cxn ang="0">
                  <a:pos x="T2" y="T3"/>
                </a:cxn>
                <a:cxn ang="0">
                  <a:pos x="T4" y="T5"/>
                </a:cxn>
                <a:cxn ang="0">
                  <a:pos x="T6" y="T7"/>
                </a:cxn>
                <a:cxn ang="0">
                  <a:pos x="T8" y="T9"/>
                </a:cxn>
              </a:cxnLst>
              <a:rect l="0" t="0" r="r" b="b"/>
              <a:pathLst>
                <a:path w="40" h="40">
                  <a:moveTo>
                    <a:pt x="39" y="18"/>
                  </a:moveTo>
                  <a:cubicBezTo>
                    <a:pt x="40" y="29"/>
                    <a:pt x="33" y="38"/>
                    <a:pt x="22" y="39"/>
                  </a:cubicBezTo>
                  <a:cubicBezTo>
                    <a:pt x="12" y="40"/>
                    <a:pt x="3" y="33"/>
                    <a:pt x="1" y="22"/>
                  </a:cubicBezTo>
                  <a:cubicBezTo>
                    <a:pt x="0" y="12"/>
                    <a:pt x="8" y="3"/>
                    <a:pt x="18" y="2"/>
                  </a:cubicBezTo>
                  <a:cubicBezTo>
                    <a:pt x="29" y="0"/>
                    <a:pt x="38" y="8"/>
                    <a:pt x="39" y="18"/>
                  </a:cubicBezTo>
                </a:path>
              </a:pathLst>
            </a:custGeom>
            <a:solidFill>
              <a:srgbClr val="FFCB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0" name="Freeform 131">
              <a:extLst>
                <a:ext uri="{FF2B5EF4-FFF2-40B4-BE49-F238E27FC236}">
                  <a16:creationId xmlns:a16="http://schemas.microsoft.com/office/drawing/2014/main" id="{AB20D7DD-425A-4247-A068-0D0B18DEADCE}"/>
                </a:ext>
              </a:extLst>
            </p:cNvPr>
            <p:cNvSpPr>
              <a:spLocks/>
            </p:cNvSpPr>
            <p:nvPr/>
          </p:nvSpPr>
          <p:spPr bwMode="auto">
            <a:xfrm>
              <a:off x="9026525" y="3286125"/>
              <a:ext cx="25400" cy="57150"/>
            </a:xfrm>
            <a:custGeom>
              <a:avLst/>
              <a:gdLst>
                <a:gd name="T0" fmla="*/ 0 w 17"/>
                <a:gd name="T1" fmla="*/ 0 h 39"/>
                <a:gd name="T2" fmla="*/ 2 w 17"/>
                <a:gd name="T3" fmla="*/ 19 h 39"/>
                <a:gd name="T4" fmla="*/ 2 w 17"/>
                <a:gd name="T5" fmla="*/ 21 h 39"/>
                <a:gd name="T6" fmla="*/ 3 w 17"/>
                <a:gd name="T7" fmla="*/ 39 h 39"/>
                <a:gd name="T8" fmla="*/ 17 w 17"/>
                <a:gd name="T9" fmla="*/ 15 h 39"/>
                <a:gd name="T10" fmla="*/ 0 w 17"/>
                <a:gd name="T11" fmla="*/ 0 h 39"/>
                <a:gd name="T12" fmla="*/ 0 w 17"/>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7" h="39">
                  <a:moveTo>
                    <a:pt x="0" y="0"/>
                  </a:moveTo>
                  <a:cubicBezTo>
                    <a:pt x="2" y="19"/>
                    <a:pt x="2" y="19"/>
                    <a:pt x="2" y="19"/>
                  </a:cubicBezTo>
                  <a:cubicBezTo>
                    <a:pt x="2" y="21"/>
                    <a:pt x="2" y="21"/>
                    <a:pt x="2" y="21"/>
                  </a:cubicBezTo>
                  <a:cubicBezTo>
                    <a:pt x="2" y="24"/>
                    <a:pt x="2" y="32"/>
                    <a:pt x="3" y="39"/>
                  </a:cubicBezTo>
                  <a:cubicBezTo>
                    <a:pt x="5" y="33"/>
                    <a:pt x="9" y="23"/>
                    <a:pt x="17" y="15"/>
                  </a:cubicBezTo>
                  <a:cubicBezTo>
                    <a:pt x="7" y="10"/>
                    <a:pt x="1" y="2"/>
                    <a:pt x="0" y="0"/>
                  </a:cubicBezTo>
                  <a:cubicBezTo>
                    <a:pt x="0" y="0"/>
                    <a:pt x="0" y="0"/>
                    <a:pt x="0" y="0"/>
                  </a:cubicBezTo>
                </a:path>
              </a:pathLst>
            </a:custGeom>
            <a:solidFill>
              <a:srgbClr val="FFCB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1" name="Freeform 132">
              <a:extLst>
                <a:ext uri="{FF2B5EF4-FFF2-40B4-BE49-F238E27FC236}">
                  <a16:creationId xmlns:a16="http://schemas.microsoft.com/office/drawing/2014/main" id="{5634F496-10AE-4DFC-9909-5856FCAAE852}"/>
                </a:ext>
              </a:extLst>
            </p:cNvPr>
            <p:cNvSpPr>
              <a:spLocks/>
            </p:cNvSpPr>
            <p:nvPr/>
          </p:nvSpPr>
          <p:spPr bwMode="auto">
            <a:xfrm>
              <a:off x="8974138" y="3343275"/>
              <a:ext cx="20637" cy="52387"/>
            </a:xfrm>
            <a:custGeom>
              <a:avLst/>
              <a:gdLst>
                <a:gd name="T0" fmla="*/ 14 w 14"/>
                <a:gd name="T1" fmla="*/ 1 h 35"/>
                <a:gd name="T2" fmla="*/ 3 w 14"/>
                <a:gd name="T3" fmla="*/ 3 h 35"/>
                <a:gd name="T4" fmla="*/ 4 w 14"/>
                <a:gd name="T5" fmla="*/ 23 h 35"/>
                <a:gd name="T6" fmla="*/ 8 w 14"/>
                <a:gd name="T7" fmla="*/ 35 h 35"/>
                <a:gd name="T8" fmla="*/ 14 w 14"/>
                <a:gd name="T9" fmla="*/ 1 h 35"/>
              </a:gdLst>
              <a:ahLst/>
              <a:cxnLst>
                <a:cxn ang="0">
                  <a:pos x="T0" y="T1"/>
                </a:cxn>
                <a:cxn ang="0">
                  <a:pos x="T2" y="T3"/>
                </a:cxn>
                <a:cxn ang="0">
                  <a:pos x="T4" y="T5"/>
                </a:cxn>
                <a:cxn ang="0">
                  <a:pos x="T6" y="T7"/>
                </a:cxn>
                <a:cxn ang="0">
                  <a:pos x="T8" y="T9"/>
                </a:cxn>
              </a:cxnLst>
              <a:rect l="0" t="0" r="r" b="b"/>
              <a:pathLst>
                <a:path w="14" h="35">
                  <a:moveTo>
                    <a:pt x="14" y="1"/>
                  </a:moveTo>
                  <a:cubicBezTo>
                    <a:pt x="9" y="0"/>
                    <a:pt x="5" y="0"/>
                    <a:pt x="3" y="3"/>
                  </a:cubicBezTo>
                  <a:cubicBezTo>
                    <a:pt x="0" y="8"/>
                    <a:pt x="2" y="16"/>
                    <a:pt x="4" y="23"/>
                  </a:cubicBezTo>
                  <a:cubicBezTo>
                    <a:pt x="5" y="28"/>
                    <a:pt x="7" y="32"/>
                    <a:pt x="8" y="35"/>
                  </a:cubicBezTo>
                  <a:cubicBezTo>
                    <a:pt x="7" y="27"/>
                    <a:pt x="6" y="7"/>
                    <a:pt x="14" y="1"/>
                  </a:cubicBezTo>
                </a:path>
              </a:pathLst>
            </a:custGeom>
            <a:solidFill>
              <a:srgbClr val="FFCB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2" name="Rectangle 133">
              <a:extLst>
                <a:ext uri="{FF2B5EF4-FFF2-40B4-BE49-F238E27FC236}">
                  <a16:creationId xmlns:a16="http://schemas.microsoft.com/office/drawing/2014/main" id="{9C720BF5-DB07-4816-AAB6-5D380C132230}"/>
                </a:ext>
              </a:extLst>
            </p:cNvPr>
            <p:cNvSpPr>
              <a:spLocks noChangeArrowheads="1"/>
            </p:cNvSpPr>
            <p:nvPr/>
          </p:nvSpPr>
          <p:spPr bwMode="auto">
            <a:xfrm>
              <a:off x="8974138" y="3454400"/>
              <a:ext cx="1587" cy="1587"/>
            </a:xfrm>
            <a:prstGeom prst="rect">
              <a:avLst/>
            </a:prstGeom>
            <a:solidFill>
              <a:srgbClr val="74419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3" name="Freeform 134">
              <a:extLst>
                <a:ext uri="{FF2B5EF4-FFF2-40B4-BE49-F238E27FC236}">
                  <a16:creationId xmlns:a16="http://schemas.microsoft.com/office/drawing/2014/main" id="{0A23B21A-D379-45BB-91EA-5366B7D64CD5}"/>
                </a:ext>
              </a:extLst>
            </p:cNvPr>
            <p:cNvSpPr>
              <a:spLocks/>
            </p:cNvSpPr>
            <p:nvPr/>
          </p:nvSpPr>
          <p:spPr bwMode="auto">
            <a:xfrm>
              <a:off x="9042400" y="3314700"/>
              <a:ext cx="0" cy="3175"/>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0"/>
                    <a:pt x="0" y="0"/>
                    <a:pt x="0" y="0"/>
                  </a:cubicBezTo>
                  <a:cubicBezTo>
                    <a:pt x="0" y="0"/>
                    <a:pt x="0" y="0"/>
                    <a:pt x="0" y="2"/>
                  </a:cubicBezTo>
                </a:path>
              </a:pathLst>
            </a:custGeom>
            <a:solidFill>
              <a:srgbClr val="FFCB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4" name="Freeform 135">
              <a:extLst>
                <a:ext uri="{FF2B5EF4-FFF2-40B4-BE49-F238E27FC236}">
                  <a16:creationId xmlns:a16="http://schemas.microsoft.com/office/drawing/2014/main" id="{964BCB7F-CCA7-4FA6-9926-42B83255E25E}"/>
                </a:ext>
              </a:extLst>
            </p:cNvPr>
            <p:cNvSpPr>
              <a:spLocks/>
            </p:cNvSpPr>
            <p:nvPr/>
          </p:nvSpPr>
          <p:spPr bwMode="auto">
            <a:xfrm>
              <a:off x="8777288" y="3149600"/>
              <a:ext cx="390525" cy="430212"/>
            </a:xfrm>
            <a:custGeom>
              <a:avLst/>
              <a:gdLst>
                <a:gd name="T0" fmla="*/ 192 w 264"/>
                <a:gd name="T1" fmla="*/ 24 h 292"/>
                <a:gd name="T2" fmla="*/ 183 w 264"/>
                <a:gd name="T3" fmla="*/ 21 h 292"/>
                <a:gd name="T4" fmla="*/ 20 w 264"/>
                <a:gd name="T5" fmla="*/ 110 h 292"/>
                <a:gd name="T6" fmla="*/ 110 w 264"/>
                <a:gd name="T7" fmla="*/ 274 h 292"/>
                <a:gd name="T8" fmla="*/ 264 w 264"/>
                <a:gd name="T9" fmla="*/ 207 h 292"/>
                <a:gd name="T10" fmla="*/ 116 w 264"/>
                <a:gd name="T11" fmla="*/ 164 h 292"/>
                <a:gd name="T12" fmla="*/ 192 w 264"/>
                <a:gd name="T13" fmla="*/ 24 h 292"/>
              </a:gdLst>
              <a:ahLst/>
              <a:cxnLst>
                <a:cxn ang="0">
                  <a:pos x="T0" y="T1"/>
                </a:cxn>
                <a:cxn ang="0">
                  <a:pos x="T2" y="T3"/>
                </a:cxn>
                <a:cxn ang="0">
                  <a:pos x="T4" y="T5"/>
                </a:cxn>
                <a:cxn ang="0">
                  <a:pos x="T6" y="T7"/>
                </a:cxn>
                <a:cxn ang="0">
                  <a:pos x="T8" y="T9"/>
                </a:cxn>
                <a:cxn ang="0">
                  <a:pos x="T10" y="T11"/>
                </a:cxn>
                <a:cxn ang="0">
                  <a:pos x="T12" y="T13"/>
                </a:cxn>
              </a:cxnLst>
              <a:rect l="0" t="0" r="r" b="b"/>
              <a:pathLst>
                <a:path w="264" h="292">
                  <a:moveTo>
                    <a:pt x="192" y="24"/>
                  </a:moveTo>
                  <a:cubicBezTo>
                    <a:pt x="190" y="23"/>
                    <a:pt x="187" y="22"/>
                    <a:pt x="183" y="21"/>
                  </a:cubicBezTo>
                  <a:cubicBezTo>
                    <a:pt x="114" y="0"/>
                    <a:pt x="41" y="41"/>
                    <a:pt x="20" y="110"/>
                  </a:cubicBezTo>
                  <a:cubicBezTo>
                    <a:pt x="0" y="180"/>
                    <a:pt x="40" y="253"/>
                    <a:pt x="110" y="274"/>
                  </a:cubicBezTo>
                  <a:cubicBezTo>
                    <a:pt x="172" y="292"/>
                    <a:pt x="236" y="262"/>
                    <a:pt x="264" y="207"/>
                  </a:cubicBezTo>
                  <a:cubicBezTo>
                    <a:pt x="116" y="164"/>
                    <a:pt x="116" y="164"/>
                    <a:pt x="116" y="164"/>
                  </a:cubicBezTo>
                  <a:cubicBezTo>
                    <a:pt x="192" y="24"/>
                    <a:pt x="192" y="24"/>
                    <a:pt x="192" y="2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5" name="Freeform 136">
              <a:extLst>
                <a:ext uri="{FF2B5EF4-FFF2-40B4-BE49-F238E27FC236}">
                  <a16:creationId xmlns:a16="http://schemas.microsoft.com/office/drawing/2014/main" id="{57EEC204-0B4A-4F70-9066-1828E5C718C4}"/>
                </a:ext>
              </a:extLst>
            </p:cNvPr>
            <p:cNvSpPr>
              <a:spLocks/>
            </p:cNvSpPr>
            <p:nvPr/>
          </p:nvSpPr>
          <p:spPr bwMode="auto">
            <a:xfrm>
              <a:off x="8777288" y="3184525"/>
              <a:ext cx="338137" cy="385762"/>
            </a:xfrm>
            <a:custGeom>
              <a:avLst/>
              <a:gdLst>
                <a:gd name="T0" fmla="*/ 145 w 229"/>
                <a:gd name="T1" fmla="*/ 230 h 262"/>
                <a:gd name="T2" fmla="*/ 55 w 229"/>
                <a:gd name="T3" fmla="*/ 67 h 262"/>
                <a:gd name="T4" fmla="*/ 99 w 229"/>
                <a:gd name="T5" fmla="*/ 0 h 262"/>
                <a:gd name="T6" fmla="*/ 20 w 229"/>
                <a:gd name="T7" fmla="*/ 86 h 262"/>
                <a:gd name="T8" fmla="*/ 110 w 229"/>
                <a:gd name="T9" fmla="*/ 250 h 262"/>
                <a:gd name="T10" fmla="*/ 229 w 229"/>
                <a:gd name="T11" fmla="*/ 226 h 262"/>
                <a:gd name="T12" fmla="*/ 145 w 229"/>
                <a:gd name="T13" fmla="*/ 230 h 262"/>
              </a:gdLst>
              <a:ahLst/>
              <a:cxnLst>
                <a:cxn ang="0">
                  <a:pos x="T0" y="T1"/>
                </a:cxn>
                <a:cxn ang="0">
                  <a:pos x="T2" y="T3"/>
                </a:cxn>
                <a:cxn ang="0">
                  <a:pos x="T4" y="T5"/>
                </a:cxn>
                <a:cxn ang="0">
                  <a:pos x="T6" y="T7"/>
                </a:cxn>
                <a:cxn ang="0">
                  <a:pos x="T8" y="T9"/>
                </a:cxn>
                <a:cxn ang="0">
                  <a:pos x="T10" y="T11"/>
                </a:cxn>
                <a:cxn ang="0">
                  <a:pos x="T12" y="T13"/>
                </a:cxn>
              </a:cxnLst>
              <a:rect l="0" t="0" r="r" b="b"/>
              <a:pathLst>
                <a:path w="229" h="262">
                  <a:moveTo>
                    <a:pt x="145" y="230"/>
                  </a:moveTo>
                  <a:cubicBezTo>
                    <a:pt x="75" y="209"/>
                    <a:pt x="35" y="136"/>
                    <a:pt x="55" y="67"/>
                  </a:cubicBezTo>
                  <a:cubicBezTo>
                    <a:pt x="63" y="39"/>
                    <a:pt x="79" y="17"/>
                    <a:pt x="99" y="0"/>
                  </a:cubicBezTo>
                  <a:cubicBezTo>
                    <a:pt x="62" y="15"/>
                    <a:pt x="32" y="45"/>
                    <a:pt x="20" y="86"/>
                  </a:cubicBezTo>
                  <a:cubicBezTo>
                    <a:pt x="0" y="156"/>
                    <a:pt x="40" y="229"/>
                    <a:pt x="110" y="250"/>
                  </a:cubicBezTo>
                  <a:cubicBezTo>
                    <a:pt x="153" y="262"/>
                    <a:pt x="196" y="252"/>
                    <a:pt x="229" y="226"/>
                  </a:cubicBezTo>
                  <a:cubicBezTo>
                    <a:pt x="203" y="236"/>
                    <a:pt x="173" y="238"/>
                    <a:pt x="145" y="230"/>
                  </a:cubicBezTo>
                  <a:close/>
                </a:path>
              </a:pathLst>
            </a:custGeom>
            <a:solidFill>
              <a:srgbClr val="D1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6" name="Freeform 137">
              <a:extLst>
                <a:ext uri="{FF2B5EF4-FFF2-40B4-BE49-F238E27FC236}">
                  <a16:creationId xmlns:a16="http://schemas.microsoft.com/office/drawing/2014/main" id="{2E12B7F7-0D44-400A-8A75-D71E16C9092D}"/>
                </a:ext>
              </a:extLst>
            </p:cNvPr>
            <p:cNvSpPr>
              <a:spLocks noEditPoints="1"/>
            </p:cNvSpPr>
            <p:nvPr/>
          </p:nvSpPr>
          <p:spPr bwMode="auto">
            <a:xfrm>
              <a:off x="8985250" y="3187700"/>
              <a:ext cx="223837" cy="261937"/>
            </a:xfrm>
            <a:custGeom>
              <a:avLst/>
              <a:gdLst>
                <a:gd name="T0" fmla="*/ 29 w 151"/>
                <a:gd name="T1" fmla="*/ 122 h 178"/>
                <a:gd name="T2" fmla="*/ 29 w 151"/>
                <a:gd name="T3" fmla="*/ 122 h 178"/>
                <a:gd name="T4" fmla="*/ 32 w 151"/>
                <a:gd name="T5" fmla="*/ 119 h 178"/>
                <a:gd name="T6" fmla="*/ 32 w 151"/>
                <a:gd name="T7" fmla="*/ 119 h 178"/>
                <a:gd name="T8" fmla="*/ 0 w 151"/>
                <a:gd name="T9" fmla="*/ 121 h 178"/>
                <a:gd name="T10" fmla="*/ 6 w 151"/>
                <a:gd name="T11" fmla="*/ 107 h 178"/>
                <a:gd name="T12" fmla="*/ 29 w 151"/>
                <a:gd name="T13" fmla="*/ 122 h 178"/>
                <a:gd name="T14" fmla="*/ 6 w 151"/>
                <a:gd name="T15" fmla="*/ 107 h 178"/>
                <a:gd name="T16" fmla="*/ 6 w 151"/>
                <a:gd name="T17" fmla="*/ 107 h 178"/>
                <a:gd name="T18" fmla="*/ 6 w 151"/>
                <a:gd name="T19" fmla="*/ 107 h 178"/>
                <a:gd name="T20" fmla="*/ 5 w 151"/>
                <a:gd name="T21" fmla="*/ 107 h 178"/>
                <a:gd name="T22" fmla="*/ 1 w 151"/>
                <a:gd name="T23" fmla="*/ 106 h 178"/>
                <a:gd name="T24" fmla="*/ 1 w 151"/>
                <a:gd name="T25" fmla="*/ 106 h 178"/>
                <a:gd name="T26" fmla="*/ 66 w 151"/>
                <a:gd name="T27" fmla="*/ 88 h 178"/>
                <a:gd name="T28" fmla="*/ 66 w 151"/>
                <a:gd name="T29" fmla="*/ 88 h 178"/>
                <a:gd name="T30" fmla="*/ 79 w 151"/>
                <a:gd name="T31" fmla="*/ 86 h 178"/>
                <a:gd name="T32" fmla="*/ 79 w 151"/>
                <a:gd name="T33" fmla="*/ 86 h 178"/>
                <a:gd name="T34" fmla="*/ 66 w 151"/>
                <a:gd name="T35" fmla="*/ 88 h 178"/>
                <a:gd name="T36" fmla="*/ 46 w 151"/>
                <a:gd name="T37" fmla="*/ 83 h 178"/>
                <a:gd name="T38" fmla="*/ 46 w 151"/>
                <a:gd name="T39" fmla="*/ 83 h 178"/>
                <a:gd name="T40" fmla="*/ 32 w 151"/>
                <a:gd name="T41" fmla="*/ 119 h 178"/>
                <a:gd name="T42" fmla="*/ 45 w 151"/>
                <a:gd name="T43" fmla="*/ 82 h 178"/>
                <a:gd name="T44" fmla="*/ 45 w 151"/>
                <a:gd name="T45" fmla="*/ 82 h 178"/>
                <a:gd name="T46" fmla="*/ 31 w 151"/>
                <a:gd name="T47" fmla="*/ 106 h 178"/>
                <a:gd name="T48" fmla="*/ 30 w 151"/>
                <a:gd name="T49" fmla="*/ 86 h 178"/>
                <a:gd name="T50" fmla="*/ 56 w 151"/>
                <a:gd name="T51" fmla="*/ 0 h 178"/>
                <a:gd name="T52" fmla="*/ 53 w 151"/>
                <a:gd name="T53" fmla="*/ 19 h 178"/>
                <a:gd name="T54" fmla="*/ 92 w 151"/>
                <a:gd name="T55" fmla="*/ 53 h 178"/>
                <a:gd name="T56" fmla="*/ 80 w 151"/>
                <a:gd name="T57" fmla="*/ 86 h 178"/>
                <a:gd name="T58" fmla="*/ 80 w 151"/>
                <a:gd name="T59" fmla="*/ 86 h 178"/>
                <a:gd name="T60" fmla="*/ 81 w 151"/>
                <a:gd name="T61" fmla="*/ 92 h 178"/>
                <a:gd name="T62" fmla="*/ 89 w 151"/>
                <a:gd name="T63" fmla="*/ 139 h 178"/>
                <a:gd name="T64" fmla="*/ 87 w 151"/>
                <a:gd name="T65" fmla="*/ 153 h 178"/>
                <a:gd name="T66" fmla="*/ 124 w 151"/>
                <a:gd name="T67" fmla="*/ 178 h 178"/>
                <a:gd name="T68" fmla="*/ 132 w 151"/>
                <a:gd name="T69" fmla="*/ 15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178">
                  <a:moveTo>
                    <a:pt x="29" y="122"/>
                  </a:moveTo>
                  <a:cubicBezTo>
                    <a:pt x="29" y="122"/>
                    <a:pt x="29" y="122"/>
                    <a:pt x="29" y="122"/>
                  </a:cubicBezTo>
                  <a:cubicBezTo>
                    <a:pt x="29" y="122"/>
                    <a:pt x="29" y="122"/>
                    <a:pt x="29" y="122"/>
                  </a:cubicBezTo>
                  <a:cubicBezTo>
                    <a:pt x="29" y="122"/>
                    <a:pt x="29" y="122"/>
                    <a:pt x="29" y="122"/>
                  </a:cubicBezTo>
                  <a:moveTo>
                    <a:pt x="32" y="119"/>
                  </a:moveTo>
                  <a:cubicBezTo>
                    <a:pt x="32" y="119"/>
                    <a:pt x="32" y="119"/>
                    <a:pt x="32" y="119"/>
                  </a:cubicBezTo>
                  <a:cubicBezTo>
                    <a:pt x="32" y="119"/>
                    <a:pt x="32" y="119"/>
                    <a:pt x="32" y="119"/>
                  </a:cubicBezTo>
                  <a:cubicBezTo>
                    <a:pt x="32" y="119"/>
                    <a:pt x="32" y="119"/>
                    <a:pt x="32" y="119"/>
                  </a:cubicBezTo>
                  <a:moveTo>
                    <a:pt x="6" y="107"/>
                  </a:moveTo>
                  <a:cubicBezTo>
                    <a:pt x="2" y="110"/>
                    <a:pt x="1" y="115"/>
                    <a:pt x="0" y="121"/>
                  </a:cubicBezTo>
                  <a:cubicBezTo>
                    <a:pt x="0" y="121"/>
                    <a:pt x="0" y="121"/>
                    <a:pt x="0" y="121"/>
                  </a:cubicBezTo>
                  <a:cubicBezTo>
                    <a:pt x="1" y="115"/>
                    <a:pt x="2" y="110"/>
                    <a:pt x="6" y="107"/>
                  </a:cubicBezTo>
                  <a:cubicBezTo>
                    <a:pt x="14" y="111"/>
                    <a:pt x="23" y="119"/>
                    <a:pt x="23" y="119"/>
                  </a:cubicBezTo>
                  <a:cubicBezTo>
                    <a:pt x="23" y="119"/>
                    <a:pt x="26" y="122"/>
                    <a:pt x="29" y="122"/>
                  </a:cubicBezTo>
                  <a:cubicBezTo>
                    <a:pt x="26" y="122"/>
                    <a:pt x="23" y="119"/>
                    <a:pt x="23" y="119"/>
                  </a:cubicBezTo>
                  <a:cubicBezTo>
                    <a:pt x="23" y="119"/>
                    <a:pt x="14" y="111"/>
                    <a:pt x="6" y="107"/>
                  </a:cubicBezTo>
                  <a:cubicBezTo>
                    <a:pt x="6" y="107"/>
                    <a:pt x="6" y="107"/>
                    <a:pt x="6" y="107"/>
                  </a:cubicBezTo>
                  <a:moveTo>
                    <a:pt x="6" y="107"/>
                  </a:moveTo>
                  <a:cubicBezTo>
                    <a:pt x="6" y="107"/>
                    <a:pt x="6" y="107"/>
                    <a:pt x="6" y="107"/>
                  </a:cubicBezTo>
                  <a:cubicBezTo>
                    <a:pt x="6" y="107"/>
                    <a:pt x="6" y="107"/>
                    <a:pt x="6" y="107"/>
                  </a:cubicBezTo>
                  <a:moveTo>
                    <a:pt x="1" y="106"/>
                  </a:moveTo>
                  <a:cubicBezTo>
                    <a:pt x="2" y="106"/>
                    <a:pt x="4" y="107"/>
                    <a:pt x="5" y="107"/>
                  </a:cubicBezTo>
                  <a:cubicBezTo>
                    <a:pt x="4" y="107"/>
                    <a:pt x="2" y="106"/>
                    <a:pt x="1" y="106"/>
                  </a:cubicBezTo>
                  <a:moveTo>
                    <a:pt x="1" y="106"/>
                  </a:moveTo>
                  <a:cubicBezTo>
                    <a:pt x="0" y="106"/>
                    <a:pt x="0" y="106"/>
                    <a:pt x="0" y="106"/>
                  </a:cubicBezTo>
                  <a:cubicBezTo>
                    <a:pt x="0" y="106"/>
                    <a:pt x="0" y="106"/>
                    <a:pt x="1" y="106"/>
                  </a:cubicBezTo>
                  <a:cubicBezTo>
                    <a:pt x="1" y="106"/>
                    <a:pt x="1" y="106"/>
                    <a:pt x="1" y="106"/>
                  </a:cubicBezTo>
                  <a:moveTo>
                    <a:pt x="66" y="88"/>
                  </a:moveTo>
                  <a:cubicBezTo>
                    <a:pt x="66" y="88"/>
                    <a:pt x="66" y="88"/>
                    <a:pt x="66" y="88"/>
                  </a:cubicBezTo>
                  <a:cubicBezTo>
                    <a:pt x="66" y="88"/>
                    <a:pt x="66" y="88"/>
                    <a:pt x="66" y="88"/>
                  </a:cubicBezTo>
                  <a:cubicBezTo>
                    <a:pt x="66" y="88"/>
                    <a:pt x="66" y="88"/>
                    <a:pt x="66" y="88"/>
                  </a:cubicBezTo>
                  <a:moveTo>
                    <a:pt x="79" y="86"/>
                  </a:moveTo>
                  <a:cubicBezTo>
                    <a:pt x="79" y="86"/>
                    <a:pt x="79" y="86"/>
                    <a:pt x="79" y="86"/>
                  </a:cubicBezTo>
                  <a:cubicBezTo>
                    <a:pt x="79" y="86"/>
                    <a:pt x="79" y="86"/>
                    <a:pt x="79" y="86"/>
                  </a:cubicBezTo>
                  <a:moveTo>
                    <a:pt x="46" y="83"/>
                  </a:moveTo>
                  <a:cubicBezTo>
                    <a:pt x="51" y="86"/>
                    <a:pt x="58" y="88"/>
                    <a:pt x="66" y="88"/>
                  </a:cubicBezTo>
                  <a:cubicBezTo>
                    <a:pt x="58" y="88"/>
                    <a:pt x="51" y="86"/>
                    <a:pt x="46" y="83"/>
                  </a:cubicBezTo>
                  <a:moveTo>
                    <a:pt x="46" y="83"/>
                  </a:moveTo>
                  <a:cubicBezTo>
                    <a:pt x="46" y="83"/>
                    <a:pt x="46" y="83"/>
                    <a:pt x="46" y="83"/>
                  </a:cubicBezTo>
                  <a:cubicBezTo>
                    <a:pt x="46" y="83"/>
                    <a:pt x="46" y="83"/>
                    <a:pt x="46" y="83"/>
                  </a:cubicBezTo>
                  <a:moveTo>
                    <a:pt x="28" y="67"/>
                  </a:moveTo>
                  <a:cubicBezTo>
                    <a:pt x="32" y="119"/>
                    <a:pt x="32" y="119"/>
                    <a:pt x="32" y="119"/>
                  </a:cubicBezTo>
                  <a:cubicBezTo>
                    <a:pt x="32" y="117"/>
                    <a:pt x="31" y="112"/>
                    <a:pt x="31" y="106"/>
                  </a:cubicBezTo>
                  <a:cubicBezTo>
                    <a:pt x="33" y="100"/>
                    <a:pt x="37" y="90"/>
                    <a:pt x="45" y="82"/>
                  </a:cubicBezTo>
                  <a:cubicBezTo>
                    <a:pt x="45" y="82"/>
                    <a:pt x="45" y="82"/>
                    <a:pt x="45" y="83"/>
                  </a:cubicBezTo>
                  <a:cubicBezTo>
                    <a:pt x="45" y="82"/>
                    <a:pt x="45" y="82"/>
                    <a:pt x="45" y="82"/>
                  </a:cubicBezTo>
                  <a:cubicBezTo>
                    <a:pt x="45" y="82"/>
                    <a:pt x="45" y="82"/>
                    <a:pt x="45" y="82"/>
                  </a:cubicBezTo>
                  <a:cubicBezTo>
                    <a:pt x="37" y="90"/>
                    <a:pt x="33" y="100"/>
                    <a:pt x="31" y="106"/>
                  </a:cubicBezTo>
                  <a:cubicBezTo>
                    <a:pt x="30" y="99"/>
                    <a:pt x="30" y="91"/>
                    <a:pt x="30" y="88"/>
                  </a:cubicBezTo>
                  <a:cubicBezTo>
                    <a:pt x="30" y="86"/>
                    <a:pt x="30" y="86"/>
                    <a:pt x="30" y="86"/>
                  </a:cubicBezTo>
                  <a:cubicBezTo>
                    <a:pt x="28" y="67"/>
                    <a:pt x="28" y="67"/>
                    <a:pt x="28" y="67"/>
                  </a:cubicBezTo>
                  <a:moveTo>
                    <a:pt x="56" y="0"/>
                  </a:moveTo>
                  <a:cubicBezTo>
                    <a:pt x="48" y="15"/>
                    <a:pt x="48" y="15"/>
                    <a:pt x="48" y="15"/>
                  </a:cubicBezTo>
                  <a:cubicBezTo>
                    <a:pt x="50" y="16"/>
                    <a:pt x="52" y="18"/>
                    <a:pt x="53" y="19"/>
                  </a:cubicBezTo>
                  <a:cubicBezTo>
                    <a:pt x="54" y="19"/>
                    <a:pt x="54" y="19"/>
                    <a:pt x="55" y="19"/>
                  </a:cubicBezTo>
                  <a:cubicBezTo>
                    <a:pt x="74" y="19"/>
                    <a:pt x="90" y="33"/>
                    <a:pt x="92" y="53"/>
                  </a:cubicBezTo>
                  <a:cubicBezTo>
                    <a:pt x="94" y="66"/>
                    <a:pt x="89" y="78"/>
                    <a:pt x="80" y="86"/>
                  </a:cubicBezTo>
                  <a:cubicBezTo>
                    <a:pt x="80" y="86"/>
                    <a:pt x="80" y="86"/>
                    <a:pt x="80" y="86"/>
                  </a:cubicBezTo>
                  <a:cubicBezTo>
                    <a:pt x="80" y="86"/>
                    <a:pt x="80" y="86"/>
                    <a:pt x="79" y="86"/>
                  </a:cubicBezTo>
                  <a:cubicBezTo>
                    <a:pt x="80" y="86"/>
                    <a:pt x="80" y="86"/>
                    <a:pt x="80" y="86"/>
                  </a:cubicBezTo>
                  <a:cubicBezTo>
                    <a:pt x="80" y="86"/>
                    <a:pt x="80" y="86"/>
                    <a:pt x="80" y="86"/>
                  </a:cubicBezTo>
                  <a:cubicBezTo>
                    <a:pt x="80" y="88"/>
                    <a:pt x="81" y="90"/>
                    <a:pt x="81" y="92"/>
                  </a:cubicBezTo>
                  <a:cubicBezTo>
                    <a:pt x="81" y="98"/>
                    <a:pt x="100" y="124"/>
                    <a:pt x="101" y="126"/>
                  </a:cubicBezTo>
                  <a:cubicBezTo>
                    <a:pt x="103" y="129"/>
                    <a:pt x="110" y="136"/>
                    <a:pt x="89" y="139"/>
                  </a:cubicBezTo>
                  <a:cubicBezTo>
                    <a:pt x="87" y="153"/>
                    <a:pt x="87" y="153"/>
                    <a:pt x="87" y="153"/>
                  </a:cubicBezTo>
                  <a:cubicBezTo>
                    <a:pt x="87" y="153"/>
                    <a:pt x="87" y="153"/>
                    <a:pt x="87" y="153"/>
                  </a:cubicBezTo>
                  <a:cubicBezTo>
                    <a:pt x="85" y="166"/>
                    <a:pt x="85" y="166"/>
                    <a:pt x="85" y="166"/>
                  </a:cubicBezTo>
                  <a:cubicBezTo>
                    <a:pt x="124" y="178"/>
                    <a:pt x="124" y="178"/>
                    <a:pt x="124" y="178"/>
                  </a:cubicBezTo>
                  <a:cubicBezTo>
                    <a:pt x="124" y="178"/>
                    <a:pt x="124" y="178"/>
                    <a:pt x="125" y="178"/>
                  </a:cubicBezTo>
                  <a:cubicBezTo>
                    <a:pt x="128" y="172"/>
                    <a:pt x="130" y="165"/>
                    <a:pt x="132" y="158"/>
                  </a:cubicBezTo>
                  <a:cubicBezTo>
                    <a:pt x="151" y="93"/>
                    <a:pt x="117" y="25"/>
                    <a:pt x="56" y="0"/>
                  </a:cubicBezTo>
                </a:path>
              </a:pathLst>
            </a:custGeom>
            <a:solidFill>
              <a:srgbClr val="7D33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7" name="Freeform 138">
              <a:extLst>
                <a:ext uri="{FF2B5EF4-FFF2-40B4-BE49-F238E27FC236}">
                  <a16:creationId xmlns:a16="http://schemas.microsoft.com/office/drawing/2014/main" id="{275651E3-C6FD-45BC-A6CB-0E6A8FDDE5E6}"/>
                </a:ext>
              </a:extLst>
            </p:cNvPr>
            <p:cNvSpPr>
              <a:spLocks/>
            </p:cNvSpPr>
            <p:nvPr/>
          </p:nvSpPr>
          <p:spPr bwMode="auto">
            <a:xfrm>
              <a:off x="8985250" y="3308350"/>
              <a:ext cx="163512" cy="117475"/>
            </a:xfrm>
            <a:custGeom>
              <a:avLst/>
              <a:gdLst>
                <a:gd name="T0" fmla="*/ 45 w 110"/>
                <a:gd name="T1" fmla="*/ 0 h 80"/>
                <a:gd name="T2" fmla="*/ 31 w 110"/>
                <a:gd name="T3" fmla="*/ 24 h 80"/>
                <a:gd name="T4" fmla="*/ 32 w 110"/>
                <a:gd name="T5" fmla="*/ 37 h 80"/>
                <a:gd name="T6" fmla="*/ 32 w 110"/>
                <a:gd name="T7" fmla="*/ 37 h 80"/>
                <a:gd name="T8" fmla="*/ 32 w 110"/>
                <a:gd name="T9" fmla="*/ 37 h 80"/>
                <a:gd name="T10" fmla="*/ 32 w 110"/>
                <a:gd name="T11" fmla="*/ 37 h 80"/>
                <a:gd name="T12" fmla="*/ 32 w 110"/>
                <a:gd name="T13" fmla="*/ 37 h 80"/>
                <a:gd name="T14" fmla="*/ 29 w 110"/>
                <a:gd name="T15" fmla="*/ 40 h 80"/>
                <a:gd name="T16" fmla="*/ 29 w 110"/>
                <a:gd name="T17" fmla="*/ 40 h 80"/>
                <a:gd name="T18" fmla="*/ 29 w 110"/>
                <a:gd name="T19" fmla="*/ 40 h 80"/>
                <a:gd name="T20" fmla="*/ 29 w 110"/>
                <a:gd name="T21" fmla="*/ 40 h 80"/>
                <a:gd name="T22" fmla="*/ 29 w 110"/>
                <a:gd name="T23" fmla="*/ 40 h 80"/>
                <a:gd name="T24" fmla="*/ 23 w 110"/>
                <a:gd name="T25" fmla="*/ 37 h 80"/>
                <a:gd name="T26" fmla="*/ 6 w 110"/>
                <a:gd name="T27" fmla="*/ 25 h 80"/>
                <a:gd name="T28" fmla="*/ 0 w 110"/>
                <a:gd name="T29" fmla="*/ 39 h 80"/>
                <a:gd name="T30" fmla="*/ 7 w 110"/>
                <a:gd name="T31" fmla="*/ 58 h 80"/>
                <a:gd name="T32" fmla="*/ 6 w 110"/>
                <a:gd name="T33" fmla="*/ 60 h 80"/>
                <a:gd name="T34" fmla="*/ 14 w 110"/>
                <a:gd name="T35" fmla="*/ 63 h 80"/>
                <a:gd name="T36" fmla="*/ 31 w 110"/>
                <a:gd name="T37" fmla="*/ 44 h 80"/>
                <a:gd name="T38" fmla="*/ 33 w 110"/>
                <a:gd name="T39" fmla="*/ 43 h 80"/>
                <a:gd name="T40" fmla="*/ 52 w 110"/>
                <a:gd name="T41" fmla="*/ 60 h 80"/>
                <a:gd name="T42" fmla="*/ 49 w 110"/>
                <a:gd name="T43" fmla="*/ 73 h 80"/>
                <a:gd name="T44" fmla="*/ 65 w 110"/>
                <a:gd name="T45" fmla="*/ 78 h 80"/>
                <a:gd name="T46" fmla="*/ 56 w 110"/>
                <a:gd name="T47" fmla="*/ 68 h 80"/>
                <a:gd name="T48" fmla="*/ 61 w 110"/>
                <a:gd name="T49" fmla="*/ 68 h 80"/>
                <a:gd name="T50" fmla="*/ 73 w 110"/>
                <a:gd name="T51" fmla="*/ 80 h 80"/>
                <a:gd name="T52" fmla="*/ 73 w 110"/>
                <a:gd name="T53" fmla="*/ 80 h 80"/>
                <a:gd name="T54" fmla="*/ 61 w 110"/>
                <a:gd name="T55" fmla="*/ 68 h 80"/>
                <a:gd name="T56" fmla="*/ 87 w 110"/>
                <a:gd name="T57" fmla="*/ 71 h 80"/>
                <a:gd name="T58" fmla="*/ 89 w 110"/>
                <a:gd name="T59" fmla="*/ 57 h 80"/>
                <a:gd name="T60" fmla="*/ 101 w 110"/>
                <a:gd name="T61" fmla="*/ 44 h 80"/>
                <a:gd name="T62" fmla="*/ 81 w 110"/>
                <a:gd name="T63" fmla="*/ 10 h 80"/>
                <a:gd name="T64" fmla="*/ 80 w 110"/>
                <a:gd name="T65" fmla="*/ 4 h 80"/>
                <a:gd name="T66" fmla="*/ 80 w 110"/>
                <a:gd name="T67" fmla="*/ 4 h 80"/>
                <a:gd name="T68" fmla="*/ 79 w 110"/>
                <a:gd name="T69" fmla="*/ 4 h 80"/>
                <a:gd name="T70" fmla="*/ 79 w 110"/>
                <a:gd name="T71" fmla="*/ 4 h 80"/>
                <a:gd name="T72" fmla="*/ 79 w 110"/>
                <a:gd name="T73" fmla="*/ 4 h 80"/>
                <a:gd name="T74" fmla="*/ 66 w 110"/>
                <a:gd name="T75" fmla="*/ 6 h 80"/>
                <a:gd name="T76" fmla="*/ 66 w 110"/>
                <a:gd name="T77" fmla="*/ 6 h 80"/>
                <a:gd name="T78" fmla="*/ 66 w 110"/>
                <a:gd name="T79" fmla="*/ 6 h 80"/>
                <a:gd name="T80" fmla="*/ 66 w 110"/>
                <a:gd name="T81" fmla="*/ 6 h 80"/>
                <a:gd name="T82" fmla="*/ 66 w 110"/>
                <a:gd name="T83" fmla="*/ 6 h 80"/>
                <a:gd name="T84" fmla="*/ 46 w 110"/>
                <a:gd name="T85" fmla="*/ 1 h 80"/>
                <a:gd name="T86" fmla="*/ 46 w 110"/>
                <a:gd name="T87" fmla="*/ 1 h 80"/>
                <a:gd name="T88" fmla="*/ 46 w 110"/>
                <a:gd name="T89" fmla="*/ 1 h 80"/>
                <a:gd name="T90" fmla="*/ 45 w 110"/>
                <a:gd name="T91" fmla="*/ 1 h 80"/>
                <a:gd name="T92" fmla="*/ 45 w 110"/>
                <a:gd name="T9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0" h="80">
                  <a:moveTo>
                    <a:pt x="45" y="0"/>
                  </a:moveTo>
                  <a:cubicBezTo>
                    <a:pt x="37" y="8"/>
                    <a:pt x="33" y="18"/>
                    <a:pt x="31" y="24"/>
                  </a:cubicBezTo>
                  <a:cubicBezTo>
                    <a:pt x="31" y="30"/>
                    <a:pt x="32" y="35"/>
                    <a:pt x="32" y="37"/>
                  </a:cubicBezTo>
                  <a:cubicBezTo>
                    <a:pt x="32" y="37"/>
                    <a:pt x="32" y="37"/>
                    <a:pt x="32" y="37"/>
                  </a:cubicBezTo>
                  <a:cubicBezTo>
                    <a:pt x="32" y="37"/>
                    <a:pt x="32" y="37"/>
                    <a:pt x="32" y="37"/>
                  </a:cubicBezTo>
                  <a:cubicBezTo>
                    <a:pt x="32" y="37"/>
                    <a:pt x="32" y="37"/>
                    <a:pt x="32" y="37"/>
                  </a:cubicBezTo>
                  <a:cubicBezTo>
                    <a:pt x="32" y="37"/>
                    <a:pt x="32" y="37"/>
                    <a:pt x="32" y="37"/>
                  </a:cubicBezTo>
                  <a:cubicBezTo>
                    <a:pt x="31" y="39"/>
                    <a:pt x="30" y="40"/>
                    <a:pt x="29" y="40"/>
                  </a:cubicBezTo>
                  <a:cubicBezTo>
                    <a:pt x="29" y="40"/>
                    <a:pt x="29" y="40"/>
                    <a:pt x="29" y="40"/>
                  </a:cubicBezTo>
                  <a:cubicBezTo>
                    <a:pt x="29" y="40"/>
                    <a:pt x="29" y="40"/>
                    <a:pt x="29" y="40"/>
                  </a:cubicBezTo>
                  <a:cubicBezTo>
                    <a:pt x="29" y="40"/>
                    <a:pt x="29" y="40"/>
                    <a:pt x="29" y="40"/>
                  </a:cubicBezTo>
                  <a:cubicBezTo>
                    <a:pt x="29" y="40"/>
                    <a:pt x="29" y="40"/>
                    <a:pt x="29" y="40"/>
                  </a:cubicBezTo>
                  <a:cubicBezTo>
                    <a:pt x="26" y="40"/>
                    <a:pt x="23" y="37"/>
                    <a:pt x="23" y="37"/>
                  </a:cubicBezTo>
                  <a:cubicBezTo>
                    <a:pt x="23" y="37"/>
                    <a:pt x="14" y="29"/>
                    <a:pt x="6" y="25"/>
                  </a:cubicBezTo>
                  <a:cubicBezTo>
                    <a:pt x="2" y="28"/>
                    <a:pt x="1" y="33"/>
                    <a:pt x="0" y="39"/>
                  </a:cubicBezTo>
                  <a:cubicBezTo>
                    <a:pt x="4" y="44"/>
                    <a:pt x="6" y="51"/>
                    <a:pt x="7" y="58"/>
                  </a:cubicBezTo>
                  <a:cubicBezTo>
                    <a:pt x="7" y="59"/>
                    <a:pt x="7" y="59"/>
                    <a:pt x="6" y="60"/>
                  </a:cubicBezTo>
                  <a:cubicBezTo>
                    <a:pt x="14" y="63"/>
                    <a:pt x="14" y="63"/>
                    <a:pt x="14" y="63"/>
                  </a:cubicBezTo>
                  <a:cubicBezTo>
                    <a:pt x="14" y="53"/>
                    <a:pt x="21" y="45"/>
                    <a:pt x="31" y="44"/>
                  </a:cubicBezTo>
                  <a:cubicBezTo>
                    <a:pt x="32" y="43"/>
                    <a:pt x="33" y="43"/>
                    <a:pt x="33" y="43"/>
                  </a:cubicBezTo>
                  <a:cubicBezTo>
                    <a:pt x="43" y="43"/>
                    <a:pt x="51" y="51"/>
                    <a:pt x="52" y="60"/>
                  </a:cubicBezTo>
                  <a:cubicBezTo>
                    <a:pt x="52" y="65"/>
                    <a:pt x="51" y="69"/>
                    <a:pt x="49" y="73"/>
                  </a:cubicBezTo>
                  <a:cubicBezTo>
                    <a:pt x="65" y="78"/>
                    <a:pt x="65" y="78"/>
                    <a:pt x="65" y="78"/>
                  </a:cubicBezTo>
                  <a:cubicBezTo>
                    <a:pt x="60" y="72"/>
                    <a:pt x="56" y="68"/>
                    <a:pt x="56" y="68"/>
                  </a:cubicBezTo>
                  <a:cubicBezTo>
                    <a:pt x="61" y="68"/>
                    <a:pt x="61" y="68"/>
                    <a:pt x="61" y="68"/>
                  </a:cubicBezTo>
                  <a:cubicBezTo>
                    <a:pt x="62" y="69"/>
                    <a:pt x="66" y="75"/>
                    <a:pt x="73" y="80"/>
                  </a:cubicBezTo>
                  <a:cubicBezTo>
                    <a:pt x="73" y="80"/>
                    <a:pt x="73" y="80"/>
                    <a:pt x="73" y="80"/>
                  </a:cubicBezTo>
                  <a:cubicBezTo>
                    <a:pt x="66" y="75"/>
                    <a:pt x="62" y="69"/>
                    <a:pt x="61" y="68"/>
                  </a:cubicBezTo>
                  <a:cubicBezTo>
                    <a:pt x="87" y="71"/>
                    <a:pt x="87" y="71"/>
                    <a:pt x="87" y="71"/>
                  </a:cubicBezTo>
                  <a:cubicBezTo>
                    <a:pt x="89" y="57"/>
                    <a:pt x="89" y="57"/>
                    <a:pt x="89" y="57"/>
                  </a:cubicBezTo>
                  <a:cubicBezTo>
                    <a:pt x="110" y="54"/>
                    <a:pt x="103" y="47"/>
                    <a:pt x="101" y="44"/>
                  </a:cubicBezTo>
                  <a:cubicBezTo>
                    <a:pt x="100" y="42"/>
                    <a:pt x="81" y="16"/>
                    <a:pt x="81" y="10"/>
                  </a:cubicBezTo>
                  <a:cubicBezTo>
                    <a:pt x="81" y="8"/>
                    <a:pt x="80" y="6"/>
                    <a:pt x="80" y="4"/>
                  </a:cubicBezTo>
                  <a:cubicBezTo>
                    <a:pt x="80" y="4"/>
                    <a:pt x="80" y="4"/>
                    <a:pt x="80" y="4"/>
                  </a:cubicBezTo>
                  <a:cubicBezTo>
                    <a:pt x="80" y="4"/>
                    <a:pt x="80" y="4"/>
                    <a:pt x="79" y="4"/>
                  </a:cubicBezTo>
                  <a:cubicBezTo>
                    <a:pt x="79" y="4"/>
                    <a:pt x="79" y="4"/>
                    <a:pt x="79" y="4"/>
                  </a:cubicBezTo>
                  <a:cubicBezTo>
                    <a:pt x="79" y="4"/>
                    <a:pt x="79" y="4"/>
                    <a:pt x="79" y="4"/>
                  </a:cubicBezTo>
                  <a:cubicBezTo>
                    <a:pt x="74" y="5"/>
                    <a:pt x="70" y="6"/>
                    <a:pt x="66" y="6"/>
                  </a:cubicBezTo>
                  <a:cubicBezTo>
                    <a:pt x="66" y="6"/>
                    <a:pt x="66" y="6"/>
                    <a:pt x="66" y="6"/>
                  </a:cubicBezTo>
                  <a:cubicBezTo>
                    <a:pt x="66" y="6"/>
                    <a:pt x="66" y="6"/>
                    <a:pt x="66" y="6"/>
                  </a:cubicBezTo>
                  <a:cubicBezTo>
                    <a:pt x="66" y="6"/>
                    <a:pt x="66" y="6"/>
                    <a:pt x="66" y="6"/>
                  </a:cubicBezTo>
                  <a:cubicBezTo>
                    <a:pt x="66" y="6"/>
                    <a:pt x="66" y="6"/>
                    <a:pt x="66" y="6"/>
                  </a:cubicBezTo>
                  <a:cubicBezTo>
                    <a:pt x="58" y="6"/>
                    <a:pt x="51" y="4"/>
                    <a:pt x="46" y="1"/>
                  </a:cubicBezTo>
                  <a:cubicBezTo>
                    <a:pt x="46" y="1"/>
                    <a:pt x="46" y="1"/>
                    <a:pt x="46" y="1"/>
                  </a:cubicBezTo>
                  <a:cubicBezTo>
                    <a:pt x="46" y="1"/>
                    <a:pt x="46" y="1"/>
                    <a:pt x="46" y="1"/>
                  </a:cubicBezTo>
                  <a:cubicBezTo>
                    <a:pt x="45" y="1"/>
                    <a:pt x="45" y="1"/>
                    <a:pt x="45" y="1"/>
                  </a:cubicBezTo>
                  <a:cubicBezTo>
                    <a:pt x="45" y="0"/>
                    <a:pt x="45" y="0"/>
                    <a:pt x="45" y="0"/>
                  </a:cubicBezTo>
                </a:path>
              </a:pathLst>
            </a:custGeom>
            <a:solidFill>
              <a:srgbClr val="FFE1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8" name="Freeform 139">
              <a:extLst>
                <a:ext uri="{FF2B5EF4-FFF2-40B4-BE49-F238E27FC236}">
                  <a16:creationId xmlns:a16="http://schemas.microsoft.com/office/drawing/2014/main" id="{AE6A0D8A-8F3A-4CCD-98FE-7DE369C2BB54}"/>
                </a:ext>
              </a:extLst>
            </p:cNvPr>
            <p:cNvSpPr>
              <a:spLocks/>
            </p:cNvSpPr>
            <p:nvPr/>
          </p:nvSpPr>
          <p:spPr bwMode="auto">
            <a:xfrm>
              <a:off x="8982075" y="3209925"/>
              <a:ext cx="142875" cy="157162"/>
            </a:xfrm>
            <a:custGeom>
              <a:avLst/>
              <a:gdLst>
                <a:gd name="T0" fmla="*/ 50 w 96"/>
                <a:gd name="T1" fmla="*/ 0 h 107"/>
                <a:gd name="T2" fmla="*/ 0 w 96"/>
                <a:gd name="T3" fmla="*/ 92 h 107"/>
                <a:gd name="T4" fmla="*/ 2 w 96"/>
                <a:gd name="T5" fmla="*/ 91 h 107"/>
                <a:gd name="T6" fmla="*/ 3 w 96"/>
                <a:gd name="T7" fmla="*/ 91 h 107"/>
                <a:gd name="T8" fmla="*/ 3 w 96"/>
                <a:gd name="T9" fmla="*/ 91 h 107"/>
                <a:gd name="T10" fmla="*/ 3 w 96"/>
                <a:gd name="T11" fmla="*/ 91 h 107"/>
                <a:gd name="T12" fmla="*/ 3 w 96"/>
                <a:gd name="T13" fmla="*/ 91 h 107"/>
                <a:gd name="T14" fmla="*/ 7 w 96"/>
                <a:gd name="T15" fmla="*/ 92 h 107"/>
                <a:gd name="T16" fmla="*/ 8 w 96"/>
                <a:gd name="T17" fmla="*/ 92 h 107"/>
                <a:gd name="T18" fmla="*/ 8 w 96"/>
                <a:gd name="T19" fmla="*/ 92 h 107"/>
                <a:gd name="T20" fmla="*/ 8 w 96"/>
                <a:gd name="T21" fmla="*/ 92 h 107"/>
                <a:gd name="T22" fmla="*/ 8 w 96"/>
                <a:gd name="T23" fmla="*/ 92 h 107"/>
                <a:gd name="T24" fmla="*/ 8 w 96"/>
                <a:gd name="T25" fmla="*/ 92 h 107"/>
                <a:gd name="T26" fmla="*/ 25 w 96"/>
                <a:gd name="T27" fmla="*/ 104 h 107"/>
                <a:gd name="T28" fmla="*/ 31 w 96"/>
                <a:gd name="T29" fmla="*/ 107 h 107"/>
                <a:gd name="T30" fmla="*/ 31 w 96"/>
                <a:gd name="T31" fmla="*/ 107 h 107"/>
                <a:gd name="T32" fmla="*/ 31 w 96"/>
                <a:gd name="T33" fmla="*/ 107 h 107"/>
                <a:gd name="T34" fmla="*/ 31 w 96"/>
                <a:gd name="T35" fmla="*/ 107 h 107"/>
                <a:gd name="T36" fmla="*/ 34 w 96"/>
                <a:gd name="T37" fmla="*/ 104 h 107"/>
                <a:gd name="T38" fmla="*/ 34 w 96"/>
                <a:gd name="T39" fmla="*/ 104 h 107"/>
                <a:gd name="T40" fmla="*/ 34 w 96"/>
                <a:gd name="T41" fmla="*/ 104 h 107"/>
                <a:gd name="T42" fmla="*/ 30 w 96"/>
                <a:gd name="T43" fmla="*/ 52 h 107"/>
                <a:gd name="T44" fmla="*/ 30 w 96"/>
                <a:gd name="T45" fmla="*/ 52 h 107"/>
                <a:gd name="T46" fmla="*/ 47 w 96"/>
                <a:gd name="T47" fmla="*/ 67 h 107"/>
                <a:gd name="T48" fmla="*/ 47 w 96"/>
                <a:gd name="T49" fmla="*/ 67 h 107"/>
                <a:gd name="T50" fmla="*/ 47 w 96"/>
                <a:gd name="T51" fmla="*/ 67 h 107"/>
                <a:gd name="T52" fmla="*/ 47 w 96"/>
                <a:gd name="T53" fmla="*/ 68 h 107"/>
                <a:gd name="T54" fmla="*/ 48 w 96"/>
                <a:gd name="T55" fmla="*/ 68 h 107"/>
                <a:gd name="T56" fmla="*/ 48 w 96"/>
                <a:gd name="T57" fmla="*/ 68 h 107"/>
                <a:gd name="T58" fmla="*/ 48 w 96"/>
                <a:gd name="T59" fmla="*/ 68 h 107"/>
                <a:gd name="T60" fmla="*/ 68 w 96"/>
                <a:gd name="T61" fmla="*/ 73 h 107"/>
                <a:gd name="T62" fmla="*/ 68 w 96"/>
                <a:gd name="T63" fmla="*/ 73 h 107"/>
                <a:gd name="T64" fmla="*/ 68 w 96"/>
                <a:gd name="T65" fmla="*/ 73 h 107"/>
                <a:gd name="T66" fmla="*/ 68 w 96"/>
                <a:gd name="T67" fmla="*/ 73 h 107"/>
                <a:gd name="T68" fmla="*/ 81 w 96"/>
                <a:gd name="T69" fmla="*/ 71 h 107"/>
                <a:gd name="T70" fmla="*/ 81 w 96"/>
                <a:gd name="T71" fmla="*/ 71 h 107"/>
                <a:gd name="T72" fmla="*/ 81 w 96"/>
                <a:gd name="T73" fmla="*/ 71 h 107"/>
                <a:gd name="T74" fmla="*/ 82 w 96"/>
                <a:gd name="T75" fmla="*/ 71 h 107"/>
                <a:gd name="T76" fmla="*/ 82 w 96"/>
                <a:gd name="T77" fmla="*/ 71 h 107"/>
                <a:gd name="T78" fmla="*/ 94 w 96"/>
                <a:gd name="T79" fmla="*/ 38 h 107"/>
                <a:gd name="T80" fmla="*/ 57 w 96"/>
                <a:gd name="T81" fmla="*/ 4 h 107"/>
                <a:gd name="T82" fmla="*/ 55 w 96"/>
                <a:gd name="T83" fmla="*/ 4 h 107"/>
                <a:gd name="T84" fmla="*/ 50 w 96"/>
                <a:gd name="T85"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 h="107">
                  <a:moveTo>
                    <a:pt x="50" y="0"/>
                  </a:moveTo>
                  <a:cubicBezTo>
                    <a:pt x="0" y="92"/>
                    <a:pt x="0" y="92"/>
                    <a:pt x="0" y="92"/>
                  </a:cubicBezTo>
                  <a:cubicBezTo>
                    <a:pt x="1" y="91"/>
                    <a:pt x="2" y="91"/>
                    <a:pt x="2" y="91"/>
                  </a:cubicBezTo>
                  <a:cubicBezTo>
                    <a:pt x="2" y="91"/>
                    <a:pt x="2" y="91"/>
                    <a:pt x="3" y="91"/>
                  </a:cubicBezTo>
                  <a:cubicBezTo>
                    <a:pt x="3" y="91"/>
                    <a:pt x="3" y="91"/>
                    <a:pt x="3" y="91"/>
                  </a:cubicBezTo>
                  <a:cubicBezTo>
                    <a:pt x="3" y="91"/>
                    <a:pt x="3" y="91"/>
                    <a:pt x="3" y="91"/>
                  </a:cubicBezTo>
                  <a:cubicBezTo>
                    <a:pt x="3" y="91"/>
                    <a:pt x="3" y="91"/>
                    <a:pt x="3" y="91"/>
                  </a:cubicBezTo>
                  <a:cubicBezTo>
                    <a:pt x="4" y="91"/>
                    <a:pt x="6" y="92"/>
                    <a:pt x="7" y="92"/>
                  </a:cubicBezTo>
                  <a:cubicBezTo>
                    <a:pt x="7" y="92"/>
                    <a:pt x="8" y="92"/>
                    <a:pt x="8" y="92"/>
                  </a:cubicBezTo>
                  <a:cubicBezTo>
                    <a:pt x="8" y="92"/>
                    <a:pt x="8" y="92"/>
                    <a:pt x="8" y="92"/>
                  </a:cubicBezTo>
                  <a:cubicBezTo>
                    <a:pt x="8" y="92"/>
                    <a:pt x="8" y="92"/>
                    <a:pt x="8" y="92"/>
                  </a:cubicBezTo>
                  <a:cubicBezTo>
                    <a:pt x="8" y="92"/>
                    <a:pt x="8" y="92"/>
                    <a:pt x="8" y="92"/>
                  </a:cubicBezTo>
                  <a:cubicBezTo>
                    <a:pt x="8" y="92"/>
                    <a:pt x="8" y="92"/>
                    <a:pt x="8" y="92"/>
                  </a:cubicBezTo>
                  <a:cubicBezTo>
                    <a:pt x="16" y="96"/>
                    <a:pt x="25" y="104"/>
                    <a:pt x="25" y="104"/>
                  </a:cubicBezTo>
                  <a:cubicBezTo>
                    <a:pt x="25" y="104"/>
                    <a:pt x="28" y="107"/>
                    <a:pt x="31" y="107"/>
                  </a:cubicBezTo>
                  <a:cubicBezTo>
                    <a:pt x="31" y="107"/>
                    <a:pt x="31" y="107"/>
                    <a:pt x="31" y="107"/>
                  </a:cubicBezTo>
                  <a:cubicBezTo>
                    <a:pt x="31" y="107"/>
                    <a:pt x="31" y="107"/>
                    <a:pt x="31" y="107"/>
                  </a:cubicBezTo>
                  <a:cubicBezTo>
                    <a:pt x="31" y="107"/>
                    <a:pt x="31" y="107"/>
                    <a:pt x="31" y="107"/>
                  </a:cubicBezTo>
                  <a:cubicBezTo>
                    <a:pt x="32" y="107"/>
                    <a:pt x="33" y="106"/>
                    <a:pt x="34" y="104"/>
                  </a:cubicBezTo>
                  <a:cubicBezTo>
                    <a:pt x="34" y="104"/>
                    <a:pt x="34" y="104"/>
                    <a:pt x="34" y="104"/>
                  </a:cubicBezTo>
                  <a:cubicBezTo>
                    <a:pt x="34" y="104"/>
                    <a:pt x="34" y="104"/>
                    <a:pt x="34" y="104"/>
                  </a:cubicBezTo>
                  <a:cubicBezTo>
                    <a:pt x="30" y="52"/>
                    <a:pt x="30" y="52"/>
                    <a:pt x="30" y="52"/>
                  </a:cubicBezTo>
                  <a:cubicBezTo>
                    <a:pt x="30" y="52"/>
                    <a:pt x="30" y="52"/>
                    <a:pt x="30" y="52"/>
                  </a:cubicBezTo>
                  <a:cubicBezTo>
                    <a:pt x="31" y="54"/>
                    <a:pt x="37" y="62"/>
                    <a:pt x="47" y="67"/>
                  </a:cubicBezTo>
                  <a:cubicBezTo>
                    <a:pt x="47" y="67"/>
                    <a:pt x="47" y="67"/>
                    <a:pt x="47" y="67"/>
                  </a:cubicBezTo>
                  <a:cubicBezTo>
                    <a:pt x="47" y="67"/>
                    <a:pt x="47" y="67"/>
                    <a:pt x="47" y="67"/>
                  </a:cubicBezTo>
                  <a:cubicBezTo>
                    <a:pt x="47" y="67"/>
                    <a:pt x="47" y="67"/>
                    <a:pt x="47" y="68"/>
                  </a:cubicBezTo>
                  <a:cubicBezTo>
                    <a:pt x="47" y="68"/>
                    <a:pt x="47" y="68"/>
                    <a:pt x="48" y="68"/>
                  </a:cubicBezTo>
                  <a:cubicBezTo>
                    <a:pt x="48" y="68"/>
                    <a:pt x="48" y="68"/>
                    <a:pt x="48" y="68"/>
                  </a:cubicBezTo>
                  <a:cubicBezTo>
                    <a:pt x="48" y="68"/>
                    <a:pt x="48" y="68"/>
                    <a:pt x="48" y="68"/>
                  </a:cubicBezTo>
                  <a:cubicBezTo>
                    <a:pt x="53" y="71"/>
                    <a:pt x="60" y="73"/>
                    <a:pt x="68" y="73"/>
                  </a:cubicBezTo>
                  <a:cubicBezTo>
                    <a:pt x="68" y="73"/>
                    <a:pt x="68" y="73"/>
                    <a:pt x="68" y="73"/>
                  </a:cubicBezTo>
                  <a:cubicBezTo>
                    <a:pt x="68" y="73"/>
                    <a:pt x="68" y="73"/>
                    <a:pt x="68" y="73"/>
                  </a:cubicBezTo>
                  <a:cubicBezTo>
                    <a:pt x="68" y="73"/>
                    <a:pt x="68" y="73"/>
                    <a:pt x="68" y="73"/>
                  </a:cubicBezTo>
                  <a:cubicBezTo>
                    <a:pt x="72" y="73"/>
                    <a:pt x="76" y="72"/>
                    <a:pt x="81" y="71"/>
                  </a:cubicBezTo>
                  <a:cubicBezTo>
                    <a:pt x="81" y="71"/>
                    <a:pt x="81" y="71"/>
                    <a:pt x="81" y="71"/>
                  </a:cubicBezTo>
                  <a:cubicBezTo>
                    <a:pt x="81" y="71"/>
                    <a:pt x="81" y="71"/>
                    <a:pt x="81" y="71"/>
                  </a:cubicBezTo>
                  <a:cubicBezTo>
                    <a:pt x="82" y="71"/>
                    <a:pt x="82" y="71"/>
                    <a:pt x="82" y="71"/>
                  </a:cubicBezTo>
                  <a:cubicBezTo>
                    <a:pt x="82" y="71"/>
                    <a:pt x="82" y="71"/>
                    <a:pt x="82" y="71"/>
                  </a:cubicBezTo>
                  <a:cubicBezTo>
                    <a:pt x="91" y="63"/>
                    <a:pt x="96" y="51"/>
                    <a:pt x="94" y="38"/>
                  </a:cubicBezTo>
                  <a:cubicBezTo>
                    <a:pt x="92" y="18"/>
                    <a:pt x="76" y="4"/>
                    <a:pt x="57" y="4"/>
                  </a:cubicBezTo>
                  <a:cubicBezTo>
                    <a:pt x="56" y="4"/>
                    <a:pt x="56" y="4"/>
                    <a:pt x="55" y="4"/>
                  </a:cubicBezTo>
                  <a:cubicBezTo>
                    <a:pt x="54" y="3"/>
                    <a:pt x="52" y="1"/>
                    <a:pt x="50" y="0"/>
                  </a:cubicBezTo>
                </a:path>
              </a:pathLst>
            </a:custGeom>
            <a:solidFill>
              <a:srgbClr val="C233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99" name="Freeform 140">
              <a:extLst>
                <a:ext uri="{FF2B5EF4-FFF2-40B4-BE49-F238E27FC236}">
                  <a16:creationId xmlns:a16="http://schemas.microsoft.com/office/drawing/2014/main" id="{754A76DC-D36D-4B0F-84B8-40643E23C859}"/>
                </a:ext>
              </a:extLst>
            </p:cNvPr>
            <p:cNvSpPr>
              <a:spLocks/>
            </p:cNvSpPr>
            <p:nvPr/>
          </p:nvSpPr>
          <p:spPr bwMode="auto">
            <a:xfrm>
              <a:off x="9069388" y="3408363"/>
              <a:ext cx="23812" cy="17462"/>
            </a:xfrm>
            <a:custGeom>
              <a:avLst/>
              <a:gdLst>
                <a:gd name="T0" fmla="*/ 0 w 17"/>
                <a:gd name="T1" fmla="*/ 0 h 12"/>
                <a:gd name="T2" fmla="*/ 9 w 17"/>
                <a:gd name="T3" fmla="*/ 10 h 12"/>
                <a:gd name="T4" fmla="*/ 17 w 17"/>
                <a:gd name="T5" fmla="*/ 12 h 12"/>
                <a:gd name="T6" fmla="*/ 5 w 17"/>
                <a:gd name="T7" fmla="*/ 0 h 12"/>
                <a:gd name="T8" fmla="*/ 0 w 17"/>
                <a:gd name="T9" fmla="*/ 0 h 12"/>
              </a:gdLst>
              <a:ahLst/>
              <a:cxnLst>
                <a:cxn ang="0">
                  <a:pos x="T0" y="T1"/>
                </a:cxn>
                <a:cxn ang="0">
                  <a:pos x="T2" y="T3"/>
                </a:cxn>
                <a:cxn ang="0">
                  <a:pos x="T4" y="T5"/>
                </a:cxn>
                <a:cxn ang="0">
                  <a:pos x="T6" y="T7"/>
                </a:cxn>
                <a:cxn ang="0">
                  <a:pos x="T8" y="T9"/>
                </a:cxn>
              </a:cxnLst>
              <a:rect l="0" t="0" r="r" b="b"/>
              <a:pathLst>
                <a:path w="17" h="12">
                  <a:moveTo>
                    <a:pt x="0" y="0"/>
                  </a:moveTo>
                  <a:cubicBezTo>
                    <a:pt x="0" y="0"/>
                    <a:pt x="4" y="4"/>
                    <a:pt x="9" y="10"/>
                  </a:cubicBezTo>
                  <a:cubicBezTo>
                    <a:pt x="17" y="12"/>
                    <a:pt x="17" y="12"/>
                    <a:pt x="17" y="12"/>
                  </a:cubicBezTo>
                  <a:cubicBezTo>
                    <a:pt x="10" y="7"/>
                    <a:pt x="6" y="1"/>
                    <a:pt x="5" y="0"/>
                  </a:cubicBezTo>
                  <a:cubicBezTo>
                    <a:pt x="0" y="0"/>
                    <a:pt x="0" y="0"/>
                    <a:pt x="0" y="0"/>
                  </a:cubicBezTo>
                </a:path>
              </a:pathLst>
            </a:custGeom>
            <a:solidFill>
              <a:srgbClr val="C233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0" name="Freeform 141">
              <a:extLst>
                <a:ext uri="{FF2B5EF4-FFF2-40B4-BE49-F238E27FC236}">
                  <a16:creationId xmlns:a16="http://schemas.microsoft.com/office/drawing/2014/main" id="{29970836-C68B-49AA-AEEE-010BC246D197}"/>
                </a:ext>
              </a:extLst>
            </p:cNvPr>
            <p:cNvSpPr>
              <a:spLocks/>
            </p:cNvSpPr>
            <p:nvPr/>
          </p:nvSpPr>
          <p:spPr bwMode="auto">
            <a:xfrm>
              <a:off x="9075738" y="3408363"/>
              <a:ext cx="38100" cy="23812"/>
            </a:xfrm>
            <a:custGeom>
              <a:avLst/>
              <a:gdLst>
                <a:gd name="T0" fmla="*/ 0 w 26"/>
                <a:gd name="T1" fmla="*/ 0 h 16"/>
                <a:gd name="T2" fmla="*/ 12 w 26"/>
                <a:gd name="T3" fmla="*/ 12 h 16"/>
                <a:gd name="T4" fmla="*/ 24 w 26"/>
                <a:gd name="T5" fmla="*/ 16 h 16"/>
                <a:gd name="T6" fmla="*/ 26 w 26"/>
                <a:gd name="T7" fmla="*/ 3 h 16"/>
                <a:gd name="T8" fmla="*/ 26 w 26"/>
                <a:gd name="T9" fmla="*/ 3 h 16"/>
                <a:gd name="T10" fmla="*/ 0 w 26"/>
                <a:gd name="T11" fmla="*/ 0 h 16"/>
              </a:gdLst>
              <a:ahLst/>
              <a:cxnLst>
                <a:cxn ang="0">
                  <a:pos x="T0" y="T1"/>
                </a:cxn>
                <a:cxn ang="0">
                  <a:pos x="T2" y="T3"/>
                </a:cxn>
                <a:cxn ang="0">
                  <a:pos x="T4" y="T5"/>
                </a:cxn>
                <a:cxn ang="0">
                  <a:pos x="T6" y="T7"/>
                </a:cxn>
                <a:cxn ang="0">
                  <a:pos x="T8" y="T9"/>
                </a:cxn>
                <a:cxn ang="0">
                  <a:pos x="T10" y="T11"/>
                </a:cxn>
              </a:cxnLst>
              <a:rect l="0" t="0" r="r" b="b"/>
              <a:pathLst>
                <a:path w="26" h="16">
                  <a:moveTo>
                    <a:pt x="0" y="0"/>
                  </a:moveTo>
                  <a:cubicBezTo>
                    <a:pt x="1" y="1"/>
                    <a:pt x="5" y="7"/>
                    <a:pt x="12" y="12"/>
                  </a:cubicBezTo>
                  <a:cubicBezTo>
                    <a:pt x="24" y="16"/>
                    <a:pt x="24" y="16"/>
                    <a:pt x="24" y="16"/>
                  </a:cubicBezTo>
                  <a:cubicBezTo>
                    <a:pt x="26" y="3"/>
                    <a:pt x="26" y="3"/>
                    <a:pt x="26" y="3"/>
                  </a:cubicBezTo>
                  <a:cubicBezTo>
                    <a:pt x="26" y="3"/>
                    <a:pt x="26" y="3"/>
                    <a:pt x="26" y="3"/>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1" name="Freeform 142">
              <a:extLst>
                <a:ext uri="{FF2B5EF4-FFF2-40B4-BE49-F238E27FC236}">
                  <a16:creationId xmlns:a16="http://schemas.microsoft.com/office/drawing/2014/main" id="{09DFB750-A1D0-47EF-91C8-CECD2AEE2F13}"/>
                </a:ext>
              </a:extLst>
            </p:cNvPr>
            <p:cNvSpPr>
              <a:spLocks/>
            </p:cNvSpPr>
            <p:nvPr/>
          </p:nvSpPr>
          <p:spPr bwMode="auto">
            <a:xfrm>
              <a:off x="9005888" y="3371850"/>
              <a:ext cx="57150" cy="44450"/>
            </a:xfrm>
            <a:custGeom>
              <a:avLst/>
              <a:gdLst>
                <a:gd name="T0" fmla="*/ 19 w 38"/>
                <a:gd name="T1" fmla="*/ 0 h 30"/>
                <a:gd name="T2" fmla="*/ 17 w 38"/>
                <a:gd name="T3" fmla="*/ 1 h 30"/>
                <a:gd name="T4" fmla="*/ 0 w 38"/>
                <a:gd name="T5" fmla="*/ 20 h 30"/>
                <a:gd name="T6" fmla="*/ 35 w 38"/>
                <a:gd name="T7" fmla="*/ 30 h 30"/>
                <a:gd name="T8" fmla="*/ 38 w 38"/>
                <a:gd name="T9" fmla="*/ 17 h 30"/>
                <a:gd name="T10" fmla="*/ 19 w 38"/>
                <a:gd name="T11" fmla="*/ 0 h 30"/>
              </a:gdLst>
              <a:ahLst/>
              <a:cxnLst>
                <a:cxn ang="0">
                  <a:pos x="T0" y="T1"/>
                </a:cxn>
                <a:cxn ang="0">
                  <a:pos x="T2" y="T3"/>
                </a:cxn>
                <a:cxn ang="0">
                  <a:pos x="T4" y="T5"/>
                </a:cxn>
                <a:cxn ang="0">
                  <a:pos x="T6" y="T7"/>
                </a:cxn>
                <a:cxn ang="0">
                  <a:pos x="T8" y="T9"/>
                </a:cxn>
                <a:cxn ang="0">
                  <a:pos x="T10" y="T11"/>
                </a:cxn>
              </a:cxnLst>
              <a:rect l="0" t="0" r="r" b="b"/>
              <a:pathLst>
                <a:path w="38" h="30">
                  <a:moveTo>
                    <a:pt x="19" y="0"/>
                  </a:moveTo>
                  <a:cubicBezTo>
                    <a:pt x="19" y="0"/>
                    <a:pt x="18" y="0"/>
                    <a:pt x="17" y="1"/>
                  </a:cubicBezTo>
                  <a:cubicBezTo>
                    <a:pt x="7" y="2"/>
                    <a:pt x="0" y="10"/>
                    <a:pt x="0" y="20"/>
                  </a:cubicBezTo>
                  <a:cubicBezTo>
                    <a:pt x="35" y="30"/>
                    <a:pt x="35" y="30"/>
                    <a:pt x="35" y="30"/>
                  </a:cubicBezTo>
                  <a:cubicBezTo>
                    <a:pt x="37" y="26"/>
                    <a:pt x="38" y="22"/>
                    <a:pt x="38" y="17"/>
                  </a:cubicBezTo>
                  <a:cubicBezTo>
                    <a:pt x="37" y="8"/>
                    <a:pt x="29" y="0"/>
                    <a:pt x="19" y="0"/>
                  </a:cubicBezTo>
                </a:path>
              </a:pathLst>
            </a:custGeom>
            <a:solidFill>
              <a:srgbClr val="FFD5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2" name="Freeform 143">
              <a:extLst>
                <a:ext uri="{FF2B5EF4-FFF2-40B4-BE49-F238E27FC236}">
                  <a16:creationId xmlns:a16="http://schemas.microsoft.com/office/drawing/2014/main" id="{2A3456E9-D31F-4F70-889D-16AB3712D3E1}"/>
                </a:ext>
              </a:extLst>
            </p:cNvPr>
            <p:cNvSpPr>
              <a:spLocks noEditPoints="1"/>
            </p:cNvSpPr>
            <p:nvPr/>
          </p:nvSpPr>
          <p:spPr bwMode="auto">
            <a:xfrm>
              <a:off x="9026525" y="3286125"/>
              <a:ext cx="25400" cy="57150"/>
            </a:xfrm>
            <a:custGeom>
              <a:avLst/>
              <a:gdLst>
                <a:gd name="T0" fmla="*/ 10 w 17"/>
                <a:gd name="T1" fmla="*/ 19 h 39"/>
                <a:gd name="T2" fmla="*/ 10 w 17"/>
                <a:gd name="T3" fmla="*/ 19 h 39"/>
                <a:gd name="T4" fmla="*/ 10 w 17"/>
                <a:gd name="T5" fmla="*/ 19 h 39"/>
                <a:gd name="T6" fmla="*/ 10 w 17"/>
                <a:gd name="T7" fmla="*/ 21 h 39"/>
                <a:gd name="T8" fmla="*/ 10 w 17"/>
                <a:gd name="T9" fmla="*/ 19 h 39"/>
                <a:gd name="T10" fmla="*/ 0 w 17"/>
                <a:gd name="T11" fmla="*/ 0 h 39"/>
                <a:gd name="T12" fmla="*/ 0 w 17"/>
                <a:gd name="T13" fmla="*/ 0 h 39"/>
                <a:gd name="T14" fmla="*/ 2 w 17"/>
                <a:gd name="T15" fmla="*/ 19 h 39"/>
                <a:gd name="T16" fmla="*/ 2 w 17"/>
                <a:gd name="T17" fmla="*/ 21 h 39"/>
                <a:gd name="T18" fmla="*/ 3 w 17"/>
                <a:gd name="T19" fmla="*/ 39 h 39"/>
                <a:gd name="T20" fmla="*/ 17 w 17"/>
                <a:gd name="T21" fmla="*/ 15 h 39"/>
                <a:gd name="T22" fmla="*/ 17 w 17"/>
                <a:gd name="T23" fmla="*/ 15 h 39"/>
                <a:gd name="T24" fmla="*/ 0 w 17"/>
                <a:gd name="T25" fmla="*/ 0 h 39"/>
                <a:gd name="T26" fmla="*/ 0 w 17"/>
                <a:gd name="T2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39">
                  <a:moveTo>
                    <a:pt x="10" y="19"/>
                  </a:moveTo>
                  <a:cubicBezTo>
                    <a:pt x="10" y="19"/>
                    <a:pt x="10" y="19"/>
                    <a:pt x="10" y="19"/>
                  </a:cubicBezTo>
                  <a:cubicBezTo>
                    <a:pt x="10" y="19"/>
                    <a:pt x="10" y="19"/>
                    <a:pt x="10" y="19"/>
                  </a:cubicBezTo>
                  <a:cubicBezTo>
                    <a:pt x="10" y="19"/>
                    <a:pt x="10" y="19"/>
                    <a:pt x="10" y="21"/>
                  </a:cubicBezTo>
                  <a:cubicBezTo>
                    <a:pt x="10" y="19"/>
                    <a:pt x="10" y="19"/>
                    <a:pt x="10" y="19"/>
                  </a:cubicBezTo>
                  <a:moveTo>
                    <a:pt x="0" y="0"/>
                  </a:moveTo>
                  <a:cubicBezTo>
                    <a:pt x="0" y="0"/>
                    <a:pt x="0" y="0"/>
                    <a:pt x="0" y="0"/>
                  </a:cubicBezTo>
                  <a:cubicBezTo>
                    <a:pt x="2" y="19"/>
                    <a:pt x="2" y="19"/>
                    <a:pt x="2" y="19"/>
                  </a:cubicBezTo>
                  <a:cubicBezTo>
                    <a:pt x="2" y="21"/>
                    <a:pt x="2" y="21"/>
                    <a:pt x="2" y="21"/>
                  </a:cubicBezTo>
                  <a:cubicBezTo>
                    <a:pt x="2" y="24"/>
                    <a:pt x="2" y="32"/>
                    <a:pt x="3" y="39"/>
                  </a:cubicBezTo>
                  <a:cubicBezTo>
                    <a:pt x="5" y="33"/>
                    <a:pt x="9" y="23"/>
                    <a:pt x="17" y="15"/>
                  </a:cubicBezTo>
                  <a:cubicBezTo>
                    <a:pt x="17" y="15"/>
                    <a:pt x="17" y="15"/>
                    <a:pt x="17" y="15"/>
                  </a:cubicBezTo>
                  <a:cubicBezTo>
                    <a:pt x="7" y="10"/>
                    <a:pt x="1" y="2"/>
                    <a:pt x="0" y="0"/>
                  </a:cubicBezTo>
                  <a:cubicBezTo>
                    <a:pt x="0" y="0"/>
                    <a:pt x="0" y="0"/>
                    <a:pt x="0" y="0"/>
                  </a:cubicBezTo>
                </a:path>
              </a:pathLst>
            </a:custGeom>
            <a:solidFill>
              <a:srgbClr val="FFD5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3" name="Freeform 144">
              <a:extLst>
                <a:ext uri="{FF2B5EF4-FFF2-40B4-BE49-F238E27FC236}">
                  <a16:creationId xmlns:a16="http://schemas.microsoft.com/office/drawing/2014/main" id="{534FC600-7109-46DF-92C1-6EA6747A9AAE}"/>
                </a:ext>
              </a:extLst>
            </p:cNvPr>
            <p:cNvSpPr>
              <a:spLocks/>
            </p:cNvSpPr>
            <p:nvPr/>
          </p:nvSpPr>
          <p:spPr bwMode="auto">
            <a:xfrm>
              <a:off x="8977313" y="3343275"/>
              <a:ext cx="17462" cy="22225"/>
            </a:xfrm>
            <a:custGeom>
              <a:avLst/>
              <a:gdLst>
                <a:gd name="T0" fmla="*/ 7 w 12"/>
                <a:gd name="T1" fmla="*/ 0 h 15"/>
                <a:gd name="T2" fmla="*/ 7 w 12"/>
                <a:gd name="T3" fmla="*/ 0 h 15"/>
                <a:gd name="T4" fmla="*/ 6 w 12"/>
                <a:gd name="T5" fmla="*/ 0 h 15"/>
                <a:gd name="T6" fmla="*/ 4 w 12"/>
                <a:gd name="T7" fmla="*/ 1 h 15"/>
                <a:gd name="T8" fmla="*/ 0 w 12"/>
                <a:gd name="T9" fmla="*/ 9 h 15"/>
                <a:gd name="T10" fmla="*/ 6 w 12"/>
                <a:gd name="T11" fmla="*/ 15 h 15"/>
                <a:gd name="T12" fmla="*/ 12 w 12"/>
                <a:gd name="T13" fmla="*/ 1 h 15"/>
                <a:gd name="T14" fmla="*/ 12 w 12"/>
                <a:gd name="T15" fmla="*/ 1 h 15"/>
                <a:gd name="T16" fmla="*/ 12 w 12"/>
                <a:gd name="T17" fmla="*/ 1 h 15"/>
                <a:gd name="T18" fmla="*/ 12 w 12"/>
                <a:gd name="T19" fmla="*/ 1 h 15"/>
                <a:gd name="T20" fmla="*/ 11 w 12"/>
                <a:gd name="T21" fmla="*/ 1 h 15"/>
                <a:gd name="T22" fmla="*/ 7 w 12"/>
                <a:gd name="T23" fmla="*/ 0 h 15"/>
                <a:gd name="T24" fmla="*/ 7 w 12"/>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5">
                  <a:moveTo>
                    <a:pt x="7" y="0"/>
                  </a:moveTo>
                  <a:cubicBezTo>
                    <a:pt x="7" y="0"/>
                    <a:pt x="7" y="0"/>
                    <a:pt x="7" y="0"/>
                  </a:cubicBezTo>
                  <a:cubicBezTo>
                    <a:pt x="6" y="0"/>
                    <a:pt x="6" y="0"/>
                    <a:pt x="6" y="0"/>
                  </a:cubicBezTo>
                  <a:cubicBezTo>
                    <a:pt x="6" y="0"/>
                    <a:pt x="5" y="0"/>
                    <a:pt x="4" y="1"/>
                  </a:cubicBezTo>
                  <a:cubicBezTo>
                    <a:pt x="0" y="9"/>
                    <a:pt x="0" y="9"/>
                    <a:pt x="0" y="9"/>
                  </a:cubicBezTo>
                  <a:cubicBezTo>
                    <a:pt x="2" y="11"/>
                    <a:pt x="4" y="13"/>
                    <a:pt x="6" y="15"/>
                  </a:cubicBezTo>
                  <a:cubicBezTo>
                    <a:pt x="7" y="9"/>
                    <a:pt x="8" y="4"/>
                    <a:pt x="12" y="1"/>
                  </a:cubicBezTo>
                  <a:cubicBezTo>
                    <a:pt x="12" y="1"/>
                    <a:pt x="12" y="1"/>
                    <a:pt x="12" y="1"/>
                  </a:cubicBezTo>
                  <a:cubicBezTo>
                    <a:pt x="12" y="1"/>
                    <a:pt x="12" y="1"/>
                    <a:pt x="12" y="1"/>
                  </a:cubicBezTo>
                  <a:cubicBezTo>
                    <a:pt x="12" y="1"/>
                    <a:pt x="12" y="1"/>
                    <a:pt x="12" y="1"/>
                  </a:cubicBezTo>
                  <a:cubicBezTo>
                    <a:pt x="12" y="1"/>
                    <a:pt x="11" y="1"/>
                    <a:pt x="11" y="1"/>
                  </a:cubicBezTo>
                  <a:cubicBezTo>
                    <a:pt x="10" y="1"/>
                    <a:pt x="8" y="0"/>
                    <a:pt x="7" y="0"/>
                  </a:cubicBezTo>
                  <a:cubicBezTo>
                    <a:pt x="7" y="0"/>
                    <a:pt x="7" y="0"/>
                    <a:pt x="7" y="0"/>
                  </a:cubicBezTo>
                </a:path>
              </a:pathLst>
            </a:custGeom>
            <a:solidFill>
              <a:srgbClr val="FFD5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4" name="Freeform 145">
              <a:extLst>
                <a:ext uri="{FF2B5EF4-FFF2-40B4-BE49-F238E27FC236}">
                  <a16:creationId xmlns:a16="http://schemas.microsoft.com/office/drawing/2014/main" id="{300C9C90-133A-4061-97C4-D7D8AE71A18B}"/>
                </a:ext>
              </a:extLst>
            </p:cNvPr>
            <p:cNvSpPr>
              <a:spLocks noEditPoints="1"/>
            </p:cNvSpPr>
            <p:nvPr/>
          </p:nvSpPr>
          <p:spPr bwMode="auto">
            <a:xfrm>
              <a:off x="9042400" y="3314700"/>
              <a:ext cx="0" cy="3175"/>
            </a:xfrm>
            <a:custGeom>
              <a:avLst/>
              <a:gdLst>
                <a:gd name="T0" fmla="*/ 0 h 2"/>
                <a:gd name="T1" fmla="*/ 2 h 2"/>
                <a:gd name="T2" fmla="*/ 0 h 2"/>
                <a:gd name="T3" fmla="*/ 0 h 2"/>
                <a:gd name="T4" fmla="*/ 0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cubicBezTo>
                    <a:pt x="0" y="2"/>
                    <a:pt x="0" y="2"/>
                    <a:pt x="0" y="2"/>
                  </a:cubicBezTo>
                  <a:cubicBezTo>
                    <a:pt x="0" y="0"/>
                    <a:pt x="0" y="0"/>
                    <a:pt x="0" y="0"/>
                  </a:cubicBezTo>
                  <a:moveTo>
                    <a:pt x="0" y="0"/>
                  </a:moveTo>
                  <a:cubicBezTo>
                    <a:pt x="0" y="0"/>
                    <a:pt x="0" y="0"/>
                    <a:pt x="0" y="0"/>
                  </a:cubicBezTo>
                  <a:cubicBezTo>
                    <a:pt x="0" y="0"/>
                    <a:pt x="0" y="0"/>
                    <a:pt x="0" y="0"/>
                  </a:cubicBezTo>
                </a:path>
              </a:pathLst>
            </a:custGeom>
            <a:solidFill>
              <a:srgbClr val="FFD5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5" name="Freeform 146">
              <a:extLst>
                <a:ext uri="{FF2B5EF4-FFF2-40B4-BE49-F238E27FC236}">
                  <a16:creationId xmlns:a16="http://schemas.microsoft.com/office/drawing/2014/main" id="{8647C6BA-ACA0-4E4B-909A-F11D8318A498}"/>
                </a:ext>
              </a:extLst>
            </p:cNvPr>
            <p:cNvSpPr>
              <a:spLocks/>
            </p:cNvSpPr>
            <p:nvPr/>
          </p:nvSpPr>
          <p:spPr bwMode="auto">
            <a:xfrm>
              <a:off x="8936038" y="3168650"/>
              <a:ext cx="241300" cy="298450"/>
            </a:xfrm>
            <a:custGeom>
              <a:avLst/>
              <a:gdLst>
                <a:gd name="T0" fmla="*/ 81 w 163"/>
                <a:gd name="T1" fmla="*/ 4 h 203"/>
                <a:gd name="T2" fmla="*/ 0 w 163"/>
                <a:gd name="T3" fmla="*/ 155 h 203"/>
                <a:gd name="T4" fmla="*/ 155 w 163"/>
                <a:gd name="T5" fmla="*/ 202 h 203"/>
                <a:gd name="T6" fmla="*/ 162 w 163"/>
                <a:gd name="T7" fmla="*/ 198 h 203"/>
                <a:gd name="T8" fmla="*/ 158 w 163"/>
                <a:gd name="T9" fmla="*/ 191 h 203"/>
                <a:gd name="T10" fmla="*/ 17 w 163"/>
                <a:gd name="T11" fmla="*/ 148 h 203"/>
                <a:gd name="T12" fmla="*/ 92 w 163"/>
                <a:gd name="T13" fmla="*/ 9 h 203"/>
                <a:gd name="T14" fmla="*/ 89 w 163"/>
                <a:gd name="T15" fmla="*/ 1 h 203"/>
                <a:gd name="T16" fmla="*/ 81 w 163"/>
                <a:gd name="T17" fmla="*/ 4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203">
                  <a:moveTo>
                    <a:pt x="81" y="4"/>
                  </a:moveTo>
                  <a:cubicBezTo>
                    <a:pt x="0" y="155"/>
                    <a:pt x="0" y="155"/>
                    <a:pt x="0" y="155"/>
                  </a:cubicBezTo>
                  <a:cubicBezTo>
                    <a:pt x="155" y="202"/>
                    <a:pt x="155" y="202"/>
                    <a:pt x="155" y="202"/>
                  </a:cubicBezTo>
                  <a:cubicBezTo>
                    <a:pt x="158" y="203"/>
                    <a:pt x="161" y="201"/>
                    <a:pt x="162" y="198"/>
                  </a:cubicBezTo>
                  <a:cubicBezTo>
                    <a:pt x="163" y="195"/>
                    <a:pt x="162" y="192"/>
                    <a:pt x="158" y="191"/>
                  </a:cubicBezTo>
                  <a:cubicBezTo>
                    <a:pt x="17" y="148"/>
                    <a:pt x="17" y="148"/>
                    <a:pt x="17" y="148"/>
                  </a:cubicBezTo>
                  <a:cubicBezTo>
                    <a:pt x="92" y="9"/>
                    <a:pt x="92" y="9"/>
                    <a:pt x="92" y="9"/>
                  </a:cubicBezTo>
                  <a:cubicBezTo>
                    <a:pt x="93" y="7"/>
                    <a:pt x="92" y="3"/>
                    <a:pt x="89" y="1"/>
                  </a:cubicBezTo>
                  <a:cubicBezTo>
                    <a:pt x="86" y="0"/>
                    <a:pt x="83" y="1"/>
                    <a:pt x="81" y="4"/>
                  </a:cubicBezTo>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6" name="Freeform 147">
              <a:extLst>
                <a:ext uri="{FF2B5EF4-FFF2-40B4-BE49-F238E27FC236}">
                  <a16:creationId xmlns:a16="http://schemas.microsoft.com/office/drawing/2014/main" id="{86737667-E543-4CDB-9D4A-8D44E830DFE5}"/>
                </a:ext>
              </a:extLst>
            </p:cNvPr>
            <p:cNvSpPr>
              <a:spLocks/>
            </p:cNvSpPr>
            <p:nvPr/>
          </p:nvSpPr>
          <p:spPr bwMode="auto">
            <a:xfrm>
              <a:off x="8899525" y="3346450"/>
              <a:ext cx="96837" cy="95250"/>
            </a:xfrm>
            <a:custGeom>
              <a:avLst/>
              <a:gdLst>
                <a:gd name="T0" fmla="*/ 65 w 65"/>
                <a:gd name="T1" fmla="*/ 32 h 65"/>
                <a:gd name="T2" fmla="*/ 33 w 65"/>
                <a:gd name="T3" fmla="*/ 65 h 65"/>
                <a:gd name="T4" fmla="*/ 0 w 65"/>
                <a:gd name="T5" fmla="*/ 33 h 65"/>
                <a:gd name="T6" fmla="*/ 32 w 65"/>
                <a:gd name="T7" fmla="*/ 0 h 65"/>
                <a:gd name="T8" fmla="*/ 65 w 65"/>
                <a:gd name="T9" fmla="*/ 32 h 65"/>
              </a:gdLst>
              <a:ahLst/>
              <a:cxnLst>
                <a:cxn ang="0">
                  <a:pos x="T0" y="T1"/>
                </a:cxn>
                <a:cxn ang="0">
                  <a:pos x="T2" y="T3"/>
                </a:cxn>
                <a:cxn ang="0">
                  <a:pos x="T4" y="T5"/>
                </a:cxn>
                <a:cxn ang="0">
                  <a:pos x="T6" y="T7"/>
                </a:cxn>
                <a:cxn ang="0">
                  <a:pos x="T8" y="T9"/>
                </a:cxn>
              </a:cxnLst>
              <a:rect l="0" t="0" r="r" b="b"/>
              <a:pathLst>
                <a:path w="65" h="65">
                  <a:moveTo>
                    <a:pt x="65" y="32"/>
                  </a:moveTo>
                  <a:cubicBezTo>
                    <a:pt x="65" y="50"/>
                    <a:pt x="51" y="64"/>
                    <a:pt x="33" y="65"/>
                  </a:cubicBezTo>
                  <a:cubicBezTo>
                    <a:pt x="15" y="65"/>
                    <a:pt x="0" y="51"/>
                    <a:pt x="0" y="33"/>
                  </a:cubicBezTo>
                  <a:cubicBezTo>
                    <a:pt x="0" y="15"/>
                    <a:pt x="14" y="0"/>
                    <a:pt x="32" y="0"/>
                  </a:cubicBezTo>
                  <a:cubicBezTo>
                    <a:pt x="50" y="0"/>
                    <a:pt x="64" y="14"/>
                    <a:pt x="65" y="32"/>
                  </a:cubicBezTo>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7" name="Freeform 148">
              <a:extLst>
                <a:ext uri="{FF2B5EF4-FFF2-40B4-BE49-F238E27FC236}">
                  <a16:creationId xmlns:a16="http://schemas.microsoft.com/office/drawing/2014/main" id="{B6AD9761-2C7F-4329-B5B4-8F4C1F5763EC}"/>
                </a:ext>
              </a:extLst>
            </p:cNvPr>
            <p:cNvSpPr>
              <a:spLocks/>
            </p:cNvSpPr>
            <p:nvPr/>
          </p:nvSpPr>
          <p:spPr bwMode="auto">
            <a:xfrm>
              <a:off x="8913813" y="3359150"/>
              <a:ext cx="68262" cy="68262"/>
            </a:xfrm>
            <a:custGeom>
              <a:avLst/>
              <a:gdLst>
                <a:gd name="T0" fmla="*/ 46 w 46"/>
                <a:gd name="T1" fmla="*/ 23 h 46"/>
                <a:gd name="T2" fmla="*/ 24 w 46"/>
                <a:gd name="T3" fmla="*/ 46 h 46"/>
                <a:gd name="T4" fmla="*/ 0 w 46"/>
                <a:gd name="T5" fmla="*/ 24 h 46"/>
                <a:gd name="T6" fmla="*/ 23 w 46"/>
                <a:gd name="T7" fmla="*/ 1 h 46"/>
                <a:gd name="T8" fmla="*/ 46 w 46"/>
                <a:gd name="T9" fmla="*/ 23 h 46"/>
              </a:gdLst>
              <a:ahLst/>
              <a:cxnLst>
                <a:cxn ang="0">
                  <a:pos x="T0" y="T1"/>
                </a:cxn>
                <a:cxn ang="0">
                  <a:pos x="T2" y="T3"/>
                </a:cxn>
                <a:cxn ang="0">
                  <a:pos x="T4" y="T5"/>
                </a:cxn>
                <a:cxn ang="0">
                  <a:pos x="T6" y="T7"/>
                </a:cxn>
                <a:cxn ang="0">
                  <a:pos x="T8" y="T9"/>
                </a:cxn>
              </a:cxnLst>
              <a:rect l="0" t="0" r="r" b="b"/>
              <a:pathLst>
                <a:path w="46" h="46">
                  <a:moveTo>
                    <a:pt x="46" y="23"/>
                  </a:moveTo>
                  <a:cubicBezTo>
                    <a:pt x="46" y="36"/>
                    <a:pt x="36" y="46"/>
                    <a:pt x="24" y="46"/>
                  </a:cubicBezTo>
                  <a:cubicBezTo>
                    <a:pt x="11" y="46"/>
                    <a:pt x="1" y="36"/>
                    <a:pt x="0" y="24"/>
                  </a:cubicBezTo>
                  <a:cubicBezTo>
                    <a:pt x="0" y="11"/>
                    <a:pt x="10" y="1"/>
                    <a:pt x="23" y="1"/>
                  </a:cubicBezTo>
                  <a:cubicBezTo>
                    <a:pt x="35" y="0"/>
                    <a:pt x="46" y="10"/>
                    <a:pt x="46" y="2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8" name="Freeform 149">
              <a:extLst>
                <a:ext uri="{FF2B5EF4-FFF2-40B4-BE49-F238E27FC236}">
                  <a16:creationId xmlns:a16="http://schemas.microsoft.com/office/drawing/2014/main" id="{88AF5797-CFF5-4CD8-B8E4-F48E5C02CFD2}"/>
                </a:ext>
              </a:extLst>
            </p:cNvPr>
            <p:cNvSpPr>
              <a:spLocks noEditPoints="1"/>
            </p:cNvSpPr>
            <p:nvPr/>
          </p:nvSpPr>
          <p:spPr bwMode="auto">
            <a:xfrm>
              <a:off x="8947150" y="3427413"/>
              <a:ext cx="1587" cy="0"/>
            </a:xfrm>
            <a:custGeom>
              <a:avLst/>
              <a:gdLst>
                <a:gd name="T0" fmla="*/ 0 w 1"/>
                <a:gd name="T1" fmla="*/ 0 w 1"/>
                <a:gd name="T2" fmla="*/ 0 w 1"/>
                <a:gd name="T3" fmla="*/ 0 w 1"/>
                <a:gd name="T4" fmla="*/ 1 w 1"/>
                <a:gd name="T5" fmla="*/ 1 w 1"/>
                <a:gd name="T6" fmla="*/ 1 w 1"/>
                <a:gd name="T7" fmla="*/ 1 w 1"/>
                <a:gd name="T8" fmla="*/ 1 w 1"/>
                <a:gd name="T9" fmla="*/ 1 w 1"/>
                <a:gd name="T10" fmla="*/ 1 w 1"/>
                <a:gd name="T11" fmla="*/ 1 w 1"/>
                <a:gd name="T12" fmla="*/ 1 w 1"/>
                <a:gd name="T13" fmla="*/ 1 w 1"/>
                <a:gd name="T14" fmla="*/ 1 w 1"/>
                <a:gd name="T15" fmla="*/ 1 w 1"/>
                <a:gd name="T16" fmla="*/ 1 w 1"/>
                <a:gd name="T17" fmla="*/ 1 w 1"/>
                <a:gd name="T18" fmla="*/ 1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 ang="0">
                  <a:pos x="T15" y="0"/>
                </a:cxn>
                <a:cxn ang="0">
                  <a:pos x="T16" y="0"/>
                </a:cxn>
                <a:cxn ang="0">
                  <a:pos x="T17" y="0"/>
                </a:cxn>
                <a:cxn ang="0">
                  <a:pos x="T18" y="0"/>
                </a:cxn>
              </a:cxnLst>
              <a:rect l="0" t="0" r="r" b="b"/>
              <a:pathLst>
                <a:path w="1">
                  <a:moveTo>
                    <a:pt x="0" y="0"/>
                  </a:moveTo>
                  <a:cubicBezTo>
                    <a:pt x="0" y="0"/>
                    <a:pt x="0" y="0"/>
                    <a:pt x="0" y="0"/>
                  </a:cubicBezTo>
                  <a:cubicBezTo>
                    <a:pt x="0" y="0"/>
                    <a:pt x="0" y="0"/>
                    <a:pt x="0" y="0"/>
                  </a:cubicBezTo>
                  <a:cubicBezTo>
                    <a:pt x="0" y="0"/>
                    <a:pt x="0" y="0"/>
                    <a:pt x="0"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path>
              </a:pathLst>
            </a:custGeom>
            <a:solidFill>
              <a:srgbClr val="E5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09" name="Freeform 150">
              <a:extLst>
                <a:ext uri="{FF2B5EF4-FFF2-40B4-BE49-F238E27FC236}">
                  <a16:creationId xmlns:a16="http://schemas.microsoft.com/office/drawing/2014/main" id="{2113D952-AF7E-44F4-87F0-3E9BF47075D8}"/>
                </a:ext>
              </a:extLst>
            </p:cNvPr>
            <p:cNvSpPr>
              <a:spLocks/>
            </p:cNvSpPr>
            <p:nvPr/>
          </p:nvSpPr>
          <p:spPr bwMode="auto">
            <a:xfrm>
              <a:off x="8913813" y="3371850"/>
              <a:ext cx="57150" cy="55562"/>
            </a:xfrm>
            <a:custGeom>
              <a:avLst/>
              <a:gdLst>
                <a:gd name="T0" fmla="*/ 7 w 39"/>
                <a:gd name="T1" fmla="*/ 0 h 38"/>
                <a:gd name="T2" fmla="*/ 0 w 39"/>
                <a:gd name="T3" fmla="*/ 16 h 38"/>
                <a:gd name="T4" fmla="*/ 23 w 39"/>
                <a:gd name="T5" fmla="*/ 38 h 38"/>
                <a:gd name="T6" fmla="*/ 23 w 39"/>
                <a:gd name="T7" fmla="*/ 38 h 38"/>
                <a:gd name="T8" fmla="*/ 24 w 39"/>
                <a:gd name="T9" fmla="*/ 38 h 38"/>
                <a:gd name="T10" fmla="*/ 24 w 39"/>
                <a:gd name="T11" fmla="*/ 38 h 38"/>
                <a:gd name="T12" fmla="*/ 24 w 39"/>
                <a:gd name="T13" fmla="*/ 38 h 38"/>
                <a:gd name="T14" fmla="*/ 24 w 39"/>
                <a:gd name="T15" fmla="*/ 38 h 38"/>
                <a:gd name="T16" fmla="*/ 24 w 39"/>
                <a:gd name="T17" fmla="*/ 38 h 38"/>
                <a:gd name="T18" fmla="*/ 24 w 39"/>
                <a:gd name="T19" fmla="*/ 38 h 38"/>
                <a:gd name="T20" fmla="*/ 24 w 39"/>
                <a:gd name="T21" fmla="*/ 38 h 38"/>
                <a:gd name="T22" fmla="*/ 24 w 39"/>
                <a:gd name="T23" fmla="*/ 38 h 38"/>
                <a:gd name="T24" fmla="*/ 24 w 39"/>
                <a:gd name="T25" fmla="*/ 38 h 38"/>
                <a:gd name="T26" fmla="*/ 24 w 39"/>
                <a:gd name="T27" fmla="*/ 38 h 38"/>
                <a:gd name="T28" fmla="*/ 24 w 39"/>
                <a:gd name="T29" fmla="*/ 38 h 38"/>
                <a:gd name="T30" fmla="*/ 39 w 39"/>
                <a:gd name="T31" fmla="*/ 32 h 38"/>
                <a:gd name="T32" fmla="*/ 7 w 39"/>
                <a:gd name="T3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 h="38">
                  <a:moveTo>
                    <a:pt x="7" y="0"/>
                  </a:moveTo>
                  <a:cubicBezTo>
                    <a:pt x="3" y="4"/>
                    <a:pt x="0" y="9"/>
                    <a:pt x="0" y="16"/>
                  </a:cubicBezTo>
                  <a:cubicBezTo>
                    <a:pt x="1" y="28"/>
                    <a:pt x="11" y="38"/>
                    <a:pt x="23" y="38"/>
                  </a:cubicBezTo>
                  <a:cubicBezTo>
                    <a:pt x="23" y="38"/>
                    <a:pt x="23" y="38"/>
                    <a:pt x="23" y="38"/>
                  </a:cubicBezTo>
                  <a:cubicBezTo>
                    <a:pt x="23" y="38"/>
                    <a:pt x="23" y="38"/>
                    <a:pt x="24" y="38"/>
                  </a:cubicBezTo>
                  <a:cubicBezTo>
                    <a:pt x="24" y="38"/>
                    <a:pt x="24" y="38"/>
                    <a:pt x="24" y="38"/>
                  </a:cubicBezTo>
                  <a:cubicBezTo>
                    <a:pt x="24" y="38"/>
                    <a:pt x="24" y="38"/>
                    <a:pt x="24" y="38"/>
                  </a:cubicBezTo>
                  <a:cubicBezTo>
                    <a:pt x="24" y="38"/>
                    <a:pt x="24" y="38"/>
                    <a:pt x="24" y="38"/>
                  </a:cubicBezTo>
                  <a:cubicBezTo>
                    <a:pt x="24" y="38"/>
                    <a:pt x="24" y="38"/>
                    <a:pt x="24" y="38"/>
                  </a:cubicBezTo>
                  <a:cubicBezTo>
                    <a:pt x="24" y="38"/>
                    <a:pt x="24" y="38"/>
                    <a:pt x="24" y="38"/>
                  </a:cubicBezTo>
                  <a:cubicBezTo>
                    <a:pt x="24" y="38"/>
                    <a:pt x="24" y="38"/>
                    <a:pt x="24" y="38"/>
                  </a:cubicBezTo>
                  <a:cubicBezTo>
                    <a:pt x="24" y="38"/>
                    <a:pt x="24" y="38"/>
                    <a:pt x="24" y="38"/>
                  </a:cubicBezTo>
                  <a:cubicBezTo>
                    <a:pt x="24" y="38"/>
                    <a:pt x="24" y="38"/>
                    <a:pt x="24" y="38"/>
                  </a:cubicBezTo>
                  <a:cubicBezTo>
                    <a:pt x="24" y="38"/>
                    <a:pt x="24" y="38"/>
                    <a:pt x="24" y="38"/>
                  </a:cubicBezTo>
                  <a:cubicBezTo>
                    <a:pt x="24" y="38"/>
                    <a:pt x="24" y="38"/>
                    <a:pt x="24" y="38"/>
                  </a:cubicBezTo>
                  <a:cubicBezTo>
                    <a:pt x="30" y="38"/>
                    <a:pt x="35" y="35"/>
                    <a:pt x="39" y="32"/>
                  </a:cubicBezTo>
                  <a:cubicBezTo>
                    <a:pt x="7" y="0"/>
                    <a:pt x="7" y="0"/>
                    <a:pt x="7"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0" name="Freeform 151">
              <a:extLst>
                <a:ext uri="{FF2B5EF4-FFF2-40B4-BE49-F238E27FC236}">
                  <a16:creationId xmlns:a16="http://schemas.microsoft.com/office/drawing/2014/main" id="{5B5BB4B6-A524-4046-983C-A4DF868BDF57}"/>
                </a:ext>
              </a:extLst>
            </p:cNvPr>
            <p:cNvSpPr>
              <a:spLocks/>
            </p:cNvSpPr>
            <p:nvPr/>
          </p:nvSpPr>
          <p:spPr bwMode="auto">
            <a:xfrm>
              <a:off x="9070975" y="3340100"/>
              <a:ext cx="20637" cy="20637"/>
            </a:xfrm>
            <a:custGeom>
              <a:avLst/>
              <a:gdLst>
                <a:gd name="T0" fmla="*/ 6 w 15"/>
                <a:gd name="T1" fmla="*/ 1 h 15"/>
                <a:gd name="T2" fmla="*/ 4 w 15"/>
                <a:gd name="T3" fmla="*/ 2 h 15"/>
                <a:gd name="T4" fmla="*/ 1 w 15"/>
                <a:gd name="T5" fmla="*/ 9 h 15"/>
                <a:gd name="T6" fmla="*/ 2 w 15"/>
                <a:gd name="T7" fmla="*/ 12 h 15"/>
                <a:gd name="T8" fmla="*/ 9 w 15"/>
                <a:gd name="T9" fmla="*/ 14 h 15"/>
                <a:gd name="T10" fmla="*/ 14 w 15"/>
                <a:gd name="T11" fmla="*/ 6 h 15"/>
                <a:gd name="T12" fmla="*/ 6 w 15"/>
                <a:gd name="T13" fmla="*/ 1 h 15"/>
              </a:gdLst>
              <a:ahLst/>
              <a:cxnLst>
                <a:cxn ang="0">
                  <a:pos x="T0" y="T1"/>
                </a:cxn>
                <a:cxn ang="0">
                  <a:pos x="T2" y="T3"/>
                </a:cxn>
                <a:cxn ang="0">
                  <a:pos x="T4" y="T5"/>
                </a:cxn>
                <a:cxn ang="0">
                  <a:pos x="T6" y="T7"/>
                </a:cxn>
                <a:cxn ang="0">
                  <a:pos x="T8" y="T9"/>
                </a:cxn>
                <a:cxn ang="0">
                  <a:pos x="T10" y="T11"/>
                </a:cxn>
                <a:cxn ang="0">
                  <a:pos x="T12" y="T13"/>
                </a:cxn>
              </a:cxnLst>
              <a:rect l="0" t="0" r="r" b="b"/>
              <a:pathLst>
                <a:path w="15" h="15">
                  <a:moveTo>
                    <a:pt x="6" y="1"/>
                  </a:moveTo>
                  <a:cubicBezTo>
                    <a:pt x="5" y="1"/>
                    <a:pt x="5" y="1"/>
                    <a:pt x="4" y="2"/>
                  </a:cubicBezTo>
                  <a:cubicBezTo>
                    <a:pt x="2" y="3"/>
                    <a:pt x="0" y="6"/>
                    <a:pt x="1" y="9"/>
                  </a:cubicBezTo>
                  <a:cubicBezTo>
                    <a:pt x="1" y="10"/>
                    <a:pt x="2" y="11"/>
                    <a:pt x="2" y="12"/>
                  </a:cubicBezTo>
                  <a:cubicBezTo>
                    <a:pt x="4" y="14"/>
                    <a:pt x="6" y="15"/>
                    <a:pt x="9" y="14"/>
                  </a:cubicBezTo>
                  <a:cubicBezTo>
                    <a:pt x="13" y="13"/>
                    <a:pt x="15" y="10"/>
                    <a:pt x="14" y="6"/>
                  </a:cubicBezTo>
                  <a:cubicBezTo>
                    <a:pt x="14" y="2"/>
                    <a:pt x="10" y="0"/>
                    <a:pt x="6"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1" name="Freeform 152">
              <a:extLst>
                <a:ext uri="{FF2B5EF4-FFF2-40B4-BE49-F238E27FC236}">
                  <a16:creationId xmlns:a16="http://schemas.microsoft.com/office/drawing/2014/main" id="{7F8ADE9B-7773-4B13-926B-773A7C0B86C8}"/>
                </a:ext>
              </a:extLst>
            </p:cNvPr>
            <p:cNvSpPr>
              <a:spLocks noEditPoints="1"/>
            </p:cNvSpPr>
            <p:nvPr/>
          </p:nvSpPr>
          <p:spPr bwMode="auto">
            <a:xfrm>
              <a:off x="8193088" y="3429000"/>
              <a:ext cx="1138237" cy="909637"/>
            </a:xfrm>
            <a:custGeom>
              <a:avLst/>
              <a:gdLst>
                <a:gd name="T0" fmla="*/ 524 w 769"/>
                <a:gd name="T1" fmla="*/ 319 h 618"/>
                <a:gd name="T2" fmla="*/ 530 w 769"/>
                <a:gd name="T3" fmla="*/ 324 h 618"/>
                <a:gd name="T4" fmla="*/ 548 w 769"/>
                <a:gd name="T5" fmla="*/ 340 h 618"/>
                <a:gd name="T6" fmla="*/ 564 w 769"/>
                <a:gd name="T7" fmla="*/ 357 h 618"/>
                <a:gd name="T8" fmla="*/ 594 w 769"/>
                <a:gd name="T9" fmla="*/ 385 h 618"/>
                <a:gd name="T10" fmla="*/ 613 w 769"/>
                <a:gd name="T11" fmla="*/ 399 h 618"/>
                <a:gd name="T12" fmla="*/ 630 w 769"/>
                <a:gd name="T13" fmla="*/ 416 h 618"/>
                <a:gd name="T14" fmla="*/ 664 w 769"/>
                <a:gd name="T15" fmla="*/ 450 h 618"/>
                <a:gd name="T16" fmla="*/ 669 w 769"/>
                <a:gd name="T17" fmla="*/ 456 h 618"/>
                <a:gd name="T18" fmla="*/ 686 w 769"/>
                <a:gd name="T19" fmla="*/ 474 h 618"/>
                <a:gd name="T20" fmla="*/ 700 w 769"/>
                <a:gd name="T21" fmla="*/ 493 h 618"/>
                <a:gd name="T22" fmla="*/ 725 w 769"/>
                <a:gd name="T23" fmla="*/ 524 h 618"/>
                <a:gd name="T24" fmla="*/ 742 w 769"/>
                <a:gd name="T25" fmla="*/ 542 h 618"/>
                <a:gd name="T26" fmla="*/ 765 w 769"/>
                <a:gd name="T27" fmla="*/ 584 h 618"/>
                <a:gd name="T28" fmla="*/ 769 w 769"/>
                <a:gd name="T29" fmla="*/ 600 h 618"/>
                <a:gd name="T30" fmla="*/ 746 w 769"/>
                <a:gd name="T31" fmla="*/ 618 h 618"/>
                <a:gd name="T32" fmla="*/ 746 w 769"/>
                <a:gd name="T33" fmla="*/ 618 h 618"/>
                <a:gd name="T34" fmla="*/ 699 w 769"/>
                <a:gd name="T35" fmla="*/ 606 h 618"/>
                <a:gd name="T36" fmla="*/ 691 w 769"/>
                <a:gd name="T37" fmla="*/ 604 h 618"/>
                <a:gd name="T38" fmla="*/ 670 w 769"/>
                <a:gd name="T39" fmla="*/ 592 h 618"/>
                <a:gd name="T40" fmla="*/ 635 w 769"/>
                <a:gd name="T41" fmla="*/ 574 h 618"/>
                <a:gd name="T42" fmla="*/ 612 w 769"/>
                <a:gd name="T43" fmla="*/ 564 h 618"/>
                <a:gd name="T44" fmla="*/ 592 w 769"/>
                <a:gd name="T45" fmla="*/ 552 h 618"/>
                <a:gd name="T46" fmla="*/ 551 w 769"/>
                <a:gd name="T47" fmla="*/ 527 h 618"/>
                <a:gd name="T48" fmla="*/ 531 w 769"/>
                <a:gd name="T49" fmla="*/ 514 h 618"/>
                <a:gd name="T50" fmla="*/ 524 w 769"/>
                <a:gd name="T51" fmla="*/ 509 h 618"/>
                <a:gd name="T52" fmla="*/ 505 w 769"/>
                <a:gd name="T53" fmla="*/ 494 h 618"/>
                <a:gd name="T54" fmla="*/ 472 w 769"/>
                <a:gd name="T55" fmla="*/ 471 h 618"/>
                <a:gd name="T56" fmla="*/ 451 w 769"/>
                <a:gd name="T57" fmla="*/ 459 h 618"/>
                <a:gd name="T58" fmla="*/ 432 w 769"/>
                <a:gd name="T59" fmla="*/ 445 h 618"/>
                <a:gd name="T60" fmla="*/ 393 w 769"/>
                <a:gd name="T61" fmla="*/ 417 h 618"/>
                <a:gd name="T62" fmla="*/ 387 w 769"/>
                <a:gd name="T63" fmla="*/ 412 h 618"/>
                <a:gd name="T64" fmla="*/ 369 w 769"/>
                <a:gd name="T65" fmla="*/ 395 h 618"/>
                <a:gd name="T66" fmla="*/ 351 w 769"/>
                <a:gd name="T67" fmla="*/ 380 h 618"/>
                <a:gd name="T68" fmla="*/ 332 w 769"/>
                <a:gd name="T69" fmla="*/ 366 h 618"/>
                <a:gd name="T70" fmla="*/ 301 w 769"/>
                <a:gd name="T71" fmla="*/ 340 h 618"/>
                <a:gd name="T72" fmla="*/ 281 w 769"/>
                <a:gd name="T73" fmla="*/ 327 h 618"/>
                <a:gd name="T74" fmla="*/ 244 w 769"/>
                <a:gd name="T75" fmla="*/ 296 h 618"/>
                <a:gd name="T76" fmla="*/ 238 w 769"/>
                <a:gd name="T77" fmla="*/ 290 h 618"/>
                <a:gd name="T78" fmla="*/ 222 w 769"/>
                <a:gd name="T79" fmla="*/ 273 h 618"/>
                <a:gd name="T80" fmla="*/ 204 w 769"/>
                <a:gd name="T81" fmla="*/ 257 h 618"/>
                <a:gd name="T82" fmla="*/ 186 w 769"/>
                <a:gd name="T83" fmla="*/ 241 h 618"/>
                <a:gd name="T84" fmla="*/ 157 w 769"/>
                <a:gd name="T85" fmla="*/ 213 h 618"/>
                <a:gd name="T86" fmla="*/ 138 w 769"/>
                <a:gd name="T87" fmla="*/ 198 h 618"/>
                <a:gd name="T88" fmla="*/ 121 w 769"/>
                <a:gd name="T89" fmla="*/ 181 h 618"/>
                <a:gd name="T90" fmla="*/ 88 w 769"/>
                <a:gd name="T91" fmla="*/ 146 h 618"/>
                <a:gd name="T92" fmla="*/ 82 w 769"/>
                <a:gd name="T93" fmla="*/ 141 h 618"/>
                <a:gd name="T94" fmla="*/ 68 w 769"/>
                <a:gd name="T95" fmla="*/ 121 h 618"/>
                <a:gd name="T96" fmla="*/ 43 w 769"/>
                <a:gd name="T97" fmla="*/ 90 h 618"/>
                <a:gd name="T98" fmla="*/ 27 w 769"/>
                <a:gd name="T99" fmla="*/ 72 h 618"/>
                <a:gd name="T100" fmla="*/ 14 w 769"/>
                <a:gd name="T101" fmla="*/ 52 h 618"/>
                <a:gd name="T102" fmla="*/ 2 w 769"/>
                <a:gd name="T103" fmla="*/ 6 h 618"/>
                <a:gd name="T104" fmla="*/ 2 w 769"/>
                <a:gd name="T105" fmla="*/ 6 h 618"/>
                <a:gd name="T106" fmla="*/ 25 w 769"/>
                <a:gd name="T107" fmla="*/ 3 h 618"/>
                <a:gd name="T108" fmla="*/ 49 w 769"/>
                <a:gd name="T109" fmla="*/ 6 h 618"/>
                <a:gd name="T110" fmla="*/ 94 w 769"/>
                <a:gd name="T111" fmla="*/ 23 h 618"/>
                <a:gd name="T112" fmla="*/ 101 w 769"/>
                <a:gd name="T113" fmla="*/ 26 h 618"/>
                <a:gd name="T114" fmla="*/ 122 w 769"/>
                <a:gd name="T115" fmla="*/ 38 h 618"/>
                <a:gd name="T116" fmla="*/ 158 w 769"/>
                <a:gd name="T117" fmla="*/ 56 h 618"/>
                <a:gd name="T118" fmla="*/ 180 w 769"/>
                <a:gd name="T119" fmla="*/ 65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69" h="618">
                  <a:moveTo>
                    <a:pt x="506" y="303"/>
                  </a:moveTo>
                  <a:cubicBezTo>
                    <a:pt x="499" y="296"/>
                    <a:pt x="499" y="296"/>
                    <a:pt x="499" y="296"/>
                  </a:cubicBezTo>
                  <a:cubicBezTo>
                    <a:pt x="498" y="298"/>
                    <a:pt x="498" y="298"/>
                    <a:pt x="498" y="298"/>
                  </a:cubicBezTo>
                  <a:cubicBezTo>
                    <a:pt x="504" y="304"/>
                    <a:pt x="504" y="304"/>
                    <a:pt x="504" y="304"/>
                  </a:cubicBezTo>
                  <a:cubicBezTo>
                    <a:pt x="506" y="303"/>
                    <a:pt x="506" y="303"/>
                    <a:pt x="506" y="303"/>
                  </a:cubicBezTo>
                  <a:moveTo>
                    <a:pt x="524" y="319"/>
                  </a:moveTo>
                  <a:cubicBezTo>
                    <a:pt x="520" y="315"/>
                    <a:pt x="516" y="312"/>
                    <a:pt x="512" y="308"/>
                  </a:cubicBezTo>
                  <a:cubicBezTo>
                    <a:pt x="510" y="310"/>
                    <a:pt x="510" y="310"/>
                    <a:pt x="510" y="310"/>
                  </a:cubicBezTo>
                  <a:cubicBezTo>
                    <a:pt x="514" y="313"/>
                    <a:pt x="518" y="317"/>
                    <a:pt x="522" y="320"/>
                  </a:cubicBezTo>
                  <a:cubicBezTo>
                    <a:pt x="524" y="319"/>
                    <a:pt x="524" y="319"/>
                    <a:pt x="524" y="319"/>
                  </a:cubicBezTo>
                  <a:moveTo>
                    <a:pt x="542" y="334"/>
                  </a:moveTo>
                  <a:cubicBezTo>
                    <a:pt x="538" y="331"/>
                    <a:pt x="534" y="327"/>
                    <a:pt x="530" y="324"/>
                  </a:cubicBezTo>
                  <a:cubicBezTo>
                    <a:pt x="528" y="326"/>
                    <a:pt x="528" y="326"/>
                    <a:pt x="528" y="326"/>
                  </a:cubicBezTo>
                  <a:cubicBezTo>
                    <a:pt x="532" y="329"/>
                    <a:pt x="536" y="333"/>
                    <a:pt x="540" y="336"/>
                  </a:cubicBezTo>
                  <a:cubicBezTo>
                    <a:pt x="542" y="334"/>
                    <a:pt x="542" y="334"/>
                    <a:pt x="542" y="334"/>
                  </a:cubicBezTo>
                  <a:cubicBezTo>
                    <a:pt x="542" y="334"/>
                    <a:pt x="542" y="334"/>
                    <a:pt x="542" y="334"/>
                  </a:cubicBezTo>
                  <a:moveTo>
                    <a:pt x="560" y="350"/>
                  </a:moveTo>
                  <a:cubicBezTo>
                    <a:pt x="556" y="347"/>
                    <a:pt x="552" y="343"/>
                    <a:pt x="548" y="340"/>
                  </a:cubicBezTo>
                  <a:cubicBezTo>
                    <a:pt x="546" y="341"/>
                    <a:pt x="546" y="341"/>
                    <a:pt x="546" y="341"/>
                  </a:cubicBezTo>
                  <a:cubicBezTo>
                    <a:pt x="550" y="345"/>
                    <a:pt x="554" y="349"/>
                    <a:pt x="558" y="352"/>
                  </a:cubicBezTo>
                  <a:cubicBezTo>
                    <a:pt x="560" y="350"/>
                    <a:pt x="560" y="350"/>
                    <a:pt x="560" y="350"/>
                  </a:cubicBezTo>
                  <a:moveTo>
                    <a:pt x="578" y="366"/>
                  </a:moveTo>
                  <a:cubicBezTo>
                    <a:pt x="574" y="363"/>
                    <a:pt x="570" y="359"/>
                    <a:pt x="566" y="356"/>
                  </a:cubicBezTo>
                  <a:cubicBezTo>
                    <a:pt x="564" y="357"/>
                    <a:pt x="564" y="357"/>
                    <a:pt x="564" y="357"/>
                  </a:cubicBezTo>
                  <a:cubicBezTo>
                    <a:pt x="568" y="361"/>
                    <a:pt x="572" y="365"/>
                    <a:pt x="576" y="368"/>
                  </a:cubicBezTo>
                  <a:cubicBezTo>
                    <a:pt x="578" y="366"/>
                    <a:pt x="578" y="366"/>
                    <a:pt x="578" y="366"/>
                  </a:cubicBezTo>
                  <a:moveTo>
                    <a:pt x="595" y="383"/>
                  </a:moveTo>
                  <a:cubicBezTo>
                    <a:pt x="591" y="379"/>
                    <a:pt x="588" y="376"/>
                    <a:pt x="584" y="372"/>
                  </a:cubicBezTo>
                  <a:cubicBezTo>
                    <a:pt x="582" y="374"/>
                    <a:pt x="582" y="374"/>
                    <a:pt x="582" y="374"/>
                  </a:cubicBezTo>
                  <a:cubicBezTo>
                    <a:pt x="586" y="377"/>
                    <a:pt x="590" y="381"/>
                    <a:pt x="594" y="385"/>
                  </a:cubicBezTo>
                  <a:cubicBezTo>
                    <a:pt x="595" y="383"/>
                    <a:pt x="595" y="383"/>
                    <a:pt x="595" y="383"/>
                  </a:cubicBezTo>
                  <a:moveTo>
                    <a:pt x="613" y="399"/>
                  </a:moveTo>
                  <a:cubicBezTo>
                    <a:pt x="609" y="396"/>
                    <a:pt x="605" y="392"/>
                    <a:pt x="601" y="388"/>
                  </a:cubicBezTo>
                  <a:cubicBezTo>
                    <a:pt x="600" y="390"/>
                    <a:pt x="600" y="390"/>
                    <a:pt x="600" y="390"/>
                  </a:cubicBezTo>
                  <a:cubicBezTo>
                    <a:pt x="603" y="394"/>
                    <a:pt x="607" y="397"/>
                    <a:pt x="611" y="401"/>
                  </a:cubicBezTo>
                  <a:cubicBezTo>
                    <a:pt x="613" y="399"/>
                    <a:pt x="613" y="399"/>
                    <a:pt x="613" y="399"/>
                  </a:cubicBezTo>
                  <a:moveTo>
                    <a:pt x="630" y="416"/>
                  </a:moveTo>
                  <a:cubicBezTo>
                    <a:pt x="626" y="412"/>
                    <a:pt x="622" y="409"/>
                    <a:pt x="619" y="405"/>
                  </a:cubicBezTo>
                  <a:cubicBezTo>
                    <a:pt x="617" y="407"/>
                    <a:pt x="617" y="407"/>
                    <a:pt x="617" y="407"/>
                  </a:cubicBezTo>
                  <a:cubicBezTo>
                    <a:pt x="621" y="410"/>
                    <a:pt x="625" y="414"/>
                    <a:pt x="628" y="418"/>
                  </a:cubicBezTo>
                  <a:cubicBezTo>
                    <a:pt x="630" y="416"/>
                    <a:pt x="630" y="416"/>
                    <a:pt x="630" y="416"/>
                  </a:cubicBezTo>
                  <a:cubicBezTo>
                    <a:pt x="630" y="416"/>
                    <a:pt x="630" y="416"/>
                    <a:pt x="630" y="416"/>
                  </a:cubicBezTo>
                  <a:moveTo>
                    <a:pt x="647" y="433"/>
                  </a:moveTo>
                  <a:cubicBezTo>
                    <a:pt x="643" y="429"/>
                    <a:pt x="640" y="426"/>
                    <a:pt x="636" y="422"/>
                  </a:cubicBezTo>
                  <a:cubicBezTo>
                    <a:pt x="634" y="423"/>
                    <a:pt x="634" y="423"/>
                    <a:pt x="634" y="423"/>
                  </a:cubicBezTo>
                  <a:cubicBezTo>
                    <a:pt x="638" y="427"/>
                    <a:pt x="642" y="431"/>
                    <a:pt x="645" y="435"/>
                  </a:cubicBezTo>
                  <a:cubicBezTo>
                    <a:pt x="647" y="433"/>
                    <a:pt x="647" y="433"/>
                    <a:pt x="647" y="433"/>
                  </a:cubicBezTo>
                  <a:moveTo>
                    <a:pt x="664" y="450"/>
                  </a:moveTo>
                  <a:cubicBezTo>
                    <a:pt x="660" y="446"/>
                    <a:pt x="656" y="443"/>
                    <a:pt x="653" y="439"/>
                  </a:cubicBezTo>
                  <a:cubicBezTo>
                    <a:pt x="651" y="440"/>
                    <a:pt x="651" y="440"/>
                    <a:pt x="651" y="440"/>
                  </a:cubicBezTo>
                  <a:cubicBezTo>
                    <a:pt x="655" y="444"/>
                    <a:pt x="658" y="448"/>
                    <a:pt x="662" y="452"/>
                  </a:cubicBezTo>
                  <a:cubicBezTo>
                    <a:pt x="664" y="450"/>
                    <a:pt x="664" y="450"/>
                    <a:pt x="664" y="450"/>
                  </a:cubicBezTo>
                  <a:moveTo>
                    <a:pt x="680" y="468"/>
                  </a:moveTo>
                  <a:cubicBezTo>
                    <a:pt x="677" y="464"/>
                    <a:pt x="673" y="460"/>
                    <a:pt x="669" y="456"/>
                  </a:cubicBezTo>
                  <a:cubicBezTo>
                    <a:pt x="668" y="458"/>
                    <a:pt x="668" y="458"/>
                    <a:pt x="668" y="458"/>
                  </a:cubicBezTo>
                  <a:cubicBezTo>
                    <a:pt x="671" y="462"/>
                    <a:pt x="675" y="466"/>
                    <a:pt x="678" y="469"/>
                  </a:cubicBezTo>
                  <a:cubicBezTo>
                    <a:pt x="680" y="468"/>
                    <a:pt x="680" y="468"/>
                    <a:pt x="680" y="468"/>
                  </a:cubicBezTo>
                  <a:cubicBezTo>
                    <a:pt x="680" y="468"/>
                    <a:pt x="680" y="468"/>
                    <a:pt x="680" y="468"/>
                  </a:cubicBezTo>
                  <a:moveTo>
                    <a:pt x="696" y="486"/>
                  </a:moveTo>
                  <a:cubicBezTo>
                    <a:pt x="693" y="482"/>
                    <a:pt x="689" y="478"/>
                    <a:pt x="686" y="474"/>
                  </a:cubicBezTo>
                  <a:cubicBezTo>
                    <a:pt x="684" y="475"/>
                    <a:pt x="684" y="475"/>
                    <a:pt x="684" y="475"/>
                  </a:cubicBezTo>
                  <a:cubicBezTo>
                    <a:pt x="688" y="479"/>
                    <a:pt x="691" y="483"/>
                    <a:pt x="695" y="487"/>
                  </a:cubicBezTo>
                  <a:cubicBezTo>
                    <a:pt x="696" y="486"/>
                    <a:pt x="696" y="486"/>
                    <a:pt x="696" y="486"/>
                  </a:cubicBezTo>
                  <a:moveTo>
                    <a:pt x="712" y="504"/>
                  </a:moveTo>
                  <a:cubicBezTo>
                    <a:pt x="709" y="500"/>
                    <a:pt x="705" y="496"/>
                    <a:pt x="702" y="492"/>
                  </a:cubicBezTo>
                  <a:cubicBezTo>
                    <a:pt x="700" y="493"/>
                    <a:pt x="700" y="493"/>
                    <a:pt x="700" y="493"/>
                  </a:cubicBezTo>
                  <a:cubicBezTo>
                    <a:pt x="703" y="497"/>
                    <a:pt x="707" y="501"/>
                    <a:pt x="710" y="505"/>
                  </a:cubicBezTo>
                  <a:cubicBezTo>
                    <a:pt x="712" y="504"/>
                    <a:pt x="712" y="504"/>
                    <a:pt x="712" y="504"/>
                  </a:cubicBezTo>
                  <a:moveTo>
                    <a:pt x="727" y="522"/>
                  </a:moveTo>
                  <a:cubicBezTo>
                    <a:pt x="724" y="518"/>
                    <a:pt x="721" y="514"/>
                    <a:pt x="717" y="510"/>
                  </a:cubicBezTo>
                  <a:cubicBezTo>
                    <a:pt x="715" y="511"/>
                    <a:pt x="715" y="511"/>
                    <a:pt x="715" y="511"/>
                  </a:cubicBezTo>
                  <a:cubicBezTo>
                    <a:pt x="719" y="516"/>
                    <a:pt x="722" y="520"/>
                    <a:pt x="725" y="524"/>
                  </a:cubicBezTo>
                  <a:cubicBezTo>
                    <a:pt x="727" y="522"/>
                    <a:pt x="727" y="522"/>
                    <a:pt x="727" y="522"/>
                  </a:cubicBezTo>
                  <a:moveTo>
                    <a:pt x="742" y="542"/>
                  </a:moveTo>
                  <a:cubicBezTo>
                    <a:pt x="739" y="538"/>
                    <a:pt x="735" y="533"/>
                    <a:pt x="732" y="529"/>
                  </a:cubicBezTo>
                  <a:cubicBezTo>
                    <a:pt x="730" y="530"/>
                    <a:pt x="730" y="530"/>
                    <a:pt x="730" y="530"/>
                  </a:cubicBezTo>
                  <a:cubicBezTo>
                    <a:pt x="734" y="535"/>
                    <a:pt x="737" y="539"/>
                    <a:pt x="740" y="543"/>
                  </a:cubicBezTo>
                  <a:cubicBezTo>
                    <a:pt x="742" y="542"/>
                    <a:pt x="742" y="542"/>
                    <a:pt x="742" y="542"/>
                  </a:cubicBezTo>
                  <a:moveTo>
                    <a:pt x="755" y="562"/>
                  </a:moveTo>
                  <a:cubicBezTo>
                    <a:pt x="752" y="558"/>
                    <a:pt x="749" y="553"/>
                    <a:pt x="746" y="548"/>
                  </a:cubicBezTo>
                  <a:cubicBezTo>
                    <a:pt x="744" y="550"/>
                    <a:pt x="744" y="550"/>
                    <a:pt x="744" y="550"/>
                  </a:cubicBezTo>
                  <a:cubicBezTo>
                    <a:pt x="747" y="554"/>
                    <a:pt x="750" y="559"/>
                    <a:pt x="753" y="563"/>
                  </a:cubicBezTo>
                  <a:cubicBezTo>
                    <a:pt x="755" y="562"/>
                    <a:pt x="755" y="562"/>
                    <a:pt x="755" y="562"/>
                  </a:cubicBezTo>
                  <a:moveTo>
                    <a:pt x="765" y="584"/>
                  </a:moveTo>
                  <a:cubicBezTo>
                    <a:pt x="764" y="579"/>
                    <a:pt x="761" y="574"/>
                    <a:pt x="759" y="569"/>
                  </a:cubicBezTo>
                  <a:cubicBezTo>
                    <a:pt x="756" y="570"/>
                    <a:pt x="756" y="570"/>
                    <a:pt x="756" y="570"/>
                  </a:cubicBezTo>
                  <a:cubicBezTo>
                    <a:pt x="759" y="575"/>
                    <a:pt x="761" y="580"/>
                    <a:pt x="763" y="585"/>
                  </a:cubicBezTo>
                  <a:cubicBezTo>
                    <a:pt x="765" y="584"/>
                    <a:pt x="765" y="584"/>
                    <a:pt x="765" y="584"/>
                  </a:cubicBezTo>
                  <a:moveTo>
                    <a:pt x="767" y="608"/>
                  </a:moveTo>
                  <a:cubicBezTo>
                    <a:pt x="768" y="606"/>
                    <a:pt x="769" y="603"/>
                    <a:pt x="769" y="600"/>
                  </a:cubicBezTo>
                  <a:cubicBezTo>
                    <a:pt x="769" y="597"/>
                    <a:pt x="768" y="595"/>
                    <a:pt x="768" y="592"/>
                  </a:cubicBezTo>
                  <a:cubicBezTo>
                    <a:pt x="765" y="592"/>
                    <a:pt x="765" y="592"/>
                    <a:pt x="765" y="592"/>
                  </a:cubicBezTo>
                  <a:cubicBezTo>
                    <a:pt x="766" y="595"/>
                    <a:pt x="766" y="598"/>
                    <a:pt x="766" y="600"/>
                  </a:cubicBezTo>
                  <a:cubicBezTo>
                    <a:pt x="766" y="603"/>
                    <a:pt x="766" y="605"/>
                    <a:pt x="765" y="607"/>
                  </a:cubicBezTo>
                  <a:cubicBezTo>
                    <a:pt x="767" y="608"/>
                    <a:pt x="767" y="608"/>
                    <a:pt x="767" y="608"/>
                  </a:cubicBezTo>
                  <a:moveTo>
                    <a:pt x="746" y="618"/>
                  </a:moveTo>
                  <a:cubicBezTo>
                    <a:pt x="746" y="618"/>
                    <a:pt x="746" y="618"/>
                    <a:pt x="746" y="618"/>
                  </a:cubicBezTo>
                  <a:cubicBezTo>
                    <a:pt x="753" y="618"/>
                    <a:pt x="758" y="617"/>
                    <a:pt x="762" y="615"/>
                  </a:cubicBezTo>
                  <a:cubicBezTo>
                    <a:pt x="760" y="613"/>
                    <a:pt x="760" y="613"/>
                    <a:pt x="760" y="613"/>
                  </a:cubicBezTo>
                  <a:cubicBezTo>
                    <a:pt x="757" y="615"/>
                    <a:pt x="752" y="616"/>
                    <a:pt x="746" y="616"/>
                  </a:cubicBezTo>
                  <a:cubicBezTo>
                    <a:pt x="746" y="616"/>
                    <a:pt x="746" y="616"/>
                    <a:pt x="746" y="616"/>
                  </a:cubicBezTo>
                  <a:cubicBezTo>
                    <a:pt x="746" y="618"/>
                    <a:pt x="746" y="618"/>
                    <a:pt x="746" y="618"/>
                  </a:cubicBezTo>
                  <a:moveTo>
                    <a:pt x="722" y="614"/>
                  </a:moveTo>
                  <a:cubicBezTo>
                    <a:pt x="727" y="616"/>
                    <a:pt x="733" y="617"/>
                    <a:pt x="737" y="617"/>
                  </a:cubicBezTo>
                  <a:cubicBezTo>
                    <a:pt x="738" y="615"/>
                    <a:pt x="738" y="615"/>
                    <a:pt x="738" y="615"/>
                  </a:cubicBezTo>
                  <a:cubicBezTo>
                    <a:pt x="733" y="614"/>
                    <a:pt x="728" y="613"/>
                    <a:pt x="722" y="612"/>
                  </a:cubicBezTo>
                  <a:cubicBezTo>
                    <a:pt x="722" y="614"/>
                    <a:pt x="722" y="614"/>
                    <a:pt x="722" y="614"/>
                  </a:cubicBezTo>
                  <a:moveTo>
                    <a:pt x="699" y="606"/>
                  </a:moveTo>
                  <a:cubicBezTo>
                    <a:pt x="704" y="609"/>
                    <a:pt x="709" y="610"/>
                    <a:pt x="714" y="612"/>
                  </a:cubicBezTo>
                  <a:cubicBezTo>
                    <a:pt x="715" y="610"/>
                    <a:pt x="715" y="610"/>
                    <a:pt x="715" y="610"/>
                  </a:cubicBezTo>
                  <a:cubicBezTo>
                    <a:pt x="710" y="608"/>
                    <a:pt x="705" y="606"/>
                    <a:pt x="700" y="604"/>
                  </a:cubicBezTo>
                  <a:cubicBezTo>
                    <a:pt x="699" y="606"/>
                    <a:pt x="699" y="606"/>
                    <a:pt x="699" y="606"/>
                  </a:cubicBezTo>
                  <a:moveTo>
                    <a:pt x="677" y="597"/>
                  </a:moveTo>
                  <a:cubicBezTo>
                    <a:pt x="682" y="599"/>
                    <a:pt x="687" y="602"/>
                    <a:pt x="691" y="604"/>
                  </a:cubicBezTo>
                  <a:cubicBezTo>
                    <a:pt x="692" y="601"/>
                    <a:pt x="692" y="601"/>
                    <a:pt x="692" y="601"/>
                  </a:cubicBezTo>
                  <a:cubicBezTo>
                    <a:pt x="687" y="599"/>
                    <a:pt x="683" y="597"/>
                    <a:pt x="678" y="595"/>
                  </a:cubicBezTo>
                  <a:cubicBezTo>
                    <a:pt x="677" y="597"/>
                    <a:pt x="677" y="597"/>
                    <a:pt x="677" y="597"/>
                  </a:cubicBezTo>
                  <a:moveTo>
                    <a:pt x="655" y="587"/>
                  </a:moveTo>
                  <a:cubicBezTo>
                    <a:pt x="660" y="589"/>
                    <a:pt x="665" y="592"/>
                    <a:pt x="669" y="594"/>
                  </a:cubicBezTo>
                  <a:cubicBezTo>
                    <a:pt x="670" y="592"/>
                    <a:pt x="670" y="592"/>
                    <a:pt x="670" y="592"/>
                  </a:cubicBezTo>
                  <a:cubicBezTo>
                    <a:pt x="666" y="589"/>
                    <a:pt x="661" y="587"/>
                    <a:pt x="656" y="585"/>
                  </a:cubicBezTo>
                  <a:cubicBezTo>
                    <a:pt x="655" y="587"/>
                    <a:pt x="655" y="587"/>
                    <a:pt x="655" y="587"/>
                  </a:cubicBezTo>
                  <a:moveTo>
                    <a:pt x="634" y="576"/>
                  </a:moveTo>
                  <a:cubicBezTo>
                    <a:pt x="638" y="578"/>
                    <a:pt x="643" y="581"/>
                    <a:pt x="648" y="583"/>
                  </a:cubicBezTo>
                  <a:cubicBezTo>
                    <a:pt x="649" y="581"/>
                    <a:pt x="649" y="581"/>
                    <a:pt x="649" y="581"/>
                  </a:cubicBezTo>
                  <a:cubicBezTo>
                    <a:pt x="644" y="579"/>
                    <a:pt x="639" y="576"/>
                    <a:pt x="635" y="574"/>
                  </a:cubicBezTo>
                  <a:cubicBezTo>
                    <a:pt x="634" y="576"/>
                    <a:pt x="634" y="576"/>
                    <a:pt x="634" y="576"/>
                  </a:cubicBezTo>
                  <a:moveTo>
                    <a:pt x="612" y="564"/>
                  </a:moveTo>
                  <a:cubicBezTo>
                    <a:pt x="617" y="567"/>
                    <a:pt x="622" y="569"/>
                    <a:pt x="626" y="572"/>
                  </a:cubicBezTo>
                  <a:cubicBezTo>
                    <a:pt x="628" y="570"/>
                    <a:pt x="628" y="570"/>
                    <a:pt x="628" y="570"/>
                  </a:cubicBezTo>
                  <a:cubicBezTo>
                    <a:pt x="623" y="567"/>
                    <a:pt x="618" y="565"/>
                    <a:pt x="614" y="562"/>
                  </a:cubicBezTo>
                  <a:cubicBezTo>
                    <a:pt x="612" y="564"/>
                    <a:pt x="612" y="564"/>
                    <a:pt x="612" y="564"/>
                  </a:cubicBezTo>
                  <a:moveTo>
                    <a:pt x="592" y="552"/>
                  </a:moveTo>
                  <a:cubicBezTo>
                    <a:pt x="596" y="555"/>
                    <a:pt x="601" y="557"/>
                    <a:pt x="606" y="560"/>
                  </a:cubicBezTo>
                  <a:cubicBezTo>
                    <a:pt x="607" y="558"/>
                    <a:pt x="607" y="558"/>
                    <a:pt x="607" y="558"/>
                  </a:cubicBezTo>
                  <a:cubicBezTo>
                    <a:pt x="602" y="555"/>
                    <a:pt x="598" y="553"/>
                    <a:pt x="593" y="550"/>
                  </a:cubicBezTo>
                  <a:cubicBezTo>
                    <a:pt x="592" y="552"/>
                    <a:pt x="592" y="552"/>
                    <a:pt x="592" y="552"/>
                  </a:cubicBezTo>
                  <a:cubicBezTo>
                    <a:pt x="592" y="552"/>
                    <a:pt x="592" y="552"/>
                    <a:pt x="592" y="552"/>
                  </a:cubicBezTo>
                  <a:moveTo>
                    <a:pt x="571" y="540"/>
                  </a:moveTo>
                  <a:cubicBezTo>
                    <a:pt x="576" y="542"/>
                    <a:pt x="580" y="545"/>
                    <a:pt x="585" y="548"/>
                  </a:cubicBezTo>
                  <a:cubicBezTo>
                    <a:pt x="586" y="546"/>
                    <a:pt x="586" y="546"/>
                    <a:pt x="586" y="546"/>
                  </a:cubicBezTo>
                  <a:cubicBezTo>
                    <a:pt x="582" y="543"/>
                    <a:pt x="577" y="540"/>
                    <a:pt x="572" y="537"/>
                  </a:cubicBezTo>
                  <a:cubicBezTo>
                    <a:pt x="571" y="540"/>
                    <a:pt x="571" y="540"/>
                    <a:pt x="571" y="540"/>
                  </a:cubicBezTo>
                  <a:moveTo>
                    <a:pt x="551" y="527"/>
                  </a:moveTo>
                  <a:cubicBezTo>
                    <a:pt x="555" y="530"/>
                    <a:pt x="560" y="533"/>
                    <a:pt x="564" y="535"/>
                  </a:cubicBezTo>
                  <a:cubicBezTo>
                    <a:pt x="566" y="533"/>
                    <a:pt x="566" y="533"/>
                    <a:pt x="566" y="533"/>
                  </a:cubicBezTo>
                  <a:cubicBezTo>
                    <a:pt x="561" y="530"/>
                    <a:pt x="557" y="528"/>
                    <a:pt x="552" y="525"/>
                  </a:cubicBezTo>
                  <a:cubicBezTo>
                    <a:pt x="551" y="527"/>
                    <a:pt x="551" y="527"/>
                    <a:pt x="551" y="527"/>
                  </a:cubicBezTo>
                  <a:cubicBezTo>
                    <a:pt x="551" y="527"/>
                    <a:pt x="551" y="527"/>
                    <a:pt x="551" y="527"/>
                  </a:cubicBezTo>
                  <a:moveTo>
                    <a:pt x="531" y="514"/>
                  </a:moveTo>
                  <a:cubicBezTo>
                    <a:pt x="535" y="517"/>
                    <a:pt x="540" y="520"/>
                    <a:pt x="544" y="522"/>
                  </a:cubicBezTo>
                  <a:cubicBezTo>
                    <a:pt x="545" y="520"/>
                    <a:pt x="545" y="520"/>
                    <a:pt x="545" y="520"/>
                  </a:cubicBezTo>
                  <a:cubicBezTo>
                    <a:pt x="541" y="518"/>
                    <a:pt x="536" y="515"/>
                    <a:pt x="532" y="512"/>
                  </a:cubicBezTo>
                  <a:cubicBezTo>
                    <a:pt x="531" y="514"/>
                    <a:pt x="531" y="514"/>
                    <a:pt x="531" y="514"/>
                  </a:cubicBezTo>
                  <a:moveTo>
                    <a:pt x="511" y="500"/>
                  </a:moveTo>
                  <a:cubicBezTo>
                    <a:pt x="515" y="503"/>
                    <a:pt x="520" y="506"/>
                    <a:pt x="524" y="509"/>
                  </a:cubicBezTo>
                  <a:cubicBezTo>
                    <a:pt x="525" y="507"/>
                    <a:pt x="525" y="507"/>
                    <a:pt x="525" y="507"/>
                  </a:cubicBezTo>
                  <a:cubicBezTo>
                    <a:pt x="521" y="504"/>
                    <a:pt x="516" y="501"/>
                    <a:pt x="512" y="498"/>
                  </a:cubicBezTo>
                  <a:cubicBezTo>
                    <a:pt x="511" y="500"/>
                    <a:pt x="511" y="500"/>
                    <a:pt x="511" y="500"/>
                  </a:cubicBezTo>
                  <a:moveTo>
                    <a:pt x="491" y="487"/>
                  </a:moveTo>
                  <a:cubicBezTo>
                    <a:pt x="495" y="490"/>
                    <a:pt x="500" y="493"/>
                    <a:pt x="504" y="496"/>
                  </a:cubicBezTo>
                  <a:cubicBezTo>
                    <a:pt x="505" y="494"/>
                    <a:pt x="505" y="494"/>
                    <a:pt x="505" y="494"/>
                  </a:cubicBezTo>
                  <a:cubicBezTo>
                    <a:pt x="501" y="491"/>
                    <a:pt x="497" y="488"/>
                    <a:pt x="492" y="485"/>
                  </a:cubicBezTo>
                  <a:cubicBezTo>
                    <a:pt x="491" y="487"/>
                    <a:pt x="491" y="487"/>
                    <a:pt x="491" y="487"/>
                  </a:cubicBezTo>
                  <a:moveTo>
                    <a:pt x="471" y="473"/>
                  </a:moveTo>
                  <a:cubicBezTo>
                    <a:pt x="475" y="476"/>
                    <a:pt x="480" y="479"/>
                    <a:pt x="484" y="482"/>
                  </a:cubicBezTo>
                  <a:cubicBezTo>
                    <a:pt x="485" y="480"/>
                    <a:pt x="485" y="480"/>
                    <a:pt x="485" y="480"/>
                  </a:cubicBezTo>
                  <a:cubicBezTo>
                    <a:pt x="481" y="477"/>
                    <a:pt x="477" y="474"/>
                    <a:pt x="472" y="471"/>
                  </a:cubicBezTo>
                  <a:cubicBezTo>
                    <a:pt x="471" y="473"/>
                    <a:pt x="471" y="473"/>
                    <a:pt x="471" y="473"/>
                  </a:cubicBezTo>
                  <a:moveTo>
                    <a:pt x="451" y="459"/>
                  </a:moveTo>
                  <a:cubicBezTo>
                    <a:pt x="456" y="462"/>
                    <a:pt x="460" y="466"/>
                    <a:pt x="464" y="469"/>
                  </a:cubicBezTo>
                  <a:cubicBezTo>
                    <a:pt x="466" y="467"/>
                    <a:pt x="466" y="467"/>
                    <a:pt x="466" y="467"/>
                  </a:cubicBezTo>
                  <a:cubicBezTo>
                    <a:pt x="462" y="464"/>
                    <a:pt x="457" y="461"/>
                    <a:pt x="453" y="457"/>
                  </a:cubicBezTo>
                  <a:cubicBezTo>
                    <a:pt x="451" y="459"/>
                    <a:pt x="451" y="459"/>
                    <a:pt x="451" y="459"/>
                  </a:cubicBezTo>
                  <a:cubicBezTo>
                    <a:pt x="451" y="459"/>
                    <a:pt x="451" y="459"/>
                    <a:pt x="451" y="459"/>
                  </a:cubicBezTo>
                  <a:moveTo>
                    <a:pt x="432" y="445"/>
                  </a:moveTo>
                  <a:cubicBezTo>
                    <a:pt x="436" y="448"/>
                    <a:pt x="441" y="452"/>
                    <a:pt x="445" y="455"/>
                  </a:cubicBezTo>
                  <a:cubicBezTo>
                    <a:pt x="446" y="453"/>
                    <a:pt x="446" y="453"/>
                    <a:pt x="446" y="453"/>
                  </a:cubicBezTo>
                  <a:cubicBezTo>
                    <a:pt x="442" y="450"/>
                    <a:pt x="438" y="447"/>
                    <a:pt x="433" y="443"/>
                  </a:cubicBezTo>
                  <a:cubicBezTo>
                    <a:pt x="432" y="445"/>
                    <a:pt x="432" y="445"/>
                    <a:pt x="432" y="445"/>
                  </a:cubicBezTo>
                  <a:moveTo>
                    <a:pt x="413" y="431"/>
                  </a:moveTo>
                  <a:cubicBezTo>
                    <a:pt x="417" y="434"/>
                    <a:pt x="421" y="437"/>
                    <a:pt x="426" y="441"/>
                  </a:cubicBezTo>
                  <a:cubicBezTo>
                    <a:pt x="427" y="439"/>
                    <a:pt x="427" y="439"/>
                    <a:pt x="427" y="439"/>
                  </a:cubicBezTo>
                  <a:cubicBezTo>
                    <a:pt x="423" y="435"/>
                    <a:pt x="418" y="432"/>
                    <a:pt x="414" y="429"/>
                  </a:cubicBezTo>
                  <a:cubicBezTo>
                    <a:pt x="413" y="431"/>
                    <a:pt x="413" y="431"/>
                    <a:pt x="413" y="431"/>
                  </a:cubicBezTo>
                  <a:moveTo>
                    <a:pt x="393" y="417"/>
                  </a:moveTo>
                  <a:cubicBezTo>
                    <a:pt x="398" y="420"/>
                    <a:pt x="402" y="423"/>
                    <a:pt x="406" y="426"/>
                  </a:cubicBezTo>
                  <a:cubicBezTo>
                    <a:pt x="408" y="424"/>
                    <a:pt x="408" y="424"/>
                    <a:pt x="408" y="424"/>
                  </a:cubicBezTo>
                  <a:cubicBezTo>
                    <a:pt x="403" y="421"/>
                    <a:pt x="399" y="418"/>
                    <a:pt x="395" y="415"/>
                  </a:cubicBezTo>
                  <a:cubicBezTo>
                    <a:pt x="393" y="417"/>
                    <a:pt x="393" y="417"/>
                    <a:pt x="393" y="417"/>
                  </a:cubicBezTo>
                  <a:moveTo>
                    <a:pt x="374" y="402"/>
                  </a:moveTo>
                  <a:cubicBezTo>
                    <a:pt x="379" y="405"/>
                    <a:pt x="383" y="409"/>
                    <a:pt x="387" y="412"/>
                  </a:cubicBezTo>
                  <a:cubicBezTo>
                    <a:pt x="389" y="410"/>
                    <a:pt x="389" y="410"/>
                    <a:pt x="389" y="410"/>
                  </a:cubicBezTo>
                  <a:cubicBezTo>
                    <a:pt x="384" y="407"/>
                    <a:pt x="380" y="403"/>
                    <a:pt x="376" y="400"/>
                  </a:cubicBezTo>
                  <a:cubicBezTo>
                    <a:pt x="374" y="402"/>
                    <a:pt x="374" y="402"/>
                    <a:pt x="374" y="402"/>
                  </a:cubicBezTo>
                  <a:moveTo>
                    <a:pt x="355" y="387"/>
                  </a:moveTo>
                  <a:cubicBezTo>
                    <a:pt x="360" y="391"/>
                    <a:pt x="364" y="394"/>
                    <a:pt x="368" y="397"/>
                  </a:cubicBezTo>
                  <a:cubicBezTo>
                    <a:pt x="369" y="395"/>
                    <a:pt x="369" y="395"/>
                    <a:pt x="369" y="395"/>
                  </a:cubicBezTo>
                  <a:cubicBezTo>
                    <a:pt x="365" y="392"/>
                    <a:pt x="361" y="389"/>
                    <a:pt x="357" y="385"/>
                  </a:cubicBezTo>
                  <a:cubicBezTo>
                    <a:pt x="355" y="387"/>
                    <a:pt x="355" y="387"/>
                    <a:pt x="355" y="387"/>
                  </a:cubicBezTo>
                  <a:moveTo>
                    <a:pt x="337" y="372"/>
                  </a:moveTo>
                  <a:cubicBezTo>
                    <a:pt x="338" y="374"/>
                    <a:pt x="340" y="375"/>
                    <a:pt x="342" y="377"/>
                  </a:cubicBezTo>
                  <a:cubicBezTo>
                    <a:pt x="344" y="379"/>
                    <a:pt x="347" y="380"/>
                    <a:pt x="349" y="382"/>
                  </a:cubicBezTo>
                  <a:cubicBezTo>
                    <a:pt x="351" y="380"/>
                    <a:pt x="351" y="380"/>
                    <a:pt x="351" y="380"/>
                  </a:cubicBezTo>
                  <a:cubicBezTo>
                    <a:pt x="348" y="379"/>
                    <a:pt x="346" y="377"/>
                    <a:pt x="343" y="375"/>
                  </a:cubicBezTo>
                  <a:cubicBezTo>
                    <a:pt x="342" y="373"/>
                    <a:pt x="340" y="372"/>
                    <a:pt x="338" y="371"/>
                  </a:cubicBezTo>
                  <a:cubicBezTo>
                    <a:pt x="337" y="372"/>
                    <a:pt x="337" y="372"/>
                    <a:pt x="337" y="372"/>
                  </a:cubicBezTo>
                  <a:moveTo>
                    <a:pt x="318" y="357"/>
                  </a:moveTo>
                  <a:cubicBezTo>
                    <a:pt x="322" y="361"/>
                    <a:pt x="326" y="364"/>
                    <a:pt x="330" y="367"/>
                  </a:cubicBezTo>
                  <a:cubicBezTo>
                    <a:pt x="332" y="366"/>
                    <a:pt x="332" y="366"/>
                    <a:pt x="332" y="366"/>
                  </a:cubicBezTo>
                  <a:cubicBezTo>
                    <a:pt x="328" y="362"/>
                    <a:pt x="323" y="359"/>
                    <a:pt x="319" y="355"/>
                  </a:cubicBezTo>
                  <a:cubicBezTo>
                    <a:pt x="318" y="357"/>
                    <a:pt x="318" y="357"/>
                    <a:pt x="318" y="357"/>
                  </a:cubicBezTo>
                  <a:moveTo>
                    <a:pt x="299" y="342"/>
                  </a:moveTo>
                  <a:cubicBezTo>
                    <a:pt x="303" y="346"/>
                    <a:pt x="307" y="349"/>
                    <a:pt x="312" y="352"/>
                  </a:cubicBezTo>
                  <a:cubicBezTo>
                    <a:pt x="313" y="350"/>
                    <a:pt x="313" y="350"/>
                    <a:pt x="313" y="350"/>
                  </a:cubicBezTo>
                  <a:cubicBezTo>
                    <a:pt x="309" y="347"/>
                    <a:pt x="305" y="344"/>
                    <a:pt x="301" y="340"/>
                  </a:cubicBezTo>
                  <a:cubicBezTo>
                    <a:pt x="299" y="342"/>
                    <a:pt x="299" y="342"/>
                    <a:pt x="299" y="342"/>
                  </a:cubicBezTo>
                  <a:moveTo>
                    <a:pt x="281" y="327"/>
                  </a:moveTo>
                  <a:cubicBezTo>
                    <a:pt x="285" y="330"/>
                    <a:pt x="289" y="334"/>
                    <a:pt x="293" y="337"/>
                  </a:cubicBezTo>
                  <a:cubicBezTo>
                    <a:pt x="295" y="335"/>
                    <a:pt x="295" y="335"/>
                    <a:pt x="295" y="335"/>
                  </a:cubicBezTo>
                  <a:cubicBezTo>
                    <a:pt x="290" y="332"/>
                    <a:pt x="286" y="328"/>
                    <a:pt x="282" y="325"/>
                  </a:cubicBezTo>
                  <a:cubicBezTo>
                    <a:pt x="281" y="327"/>
                    <a:pt x="281" y="327"/>
                    <a:pt x="281" y="327"/>
                  </a:cubicBezTo>
                  <a:moveTo>
                    <a:pt x="262" y="311"/>
                  </a:moveTo>
                  <a:cubicBezTo>
                    <a:pt x="266" y="315"/>
                    <a:pt x="271" y="318"/>
                    <a:pt x="275" y="322"/>
                  </a:cubicBezTo>
                  <a:cubicBezTo>
                    <a:pt x="276" y="320"/>
                    <a:pt x="276" y="320"/>
                    <a:pt x="276" y="320"/>
                  </a:cubicBezTo>
                  <a:cubicBezTo>
                    <a:pt x="272" y="316"/>
                    <a:pt x="268" y="313"/>
                    <a:pt x="264" y="310"/>
                  </a:cubicBezTo>
                  <a:cubicBezTo>
                    <a:pt x="262" y="311"/>
                    <a:pt x="262" y="311"/>
                    <a:pt x="262" y="311"/>
                  </a:cubicBezTo>
                  <a:moveTo>
                    <a:pt x="244" y="296"/>
                  </a:moveTo>
                  <a:cubicBezTo>
                    <a:pt x="248" y="299"/>
                    <a:pt x="252" y="303"/>
                    <a:pt x="256" y="306"/>
                  </a:cubicBezTo>
                  <a:cubicBezTo>
                    <a:pt x="258" y="304"/>
                    <a:pt x="258" y="304"/>
                    <a:pt x="258" y="304"/>
                  </a:cubicBezTo>
                  <a:cubicBezTo>
                    <a:pt x="254" y="301"/>
                    <a:pt x="250" y="297"/>
                    <a:pt x="246" y="294"/>
                  </a:cubicBezTo>
                  <a:cubicBezTo>
                    <a:pt x="244" y="296"/>
                    <a:pt x="244" y="296"/>
                    <a:pt x="244" y="296"/>
                  </a:cubicBezTo>
                  <a:moveTo>
                    <a:pt x="226" y="280"/>
                  </a:moveTo>
                  <a:cubicBezTo>
                    <a:pt x="230" y="283"/>
                    <a:pt x="234" y="287"/>
                    <a:pt x="238" y="290"/>
                  </a:cubicBezTo>
                  <a:cubicBezTo>
                    <a:pt x="240" y="289"/>
                    <a:pt x="240" y="289"/>
                    <a:pt x="240" y="289"/>
                  </a:cubicBezTo>
                  <a:cubicBezTo>
                    <a:pt x="236" y="285"/>
                    <a:pt x="232" y="282"/>
                    <a:pt x="228" y="278"/>
                  </a:cubicBezTo>
                  <a:cubicBezTo>
                    <a:pt x="226" y="280"/>
                    <a:pt x="226" y="280"/>
                    <a:pt x="226" y="280"/>
                  </a:cubicBezTo>
                  <a:moveTo>
                    <a:pt x="208" y="264"/>
                  </a:moveTo>
                  <a:cubicBezTo>
                    <a:pt x="212" y="267"/>
                    <a:pt x="216" y="271"/>
                    <a:pt x="220" y="275"/>
                  </a:cubicBezTo>
                  <a:cubicBezTo>
                    <a:pt x="222" y="273"/>
                    <a:pt x="222" y="273"/>
                    <a:pt x="222" y="273"/>
                  </a:cubicBezTo>
                  <a:cubicBezTo>
                    <a:pt x="218" y="269"/>
                    <a:pt x="214" y="266"/>
                    <a:pt x="210" y="262"/>
                  </a:cubicBezTo>
                  <a:cubicBezTo>
                    <a:pt x="208" y="264"/>
                    <a:pt x="208" y="264"/>
                    <a:pt x="208" y="264"/>
                  </a:cubicBezTo>
                  <a:cubicBezTo>
                    <a:pt x="208" y="264"/>
                    <a:pt x="208" y="264"/>
                    <a:pt x="208" y="264"/>
                  </a:cubicBezTo>
                  <a:moveTo>
                    <a:pt x="190" y="248"/>
                  </a:moveTo>
                  <a:cubicBezTo>
                    <a:pt x="194" y="251"/>
                    <a:pt x="198" y="255"/>
                    <a:pt x="202" y="259"/>
                  </a:cubicBezTo>
                  <a:cubicBezTo>
                    <a:pt x="204" y="257"/>
                    <a:pt x="204" y="257"/>
                    <a:pt x="204" y="257"/>
                  </a:cubicBezTo>
                  <a:cubicBezTo>
                    <a:pt x="200" y="253"/>
                    <a:pt x="196" y="250"/>
                    <a:pt x="192" y="246"/>
                  </a:cubicBezTo>
                  <a:cubicBezTo>
                    <a:pt x="190" y="248"/>
                    <a:pt x="190" y="248"/>
                    <a:pt x="190" y="248"/>
                  </a:cubicBezTo>
                  <a:cubicBezTo>
                    <a:pt x="190" y="248"/>
                    <a:pt x="190" y="248"/>
                    <a:pt x="190" y="248"/>
                  </a:cubicBezTo>
                  <a:moveTo>
                    <a:pt x="173" y="231"/>
                  </a:moveTo>
                  <a:cubicBezTo>
                    <a:pt x="177" y="235"/>
                    <a:pt x="181" y="239"/>
                    <a:pt x="185" y="242"/>
                  </a:cubicBezTo>
                  <a:cubicBezTo>
                    <a:pt x="186" y="241"/>
                    <a:pt x="186" y="241"/>
                    <a:pt x="186" y="241"/>
                  </a:cubicBezTo>
                  <a:cubicBezTo>
                    <a:pt x="182" y="237"/>
                    <a:pt x="178" y="233"/>
                    <a:pt x="174" y="230"/>
                  </a:cubicBezTo>
                  <a:cubicBezTo>
                    <a:pt x="173" y="231"/>
                    <a:pt x="173" y="231"/>
                    <a:pt x="173" y="231"/>
                  </a:cubicBezTo>
                  <a:moveTo>
                    <a:pt x="155" y="215"/>
                  </a:moveTo>
                  <a:cubicBezTo>
                    <a:pt x="159" y="219"/>
                    <a:pt x="163" y="222"/>
                    <a:pt x="167" y="226"/>
                  </a:cubicBezTo>
                  <a:cubicBezTo>
                    <a:pt x="169" y="224"/>
                    <a:pt x="169" y="224"/>
                    <a:pt x="169" y="224"/>
                  </a:cubicBezTo>
                  <a:cubicBezTo>
                    <a:pt x="165" y="220"/>
                    <a:pt x="161" y="217"/>
                    <a:pt x="157" y="213"/>
                  </a:cubicBezTo>
                  <a:cubicBezTo>
                    <a:pt x="155" y="215"/>
                    <a:pt x="155" y="215"/>
                    <a:pt x="155" y="215"/>
                  </a:cubicBezTo>
                  <a:moveTo>
                    <a:pt x="138" y="198"/>
                  </a:moveTo>
                  <a:cubicBezTo>
                    <a:pt x="142" y="202"/>
                    <a:pt x="146" y="206"/>
                    <a:pt x="150" y="209"/>
                  </a:cubicBezTo>
                  <a:cubicBezTo>
                    <a:pt x="151" y="208"/>
                    <a:pt x="151" y="208"/>
                    <a:pt x="151" y="208"/>
                  </a:cubicBezTo>
                  <a:cubicBezTo>
                    <a:pt x="147" y="204"/>
                    <a:pt x="144" y="200"/>
                    <a:pt x="140" y="196"/>
                  </a:cubicBezTo>
                  <a:cubicBezTo>
                    <a:pt x="138" y="198"/>
                    <a:pt x="138" y="198"/>
                    <a:pt x="138" y="198"/>
                  </a:cubicBezTo>
                  <a:moveTo>
                    <a:pt x="121" y="181"/>
                  </a:moveTo>
                  <a:cubicBezTo>
                    <a:pt x="125" y="185"/>
                    <a:pt x="129" y="189"/>
                    <a:pt x="132" y="193"/>
                  </a:cubicBezTo>
                  <a:cubicBezTo>
                    <a:pt x="134" y="191"/>
                    <a:pt x="134" y="191"/>
                    <a:pt x="134" y="191"/>
                  </a:cubicBezTo>
                  <a:cubicBezTo>
                    <a:pt x="130" y="187"/>
                    <a:pt x="127" y="183"/>
                    <a:pt x="123" y="179"/>
                  </a:cubicBezTo>
                  <a:cubicBezTo>
                    <a:pt x="121" y="181"/>
                    <a:pt x="121" y="181"/>
                    <a:pt x="121" y="181"/>
                  </a:cubicBezTo>
                  <a:cubicBezTo>
                    <a:pt x="121" y="181"/>
                    <a:pt x="121" y="181"/>
                    <a:pt x="121" y="181"/>
                  </a:cubicBezTo>
                  <a:moveTo>
                    <a:pt x="104" y="164"/>
                  </a:moveTo>
                  <a:cubicBezTo>
                    <a:pt x="108" y="168"/>
                    <a:pt x="112" y="172"/>
                    <a:pt x="116" y="175"/>
                  </a:cubicBezTo>
                  <a:cubicBezTo>
                    <a:pt x="117" y="174"/>
                    <a:pt x="117" y="174"/>
                    <a:pt x="117" y="174"/>
                  </a:cubicBezTo>
                  <a:cubicBezTo>
                    <a:pt x="113" y="170"/>
                    <a:pt x="110" y="166"/>
                    <a:pt x="106" y="162"/>
                  </a:cubicBezTo>
                  <a:cubicBezTo>
                    <a:pt x="104" y="164"/>
                    <a:pt x="104" y="164"/>
                    <a:pt x="104" y="164"/>
                  </a:cubicBezTo>
                  <a:moveTo>
                    <a:pt x="88" y="146"/>
                  </a:moveTo>
                  <a:cubicBezTo>
                    <a:pt x="91" y="150"/>
                    <a:pt x="95" y="154"/>
                    <a:pt x="99" y="158"/>
                  </a:cubicBezTo>
                  <a:cubicBezTo>
                    <a:pt x="101" y="157"/>
                    <a:pt x="101" y="157"/>
                    <a:pt x="101" y="157"/>
                  </a:cubicBezTo>
                  <a:cubicBezTo>
                    <a:pt x="97" y="153"/>
                    <a:pt x="93" y="149"/>
                    <a:pt x="90" y="145"/>
                  </a:cubicBezTo>
                  <a:cubicBezTo>
                    <a:pt x="88" y="146"/>
                    <a:pt x="88" y="146"/>
                    <a:pt x="88" y="146"/>
                  </a:cubicBezTo>
                  <a:moveTo>
                    <a:pt x="72" y="129"/>
                  </a:moveTo>
                  <a:cubicBezTo>
                    <a:pt x="75" y="133"/>
                    <a:pt x="79" y="137"/>
                    <a:pt x="82" y="141"/>
                  </a:cubicBezTo>
                  <a:cubicBezTo>
                    <a:pt x="84" y="139"/>
                    <a:pt x="84" y="139"/>
                    <a:pt x="84" y="139"/>
                  </a:cubicBezTo>
                  <a:cubicBezTo>
                    <a:pt x="81" y="135"/>
                    <a:pt x="77" y="131"/>
                    <a:pt x="74" y="127"/>
                  </a:cubicBezTo>
                  <a:cubicBezTo>
                    <a:pt x="72" y="129"/>
                    <a:pt x="72" y="129"/>
                    <a:pt x="72" y="129"/>
                  </a:cubicBezTo>
                  <a:moveTo>
                    <a:pt x="56" y="110"/>
                  </a:moveTo>
                  <a:cubicBezTo>
                    <a:pt x="59" y="114"/>
                    <a:pt x="63" y="118"/>
                    <a:pt x="67" y="123"/>
                  </a:cubicBezTo>
                  <a:cubicBezTo>
                    <a:pt x="68" y="121"/>
                    <a:pt x="68" y="121"/>
                    <a:pt x="68" y="121"/>
                  </a:cubicBezTo>
                  <a:cubicBezTo>
                    <a:pt x="65" y="117"/>
                    <a:pt x="61" y="113"/>
                    <a:pt x="58" y="109"/>
                  </a:cubicBezTo>
                  <a:cubicBezTo>
                    <a:pt x="56" y="110"/>
                    <a:pt x="56" y="110"/>
                    <a:pt x="56" y="110"/>
                  </a:cubicBezTo>
                  <a:moveTo>
                    <a:pt x="41" y="92"/>
                  </a:moveTo>
                  <a:cubicBezTo>
                    <a:pt x="44" y="96"/>
                    <a:pt x="48" y="100"/>
                    <a:pt x="51" y="104"/>
                  </a:cubicBezTo>
                  <a:cubicBezTo>
                    <a:pt x="53" y="103"/>
                    <a:pt x="53" y="103"/>
                    <a:pt x="53" y="103"/>
                  </a:cubicBezTo>
                  <a:cubicBezTo>
                    <a:pt x="49" y="98"/>
                    <a:pt x="46" y="94"/>
                    <a:pt x="43" y="90"/>
                  </a:cubicBezTo>
                  <a:cubicBezTo>
                    <a:pt x="41" y="92"/>
                    <a:pt x="41" y="92"/>
                    <a:pt x="41" y="92"/>
                  </a:cubicBezTo>
                  <a:moveTo>
                    <a:pt x="27" y="72"/>
                  </a:moveTo>
                  <a:cubicBezTo>
                    <a:pt x="30" y="76"/>
                    <a:pt x="33" y="81"/>
                    <a:pt x="36" y="85"/>
                  </a:cubicBezTo>
                  <a:cubicBezTo>
                    <a:pt x="38" y="84"/>
                    <a:pt x="38" y="84"/>
                    <a:pt x="38" y="84"/>
                  </a:cubicBezTo>
                  <a:cubicBezTo>
                    <a:pt x="35" y="79"/>
                    <a:pt x="32" y="75"/>
                    <a:pt x="29" y="71"/>
                  </a:cubicBezTo>
                  <a:cubicBezTo>
                    <a:pt x="27" y="72"/>
                    <a:pt x="27" y="72"/>
                    <a:pt x="27" y="72"/>
                  </a:cubicBezTo>
                  <a:cubicBezTo>
                    <a:pt x="27" y="72"/>
                    <a:pt x="27" y="72"/>
                    <a:pt x="27" y="72"/>
                  </a:cubicBezTo>
                  <a:moveTo>
                    <a:pt x="14" y="52"/>
                  </a:moveTo>
                  <a:cubicBezTo>
                    <a:pt x="16" y="56"/>
                    <a:pt x="19" y="61"/>
                    <a:pt x="22" y="66"/>
                  </a:cubicBezTo>
                  <a:cubicBezTo>
                    <a:pt x="24" y="64"/>
                    <a:pt x="24" y="64"/>
                    <a:pt x="24" y="64"/>
                  </a:cubicBezTo>
                  <a:cubicBezTo>
                    <a:pt x="21" y="60"/>
                    <a:pt x="18" y="55"/>
                    <a:pt x="16" y="51"/>
                  </a:cubicBezTo>
                  <a:cubicBezTo>
                    <a:pt x="14" y="52"/>
                    <a:pt x="14" y="52"/>
                    <a:pt x="14" y="52"/>
                  </a:cubicBezTo>
                  <a:moveTo>
                    <a:pt x="3" y="30"/>
                  </a:moveTo>
                  <a:cubicBezTo>
                    <a:pt x="5" y="35"/>
                    <a:pt x="7" y="40"/>
                    <a:pt x="10" y="45"/>
                  </a:cubicBezTo>
                  <a:cubicBezTo>
                    <a:pt x="12" y="44"/>
                    <a:pt x="12" y="44"/>
                    <a:pt x="12" y="44"/>
                  </a:cubicBezTo>
                  <a:cubicBezTo>
                    <a:pt x="9" y="39"/>
                    <a:pt x="7" y="34"/>
                    <a:pt x="6" y="29"/>
                  </a:cubicBezTo>
                  <a:cubicBezTo>
                    <a:pt x="3" y="30"/>
                    <a:pt x="3" y="30"/>
                    <a:pt x="3" y="30"/>
                  </a:cubicBezTo>
                  <a:moveTo>
                    <a:pt x="2" y="6"/>
                  </a:moveTo>
                  <a:cubicBezTo>
                    <a:pt x="1" y="9"/>
                    <a:pt x="0" y="12"/>
                    <a:pt x="0" y="15"/>
                  </a:cubicBezTo>
                  <a:cubicBezTo>
                    <a:pt x="0" y="17"/>
                    <a:pt x="1" y="20"/>
                    <a:pt x="1" y="22"/>
                  </a:cubicBezTo>
                  <a:cubicBezTo>
                    <a:pt x="3" y="22"/>
                    <a:pt x="3" y="22"/>
                    <a:pt x="3" y="22"/>
                  </a:cubicBezTo>
                  <a:cubicBezTo>
                    <a:pt x="3" y="19"/>
                    <a:pt x="3" y="17"/>
                    <a:pt x="3" y="15"/>
                  </a:cubicBezTo>
                  <a:cubicBezTo>
                    <a:pt x="3" y="12"/>
                    <a:pt x="3" y="9"/>
                    <a:pt x="4" y="7"/>
                  </a:cubicBezTo>
                  <a:cubicBezTo>
                    <a:pt x="2" y="6"/>
                    <a:pt x="2" y="6"/>
                    <a:pt x="2" y="6"/>
                  </a:cubicBezTo>
                  <a:moveTo>
                    <a:pt x="26" y="0"/>
                  </a:moveTo>
                  <a:cubicBezTo>
                    <a:pt x="22" y="0"/>
                    <a:pt x="20" y="0"/>
                    <a:pt x="17" y="0"/>
                  </a:cubicBezTo>
                  <a:cubicBezTo>
                    <a:pt x="14" y="0"/>
                    <a:pt x="11" y="0"/>
                    <a:pt x="9" y="1"/>
                  </a:cubicBezTo>
                  <a:cubicBezTo>
                    <a:pt x="10" y="3"/>
                    <a:pt x="10" y="3"/>
                    <a:pt x="10" y="3"/>
                  </a:cubicBezTo>
                  <a:cubicBezTo>
                    <a:pt x="12" y="2"/>
                    <a:pt x="14" y="2"/>
                    <a:pt x="17" y="2"/>
                  </a:cubicBezTo>
                  <a:cubicBezTo>
                    <a:pt x="19" y="2"/>
                    <a:pt x="22" y="2"/>
                    <a:pt x="25" y="3"/>
                  </a:cubicBezTo>
                  <a:cubicBezTo>
                    <a:pt x="26" y="0"/>
                    <a:pt x="26" y="0"/>
                    <a:pt x="26" y="0"/>
                  </a:cubicBezTo>
                  <a:moveTo>
                    <a:pt x="49" y="6"/>
                  </a:moveTo>
                  <a:cubicBezTo>
                    <a:pt x="43" y="4"/>
                    <a:pt x="38" y="3"/>
                    <a:pt x="34" y="2"/>
                  </a:cubicBezTo>
                  <a:cubicBezTo>
                    <a:pt x="33" y="4"/>
                    <a:pt x="33" y="4"/>
                    <a:pt x="33" y="4"/>
                  </a:cubicBezTo>
                  <a:cubicBezTo>
                    <a:pt x="38" y="5"/>
                    <a:pt x="43" y="7"/>
                    <a:pt x="48" y="8"/>
                  </a:cubicBezTo>
                  <a:cubicBezTo>
                    <a:pt x="49" y="6"/>
                    <a:pt x="49" y="6"/>
                    <a:pt x="49" y="6"/>
                  </a:cubicBezTo>
                  <a:moveTo>
                    <a:pt x="72" y="14"/>
                  </a:moveTo>
                  <a:cubicBezTo>
                    <a:pt x="67" y="12"/>
                    <a:pt x="62" y="10"/>
                    <a:pt x="57" y="8"/>
                  </a:cubicBezTo>
                  <a:cubicBezTo>
                    <a:pt x="56" y="11"/>
                    <a:pt x="56" y="11"/>
                    <a:pt x="56" y="11"/>
                  </a:cubicBezTo>
                  <a:cubicBezTo>
                    <a:pt x="61" y="12"/>
                    <a:pt x="66" y="14"/>
                    <a:pt x="71" y="16"/>
                  </a:cubicBezTo>
                  <a:cubicBezTo>
                    <a:pt x="72" y="14"/>
                    <a:pt x="72" y="14"/>
                    <a:pt x="72" y="14"/>
                  </a:cubicBezTo>
                  <a:moveTo>
                    <a:pt x="94" y="23"/>
                  </a:moveTo>
                  <a:cubicBezTo>
                    <a:pt x="89" y="21"/>
                    <a:pt x="84" y="19"/>
                    <a:pt x="79" y="17"/>
                  </a:cubicBezTo>
                  <a:cubicBezTo>
                    <a:pt x="78" y="19"/>
                    <a:pt x="78" y="19"/>
                    <a:pt x="78" y="19"/>
                  </a:cubicBezTo>
                  <a:cubicBezTo>
                    <a:pt x="83" y="21"/>
                    <a:pt x="88" y="23"/>
                    <a:pt x="93" y="25"/>
                  </a:cubicBezTo>
                  <a:cubicBezTo>
                    <a:pt x="94" y="23"/>
                    <a:pt x="94" y="23"/>
                    <a:pt x="94" y="23"/>
                  </a:cubicBezTo>
                  <a:moveTo>
                    <a:pt x="116" y="33"/>
                  </a:moveTo>
                  <a:cubicBezTo>
                    <a:pt x="111" y="31"/>
                    <a:pt x="106" y="28"/>
                    <a:pt x="101" y="26"/>
                  </a:cubicBezTo>
                  <a:cubicBezTo>
                    <a:pt x="100" y="28"/>
                    <a:pt x="100" y="28"/>
                    <a:pt x="100" y="28"/>
                  </a:cubicBezTo>
                  <a:cubicBezTo>
                    <a:pt x="105" y="31"/>
                    <a:pt x="110" y="33"/>
                    <a:pt x="115" y="35"/>
                  </a:cubicBezTo>
                  <a:cubicBezTo>
                    <a:pt x="116" y="33"/>
                    <a:pt x="116" y="33"/>
                    <a:pt x="116" y="33"/>
                  </a:cubicBezTo>
                  <a:moveTo>
                    <a:pt x="138" y="43"/>
                  </a:moveTo>
                  <a:cubicBezTo>
                    <a:pt x="133" y="41"/>
                    <a:pt x="128" y="39"/>
                    <a:pt x="123" y="36"/>
                  </a:cubicBezTo>
                  <a:cubicBezTo>
                    <a:pt x="122" y="38"/>
                    <a:pt x="122" y="38"/>
                    <a:pt x="122" y="38"/>
                  </a:cubicBezTo>
                  <a:cubicBezTo>
                    <a:pt x="127" y="41"/>
                    <a:pt x="132" y="43"/>
                    <a:pt x="137" y="45"/>
                  </a:cubicBezTo>
                  <a:cubicBezTo>
                    <a:pt x="138" y="43"/>
                    <a:pt x="138" y="43"/>
                    <a:pt x="138" y="43"/>
                  </a:cubicBezTo>
                  <a:moveTo>
                    <a:pt x="159" y="54"/>
                  </a:moveTo>
                  <a:cubicBezTo>
                    <a:pt x="154" y="52"/>
                    <a:pt x="150" y="49"/>
                    <a:pt x="145" y="47"/>
                  </a:cubicBezTo>
                  <a:cubicBezTo>
                    <a:pt x="144" y="49"/>
                    <a:pt x="144" y="49"/>
                    <a:pt x="144" y="49"/>
                  </a:cubicBezTo>
                  <a:cubicBezTo>
                    <a:pt x="148" y="51"/>
                    <a:pt x="153" y="54"/>
                    <a:pt x="158" y="56"/>
                  </a:cubicBezTo>
                  <a:cubicBezTo>
                    <a:pt x="159" y="54"/>
                    <a:pt x="159" y="54"/>
                    <a:pt x="159" y="54"/>
                  </a:cubicBezTo>
                  <a:moveTo>
                    <a:pt x="180" y="65"/>
                  </a:moveTo>
                  <a:cubicBezTo>
                    <a:pt x="176" y="63"/>
                    <a:pt x="171" y="60"/>
                    <a:pt x="166" y="58"/>
                  </a:cubicBezTo>
                  <a:cubicBezTo>
                    <a:pt x="165" y="60"/>
                    <a:pt x="165" y="60"/>
                    <a:pt x="165" y="60"/>
                  </a:cubicBezTo>
                  <a:cubicBezTo>
                    <a:pt x="170" y="62"/>
                    <a:pt x="175" y="65"/>
                    <a:pt x="179" y="67"/>
                  </a:cubicBezTo>
                  <a:cubicBezTo>
                    <a:pt x="180" y="65"/>
                    <a:pt x="180" y="65"/>
                    <a:pt x="180" y="65"/>
                  </a:cubicBezTo>
                  <a:moveTo>
                    <a:pt x="202" y="77"/>
                  </a:moveTo>
                  <a:cubicBezTo>
                    <a:pt x="197" y="74"/>
                    <a:pt x="192" y="72"/>
                    <a:pt x="187" y="69"/>
                  </a:cubicBezTo>
                  <a:cubicBezTo>
                    <a:pt x="186" y="71"/>
                    <a:pt x="186" y="71"/>
                    <a:pt x="186" y="71"/>
                  </a:cubicBezTo>
                  <a:cubicBezTo>
                    <a:pt x="191" y="74"/>
                    <a:pt x="196" y="76"/>
                    <a:pt x="200" y="79"/>
                  </a:cubicBezTo>
                  <a:cubicBezTo>
                    <a:pt x="202" y="77"/>
                    <a:pt x="202" y="77"/>
                    <a:pt x="202" y="7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2" name="Freeform 153">
              <a:extLst>
                <a:ext uri="{FF2B5EF4-FFF2-40B4-BE49-F238E27FC236}">
                  <a16:creationId xmlns:a16="http://schemas.microsoft.com/office/drawing/2014/main" id="{83099B85-A3F0-4B0D-A880-750E7F203042}"/>
                </a:ext>
              </a:extLst>
            </p:cNvPr>
            <p:cNvSpPr>
              <a:spLocks noEditPoints="1"/>
            </p:cNvSpPr>
            <p:nvPr/>
          </p:nvSpPr>
          <p:spPr bwMode="auto">
            <a:xfrm>
              <a:off x="8066088" y="3719513"/>
              <a:ext cx="1350962" cy="277812"/>
            </a:xfrm>
            <a:custGeom>
              <a:avLst/>
              <a:gdLst>
                <a:gd name="T0" fmla="*/ 277 w 912"/>
                <a:gd name="T1" fmla="*/ 3 h 189"/>
                <a:gd name="T2" fmla="*/ 269 w 912"/>
                <a:gd name="T3" fmla="*/ 3 h 189"/>
                <a:gd name="T4" fmla="*/ 245 w 912"/>
                <a:gd name="T5" fmla="*/ 0 h 189"/>
                <a:gd name="T6" fmla="*/ 209 w 912"/>
                <a:gd name="T7" fmla="*/ 2 h 189"/>
                <a:gd name="T8" fmla="*/ 205 w 912"/>
                <a:gd name="T9" fmla="*/ 2 h 189"/>
                <a:gd name="T10" fmla="*/ 157 w 912"/>
                <a:gd name="T11" fmla="*/ 4 h 189"/>
                <a:gd name="T12" fmla="*/ 149 w 912"/>
                <a:gd name="T13" fmla="*/ 4 h 189"/>
                <a:gd name="T14" fmla="*/ 125 w 912"/>
                <a:gd name="T15" fmla="*/ 3 h 189"/>
                <a:gd name="T16" fmla="*/ 85 w 912"/>
                <a:gd name="T17" fmla="*/ 7 h 189"/>
                <a:gd name="T18" fmla="*/ 62 w 912"/>
                <a:gd name="T19" fmla="*/ 14 h 189"/>
                <a:gd name="T20" fmla="*/ 17 w 912"/>
                <a:gd name="T21" fmla="*/ 28 h 189"/>
                <a:gd name="T22" fmla="*/ 3 w 912"/>
                <a:gd name="T23" fmla="*/ 44 h 189"/>
                <a:gd name="T24" fmla="*/ 0 w 912"/>
                <a:gd name="T25" fmla="*/ 45 h 189"/>
                <a:gd name="T26" fmla="*/ 14 w 912"/>
                <a:gd name="T27" fmla="*/ 64 h 189"/>
                <a:gd name="T28" fmla="*/ 55 w 912"/>
                <a:gd name="T29" fmla="*/ 87 h 189"/>
                <a:gd name="T30" fmla="*/ 62 w 912"/>
                <a:gd name="T31" fmla="*/ 91 h 189"/>
                <a:gd name="T32" fmla="*/ 84 w 912"/>
                <a:gd name="T33" fmla="*/ 101 h 189"/>
                <a:gd name="T34" fmla="*/ 122 w 912"/>
                <a:gd name="T35" fmla="*/ 114 h 189"/>
                <a:gd name="T36" fmla="*/ 146 w 912"/>
                <a:gd name="T37" fmla="*/ 118 h 189"/>
                <a:gd name="T38" fmla="*/ 192 w 912"/>
                <a:gd name="T39" fmla="*/ 129 h 189"/>
                <a:gd name="T40" fmla="*/ 200 w 912"/>
                <a:gd name="T41" fmla="*/ 131 h 189"/>
                <a:gd name="T42" fmla="*/ 223 w 912"/>
                <a:gd name="T43" fmla="*/ 139 h 189"/>
                <a:gd name="T44" fmla="*/ 262 w 912"/>
                <a:gd name="T45" fmla="*/ 147 h 189"/>
                <a:gd name="T46" fmla="*/ 286 w 912"/>
                <a:gd name="T47" fmla="*/ 149 h 189"/>
                <a:gd name="T48" fmla="*/ 334 w 912"/>
                <a:gd name="T49" fmla="*/ 156 h 189"/>
                <a:gd name="T50" fmla="*/ 342 w 912"/>
                <a:gd name="T51" fmla="*/ 158 h 189"/>
                <a:gd name="T52" fmla="*/ 365 w 912"/>
                <a:gd name="T53" fmla="*/ 164 h 189"/>
                <a:gd name="T54" fmla="*/ 405 w 912"/>
                <a:gd name="T55" fmla="*/ 169 h 189"/>
                <a:gd name="T56" fmla="*/ 429 w 912"/>
                <a:gd name="T57" fmla="*/ 169 h 189"/>
                <a:gd name="T58" fmla="*/ 452 w 912"/>
                <a:gd name="T59" fmla="*/ 174 h 189"/>
                <a:gd name="T60" fmla="*/ 476 w 912"/>
                <a:gd name="T61" fmla="*/ 175 h 189"/>
                <a:gd name="T62" fmla="*/ 524 w 912"/>
                <a:gd name="T63" fmla="*/ 179 h 189"/>
                <a:gd name="T64" fmla="*/ 532 w 912"/>
                <a:gd name="T65" fmla="*/ 179 h 189"/>
                <a:gd name="T66" fmla="*/ 556 w 912"/>
                <a:gd name="T67" fmla="*/ 184 h 189"/>
                <a:gd name="T68" fmla="*/ 596 w 912"/>
                <a:gd name="T69" fmla="*/ 186 h 189"/>
                <a:gd name="T70" fmla="*/ 620 w 912"/>
                <a:gd name="T71" fmla="*/ 185 h 189"/>
                <a:gd name="T72" fmla="*/ 668 w 912"/>
                <a:gd name="T73" fmla="*/ 186 h 189"/>
                <a:gd name="T74" fmla="*/ 676 w 912"/>
                <a:gd name="T75" fmla="*/ 186 h 189"/>
                <a:gd name="T76" fmla="*/ 700 w 912"/>
                <a:gd name="T77" fmla="*/ 189 h 189"/>
                <a:gd name="T78" fmla="*/ 740 w 912"/>
                <a:gd name="T79" fmla="*/ 188 h 189"/>
                <a:gd name="T80" fmla="*/ 764 w 912"/>
                <a:gd name="T81" fmla="*/ 184 h 189"/>
                <a:gd name="T82" fmla="*/ 812 w 912"/>
                <a:gd name="T83" fmla="*/ 181 h 189"/>
                <a:gd name="T84" fmla="*/ 820 w 912"/>
                <a:gd name="T85" fmla="*/ 180 h 189"/>
                <a:gd name="T86" fmla="*/ 844 w 912"/>
                <a:gd name="T87" fmla="*/ 178 h 189"/>
                <a:gd name="T88" fmla="*/ 883 w 912"/>
                <a:gd name="T89" fmla="*/ 169 h 189"/>
                <a:gd name="T90" fmla="*/ 903 w 912"/>
                <a:gd name="T91" fmla="*/ 156 h 189"/>
                <a:gd name="T92" fmla="*/ 910 w 912"/>
                <a:gd name="T93" fmla="*/ 151 h 189"/>
                <a:gd name="T94" fmla="*/ 887 w 912"/>
                <a:gd name="T95" fmla="*/ 124 h 189"/>
                <a:gd name="T96" fmla="*/ 880 w 912"/>
                <a:gd name="T97" fmla="*/ 120 h 189"/>
                <a:gd name="T98" fmla="*/ 858 w 912"/>
                <a:gd name="T99" fmla="*/ 108 h 189"/>
                <a:gd name="T100" fmla="*/ 821 w 912"/>
                <a:gd name="T101" fmla="*/ 95 h 189"/>
                <a:gd name="T102" fmla="*/ 797 w 912"/>
                <a:gd name="T103" fmla="*/ 90 h 189"/>
                <a:gd name="T104" fmla="*/ 751 w 912"/>
                <a:gd name="T105" fmla="*/ 76 h 189"/>
                <a:gd name="T106" fmla="*/ 743 w 912"/>
                <a:gd name="T107" fmla="*/ 74 h 189"/>
                <a:gd name="T108" fmla="*/ 721 w 912"/>
                <a:gd name="T109" fmla="*/ 65 h 189"/>
                <a:gd name="T110" fmla="*/ 682 w 912"/>
                <a:gd name="T111" fmla="*/ 55 h 189"/>
                <a:gd name="T112" fmla="*/ 658 w 912"/>
                <a:gd name="T113" fmla="*/ 52 h 189"/>
                <a:gd name="T114" fmla="*/ 651 w 912"/>
                <a:gd name="T115" fmla="*/ 48 h 189"/>
                <a:gd name="T116" fmla="*/ 612 w 912"/>
                <a:gd name="T117" fmla="*/ 4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2" h="189">
                  <a:moveTo>
                    <a:pt x="301" y="3"/>
                  </a:moveTo>
                  <a:cubicBezTo>
                    <a:pt x="315" y="3"/>
                    <a:pt x="315" y="3"/>
                    <a:pt x="315" y="3"/>
                  </a:cubicBezTo>
                  <a:cubicBezTo>
                    <a:pt x="315" y="1"/>
                    <a:pt x="315" y="1"/>
                    <a:pt x="315" y="1"/>
                  </a:cubicBezTo>
                  <a:cubicBezTo>
                    <a:pt x="301" y="1"/>
                    <a:pt x="301" y="1"/>
                    <a:pt x="301" y="1"/>
                  </a:cubicBezTo>
                  <a:lnTo>
                    <a:pt x="301" y="3"/>
                  </a:lnTo>
                  <a:close/>
                  <a:moveTo>
                    <a:pt x="277" y="3"/>
                  </a:moveTo>
                  <a:cubicBezTo>
                    <a:pt x="293" y="3"/>
                    <a:pt x="293" y="3"/>
                    <a:pt x="293" y="3"/>
                  </a:cubicBezTo>
                  <a:cubicBezTo>
                    <a:pt x="293" y="1"/>
                    <a:pt x="293" y="1"/>
                    <a:pt x="293" y="1"/>
                  </a:cubicBezTo>
                  <a:cubicBezTo>
                    <a:pt x="277" y="1"/>
                    <a:pt x="277" y="1"/>
                    <a:pt x="277" y="1"/>
                  </a:cubicBezTo>
                  <a:lnTo>
                    <a:pt x="277" y="3"/>
                  </a:lnTo>
                  <a:close/>
                  <a:moveTo>
                    <a:pt x="253" y="3"/>
                  </a:moveTo>
                  <a:cubicBezTo>
                    <a:pt x="269" y="3"/>
                    <a:pt x="269" y="3"/>
                    <a:pt x="269" y="3"/>
                  </a:cubicBezTo>
                  <a:cubicBezTo>
                    <a:pt x="269" y="1"/>
                    <a:pt x="269" y="1"/>
                    <a:pt x="269" y="1"/>
                  </a:cubicBezTo>
                  <a:cubicBezTo>
                    <a:pt x="253" y="0"/>
                    <a:pt x="253" y="0"/>
                    <a:pt x="253" y="0"/>
                  </a:cubicBezTo>
                  <a:lnTo>
                    <a:pt x="253" y="3"/>
                  </a:lnTo>
                  <a:close/>
                  <a:moveTo>
                    <a:pt x="229" y="3"/>
                  </a:moveTo>
                  <a:cubicBezTo>
                    <a:pt x="245" y="3"/>
                    <a:pt x="245" y="3"/>
                    <a:pt x="245" y="3"/>
                  </a:cubicBezTo>
                  <a:cubicBezTo>
                    <a:pt x="245" y="0"/>
                    <a:pt x="245" y="0"/>
                    <a:pt x="245" y="0"/>
                  </a:cubicBezTo>
                  <a:cubicBezTo>
                    <a:pt x="229" y="0"/>
                    <a:pt x="229" y="0"/>
                    <a:pt x="229" y="0"/>
                  </a:cubicBezTo>
                  <a:lnTo>
                    <a:pt x="229" y="3"/>
                  </a:lnTo>
                  <a:close/>
                  <a:moveTo>
                    <a:pt x="205" y="2"/>
                  </a:moveTo>
                  <a:cubicBezTo>
                    <a:pt x="206" y="2"/>
                    <a:pt x="207" y="2"/>
                    <a:pt x="209" y="2"/>
                  </a:cubicBezTo>
                  <a:cubicBezTo>
                    <a:pt x="209" y="1"/>
                    <a:pt x="209" y="1"/>
                    <a:pt x="209" y="1"/>
                  </a:cubicBezTo>
                  <a:cubicBezTo>
                    <a:pt x="209" y="2"/>
                    <a:pt x="209" y="2"/>
                    <a:pt x="209" y="2"/>
                  </a:cubicBezTo>
                  <a:cubicBezTo>
                    <a:pt x="221" y="2"/>
                    <a:pt x="221" y="2"/>
                    <a:pt x="221" y="2"/>
                  </a:cubicBezTo>
                  <a:cubicBezTo>
                    <a:pt x="221" y="0"/>
                    <a:pt x="221" y="0"/>
                    <a:pt x="221" y="0"/>
                  </a:cubicBezTo>
                  <a:cubicBezTo>
                    <a:pt x="209" y="0"/>
                    <a:pt x="209" y="0"/>
                    <a:pt x="209" y="0"/>
                  </a:cubicBezTo>
                  <a:cubicBezTo>
                    <a:pt x="209" y="0"/>
                    <a:pt x="209" y="0"/>
                    <a:pt x="209" y="0"/>
                  </a:cubicBezTo>
                  <a:cubicBezTo>
                    <a:pt x="207" y="0"/>
                    <a:pt x="206" y="0"/>
                    <a:pt x="205" y="0"/>
                  </a:cubicBezTo>
                  <a:cubicBezTo>
                    <a:pt x="205" y="2"/>
                    <a:pt x="205" y="2"/>
                    <a:pt x="205" y="2"/>
                  </a:cubicBezTo>
                  <a:close/>
                  <a:moveTo>
                    <a:pt x="181" y="3"/>
                  </a:moveTo>
                  <a:cubicBezTo>
                    <a:pt x="186" y="3"/>
                    <a:pt x="192" y="3"/>
                    <a:pt x="197" y="2"/>
                  </a:cubicBezTo>
                  <a:cubicBezTo>
                    <a:pt x="197" y="0"/>
                    <a:pt x="197" y="0"/>
                    <a:pt x="197" y="0"/>
                  </a:cubicBezTo>
                  <a:cubicBezTo>
                    <a:pt x="192" y="0"/>
                    <a:pt x="186" y="0"/>
                    <a:pt x="181" y="0"/>
                  </a:cubicBezTo>
                  <a:cubicBezTo>
                    <a:pt x="181" y="3"/>
                    <a:pt x="181" y="3"/>
                    <a:pt x="181" y="3"/>
                  </a:cubicBezTo>
                  <a:close/>
                  <a:moveTo>
                    <a:pt x="157" y="4"/>
                  </a:moveTo>
                  <a:cubicBezTo>
                    <a:pt x="162" y="3"/>
                    <a:pt x="168" y="3"/>
                    <a:pt x="173" y="3"/>
                  </a:cubicBezTo>
                  <a:cubicBezTo>
                    <a:pt x="173" y="1"/>
                    <a:pt x="173" y="1"/>
                    <a:pt x="173" y="1"/>
                  </a:cubicBezTo>
                  <a:cubicBezTo>
                    <a:pt x="168" y="1"/>
                    <a:pt x="162" y="1"/>
                    <a:pt x="157" y="1"/>
                  </a:cubicBezTo>
                  <a:cubicBezTo>
                    <a:pt x="157" y="4"/>
                    <a:pt x="157" y="4"/>
                    <a:pt x="157" y="4"/>
                  </a:cubicBezTo>
                  <a:close/>
                  <a:moveTo>
                    <a:pt x="133" y="5"/>
                  </a:moveTo>
                  <a:cubicBezTo>
                    <a:pt x="138" y="5"/>
                    <a:pt x="144" y="4"/>
                    <a:pt x="149" y="4"/>
                  </a:cubicBezTo>
                  <a:cubicBezTo>
                    <a:pt x="149" y="2"/>
                    <a:pt x="149" y="2"/>
                    <a:pt x="149" y="2"/>
                  </a:cubicBezTo>
                  <a:cubicBezTo>
                    <a:pt x="144" y="2"/>
                    <a:pt x="138" y="2"/>
                    <a:pt x="133" y="3"/>
                  </a:cubicBezTo>
                  <a:cubicBezTo>
                    <a:pt x="133" y="5"/>
                    <a:pt x="133" y="5"/>
                    <a:pt x="133" y="5"/>
                  </a:cubicBezTo>
                  <a:close/>
                  <a:moveTo>
                    <a:pt x="109" y="7"/>
                  </a:moveTo>
                  <a:cubicBezTo>
                    <a:pt x="114" y="7"/>
                    <a:pt x="120" y="6"/>
                    <a:pt x="125" y="6"/>
                  </a:cubicBezTo>
                  <a:cubicBezTo>
                    <a:pt x="125" y="3"/>
                    <a:pt x="125" y="3"/>
                    <a:pt x="125" y="3"/>
                  </a:cubicBezTo>
                  <a:cubicBezTo>
                    <a:pt x="120" y="4"/>
                    <a:pt x="114" y="4"/>
                    <a:pt x="109" y="5"/>
                  </a:cubicBezTo>
                  <a:cubicBezTo>
                    <a:pt x="109" y="7"/>
                    <a:pt x="109" y="7"/>
                    <a:pt x="109" y="7"/>
                  </a:cubicBezTo>
                  <a:close/>
                  <a:moveTo>
                    <a:pt x="85" y="10"/>
                  </a:moveTo>
                  <a:cubicBezTo>
                    <a:pt x="91" y="9"/>
                    <a:pt x="96" y="8"/>
                    <a:pt x="101" y="8"/>
                  </a:cubicBezTo>
                  <a:cubicBezTo>
                    <a:pt x="101" y="5"/>
                    <a:pt x="101" y="5"/>
                    <a:pt x="101" y="5"/>
                  </a:cubicBezTo>
                  <a:cubicBezTo>
                    <a:pt x="96" y="6"/>
                    <a:pt x="90" y="7"/>
                    <a:pt x="85" y="7"/>
                  </a:cubicBezTo>
                  <a:lnTo>
                    <a:pt x="85" y="10"/>
                  </a:lnTo>
                  <a:close/>
                  <a:moveTo>
                    <a:pt x="62" y="14"/>
                  </a:moveTo>
                  <a:cubicBezTo>
                    <a:pt x="67" y="13"/>
                    <a:pt x="72" y="12"/>
                    <a:pt x="78" y="11"/>
                  </a:cubicBezTo>
                  <a:cubicBezTo>
                    <a:pt x="77" y="9"/>
                    <a:pt x="77" y="9"/>
                    <a:pt x="77" y="9"/>
                  </a:cubicBezTo>
                  <a:cubicBezTo>
                    <a:pt x="72" y="9"/>
                    <a:pt x="66" y="10"/>
                    <a:pt x="61" y="11"/>
                  </a:cubicBezTo>
                  <a:cubicBezTo>
                    <a:pt x="62" y="14"/>
                    <a:pt x="62" y="14"/>
                    <a:pt x="62" y="14"/>
                  </a:cubicBezTo>
                  <a:close/>
                  <a:moveTo>
                    <a:pt x="39" y="19"/>
                  </a:moveTo>
                  <a:cubicBezTo>
                    <a:pt x="43" y="18"/>
                    <a:pt x="49" y="17"/>
                    <a:pt x="54" y="15"/>
                  </a:cubicBezTo>
                  <a:cubicBezTo>
                    <a:pt x="54" y="13"/>
                    <a:pt x="54" y="13"/>
                    <a:pt x="54" y="13"/>
                  </a:cubicBezTo>
                  <a:cubicBezTo>
                    <a:pt x="48" y="14"/>
                    <a:pt x="43" y="16"/>
                    <a:pt x="38" y="17"/>
                  </a:cubicBezTo>
                  <a:lnTo>
                    <a:pt x="39" y="19"/>
                  </a:lnTo>
                  <a:close/>
                  <a:moveTo>
                    <a:pt x="17" y="28"/>
                  </a:moveTo>
                  <a:cubicBezTo>
                    <a:pt x="21" y="26"/>
                    <a:pt x="26" y="24"/>
                    <a:pt x="31" y="22"/>
                  </a:cubicBezTo>
                  <a:cubicBezTo>
                    <a:pt x="30" y="20"/>
                    <a:pt x="30" y="20"/>
                    <a:pt x="30" y="20"/>
                  </a:cubicBezTo>
                  <a:cubicBezTo>
                    <a:pt x="25" y="22"/>
                    <a:pt x="20" y="24"/>
                    <a:pt x="16" y="26"/>
                  </a:cubicBezTo>
                  <a:cubicBezTo>
                    <a:pt x="17" y="28"/>
                    <a:pt x="17" y="28"/>
                    <a:pt x="17" y="28"/>
                  </a:cubicBezTo>
                  <a:close/>
                  <a:moveTo>
                    <a:pt x="3" y="45"/>
                  </a:moveTo>
                  <a:cubicBezTo>
                    <a:pt x="3" y="44"/>
                    <a:pt x="3" y="44"/>
                    <a:pt x="3" y="44"/>
                  </a:cubicBezTo>
                  <a:cubicBezTo>
                    <a:pt x="3" y="44"/>
                    <a:pt x="3" y="44"/>
                    <a:pt x="3" y="44"/>
                  </a:cubicBezTo>
                  <a:cubicBezTo>
                    <a:pt x="3" y="40"/>
                    <a:pt x="6" y="36"/>
                    <a:pt x="10" y="32"/>
                  </a:cubicBezTo>
                  <a:cubicBezTo>
                    <a:pt x="9" y="31"/>
                    <a:pt x="9" y="31"/>
                    <a:pt x="9" y="31"/>
                  </a:cubicBezTo>
                  <a:cubicBezTo>
                    <a:pt x="4" y="35"/>
                    <a:pt x="1" y="39"/>
                    <a:pt x="0" y="44"/>
                  </a:cubicBezTo>
                  <a:cubicBezTo>
                    <a:pt x="0" y="44"/>
                    <a:pt x="0" y="44"/>
                    <a:pt x="0" y="44"/>
                  </a:cubicBezTo>
                  <a:cubicBezTo>
                    <a:pt x="0" y="45"/>
                    <a:pt x="0" y="45"/>
                    <a:pt x="0" y="45"/>
                  </a:cubicBezTo>
                  <a:lnTo>
                    <a:pt x="3" y="45"/>
                  </a:lnTo>
                  <a:close/>
                  <a:moveTo>
                    <a:pt x="14" y="64"/>
                  </a:moveTo>
                  <a:cubicBezTo>
                    <a:pt x="9" y="60"/>
                    <a:pt x="6" y="56"/>
                    <a:pt x="4" y="52"/>
                  </a:cubicBezTo>
                  <a:cubicBezTo>
                    <a:pt x="2" y="53"/>
                    <a:pt x="2" y="53"/>
                    <a:pt x="2" y="53"/>
                  </a:cubicBezTo>
                  <a:cubicBezTo>
                    <a:pt x="4" y="57"/>
                    <a:pt x="7" y="61"/>
                    <a:pt x="12" y="66"/>
                  </a:cubicBezTo>
                  <a:cubicBezTo>
                    <a:pt x="14" y="64"/>
                    <a:pt x="14" y="64"/>
                    <a:pt x="14" y="64"/>
                  </a:cubicBezTo>
                  <a:close/>
                  <a:moveTo>
                    <a:pt x="33" y="77"/>
                  </a:moveTo>
                  <a:cubicBezTo>
                    <a:pt x="28" y="74"/>
                    <a:pt x="24" y="71"/>
                    <a:pt x="20" y="69"/>
                  </a:cubicBezTo>
                  <a:cubicBezTo>
                    <a:pt x="19" y="71"/>
                    <a:pt x="19" y="71"/>
                    <a:pt x="19" y="71"/>
                  </a:cubicBezTo>
                  <a:cubicBezTo>
                    <a:pt x="23" y="73"/>
                    <a:pt x="27" y="76"/>
                    <a:pt x="32" y="79"/>
                  </a:cubicBezTo>
                  <a:cubicBezTo>
                    <a:pt x="33" y="77"/>
                    <a:pt x="33" y="77"/>
                    <a:pt x="33" y="77"/>
                  </a:cubicBezTo>
                  <a:close/>
                  <a:moveTo>
                    <a:pt x="55" y="87"/>
                  </a:moveTo>
                  <a:cubicBezTo>
                    <a:pt x="50" y="85"/>
                    <a:pt x="45" y="83"/>
                    <a:pt x="40" y="81"/>
                  </a:cubicBezTo>
                  <a:cubicBezTo>
                    <a:pt x="39" y="83"/>
                    <a:pt x="39" y="83"/>
                    <a:pt x="39" y="83"/>
                  </a:cubicBezTo>
                  <a:cubicBezTo>
                    <a:pt x="44" y="85"/>
                    <a:pt x="49" y="87"/>
                    <a:pt x="54" y="90"/>
                  </a:cubicBezTo>
                  <a:lnTo>
                    <a:pt x="55" y="87"/>
                  </a:lnTo>
                  <a:close/>
                  <a:moveTo>
                    <a:pt x="77" y="96"/>
                  </a:moveTo>
                  <a:cubicBezTo>
                    <a:pt x="72" y="94"/>
                    <a:pt x="67" y="92"/>
                    <a:pt x="62" y="91"/>
                  </a:cubicBezTo>
                  <a:cubicBezTo>
                    <a:pt x="61" y="93"/>
                    <a:pt x="61" y="93"/>
                    <a:pt x="61" y="93"/>
                  </a:cubicBezTo>
                  <a:cubicBezTo>
                    <a:pt x="66" y="95"/>
                    <a:pt x="71" y="97"/>
                    <a:pt x="76" y="99"/>
                  </a:cubicBezTo>
                  <a:cubicBezTo>
                    <a:pt x="77" y="96"/>
                    <a:pt x="77" y="96"/>
                    <a:pt x="77" y="96"/>
                  </a:cubicBezTo>
                  <a:close/>
                  <a:moveTo>
                    <a:pt x="100" y="104"/>
                  </a:moveTo>
                  <a:cubicBezTo>
                    <a:pt x="95" y="102"/>
                    <a:pt x="89" y="101"/>
                    <a:pt x="85" y="99"/>
                  </a:cubicBezTo>
                  <a:cubicBezTo>
                    <a:pt x="84" y="101"/>
                    <a:pt x="84" y="101"/>
                    <a:pt x="84" y="101"/>
                  </a:cubicBezTo>
                  <a:cubicBezTo>
                    <a:pt x="89" y="103"/>
                    <a:pt x="94" y="105"/>
                    <a:pt x="99" y="106"/>
                  </a:cubicBezTo>
                  <a:cubicBezTo>
                    <a:pt x="100" y="104"/>
                    <a:pt x="100" y="104"/>
                    <a:pt x="100" y="104"/>
                  </a:cubicBezTo>
                  <a:close/>
                  <a:moveTo>
                    <a:pt x="123" y="111"/>
                  </a:moveTo>
                  <a:cubicBezTo>
                    <a:pt x="117" y="110"/>
                    <a:pt x="112" y="108"/>
                    <a:pt x="107" y="107"/>
                  </a:cubicBezTo>
                  <a:cubicBezTo>
                    <a:pt x="107" y="109"/>
                    <a:pt x="107" y="109"/>
                    <a:pt x="107" y="109"/>
                  </a:cubicBezTo>
                  <a:cubicBezTo>
                    <a:pt x="112" y="110"/>
                    <a:pt x="117" y="112"/>
                    <a:pt x="122" y="114"/>
                  </a:cubicBezTo>
                  <a:lnTo>
                    <a:pt x="123" y="111"/>
                  </a:lnTo>
                  <a:close/>
                  <a:moveTo>
                    <a:pt x="146" y="118"/>
                  </a:moveTo>
                  <a:cubicBezTo>
                    <a:pt x="140" y="116"/>
                    <a:pt x="135" y="115"/>
                    <a:pt x="130" y="114"/>
                  </a:cubicBezTo>
                  <a:cubicBezTo>
                    <a:pt x="130" y="116"/>
                    <a:pt x="130" y="116"/>
                    <a:pt x="130" y="116"/>
                  </a:cubicBezTo>
                  <a:cubicBezTo>
                    <a:pt x="135" y="117"/>
                    <a:pt x="140" y="119"/>
                    <a:pt x="145" y="120"/>
                  </a:cubicBezTo>
                  <a:cubicBezTo>
                    <a:pt x="146" y="118"/>
                    <a:pt x="146" y="118"/>
                    <a:pt x="146" y="118"/>
                  </a:cubicBezTo>
                  <a:close/>
                  <a:moveTo>
                    <a:pt x="169" y="124"/>
                  </a:moveTo>
                  <a:cubicBezTo>
                    <a:pt x="164" y="123"/>
                    <a:pt x="159" y="121"/>
                    <a:pt x="153" y="120"/>
                  </a:cubicBezTo>
                  <a:cubicBezTo>
                    <a:pt x="153" y="122"/>
                    <a:pt x="153" y="122"/>
                    <a:pt x="153" y="122"/>
                  </a:cubicBezTo>
                  <a:cubicBezTo>
                    <a:pt x="158" y="124"/>
                    <a:pt x="163" y="125"/>
                    <a:pt x="168" y="126"/>
                  </a:cubicBezTo>
                  <a:cubicBezTo>
                    <a:pt x="169" y="124"/>
                    <a:pt x="169" y="124"/>
                    <a:pt x="169" y="124"/>
                  </a:cubicBezTo>
                  <a:close/>
                  <a:moveTo>
                    <a:pt x="192" y="129"/>
                  </a:moveTo>
                  <a:cubicBezTo>
                    <a:pt x="187" y="128"/>
                    <a:pt x="182" y="127"/>
                    <a:pt x="177" y="126"/>
                  </a:cubicBezTo>
                  <a:cubicBezTo>
                    <a:pt x="176" y="128"/>
                    <a:pt x="176" y="128"/>
                    <a:pt x="176" y="128"/>
                  </a:cubicBezTo>
                  <a:cubicBezTo>
                    <a:pt x="181" y="129"/>
                    <a:pt x="186" y="131"/>
                    <a:pt x="192" y="132"/>
                  </a:cubicBezTo>
                  <a:cubicBezTo>
                    <a:pt x="192" y="129"/>
                    <a:pt x="192" y="129"/>
                    <a:pt x="192" y="129"/>
                  </a:cubicBezTo>
                  <a:close/>
                  <a:moveTo>
                    <a:pt x="216" y="135"/>
                  </a:moveTo>
                  <a:cubicBezTo>
                    <a:pt x="210" y="134"/>
                    <a:pt x="205" y="132"/>
                    <a:pt x="200" y="131"/>
                  </a:cubicBezTo>
                  <a:cubicBezTo>
                    <a:pt x="200" y="134"/>
                    <a:pt x="200" y="134"/>
                    <a:pt x="200" y="134"/>
                  </a:cubicBezTo>
                  <a:cubicBezTo>
                    <a:pt x="205" y="135"/>
                    <a:pt x="210" y="136"/>
                    <a:pt x="215" y="137"/>
                  </a:cubicBezTo>
                  <a:cubicBezTo>
                    <a:pt x="216" y="135"/>
                    <a:pt x="216" y="135"/>
                    <a:pt x="216" y="135"/>
                  </a:cubicBezTo>
                  <a:close/>
                  <a:moveTo>
                    <a:pt x="239" y="140"/>
                  </a:moveTo>
                  <a:cubicBezTo>
                    <a:pt x="234" y="139"/>
                    <a:pt x="229" y="137"/>
                    <a:pt x="223" y="136"/>
                  </a:cubicBezTo>
                  <a:cubicBezTo>
                    <a:pt x="223" y="139"/>
                    <a:pt x="223" y="139"/>
                    <a:pt x="223" y="139"/>
                  </a:cubicBezTo>
                  <a:cubicBezTo>
                    <a:pt x="228" y="140"/>
                    <a:pt x="233" y="141"/>
                    <a:pt x="239" y="142"/>
                  </a:cubicBezTo>
                  <a:cubicBezTo>
                    <a:pt x="239" y="140"/>
                    <a:pt x="239" y="140"/>
                    <a:pt x="239" y="140"/>
                  </a:cubicBezTo>
                  <a:close/>
                  <a:moveTo>
                    <a:pt x="263" y="144"/>
                  </a:moveTo>
                  <a:cubicBezTo>
                    <a:pt x="257" y="143"/>
                    <a:pt x="252" y="142"/>
                    <a:pt x="247" y="141"/>
                  </a:cubicBezTo>
                  <a:cubicBezTo>
                    <a:pt x="247" y="144"/>
                    <a:pt x="247" y="144"/>
                    <a:pt x="247" y="144"/>
                  </a:cubicBezTo>
                  <a:cubicBezTo>
                    <a:pt x="252" y="145"/>
                    <a:pt x="257" y="146"/>
                    <a:pt x="262" y="147"/>
                  </a:cubicBezTo>
                  <a:lnTo>
                    <a:pt x="263" y="144"/>
                  </a:lnTo>
                  <a:close/>
                  <a:moveTo>
                    <a:pt x="286" y="149"/>
                  </a:moveTo>
                  <a:cubicBezTo>
                    <a:pt x="281" y="148"/>
                    <a:pt x="276" y="147"/>
                    <a:pt x="271" y="146"/>
                  </a:cubicBezTo>
                  <a:cubicBezTo>
                    <a:pt x="270" y="148"/>
                    <a:pt x="270" y="148"/>
                    <a:pt x="270" y="148"/>
                  </a:cubicBezTo>
                  <a:cubicBezTo>
                    <a:pt x="275" y="149"/>
                    <a:pt x="281" y="150"/>
                    <a:pt x="286" y="151"/>
                  </a:cubicBezTo>
                  <a:cubicBezTo>
                    <a:pt x="286" y="149"/>
                    <a:pt x="286" y="149"/>
                    <a:pt x="286" y="149"/>
                  </a:cubicBezTo>
                  <a:close/>
                  <a:moveTo>
                    <a:pt x="310" y="153"/>
                  </a:moveTo>
                  <a:cubicBezTo>
                    <a:pt x="305" y="152"/>
                    <a:pt x="299" y="151"/>
                    <a:pt x="294" y="150"/>
                  </a:cubicBezTo>
                  <a:cubicBezTo>
                    <a:pt x="294" y="152"/>
                    <a:pt x="294" y="152"/>
                    <a:pt x="294" y="152"/>
                  </a:cubicBezTo>
                  <a:cubicBezTo>
                    <a:pt x="299" y="153"/>
                    <a:pt x="304" y="154"/>
                    <a:pt x="310" y="155"/>
                  </a:cubicBezTo>
                  <a:cubicBezTo>
                    <a:pt x="310" y="153"/>
                    <a:pt x="310" y="153"/>
                    <a:pt x="310" y="153"/>
                  </a:cubicBezTo>
                  <a:close/>
                  <a:moveTo>
                    <a:pt x="334" y="156"/>
                  </a:moveTo>
                  <a:cubicBezTo>
                    <a:pt x="328" y="156"/>
                    <a:pt x="323" y="155"/>
                    <a:pt x="318" y="154"/>
                  </a:cubicBezTo>
                  <a:cubicBezTo>
                    <a:pt x="317" y="156"/>
                    <a:pt x="317" y="156"/>
                    <a:pt x="317" y="156"/>
                  </a:cubicBezTo>
                  <a:cubicBezTo>
                    <a:pt x="323" y="157"/>
                    <a:pt x="328" y="158"/>
                    <a:pt x="333" y="159"/>
                  </a:cubicBezTo>
                  <a:cubicBezTo>
                    <a:pt x="334" y="156"/>
                    <a:pt x="334" y="156"/>
                    <a:pt x="334" y="156"/>
                  </a:cubicBezTo>
                  <a:close/>
                  <a:moveTo>
                    <a:pt x="357" y="160"/>
                  </a:moveTo>
                  <a:cubicBezTo>
                    <a:pt x="352" y="159"/>
                    <a:pt x="347" y="158"/>
                    <a:pt x="342" y="158"/>
                  </a:cubicBezTo>
                  <a:cubicBezTo>
                    <a:pt x="341" y="160"/>
                    <a:pt x="341" y="160"/>
                    <a:pt x="341" y="160"/>
                  </a:cubicBezTo>
                  <a:cubicBezTo>
                    <a:pt x="346" y="161"/>
                    <a:pt x="352" y="162"/>
                    <a:pt x="357" y="162"/>
                  </a:cubicBezTo>
                  <a:cubicBezTo>
                    <a:pt x="357" y="160"/>
                    <a:pt x="357" y="160"/>
                    <a:pt x="357" y="160"/>
                  </a:cubicBezTo>
                  <a:close/>
                  <a:moveTo>
                    <a:pt x="381" y="163"/>
                  </a:moveTo>
                  <a:cubicBezTo>
                    <a:pt x="376" y="163"/>
                    <a:pt x="371" y="162"/>
                    <a:pt x="365" y="161"/>
                  </a:cubicBezTo>
                  <a:cubicBezTo>
                    <a:pt x="365" y="164"/>
                    <a:pt x="365" y="164"/>
                    <a:pt x="365" y="164"/>
                  </a:cubicBezTo>
                  <a:cubicBezTo>
                    <a:pt x="370" y="164"/>
                    <a:pt x="375" y="165"/>
                    <a:pt x="381" y="166"/>
                  </a:cubicBezTo>
                  <a:cubicBezTo>
                    <a:pt x="381" y="163"/>
                    <a:pt x="381" y="163"/>
                    <a:pt x="381" y="163"/>
                  </a:cubicBezTo>
                  <a:close/>
                  <a:moveTo>
                    <a:pt x="405" y="166"/>
                  </a:moveTo>
                  <a:cubicBezTo>
                    <a:pt x="400" y="166"/>
                    <a:pt x="394" y="165"/>
                    <a:pt x="389" y="164"/>
                  </a:cubicBezTo>
                  <a:cubicBezTo>
                    <a:pt x="389" y="167"/>
                    <a:pt x="389" y="167"/>
                    <a:pt x="389" y="167"/>
                  </a:cubicBezTo>
                  <a:cubicBezTo>
                    <a:pt x="394" y="167"/>
                    <a:pt x="399" y="168"/>
                    <a:pt x="405" y="169"/>
                  </a:cubicBezTo>
                  <a:cubicBezTo>
                    <a:pt x="405" y="166"/>
                    <a:pt x="405" y="166"/>
                    <a:pt x="405" y="166"/>
                  </a:cubicBezTo>
                  <a:close/>
                  <a:moveTo>
                    <a:pt x="429" y="169"/>
                  </a:moveTo>
                  <a:cubicBezTo>
                    <a:pt x="423" y="169"/>
                    <a:pt x="418" y="168"/>
                    <a:pt x="413" y="167"/>
                  </a:cubicBezTo>
                  <a:cubicBezTo>
                    <a:pt x="413" y="170"/>
                    <a:pt x="413" y="170"/>
                    <a:pt x="413" y="170"/>
                  </a:cubicBezTo>
                  <a:cubicBezTo>
                    <a:pt x="418" y="170"/>
                    <a:pt x="423" y="171"/>
                    <a:pt x="428" y="172"/>
                  </a:cubicBezTo>
                  <a:cubicBezTo>
                    <a:pt x="429" y="169"/>
                    <a:pt x="429" y="169"/>
                    <a:pt x="429" y="169"/>
                  </a:cubicBezTo>
                  <a:close/>
                  <a:moveTo>
                    <a:pt x="453" y="172"/>
                  </a:moveTo>
                  <a:cubicBezTo>
                    <a:pt x="451" y="172"/>
                    <a:pt x="449" y="172"/>
                    <a:pt x="448" y="172"/>
                  </a:cubicBezTo>
                  <a:cubicBezTo>
                    <a:pt x="444" y="171"/>
                    <a:pt x="440" y="171"/>
                    <a:pt x="437" y="170"/>
                  </a:cubicBezTo>
                  <a:cubicBezTo>
                    <a:pt x="436" y="173"/>
                    <a:pt x="436" y="173"/>
                    <a:pt x="436" y="173"/>
                  </a:cubicBezTo>
                  <a:cubicBezTo>
                    <a:pt x="440" y="173"/>
                    <a:pt x="444" y="174"/>
                    <a:pt x="448" y="174"/>
                  </a:cubicBezTo>
                  <a:cubicBezTo>
                    <a:pt x="449" y="174"/>
                    <a:pt x="451" y="174"/>
                    <a:pt x="452" y="174"/>
                  </a:cubicBezTo>
                  <a:cubicBezTo>
                    <a:pt x="453" y="172"/>
                    <a:pt x="453" y="172"/>
                    <a:pt x="453" y="172"/>
                  </a:cubicBezTo>
                  <a:close/>
                  <a:moveTo>
                    <a:pt x="476" y="175"/>
                  </a:moveTo>
                  <a:cubicBezTo>
                    <a:pt x="471" y="174"/>
                    <a:pt x="466" y="173"/>
                    <a:pt x="461" y="173"/>
                  </a:cubicBezTo>
                  <a:cubicBezTo>
                    <a:pt x="460" y="175"/>
                    <a:pt x="460" y="175"/>
                    <a:pt x="460" y="175"/>
                  </a:cubicBezTo>
                  <a:cubicBezTo>
                    <a:pt x="466" y="176"/>
                    <a:pt x="471" y="176"/>
                    <a:pt x="476" y="177"/>
                  </a:cubicBezTo>
                  <a:lnTo>
                    <a:pt x="476" y="175"/>
                  </a:lnTo>
                  <a:close/>
                  <a:moveTo>
                    <a:pt x="500" y="177"/>
                  </a:moveTo>
                  <a:cubicBezTo>
                    <a:pt x="495" y="176"/>
                    <a:pt x="490" y="176"/>
                    <a:pt x="484" y="175"/>
                  </a:cubicBezTo>
                  <a:cubicBezTo>
                    <a:pt x="484" y="178"/>
                    <a:pt x="484" y="178"/>
                    <a:pt x="484" y="178"/>
                  </a:cubicBezTo>
                  <a:cubicBezTo>
                    <a:pt x="489" y="178"/>
                    <a:pt x="495" y="179"/>
                    <a:pt x="500" y="179"/>
                  </a:cubicBezTo>
                  <a:lnTo>
                    <a:pt x="500" y="177"/>
                  </a:lnTo>
                  <a:close/>
                  <a:moveTo>
                    <a:pt x="524" y="179"/>
                  </a:moveTo>
                  <a:cubicBezTo>
                    <a:pt x="519" y="178"/>
                    <a:pt x="514" y="178"/>
                    <a:pt x="508" y="178"/>
                  </a:cubicBezTo>
                  <a:cubicBezTo>
                    <a:pt x="508" y="180"/>
                    <a:pt x="508" y="180"/>
                    <a:pt x="508" y="180"/>
                  </a:cubicBezTo>
                  <a:cubicBezTo>
                    <a:pt x="513" y="180"/>
                    <a:pt x="519" y="181"/>
                    <a:pt x="524" y="181"/>
                  </a:cubicBezTo>
                  <a:cubicBezTo>
                    <a:pt x="524" y="179"/>
                    <a:pt x="524" y="179"/>
                    <a:pt x="524" y="179"/>
                  </a:cubicBezTo>
                  <a:close/>
                  <a:moveTo>
                    <a:pt x="548" y="181"/>
                  </a:moveTo>
                  <a:cubicBezTo>
                    <a:pt x="543" y="180"/>
                    <a:pt x="538" y="180"/>
                    <a:pt x="532" y="179"/>
                  </a:cubicBezTo>
                  <a:cubicBezTo>
                    <a:pt x="532" y="182"/>
                    <a:pt x="532" y="182"/>
                    <a:pt x="532" y="182"/>
                  </a:cubicBezTo>
                  <a:cubicBezTo>
                    <a:pt x="537" y="182"/>
                    <a:pt x="543" y="183"/>
                    <a:pt x="548" y="183"/>
                  </a:cubicBezTo>
                  <a:cubicBezTo>
                    <a:pt x="548" y="181"/>
                    <a:pt x="548" y="181"/>
                    <a:pt x="548" y="181"/>
                  </a:cubicBezTo>
                  <a:close/>
                  <a:moveTo>
                    <a:pt x="572" y="182"/>
                  </a:moveTo>
                  <a:cubicBezTo>
                    <a:pt x="567" y="182"/>
                    <a:pt x="561" y="182"/>
                    <a:pt x="556" y="181"/>
                  </a:cubicBezTo>
                  <a:cubicBezTo>
                    <a:pt x="556" y="184"/>
                    <a:pt x="556" y="184"/>
                    <a:pt x="556" y="184"/>
                  </a:cubicBezTo>
                  <a:cubicBezTo>
                    <a:pt x="561" y="184"/>
                    <a:pt x="567" y="184"/>
                    <a:pt x="572" y="185"/>
                  </a:cubicBezTo>
                  <a:cubicBezTo>
                    <a:pt x="572" y="182"/>
                    <a:pt x="572" y="182"/>
                    <a:pt x="572" y="182"/>
                  </a:cubicBezTo>
                  <a:close/>
                  <a:moveTo>
                    <a:pt x="596" y="184"/>
                  </a:moveTo>
                  <a:cubicBezTo>
                    <a:pt x="591" y="183"/>
                    <a:pt x="585" y="183"/>
                    <a:pt x="580" y="183"/>
                  </a:cubicBezTo>
                  <a:cubicBezTo>
                    <a:pt x="580" y="185"/>
                    <a:pt x="580" y="185"/>
                    <a:pt x="580" y="185"/>
                  </a:cubicBezTo>
                  <a:cubicBezTo>
                    <a:pt x="585" y="185"/>
                    <a:pt x="591" y="186"/>
                    <a:pt x="596" y="186"/>
                  </a:cubicBezTo>
                  <a:lnTo>
                    <a:pt x="596" y="184"/>
                  </a:lnTo>
                  <a:close/>
                  <a:moveTo>
                    <a:pt x="620" y="185"/>
                  </a:moveTo>
                  <a:cubicBezTo>
                    <a:pt x="615" y="184"/>
                    <a:pt x="609" y="184"/>
                    <a:pt x="604" y="184"/>
                  </a:cubicBezTo>
                  <a:cubicBezTo>
                    <a:pt x="604" y="186"/>
                    <a:pt x="604" y="186"/>
                    <a:pt x="604" y="186"/>
                  </a:cubicBezTo>
                  <a:cubicBezTo>
                    <a:pt x="609" y="187"/>
                    <a:pt x="615" y="187"/>
                    <a:pt x="620" y="187"/>
                  </a:cubicBezTo>
                  <a:lnTo>
                    <a:pt x="620" y="185"/>
                  </a:lnTo>
                  <a:close/>
                  <a:moveTo>
                    <a:pt x="644" y="185"/>
                  </a:moveTo>
                  <a:cubicBezTo>
                    <a:pt x="639" y="185"/>
                    <a:pt x="633" y="185"/>
                    <a:pt x="628" y="185"/>
                  </a:cubicBezTo>
                  <a:cubicBezTo>
                    <a:pt x="628" y="187"/>
                    <a:pt x="628" y="187"/>
                    <a:pt x="628" y="187"/>
                  </a:cubicBezTo>
                  <a:cubicBezTo>
                    <a:pt x="633" y="188"/>
                    <a:pt x="639" y="188"/>
                    <a:pt x="644" y="188"/>
                  </a:cubicBezTo>
                  <a:cubicBezTo>
                    <a:pt x="644" y="185"/>
                    <a:pt x="644" y="185"/>
                    <a:pt x="644" y="185"/>
                  </a:cubicBezTo>
                  <a:close/>
                  <a:moveTo>
                    <a:pt x="668" y="186"/>
                  </a:moveTo>
                  <a:cubicBezTo>
                    <a:pt x="663" y="186"/>
                    <a:pt x="657" y="186"/>
                    <a:pt x="652" y="186"/>
                  </a:cubicBezTo>
                  <a:cubicBezTo>
                    <a:pt x="652" y="188"/>
                    <a:pt x="652" y="188"/>
                    <a:pt x="652" y="188"/>
                  </a:cubicBezTo>
                  <a:cubicBezTo>
                    <a:pt x="657" y="188"/>
                    <a:pt x="663" y="188"/>
                    <a:pt x="668" y="188"/>
                  </a:cubicBezTo>
                  <a:cubicBezTo>
                    <a:pt x="668" y="186"/>
                    <a:pt x="668" y="186"/>
                    <a:pt x="668" y="186"/>
                  </a:cubicBezTo>
                  <a:close/>
                  <a:moveTo>
                    <a:pt x="692" y="186"/>
                  </a:moveTo>
                  <a:cubicBezTo>
                    <a:pt x="687" y="186"/>
                    <a:pt x="681" y="186"/>
                    <a:pt x="676" y="186"/>
                  </a:cubicBezTo>
                  <a:cubicBezTo>
                    <a:pt x="676" y="188"/>
                    <a:pt x="676" y="188"/>
                    <a:pt x="676" y="188"/>
                  </a:cubicBezTo>
                  <a:cubicBezTo>
                    <a:pt x="681" y="189"/>
                    <a:pt x="687" y="189"/>
                    <a:pt x="692" y="189"/>
                  </a:cubicBezTo>
                  <a:lnTo>
                    <a:pt x="692" y="186"/>
                  </a:lnTo>
                  <a:close/>
                  <a:moveTo>
                    <a:pt x="716" y="186"/>
                  </a:moveTo>
                  <a:cubicBezTo>
                    <a:pt x="711" y="186"/>
                    <a:pt x="705" y="186"/>
                    <a:pt x="700" y="186"/>
                  </a:cubicBezTo>
                  <a:cubicBezTo>
                    <a:pt x="700" y="189"/>
                    <a:pt x="700" y="189"/>
                    <a:pt x="700" y="189"/>
                  </a:cubicBezTo>
                  <a:cubicBezTo>
                    <a:pt x="705" y="189"/>
                    <a:pt x="711" y="188"/>
                    <a:pt x="716" y="188"/>
                  </a:cubicBezTo>
                  <a:cubicBezTo>
                    <a:pt x="716" y="186"/>
                    <a:pt x="716" y="186"/>
                    <a:pt x="716" y="186"/>
                  </a:cubicBezTo>
                  <a:close/>
                  <a:moveTo>
                    <a:pt x="740" y="185"/>
                  </a:moveTo>
                  <a:cubicBezTo>
                    <a:pt x="735" y="186"/>
                    <a:pt x="729" y="186"/>
                    <a:pt x="724" y="186"/>
                  </a:cubicBezTo>
                  <a:cubicBezTo>
                    <a:pt x="724" y="188"/>
                    <a:pt x="724" y="188"/>
                    <a:pt x="724" y="188"/>
                  </a:cubicBezTo>
                  <a:cubicBezTo>
                    <a:pt x="729" y="188"/>
                    <a:pt x="735" y="188"/>
                    <a:pt x="740" y="188"/>
                  </a:cubicBezTo>
                  <a:cubicBezTo>
                    <a:pt x="740" y="185"/>
                    <a:pt x="740" y="185"/>
                    <a:pt x="740" y="185"/>
                  </a:cubicBezTo>
                  <a:close/>
                  <a:moveTo>
                    <a:pt x="764" y="184"/>
                  </a:moveTo>
                  <a:cubicBezTo>
                    <a:pt x="759" y="185"/>
                    <a:pt x="753" y="185"/>
                    <a:pt x="748" y="185"/>
                  </a:cubicBezTo>
                  <a:cubicBezTo>
                    <a:pt x="748" y="188"/>
                    <a:pt x="748" y="188"/>
                    <a:pt x="748" y="188"/>
                  </a:cubicBezTo>
                  <a:cubicBezTo>
                    <a:pt x="753" y="187"/>
                    <a:pt x="759" y="187"/>
                    <a:pt x="764" y="187"/>
                  </a:cubicBezTo>
                  <a:cubicBezTo>
                    <a:pt x="764" y="184"/>
                    <a:pt x="764" y="184"/>
                    <a:pt x="764" y="184"/>
                  </a:cubicBezTo>
                  <a:close/>
                  <a:moveTo>
                    <a:pt x="788" y="183"/>
                  </a:moveTo>
                  <a:cubicBezTo>
                    <a:pt x="783" y="183"/>
                    <a:pt x="777" y="184"/>
                    <a:pt x="772" y="184"/>
                  </a:cubicBezTo>
                  <a:cubicBezTo>
                    <a:pt x="772" y="186"/>
                    <a:pt x="772" y="186"/>
                    <a:pt x="772" y="186"/>
                  </a:cubicBezTo>
                  <a:cubicBezTo>
                    <a:pt x="777" y="186"/>
                    <a:pt x="783" y="186"/>
                    <a:pt x="788" y="185"/>
                  </a:cubicBezTo>
                  <a:cubicBezTo>
                    <a:pt x="788" y="183"/>
                    <a:pt x="788" y="183"/>
                    <a:pt x="788" y="183"/>
                  </a:cubicBezTo>
                  <a:close/>
                  <a:moveTo>
                    <a:pt x="812" y="181"/>
                  </a:moveTo>
                  <a:cubicBezTo>
                    <a:pt x="806" y="181"/>
                    <a:pt x="801" y="182"/>
                    <a:pt x="796" y="182"/>
                  </a:cubicBezTo>
                  <a:cubicBezTo>
                    <a:pt x="796" y="185"/>
                    <a:pt x="796" y="185"/>
                    <a:pt x="796" y="185"/>
                  </a:cubicBezTo>
                  <a:cubicBezTo>
                    <a:pt x="801" y="184"/>
                    <a:pt x="807" y="184"/>
                    <a:pt x="812" y="183"/>
                  </a:cubicBezTo>
                  <a:cubicBezTo>
                    <a:pt x="812" y="181"/>
                    <a:pt x="812" y="181"/>
                    <a:pt x="812" y="181"/>
                  </a:cubicBezTo>
                  <a:close/>
                  <a:moveTo>
                    <a:pt x="835" y="177"/>
                  </a:moveTo>
                  <a:cubicBezTo>
                    <a:pt x="830" y="178"/>
                    <a:pt x="825" y="179"/>
                    <a:pt x="820" y="180"/>
                  </a:cubicBezTo>
                  <a:cubicBezTo>
                    <a:pt x="820" y="182"/>
                    <a:pt x="820" y="182"/>
                    <a:pt x="820" y="182"/>
                  </a:cubicBezTo>
                  <a:cubicBezTo>
                    <a:pt x="825" y="181"/>
                    <a:pt x="831" y="181"/>
                    <a:pt x="836" y="180"/>
                  </a:cubicBezTo>
                  <a:cubicBezTo>
                    <a:pt x="835" y="177"/>
                    <a:pt x="835" y="177"/>
                    <a:pt x="835" y="177"/>
                  </a:cubicBezTo>
                  <a:close/>
                  <a:moveTo>
                    <a:pt x="859" y="173"/>
                  </a:moveTo>
                  <a:cubicBezTo>
                    <a:pt x="854" y="174"/>
                    <a:pt x="849" y="175"/>
                    <a:pt x="843" y="176"/>
                  </a:cubicBezTo>
                  <a:cubicBezTo>
                    <a:pt x="844" y="178"/>
                    <a:pt x="844" y="178"/>
                    <a:pt x="844" y="178"/>
                  </a:cubicBezTo>
                  <a:cubicBezTo>
                    <a:pt x="849" y="177"/>
                    <a:pt x="854" y="176"/>
                    <a:pt x="859" y="175"/>
                  </a:cubicBezTo>
                  <a:lnTo>
                    <a:pt x="859" y="173"/>
                  </a:lnTo>
                  <a:close/>
                  <a:moveTo>
                    <a:pt x="882" y="166"/>
                  </a:moveTo>
                  <a:cubicBezTo>
                    <a:pt x="877" y="168"/>
                    <a:pt x="872" y="170"/>
                    <a:pt x="867" y="171"/>
                  </a:cubicBezTo>
                  <a:cubicBezTo>
                    <a:pt x="867" y="173"/>
                    <a:pt x="867" y="173"/>
                    <a:pt x="867" y="173"/>
                  </a:cubicBezTo>
                  <a:cubicBezTo>
                    <a:pt x="873" y="172"/>
                    <a:pt x="878" y="170"/>
                    <a:pt x="883" y="169"/>
                  </a:cubicBezTo>
                  <a:cubicBezTo>
                    <a:pt x="882" y="166"/>
                    <a:pt x="882" y="166"/>
                    <a:pt x="882" y="166"/>
                  </a:cubicBezTo>
                  <a:close/>
                  <a:moveTo>
                    <a:pt x="903" y="156"/>
                  </a:moveTo>
                  <a:cubicBezTo>
                    <a:pt x="899" y="158"/>
                    <a:pt x="895" y="161"/>
                    <a:pt x="889" y="164"/>
                  </a:cubicBezTo>
                  <a:cubicBezTo>
                    <a:pt x="890" y="166"/>
                    <a:pt x="890" y="166"/>
                    <a:pt x="890" y="166"/>
                  </a:cubicBezTo>
                  <a:cubicBezTo>
                    <a:pt x="896" y="163"/>
                    <a:pt x="901" y="160"/>
                    <a:pt x="904" y="157"/>
                  </a:cubicBezTo>
                  <a:cubicBezTo>
                    <a:pt x="903" y="156"/>
                    <a:pt x="903" y="156"/>
                    <a:pt x="903" y="156"/>
                  </a:cubicBezTo>
                  <a:close/>
                  <a:moveTo>
                    <a:pt x="906" y="137"/>
                  </a:moveTo>
                  <a:cubicBezTo>
                    <a:pt x="908" y="139"/>
                    <a:pt x="909" y="142"/>
                    <a:pt x="909" y="144"/>
                  </a:cubicBezTo>
                  <a:cubicBezTo>
                    <a:pt x="909" y="144"/>
                    <a:pt x="909" y="144"/>
                    <a:pt x="909" y="144"/>
                  </a:cubicBezTo>
                  <a:cubicBezTo>
                    <a:pt x="909" y="144"/>
                    <a:pt x="909" y="144"/>
                    <a:pt x="909" y="144"/>
                  </a:cubicBezTo>
                  <a:cubicBezTo>
                    <a:pt x="909" y="146"/>
                    <a:pt x="909" y="148"/>
                    <a:pt x="907" y="150"/>
                  </a:cubicBezTo>
                  <a:cubicBezTo>
                    <a:pt x="910" y="151"/>
                    <a:pt x="910" y="151"/>
                    <a:pt x="910" y="151"/>
                  </a:cubicBezTo>
                  <a:cubicBezTo>
                    <a:pt x="911" y="149"/>
                    <a:pt x="912" y="147"/>
                    <a:pt x="912" y="144"/>
                  </a:cubicBezTo>
                  <a:cubicBezTo>
                    <a:pt x="912" y="144"/>
                    <a:pt x="912" y="144"/>
                    <a:pt x="912" y="144"/>
                  </a:cubicBezTo>
                  <a:cubicBezTo>
                    <a:pt x="912" y="144"/>
                    <a:pt x="912" y="144"/>
                    <a:pt x="912" y="144"/>
                  </a:cubicBezTo>
                  <a:cubicBezTo>
                    <a:pt x="912" y="141"/>
                    <a:pt x="910" y="138"/>
                    <a:pt x="908" y="135"/>
                  </a:cubicBezTo>
                  <a:cubicBezTo>
                    <a:pt x="906" y="137"/>
                    <a:pt x="906" y="137"/>
                    <a:pt x="906" y="137"/>
                  </a:cubicBezTo>
                  <a:close/>
                  <a:moveTo>
                    <a:pt x="887" y="124"/>
                  </a:moveTo>
                  <a:cubicBezTo>
                    <a:pt x="892" y="126"/>
                    <a:pt x="897" y="129"/>
                    <a:pt x="900" y="132"/>
                  </a:cubicBezTo>
                  <a:cubicBezTo>
                    <a:pt x="902" y="130"/>
                    <a:pt x="902" y="130"/>
                    <a:pt x="902" y="130"/>
                  </a:cubicBezTo>
                  <a:cubicBezTo>
                    <a:pt x="898" y="127"/>
                    <a:pt x="893" y="124"/>
                    <a:pt x="888" y="121"/>
                  </a:cubicBezTo>
                  <a:cubicBezTo>
                    <a:pt x="887" y="124"/>
                    <a:pt x="887" y="124"/>
                    <a:pt x="887" y="124"/>
                  </a:cubicBezTo>
                  <a:close/>
                  <a:moveTo>
                    <a:pt x="865" y="114"/>
                  </a:moveTo>
                  <a:cubicBezTo>
                    <a:pt x="870" y="116"/>
                    <a:pt x="875" y="118"/>
                    <a:pt x="880" y="120"/>
                  </a:cubicBezTo>
                  <a:cubicBezTo>
                    <a:pt x="881" y="118"/>
                    <a:pt x="881" y="118"/>
                    <a:pt x="881" y="118"/>
                  </a:cubicBezTo>
                  <a:cubicBezTo>
                    <a:pt x="876" y="116"/>
                    <a:pt x="871" y="114"/>
                    <a:pt x="866" y="111"/>
                  </a:cubicBezTo>
                  <a:cubicBezTo>
                    <a:pt x="865" y="114"/>
                    <a:pt x="865" y="114"/>
                    <a:pt x="865" y="114"/>
                  </a:cubicBezTo>
                  <a:close/>
                  <a:moveTo>
                    <a:pt x="843" y="105"/>
                  </a:moveTo>
                  <a:cubicBezTo>
                    <a:pt x="848" y="107"/>
                    <a:pt x="853" y="109"/>
                    <a:pt x="858" y="111"/>
                  </a:cubicBezTo>
                  <a:cubicBezTo>
                    <a:pt x="858" y="108"/>
                    <a:pt x="858" y="108"/>
                    <a:pt x="858" y="108"/>
                  </a:cubicBezTo>
                  <a:cubicBezTo>
                    <a:pt x="854" y="106"/>
                    <a:pt x="849" y="105"/>
                    <a:pt x="843" y="103"/>
                  </a:cubicBezTo>
                  <a:cubicBezTo>
                    <a:pt x="843" y="105"/>
                    <a:pt x="843" y="105"/>
                    <a:pt x="843" y="105"/>
                  </a:cubicBezTo>
                  <a:close/>
                  <a:moveTo>
                    <a:pt x="820" y="97"/>
                  </a:moveTo>
                  <a:cubicBezTo>
                    <a:pt x="825" y="99"/>
                    <a:pt x="830" y="101"/>
                    <a:pt x="835" y="102"/>
                  </a:cubicBezTo>
                  <a:cubicBezTo>
                    <a:pt x="836" y="100"/>
                    <a:pt x="836" y="100"/>
                    <a:pt x="836" y="100"/>
                  </a:cubicBezTo>
                  <a:cubicBezTo>
                    <a:pt x="831" y="98"/>
                    <a:pt x="826" y="97"/>
                    <a:pt x="821" y="95"/>
                  </a:cubicBezTo>
                  <a:cubicBezTo>
                    <a:pt x="820" y="97"/>
                    <a:pt x="820" y="97"/>
                    <a:pt x="820" y="97"/>
                  </a:cubicBezTo>
                  <a:close/>
                  <a:moveTo>
                    <a:pt x="797" y="90"/>
                  </a:moveTo>
                  <a:cubicBezTo>
                    <a:pt x="802" y="91"/>
                    <a:pt x="807" y="93"/>
                    <a:pt x="812" y="95"/>
                  </a:cubicBezTo>
                  <a:cubicBezTo>
                    <a:pt x="813" y="92"/>
                    <a:pt x="813" y="92"/>
                    <a:pt x="813" y="92"/>
                  </a:cubicBezTo>
                  <a:cubicBezTo>
                    <a:pt x="808" y="91"/>
                    <a:pt x="803" y="89"/>
                    <a:pt x="798" y="87"/>
                  </a:cubicBezTo>
                  <a:cubicBezTo>
                    <a:pt x="797" y="90"/>
                    <a:pt x="797" y="90"/>
                    <a:pt x="797" y="90"/>
                  </a:cubicBezTo>
                  <a:close/>
                  <a:moveTo>
                    <a:pt x="774" y="83"/>
                  </a:moveTo>
                  <a:cubicBezTo>
                    <a:pt x="779" y="84"/>
                    <a:pt x="784" y="86"/>
                    <a:pt x="790" y="87"/>
                  </a:cubicBezTo>
                  <a:cubicBezTo>
                    <a:pt x="790" y="85"/>
                    <a:pt x="790" y="85"/>
                    <a:pt x="790" y="85"/>
                  </a:cubicBezTo>
                  <a:cubicBezTo>
                    <a:pt x="785" y="83"/>
                    <a:pt x="780" y="82"/>
                    <a:pt x="775" y="80"/>
                  </a:cubicBezTo>
                  <a:cubicBezTo>
                    <a:pt x="774" y="83"/>
                    <a:pt x="774" y="83"/>
                    <a:pt x="774" y="83"/>
                  </a:cubicBezTo>
                  <a:close/>
                  <a:moveTo>
                    <a:pt x="751" y="76"/>
                  </a:moveTo>
                  <a:cubicBezTo>
                    <a:pt x="756" y="78"/>
                    <a:pt x="761" y="79"/>
                    <a:pt x="766" y="80"/>
                  </a:cubicBezTo>
                  <a:cubicBezTo>
                    <a:pt x="767" y="78"/>
                    <a:pt x="767" y="78"/>
                    <a:pt x="767" y="78"/>
                  </a:cubicBezTo>
                  <a:cubicBezTo>
                    <a:pt x="762" y="77"/>
                    <a:pt x="757" y="75"/>
                    <a:pt x="752" y="74"/>
                  </a:cubicBezTo>
                  <a:cubicBezTo>
                    <a:pt x="751" y="76"/>
                    <a:pt x="751" y="76"/>
                    <a:pt x="751" y="76"/>
                  </a:cubicBezTo>
                  <a:close/>
                  <a:moveTo>
                    <a:pt x="728" y="70"/>
                  </a:moveTo>
                  <a:cubicBezTo>
                    <a:pt x="733" y="71"/>
                    <a:pt x="738" y="73"/>
                    <a:pt x="743" y="74"/>
                  </a:cubicBezTo>
                  <a:cubicBezTo>
                    <a:pt x="744" y="72"/>
                    <a:pt x="744" y="72"/>
                    <a:pt x="744" y="72"/>
                  </a:cubicBezTo>
                  <a:cubicBezTo>
                    <a:pt x="739" y="70"/>
                    <a:pt x="734" y="69"/>
                    <a:pt x="729" y="67"/>
                  </a:cubicBezTo>
                  <a:cubicBezTo>
                    <a:pt x="728" y="70"/>
                    <a:pt x="728" y="70"/>
                    <a:pt x="728" y="70"/>
                  </a:cubicBezTo>
                  <a:close/>
                  <a:moveTo>
                    <a:pt x="705" y="64"/>
                  </a:moveTo>
                  <a:cubicBezTo>
                    <a:pt x="710" y="65"/>
                    <a:pt x="715" y="66"/>
                    <a:pt x="720" y="68"/>
                  </a:cubicBezTo>
                  <a:cubicBezTo>
                    <a:pt x="721" y="65"/>
                    <a:pt x="721" y="65"/>
                    <a:pt x="721" y="65"/>
                  </a:cubicBezTo>
                  <a:cubicBezTo>
                    <a:pt x="716" y="64"/>
                    <a:pt x="710" y="63"/>
                    <a:pt x="705" y="61"/>
                  </a:cubicBezTo>
                  <a:lnTo>
                    <a:pt x="705" y="64"/>
                  </a:lnTo>
                  <a:close/>
                  <a:moveTo>
                    <a:pt x="681" y="58"/>
                  </a:moveTo>
                  <a:cubicBezTo>
                    <a:pt x="687" y="59"/>
                    <a:pt x="692" y="60"/>
                    <a:pt x="697" y="62"/>
                  </a:cubicBezTo>
                  <a:cubicBezTo>
                    <a:pt x="698" y="59"/>
                    <a:pt x="698" y="59"/>
                    <a:pt x="698" y="59"/>
                  </a:cubicBezTo>
                  <a:cubicBezTo>
                    <a:pt x="692" y="58"/>
                    <a:pt x="687" y="57"/>
                    <a:pt x="682" y="55"/>
                  </a:cubicBezTo>
                  <a:cubicBezTo>
                    <a:pt x="681" y="58"/>
                    <a:pt x="681" y="58"/>
                    <a:pt x="681" y="58"/>
                  </a:cubicBezTo>
                  <a:close/>
                  <a:moveTo>
                    <a:pt x="658" y="52"/>
                  </a:moveTo>
                  <a:cubicBezTo>
                    <a:pt x="663" y="53"/>
                    <a:pt x="668" y="54"/>
                    <a:pt x="674" y="56"/>
                  </a:cubicBezTo>
                  <a:cubicBezTo>
                    <a:pt x="674" y="53"/>
                    <a:pt x="674" y="53"/>
                    <a:pt x="674" y="53"/>
                  </a:cubicBezTo>
                  <a:cubicBezTo>
                    <a:pt x="669" y="52"/>
                    <a:pt x="664" y="51"/>
                    <a:pt x="659" y="49"/>
                  </a:cubicBezTo>
                  <a:lnTo>
                    <a:pt x="658" y="52"/>
                  </a:lnTo>
                  <a:close/>
                  <a:moveTo>
                    <a:pt x="635" y="46"/>
                  </a:moveTo>
                  <a:cubicBezTo>
                    <a:pt x="639" y="47"/>
                    <a:pt x="639" y="47"/>
                    <a:pt x="639" y="47"/>
                  </a:cubicBezTo>
                  <a:cubicBezTo>
                    <a:pt x="639" y="47"/>
                    <a:pt x="639" y="47"/>
                    <a:pt x="639" y="47"/>
                  </a:cubicBezTo>
                  <a:cubicBezTo>
                    <a:pt x="639" y="47"/>
                    <a:pt x="639" y="47"/>
                    <a:pt x="639" y="47"/>
                  </a:cubicBezTo>
                  <a:cubicBezTo>
                    <a:pt x="643" y="48"/>
                    <a:pt x="647" y="49"/>
                    <a:pt x="650" y="50"/>
                  </a:cubicBezTo>
                  <a:cubicBezTo>
                    <a:pt x="651" y="48"/>
                    <a:pt x="651" y="48"/>
                    <a:pt x="651" y="48"/>
                  </a:cubicBezTo>
                  <a:cubicBezTo>
                    <a:pt x="647" y="47"/>
                    <a:pt x="643" y="46"/>
                    <a:pt x="640" y="45"/>
                  </a:cubicBezTo>
                  <a:cubicBezTo>
                    <a:pt x="639" y="46"/>
                    <a:pt x="639" y="46"/>
                    <a:pt x="639" y="46"/>
                  </a:cubicBezTo>
                  <a:cubicBezTo>
                    <a:pt x="640" y="45"/>
                    <a:pt x="640" y="45"/>
                    <a:pt x="640" y="45"/>
                  </a:cubicBezTo>
                  <a:cubicBezTo>
                    <a:pt x="635" y="44"/>
                    <a:pt x="635" y="44"/>
                    <a:pt x="635" y="44"/>
                  </a:cubicBezTo>
                  <a:cubicBezTo>
                    <a:pt x="635" y="46"/>
                    <a:pt x="635" y="46"/>
                    <a:pt x="635" y="46"/>
                  </a:cubicBezTo>
                  <a:close/>
                  <a:moveTo>
                    <a:pt x="612" y="40"/>
                  </a:moveTo>
                  <a:cubicBezTo>
                    <a:pt x="627" y="44"/>
                    <a:pt x="627" y="44"/>
                    <a:pt x="627" y="44"/>
                  </a:cubicBezTo>
                  <a:cubicBezTo>
                    <a:pt x="628" y="42"/>
                    <a:pt x="628" y="42"/>
                    <a:pt x="628" y="42"/>
                  </a:cubicBezTo>
                  <a:cubicBezTo>
                    <a:pt x="612" y="38"/>
                    <a:pt x="612" y="38"/>
                    <a:pt x="612" y="38"/>
                  </a:cubicBezTo>
                  <a:lnTo>
                    <a:pt x="612"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3" name="Freeform 154">
              <a:extLst>
                <a:ext uri="{FF2B5EF4-FFF2-40B4-BE49-F238E27FC236}">
                  <a16:creationId xmlns:a16="http://schemas.microsoft.com/office/drawing/2014/main" id="{432DFABE-AD4B-4BDE-A609-86AE6CDB213D}"/>
                </a:ext>
              </a:extLst>
            </p:cNvPr>
            <p:cNvSpPr>
              <a:spLocks/>
            </p:cNvSpPr>
            <p:nvPr/>
          </p:nvSpPr>
          <p:spPr bwMode="auto">
            <a:xfrm>
              <a:off x="9278938" y="3813175"/>
              <a:ext cx="222250" cy="242887"/>
            </a:xfrm>
            <a:custGeom>
              <a:avLst/>
              <a:gdLst>
                <a:gd name="T0" fmla="*/ 147 w 150"/>
                <a:gd name="T1" fmla="*/ 115 h 165"/>
                <a:gd name="T2" fmla="*/ 125 w 150"/>
                <a:gd name="T3" fmla="*/ 55 h 165"/>
                <a:gd name="T4" fmla="*/ 131 w 150"/>
                <a:gd name="T5" fmla="*/ 53 h 165"/>
                <a:gd name="T6" fmla="*/ 135 w 150"/>
                <a:gd name="T7" fmla="*/ 44 h 165"/>
                <a:gd name="T8" fmla="*/ 121 w 150"/>
                <a:gd name="T9" fmla="*/ 7 h 165"/>
                <a:gd name="T10" fmla="*/ 112 w 150"/>
                <a:gd name="T11" fmla="*/ 3 h 165"/>
                <a:gd name="T12" fmla="*/ 105 w 150"/>
                <a:gd name="T13" fmla="*/ 6 h 165"/>
                <a:gd name="T14" fmla="*/ 90 w 150"/>
                <a:gd name="T15" fmla="*/ 2 h 165"/>
                <a:gd name="T16" fmla="*/ 10 w 150"/>
                <a:gd name="T17" fmla="*/ 32 h 165"/>
                <a:gd name="T18" fmla="*/ 2 w 150"/>
                <a:gd name="T19" fmla="*/ 49 h 165"/>
                <a:gd name="T20" fmla="*/ 42 w 150"/>
                <a:gd name="T21" fmla="*/ 155 h 165"/>
                <a:gd name="T22" fmla="*/ 59 w 150"/>
                <a:gd name="T23" fmla="*/ 163 h 165"/>
                <a:gd name="T24" fmla="*/ 140 w 150"/>
                <a:gd name="T25" fmla="*/ 132 h 165"/>
                <a:gd name="T26" fmla="*/ 147 w 150"/>
                <a:gd name="T27" fmla="*/ 11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165">
                  <a:moveTo>
                    <a:pt x="147" y="115"/>
                  </a:moveTo>
                  <a:cubicBezTo>
                    <a:pt x="125" y="55"/>
                    <a:pt x="125" y="55"/>
                    <a:pt x="125" y="55"/>
                  </a:cubicBezTo>
                  <a:cubicBezTo>
                    <a:pt x="131" y="53"/>
                    <a:pt x="131" y="53"/>
                    <a:pt x="131" y="53"/>
                  </a:cubicBezTo>
                  <a:cubicBezTo>
                    <a:pt x="134" y="52"/>
                    <a:pt x="136" y="48"/>
                    <a:pt x="135" y="44"/>
                  </a:cubicBezTo>
                  <a:cubicBezTo>
                    <a:pt x="121" y="7"/>
                    <a:pt x="121" y="7"/>
                    <a:pt x="121" y="7"/>
                  </a:cubicBezTo>
                  <a:cubicBezTo>
                    <a:pt x="119" y="4"/>
                    <a:pt x="115" y="2"/>
                    <a:pt x="112" y="3"/>
                  </a:cubicBezTo>
                  <a:cubicBezTo>
                    <a:pt x="105" y="6"/>
                    <a:pt x="105" y="6"/>
                    <a:pt x="105" y="6"/>
                  </a:cubicBezTo>
                  <a:cubicBezTo>
                    <a:pt x="102" y="1"/>
                    <a:pt x="96" y="0"/>
                    <a:pt x="90" y="2"/>
                  </a:cubicBezTo>
                  <a:cubicBezTo>
                    <a:pt x="10" y="32"/>
                    <a:pt x="10" y="32"/>
                    <a:pt x="10" y="32"/>
                  </a:cubicBezTo>
                  <a:cubicBezTo>
                    <a:pt x="3" y="34"/>
                    <a:pt x="0" y="42"/>
                    <a:pt x="2" y="49"/>
                  </a:cubicBezTo>
                  <a:cubicBezTo>
                    <a:pt x="42" y="155"/>
                    <a:pt x="42" y="155"/>
                    <a:pt x="42" y="155"/>
                  </a:cubicBezTo>
                  <a:cubicBezTo>
                    <a:pt x="45" y="162"/>
                    <a:pt x="53" y="165"/>
                    <a:pt x="59" y="163"/>
                  </a:cubicBezTo>
                  <a:cubicBezTo>
                    <a:pt x="140" y="132"/>
                    <a:pt x="140" y="132"/>
                    <a:pt x="140" y="132"/>
                  </a:cubicBezTo>
                  <a:cubicBezTo>
                    <a:pt x="147" y="130"/>
                    <a:pt x="150" y="122"/>
                    <a:pt x="147" y="115"/>
                  </a:cubicBezTo>
                  <a:close/>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4" name="Freeform 155">
              <a:extLst>
                <a:ext uri="{FF2B5EF4-FFF2-40B4-BE49-F238E27FC236}">
                  <a16:creationId xmlns:a16="http://schemas.microsoft.com/office/drawing/2014/main" id="{48031B42-76D5-4195-91C3-11219638EE5C}"/>
                </a:ext>
              </a:extLst>
            </p:cNvPr>
            <p:cNvSpPr>
              <a:spLocks/>
            </p:cNvSpPr>
            <p:nvPr/>
          </p:nvSpPr>
          <p:spPr bwMode="auto">
            <a:xfrm>
              <a:off x="9305925" y="3829050"/>
              <a:ext cx="180975" cy="206375"/>
            </a:xfrm>
            <a:custGeom>
              <a:avLst/>
              <a:gdLst>
                <a:gd name="T0" fmla="*/ 74 w 114"/>
                <a:gd name="T1" fmla="*/ 0 h 130"/>
                <a:gd name="T2" fmla="*/ 0 w 114"/>
                <a:gd name="T3" fmla="*/ 27 h 130"/>
                <a:gd name="T4" fmla="*/ 39 w 114"/>
                <a:gd name="T5" fmla="*/ 130 h 130"/>
                <a:gd name="T6" fmla="*/ 114 w 114"/>
                <a:gd name="T7" fmla="*/ 102 h 130"/>
                <a:gd name="T8" fmla="*/ 74 w 114"/>
                <a:gd name="T9" fmla="*/ 0 h 130"/>
              </a:gdLst>
              <a:ahLst/>
              <a:cxnLst>
                <a:cxn ang="0">
                  <a:pos x="T0" y="T1"/>
                </a:cxn>
                <a:cxn ang="0">
                  <a:pos x="T2" y="T3"/>
                </a:cxn>
                <a:cxn ang="0">
                  <a:pos x="T4" y="T5"/>
                </a:cxn>
                <a:cxn ang="0">
                  <a:pos x="T6" y="T7"/>
                </a:cxn>
                <a:cxn ang="0">
                  <a:pos x="T8" y="T9"/>
                </a:cxn>
              </a:cxnLst>
              <a:rect l="0" t="0" r="r" b="b"/>
              <a:pathLst>
                <a:path w="114" h="130">
                  <a:moveTo>
                    <a:pt x="74" y="0"/>
                  </a:moveTo>
                  <a:lnTo>
                    <a:pt x="0" y="27"/>
                  </a:lnTo>
                  <a:lnTo>
                    <a:pt x="39" y="130"/>
                  </a:lnTo>
                  <a:lnTo>
                    <a:pt x="114" y="102"/>
                  </a:lnTo>
                  <a:lnTo>
                    <a:pt x="7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5" name="Freeform 156">
              <a:extLst>
                <a:ext uri="{FF2B5EF4-FFF2-40B4-BE49-F238E27FC236}">
                  <a16:creationId xmlns:a16="http://schemas.microsoft.com/office/drawing/2014/main" id="{F0BEF857-332F-429E-A94E-BE9B8A4B4EAB}"/>
                </a:ext>
              </a:extLst>
            </p:cNvPr>
            <p:cNvSpPr>
              <a:spLocks/>
            </p:cNvSpPr>
            <p:nvPr/>
          </p:nvSpPr>
          <p:spPr bwMode="auto">
            <a:xfrm>
              <a:off x="9278938" y="3848100"/>
              <a:ext cx="211137" cy="209550"/>
            </a:xfrm>
            <a:custGeom>
              <a:avLst/>
              <a:gdLst>
                <a:gd name="T0" fmla="*/ 60 w 143"/>
                <a:gd name="T1" fmla="*/ 142 h 143"/>
                <a:gd name="T2" fmla="*/ 42 w 143"/>
                <a:gd name="T3" fmla="*/ 131 h 143"/>
                <a:gd name="T4" fmla="*/ 2 w 143"/>
                <a:gd name="T5" fmla="*/ 25 h 143"/>
                <a:gd name="T6" fmla="*/ 11 w 143"/>
                <a:gd name="T7" fmla="*/ 11 h 143"/>
                <a:gd name="T8" fmla="*/ 83 w 143"/>
                <a:gd name="T9" fmla="*/ 1 h 143"/>
                <a:gd name="T10" fmla="*/ 101 w 143"/>
                <a:gd name="T11" fmla="*/ 11 h 143"/>
                <a:gd name="T12" fmla="*/ 141 w 143"/>
                <a:gd name="T13" fmla="*/ 117 h 143"/>
                <a:gd name="T14" fmla="*/ 132 w 143"/>
                <a:gd name="T15" fmla="*/ 132 h 143"/>
                <a:gd name="T16" fmla="*/ 60 w 143"/>
                <a:gd name="T17" fmla="*/ 14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143">
                  <a:moveTo>
                    <a:pt x="60" y="142"/>
                  </a:moveTo>
                  <a:cubicBezTo>
                    <a:pt x="53" y="143"/>
                    <a:pt x="45" y="138"/>
                    <a:pt x="42" y="131"/>
                  </a:cubicBezTo>
                  <a:cubicBezTo>
                    <a:pt x="2" y="25"/>
                    <a:pt x="2" y="25"/>
                    <a:pt x="2" y="25"/>
                  </a:cubicBezTo>
                  <a:cubicBezTo>
                    <a:pt x="0" y="18"/>
                    <a:pt x="3" y="12"/>
                    <a:pt x="11" y="11"/>
                  </a:cubicBezTo>
                  <a:cubicBezTo>
                    <a:pt x="83" y="1"/>
                    <a:pt x="83" y="1"/>
                    <a:pt x="83" y="1"/>
                  </a:cubicBezTo>
                  <a:cubicBezTo>
                    <a:pt x="90" y="0"/>
                    <a:pt x="98" y="5"/>
                    <a:pt x="101" y="11"/>
                  </a:cubicBezTo>
                  <a:cubicBezTo>
                    <a:pt x="141" y="117"/>
                    <a:pt x="141" y="117"/>
                    <a:pt x="141" y="117"/>
                  </a:cubicBezTo>
                  <a:cubicBezTo>
                    <a:pt x="143" y="124"/>
                    <a:pt x="139" y="131"/>
                    <a:pt x="132" y="132"/>
                  </a:cubicBezTo>
                  <a:lnTo>
                    <a:pt x="60" y="142"/>
                  </a:lnTo>
                  <a:close/>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6" name="Freeform 157">
              <a:extLst>
                <a:ext uri="{FF2B5EF4-FFF2-40B4-BE49-F238E27FC236}">
                  <a16:creationId xmlns:a16="http://schemas.microsoft.com/office/drawing/2014/main" id="{0849EAE4-54DE-41E8-B0DC-6C2C8F682F17}"/>
                </a:ext>
              </a:extLst>
            </p:cNvPr>
            <p:cNvSpPr>
              <a:spLocks/>
            </p:cNvSpPr>
            <p:nvPr/>
          </p:nvSpPr>
          <p:spPr bwMode="auto">
            <a:xfrm>
              <a:off x="9002713" y="4192588"/>
              <a:ext cx="271462" cy="192087"/>
            </a:xfrm>
            <a:custGeom>
              <a:avLst/>
              <a:gdLst>
                <a:gd name="T0" fmla="*/ 164 w 184"/>
                <a:gd name="T1" fmla="*/ 126 h 131"/>
                <a:gd name="T2" fmla="*/ 157 w 184"/>
                <a:gd name="T3" fmla="*/ 130 h 131"/>
                <a:gd name="T4" fmla="*/ 5 w 184"/>
                <a:gd name="T5" fmla="*/ 94 h 131"/>
                <a:gd name="T6" fmla="*/ 1 w 184"/>
                <a:gd name="T7" fmla="*/ 87 h 131"/>
                <a:gd name="T8" fmla="*/ 20 w 184"/>
                <a:gd name="T9" fmla="*/ 5 h 131"/>
                <a:gd name="T10" fmla="*/ 28 w 184"/>
                <a:gd name="T11" fmla="*/ 0 h 131"/>
                <a:gd name="T12" fmla="*/ 179 w 184"/>
                <a:gd name="T13" fmla="*/ 37 h 131"/>
                <a:gd name="T14" fmla="*/ 184 w 184"/>
                <a:gd name="T15" fmla="*/ 44 h 131"/>
                <a:gd name="T16" fmla="*/ 164 w 184"/>
                <a:gd name="T17" fmla="*/ 12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4" h="131">
                  <a:moveTo>
                    <a:pt x="164" y="126"/>
                  </a:moveTo>
                  <a:cubicBezTo>
                    <a:pt x="163" y="129"/>
                    <a:pt x="160" y="131"/>
                    <a:pt x="157" y="130"/>
                  </a:cubicBezTo>
                  <a:cubicBezTo>
                    <a:pt x="5" y="94"/>
                    <a:pt x="5" y="94"/>
                    <a:pt x="5" y="94"/>
                  </a:cubicBezTo>
                  <a:cubicBezTo>
                    <a:pt x="2" y="93"/>
                    <a:pt x="0" y="90"/>
                    <a:pt x="1" y="87"/>
                  </a:cubicBezTo>
                  <a:cubicBezTo>
                    <a:pt x="20" y="5"/>
                    <a:pt x="20" y="5"/>
                    <a:pt x="20" y="5"/>
                  </a:cubicBezTo>
                  <a:cubicBezTo>
                    <a:pt x="21" y="2"/>
                    <a:pt x="24" y="0"/>
                    <a:pt x="28" y="0"/>
                  </a:cubicBezTo>
                  <a:cubicBezTo>
                    <a:pt x="179" y="37"/>
                    <a:pt x="179" y="37"/>
                    <a:pt x="179" y="37"/>
                  </a:cubicBezTo>
                  <a:cubicBezTo>
                    <a:pt x="182" y="38"/>
                    <a:pt x="184" y="41"/>
                    <a:pt x="184" y="44"/>
                  </a:cubicBezTo>
                  <a:cubicBezTo>
                    <a:pt x="164" y="126"/>
                    <a:pt x="164" y="126"/>
                    <a:pt x="164" y="126"/>
                  </a:cubicBezTo>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7" name="Freeform 158">
              <a:extLst>
                <a:ext uri="{FF2B5EF4-FFF2-40B4-BE49-F238E27FC236}">
                  <a16:creationId xmlns:a16="http://schemas.microsoft.com/office/drawing/2014/main" id="{5D17EC14-C5FD-457E-800C-E0DD70EA6FFD}"/>
                </a:ext>
              </a:extLst>
            </p:cNvPr>
            <p:cNvSpPr>
              <a:spLocks/>
            </p:cNvSpPr>
            <p:nvPr/>
          </p:nvSpPr>
          <p:spPr bwMode="auto">
            <a:xfrm>
              <a:off x="9101138" y="4230688"/>
              <a:ext cx="131762" cy="130175"/>
            </a:xfrm>
            <a:custGeom>
              <a:avLst/>
              <a:gdLst>
                <a:gd name="T0" fmla="*/ 6 w 89"/>
                <a:gd name="T1" fmla="*/ 34 h 89"/>
                <a:gd name="T2" fmla="*/ 55 w 89"/>
                <a:gd name="T3" fmla="*/ 5 h 89"/>
                <a:gd name="T4" fmla="*/ 84 w 89"/>
                <a:gd name="T5" fmla="*/ 54 h 89"/>
                <a:gd name="T6" fmla="*/ 35 w 89"/>
                <a:gd name="T7" fmla="*/ 83 h 89"/>
                <a:gd name="T8" fmla="*/ 6 w 89"/>
                <a:gd name="T9" fmla="*/ 34 h 89"/>
              </a:gdLst>
              <a:ahLst/>
              <a:cxnLst>
                <a:cxn ang="0">
                  <a:pos x="T0" y="T1"/>
                </a:cxn>
                <a:cxn ang="0">
                  <a:pos x="T2" y="T3"/>
                </a:cxn>
                <a:cxn ang="0">
                  <a:pos x="T4" y="T5"/>
                </a:cxn>
                <a:cxn ang="0">
                  <a:pos x="T6" y="T7"/>
                </a:cxn>
                <a:cxn ang="0">
                  <a:pos x="T8" y="T9"/>
                </a:cxn>
              </a:cxnLst>
              <a:rect l="0" t="0" r="r" b="b"/>
              <a:pathLst>
                <a:path w="89" h="89">
                  <a:moveTo>
                    <a:pt x="6" y="34"/>
                  </a:moveTo>
                  <a:cubicBezTo>
                    <a:pt x="11" y="13"/>
                    <a:pt x="33" y="0"/>
                    <a:pt x="55" y="5"/>
                  </a:cubicBezTo>
                  <a:cubicBezTo>
                    <a:pt x="76" y="11"/>
                    <a:pt x="89" y="33"/>
                    <a:pt x="84" y="54"/>
                  </a:cubicBezTo>
                  <a:cubicBezTo>
                    <a:pt x="78" y="76"/>
                    <a:pt x="56" y="89"/>
                    <a:pt x="35" y="83"/>
                  </a:cubicBezTo>
                  <a:cubicBezTo>
                    <a:pt x="13" y="78"/>
                    <a:pt x="0" y="56"/>
                    <a:pt x="6" y="3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8" name="Freeform 159">
              <a:extLst>
                <a:ext uri="{FF2B5EF4-FFF2-40B4-BE49-F238E27FC236}">
                  <a16:creationId xmlns:a16="http://schemas.microsoft.com/office/drawing/2014/main" id="{840F01F5-ACF3-4432-8050-EBA8BE0C2583}"/>
                </a:ext>
              </a:extLst>
            </p:cNvPr>
            <p:cNvSpPr>
              <a:spLocks/>
            </p:cNvSpPr>
            <p:nvPr/>
          </p:nvSpPr>
          <p:spPr bwMode="auto">
            <a:xfrm>
              <a:off x="9109075" y="4235450"/>
              <a:ext cx="115887" cy="119062"/>
            </a:xfrm>
            <a:custGeom>
              <a:avLst/>
              <a:gdLst>
                <a:gd name="T0" fmla="*/ 5 w 79"/>
                <a:gd name="T1" fmla="*/ 31 h 80"/>
                <a:gd name="T2" fmla="*/ 49 w 79"/>
                <a:gd name="T3" fmla="*/ 5 h 80"/>
                <a:gd name="T4" fmla="*/ 74 w 79"/>
                <a:gd name="T5" fmla="*/ 49 h 80"/>
                <a:gd name="T6" fmla="*/ 31 w 79"/>
                <a:gd name="T7" fmla="*/ 75 h 80"/>
                <a:gd name="T8" fmla="*/ 5 w 79"/>
                <a:gd name="T9" fmla="*/ 31 h 80"/>
              </a:gdLst>
              <a:ahLst/>
              <a:cxnLst>
                <a:cxn ang="0">
                  <a:pos x="T0" y="T1"/>
                </a:cxn>
                <a:cxn ang="0">
                  <a:pos x="T2" y="T3"/>
                </a:cxn>
                <a:cxn ang="0">
                  <a:pos x="T4" y="T5"/>
                </a:cxn>
                <a:cxn ang="0">
                  <a:pos x="T6" y="T7"/>
                </a:cxn>
                <a:cxn ang="0">
                  <a:pos x="T8" y="T9"/>
                </a:cxn>
              </a:cxnLst>
              <a:rect l="0" t="0" r="r" b="b"/>
              <a:pathLst>
                <a:path w="79" h="80">
                  <a:moveTo>
                    <a:pt x="5" y="31"/>
                  </a:moveTo>
                  <a:cubicBezTo>
                    <a:pt x="10" y="12"/>
                    <a:pt x="29" y="0"/>
                    <a:pt x="49" y="5"/>
                  </a:cubicBezTo>
                  <a:cubicBezTo>
                    <a:pt x="68" y="10"/>
                    <a:pt x="79" y="30"/>
                    <a:pt x="74" y="49"/>
                  </a:cubicBezTo>
                  <a:cubicBezTo>
                    <a:pt x="70" y="68"/>
                    <a:pt x="50" y="80"/>
                    <a:pt x="31" y="75"/>
                  </a:cubicBezTo>
                  <a:cubicBezTo>
                    <a:pt x="12" y="70"/>
                    <a:pt x="0" y="50"/>
                    <a:pt x="5" y="31"/>
                  </a:cubicBezTo>
                </a:path>
              </a:pathLst>
            </a:custGeom>
            <a:solidFill>
              <a:srgbClr val="D0D0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19" name="Freeform 160">
              <a:extLst>
                <a:ext uri="{FF2B5EF4-FFF2-40B4-BE49-F238E27FC236}">
                  <a16:creationId xmlns:a16="http://schemas.microsoft.com/office/drawing/2014/main" id="{45B32606-D2E2-4FF0-9C96-4521A5F76990}"/>
                </a:ext>
              </a:extLst>
            </p:cNvPr>
            <p:cNvSpPr>
              <a:spLocks/>
            </p:cNvSpPr>
            <p:nvPr/>
          </p:nvSpPr>
          <p:spPr bwMode="auto">
            <a:xfrm>
              <a:off x="9067800" y="4187825"/>
              <a:ext cx="39687" cy="19050"/>
            </a:xfrm>
            <a:custGeom>
              <a:avLst/>
              <a:gdLst>
                <a:gd name="T0" fmla="*/ 23 w 25"/>
                <a:gd name="T1" fmla="*/ 12 h 12"/>
                <a:gd name="T2" fmla="*/ 0 w 25"/>
                <a:gd name="T3" fmla="*/ 6 h 12"/>
                <a:gd name="T4" fmla="*/ 1 w 25"/>
                <a:gd name="T5" fmla="*/ 0 h 12"/>
                <a:gd name="T6" fmla="*/ 25 w 25"/>
                <a:gd name="T7" fmla="*/ 5 h 12"/>
                <a:gd name="T8" fmla="*/ 23 w 25"/>
                <a:gd name="T9" fmla="*/ 12 h 12"/>
              </a:gdLst>
              <a:ahLst/>
              <a:cxnLst>
                <a:cxn ang="0">
                  <a:pos x="T0" y="T1"/>
                </a:cxn>
                <a:cxn ang="0">
                  <a:pos x="T2" y="T3"/>
                </a:cxn>
                <a:cxn ang="0">
                  <a:pos x="T4" y="T5"/>
                </a:cxn>
                <a:cxn ang="0">
                  <a:pos x="T6" y="T7"/>
                </a:cxn>
                <a:cxn ang="0">
                  <a:pos x="T8" y="T9"/>
                </a:cxn>
              </a:cxnLst>
              <a:rect l="0" t="0" r="r" b="b"/>
              <a:pathLst>
                <a:path w="25" h="12">
                  <a:moveTo>
                    <a:pt x="23" y="12"/>
                  </a:moveTo>
                  <a:lnTo>
                    <a:pt x="0" y="6"/>
                  </a:lnTo>
                  <a:lnTo>
                    <a:pt x="1" y="0"/>
                  </a:lnTo>
                  <a:lnTo>
                    <a:pt x="25" y="5"/>
                  </a:lnTo>
                  <a:lnTo>
                    <a:pt x="23"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0" name="Freeform 161">
              <a:extLst>
                <a:ext uri="{FF2B5EF4-FFF2-40B4-BE49-F238E27FC236}">
                  <a16:creationId xmlns:a16="http://schemas.microsoft.com/office/drawing/2014/main" id="{42488DA3-4BB8-490B-B83C-A630ADB2CED8}"/>
                </a:ext>
              </a:extLst>
            </p:cNvPr>
            <p:cNvSpPr>
              <a:spLocks/>
            </p:cNvSpPr>
            <p:nvPr/>
          </p:nvSpPr>
          <p:spPr bwMode="auto">
            <a:xfrm>
              <a:off x="9067800" y="4187825"/>
              <a:ext cx="39687" cy="19050"/>
            </a:xfrm>
            <a:custGeom>
              <a:avLst/>
              <a:gdLst>
                <a:gd name="T0" fmla="*/ 23 w 25"/>
                <a:gd name="T1" fmla="*/ 12 h 12"/>
                <a:gd name="T2" fmla="*/ 0 w 25"/>
                <a:gd name="T3" fmla="*/ 6 h 12"/>
                <a:gd name="T4" fmla="*/ 1 w 25"/>
                <a:gd name="T5" fmla="*/ 0 h 12"/>
                <a:gd name="T6" fmla="*/ 25 w 25"/>
                <a:gd name="T7" fmla="*/ 5 h 12"/>
                <a:gd name="T8" fmla="*/ 23 w 25"/>
                <a:gd name="T9" fmla="*/ 12 h 12"/>
              </a:gdLst>
              <a:ahLst/>
              <a:cxnLst>
                <a:cxn ang="0">
                  <a:pos x="T0" y="T1"/>
                </a:cxn>
                <a:cxn ang="0">
                  <a:pos x="T2" y="T3"/>
                </a:cxn>
                <a:cxn ang="0">
                  <a:pos x="T4" y="T5"/>
                </a:cxn>
                <a:cxn ang="0">
                  <a:pos x="T6" y="T7"/>
                </a:cxn>
                <a:cxn ang="0">
                  <a:pos x="T8" y="T9"/>
                </a:cxn>
              </a:cxnLst>
              <a:rect l="0" t="0" r="r" b="b"/>
              <a:pathLst>
                <a:path w="25" h="12">
                  <a:moveTo>
                    <a:pt x="23" y="12"/>
                  </a:moveTo>
                  <a:lnTo>
                    <a:pt x="0" y="6"/>
                  </a:lnTo>
                  <a:lnTo>
                    <a:pt x="1" y="0"/>
                  </a:lnTo>
                  <a:lnTo>
                    <a:pt x="25" y="5"/>
                  </a:lnTo>
                  <a:lnTo>
                    <a:pt x="23" y="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1" name="Freeform 162">
              <a:extLst>
                <a:ext uri="{FF2B5EF4-FFF2-40B4-BE49-F238E27FC236}">
                  <a16:creationId xmlns:a16="http://schemas.microsoft.com/office/drawing/2014/main" id="{8755437B-6627-4AF2-B147-CA06D2778856}"/>
                </a:ext>
              </a:extLst>
            </p:cNvPr>
            <p:cNvSpPr>
              <a:spLocks/>
            </p:cNvSpPr>
            <p:nvPr/>
          </p:nvSpPr>
          <p:spPr bwMode="auto">
            <a:xfrm>
              <a:off x="9056688" y="4217988"/>
              <a:ext cx="42862" cy="31750"/>
            </a:xfrm>
            <a:custGeom>
              <a:avLst/>
              <a:gdLst>
                <a:gd name="T0" fmla="*/ 23 w 27"/>
                <a:gd name="T1" fmla="*/ 20 h 20"/>
                <a:gd name="T2" fmla="*/ 0 w 27"/>
                <a:gd name="T3" fmla="*/ 13 h 20"/>
                <a:gd name="T4" fmla="*/ 3 w 27"/>
                <a:gd name="T5" fmla="*/ 0 h 20"/>
                <a:gd name="T6" fmla="*/ 27 w 27"/>
                <a:gd name="T7" fmla="*/ 6 h 20"/>
                <a:gd name="T8" fmla="*/ 23 w 27"/>
                <a:gd name="T9" fmla="*/ 20 h 20"/>
              </a:gdLst>
              <a:ahLst/>
              <a:cxnLst>
                <a:cxn ang="0">
                  <a:pos x="T0" y="T1"/>
                </a:cxn>
                <a:cxn ang="0">
                  <a:pos x="T2" y="T3"/>
                </a:cxn>
                <a:cxn ang="0">
                  <a:pos x="T4" y="T5"/>
                </a:cxn>
                <a:cxn ang="0">
                  <a:pos x="T6" y="T7"/>
                </a:cxn>
                <a:cxn ang="0">
                  <a:pos x="T8" y="T9"/>
                </a:cxn>
              </a:cxnLst>
              <a:rect l="0" t="0" r="r" b="b"/>
              <a:pathLst>
                <a:path w="27" h="20">
                  <a:moveTo>
                    <a:pt x="23" y="20"/>
                  </a:moveTo>
                  <a:lnTo>
                    <a:pt x="0" y="13"/>
                  </a:lnTo>
                  <a:lnTo>
                    <a:pt x="3" y="0"/>
                  </a:lnTo>
                  <a:lnTo>
                    <a:pt x="27" y="6"/>
                  </a:lnTo>
                  <a:lnTo>
                    <a:pt x="23" y="20"/>
                  </a:lnTo>
                  <a:close/>
                </a:path>
              </a:pathLst>
            </a:custGeom>
            <a:solidFill>
              <a:srgbClr val="6C10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2" name="Freeform 163">
              <a:extLst>
                <a:ext uri="{FF2B5EF4-FFF2-40B4-BE49-F238E27FC236}">
                  <a16:creationId xmlns:a16="http://schemas.microsoft.com/office/drawing/2014/main" id="{26914581-DD5A-4953-882E-0DEF059CE4F9}"/>
                </a:ext>
              </a:extLst>
            </p:cNvPr>
            <p:cNvSpPr>
              <a:spLocks/>
            </p:cNvSpPr>
            <p:nvPr/>
          </p:nvSpPr>
          <p:spPr bwMode="auto">
            <a:xfrm>
              <a:off x="9056688" y="4217988"/>
              <a:ext cx="42862" cy="31750"/>
            </a:xfrm>
            <a:custGeom>
              <a:avLst/>
              <a:gdLst>
                <a:gd name="T0" fmla="*/ 23 w 27"/>
                <a:gd name="T1" fmla="*/ 20 h 20"/>
                <a:gd name="T2" fmla="*/ 0 w 27"/>
                <a:gd name="T3" fmla="*/ 13 h 20"/>
                <a:gd name="T4" fmla="*/ 3 w 27"/>
                <a:gd name="T5" fmla="*/ 0 h 20"/>
                <a:gd name="T6" fmla="*/ 27 w 27"/>
                <a:gd name="T7" fmla="*/ 6 h 20"/>
                <a:gd name="T8" fmla="*/ 23 w 27"/>
                <a:gd name="T9" fmla="*/ 20 h 20"/>
              </a:gdLst>
              <a:ahLst/>
              <a:cxnLst>
                <a:cxn ang="0">
                  <a:pos x="T0" y="T1"/>
                </a:cxn>
                <a:cxn ang="0">
                  <a:pos x="T2" y="T3"/>
                </a:cxn>
                <a:cxn ang="0">
                  <a:pos x="T4" y="T5"/>
                </a:cxn>
                <a:cxn ang="0">
                  <a:pos x="T6" y="T7"/>
                </a:cxn>
                <a:cxn ang="0">
                  <a:pos x="T8" y="T9"/>
                </a:cxn>
              </a:cxnLst>
              <a:rect l="0" t="0" r="r" b="b"/>
              <a:pathLst>
                <a:path w="27" h="20">
                  <a:moveTo>
                    <a:pt x="23" y="20"/>
                  </a:moveTo>
                  <a:lnTo>
                    <a:pt x="0" y="13"/>
                  </a:lnTo>
                  <a:lnTo>
                    <a:pt x="3" y="0"/>
                  </a:lnTo>
                  <a:lnTo>
                    <a:pt x="27" y="6"/>
                  </a:lnTo>
                  <a:lnTo>
                    <a:pt x="23"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3" name="Freeform 164">
              <a:extLst>
                <a:ext uri="{FF2B5EF4-FFF2-40B4-BE49-F238E27FC236}">
                  <a16:creationId xmlns:a16="http://schemas.microsoft.com/office/drawing/2014/main" id="{CF366768-A22E-4A1F-83B6-909247D0F4D8}"/>
                </a:ext>
              </a:extLst>
            </p:cNvPr>
            <p:cNvSpPr>
              <a:spLocks/>
            </p:cNvSpPr>
            <p:nvPr/>
          </p:nvSpPr>
          <p:spPr bwMode="auto">
            <a:xfrm>
              <a:off x="9126538" y="4256088"/>
              <a:ext cx="80962" cy="79375"/>
            </a:xfrm>
            <a:custGeom>
              <a:avLst/>
              <a:gdLst>
                <a:gd name="T0" fmla="*/ 4 w 55"/>
                <a:gd name="T1" fmla="*/ 21 h 54"/>
                <a:gd name="T2" fmla="*/ 34 w 55"/>
                <a:gd name="T3" fmla="*/ 3 h 54"/>
                <a:gd name="T4" fmla="*/ 52 w 55"/>
                <a:gd name="T5" fmla="*/ 33 h 54"/>
                <a:gd name="T6" fmla="*/ 22 w 55"/>
                <a:gd name="T7" fmla="*/ 51 h 54"/>
                <a:gd name="T8" fmla="*/ 4 w 55"/>
                <a:gd name="T9" fmla="*/ 21 h 54"/>
              </a:gdLst>
              <a:ahLst/>
              <a:cxnLst>
                <a:cxn ang="0">
                  <a:pos x="T0" y="T1"/>
                </a:cxn>
                <a:cxn ang="0">
                  <a:pos x="T2" y="T3"/>
                </a:cxn>
                <a:cxn ang="0">
                  <a:pos x="T4" y="T5"/>
                </a:cxn>
                <a:cxn ang="0">
                  <a:pos x="T6" y="T7"/>
                </a:cxn>
                <a:cxn ang="0">
                  <a:pos x="T8" y="T9"/>
                </a:cxn>
              </a:cxnLst>
              <a:rect l="0" t="0" r="r" b="b"/>
              <a:pathLst>
                <a:path w="55" h="54">
                  <a:moveTo>
                    <a:pt x="4" y="21"/>
                  </a:moveTo>
                  <a:cubicBezTo>
                    <a:pt x="7" y="8"/>
                    <a:pt x="21" y="0"/>
                    <a:pt x="34" y="3"/>
                  </a:cubicBezTo>
                  <a:cubicBezTo>
                    <a:pt x="47" y="6"/>
                    <a:pt x="55" y="20"/>
                    <a:pt x="52" y="33"/>
                  </a:cubicBezTo>
                  <a:cubicBezTo>
                    <a:pt x="48" y="46"/>
                    <a:pt x="35" y="54"/>
                    <a:pt x="22" y="51"/>
                  </a:cubicBezTo>
                  <a:cubicBezTo>
                    <a:pt x="8" y="48"/>
                    <a:pt x="0" y="34"/>
                    <a:pt x="4" y="21"/>
                  </a:cubicBezTo>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4" name="Freeform 165">
              <a:extLst>
                <a:ext uri="{FF2B5EF4-FFF2-40B4-BE49-F238E27FC236}">
                  <a16:creationId xmlns:a16="http://schemas.microsoft.com/office/drawing/2014/main" id="{CA87B6EB-1D0C-475B-8A08-87F1379E4492}"/>
                </a:ext>
              </a:extLst>
            </p:cNvPr>
            <p:cNvSpPr>
              <a:spLocks/>
            </p:cNvSpPr>
            <p:nvPr/>
          </p:nvSpPr>
          <p:spPr bwMode="auto">
            <a:xfrm>
              <a:off x="9180513" y="4275138"/>
              <a:ext cx="14287" cy="12700"/>
            </a:xfrm>
            <a:custGeom>
              <a:avLst/>
              <a:gdLst>
                <a:gd name="T0" fmla="*/ 0 w 9"/>
                <a:gd name="T1" fmla="*/ 4 h 9"/>
                <a:gd name="T2" fmla="*/ 6 w 9"/>
                <a:gd name="T3" fmla="*/ 0 h 9"/>
                <a:gd name="T4" fmla="*/ 9 w 9"/>
                <a:gd name="T5" fmla="*/ 6 h 9"/>
                <a:gd name="T6" fmla="*/ 3 w 9"/>
                <a:gd name="T7" fmla="*/ 9 h 9"/>
                <a:gd name="T8" fmla="*/ 0 w 9"/>
                <a:gd name="T9" fmla="*/ 4 h 9"/>
              </a:gdLst>
              <a:ahLst/>
              <a:cxnLst>
                <a:cxn ang="0">
                  <a:pos x="T0" y="T1"/>
                </a:cxn>
                <a:cxn ang="0">
                  <a:pos x="T2" y="T3"/>
                </a:cxn>
                <a:cxn ang="0">
                  <a:pos x="T4" y="T5"/>
                </a:cxn>
                <a:cxn ang="0">
                  <a:pos x="T6" y="T7"/>
                </a:cxn>
                <a:cxn ang="0">
                  <a:pos x="T8" y="T9"/>
                </a:cxn>
              </a:cxnLst>
              <a:rect l="0" t="0" r="r" b="b"/>
              <a:pathLst>
                <a:path w="9" h="9">
                  <a:moveTo>
                    <a:pt x="0" y="4"/>
                  </a:moveTo>
                  <a:cubicBezTo>
                    <a:pt x="1" y="1"/>
                    <a:pt x="3" y="0"/>
                    <a:pt x="6" y="0"/>
                  </a:cubicBezTo>
                  <a:cubicBezTo>
                    <a:pt x="8" y="1"/>
                    <a:pt x="9" y="3"/>
                    <a:pt x="9" y="6"/>
                  </a:cubicBezTo>
                  <a:cubicBezTo>
                    <a:pt x="8" y="8"/>
                    <a:pt x="6" y="9"/>
                    <a:pt x="3" y="9"/>
                  </a:cubicBezTo>
                  <a:cubicBezTo>
                    <a:pt x="1" y="8"/>
                    <a:pt x="0" y="6"/>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5" name="Freeform 166">
              <a:extLst>
                <a:ext uri="{FF2B5EF4-FFF2-40B4-BE49-F238E27FC236}">
                  <a16:creationId xmlns:a16="http://schemas.microsoft.com/office/drawing/2014/main" id="{9ACFCB7B-2112-4DA6-A098-29BAD960AE3E}"/>
                </a:ext>
              </a:extLst>
            </p:cNvPr>
            <p:cNvSpPr>
              <a:spLocks noEditPoints="1"/>
            </p:cNvSpPr>
            <p:nvPr/>
          </p:nvSpPr>
          <p:spPr bwMode="auto">
            <a:xfrm>
              <a:off x="9028113" y="4192588"/>
              <a:ext cx="12700" cy="22225"/>
            </a:xfrm>
            <a:custGeom>
              <a:avLst/>
              <a:gdLst>
                <a:gd name="T0" fmla="*/ 8 w 8"/>
                <a:gd name="T1" fmla="*/ 0 h 15"/>
                <a:gd name="T2" fmla="*/ 2 w 8"/>
                <a:gd name="T3" fmla="*/ 5 h 15"/>
                <a:gd name="T4" fmla="*/ 0 w 8"/>
                <a:gd name="T5" fmla="*/ 15 h 15"/>
                <a:gd name="T6" fmla="*/ 0 w 8"/>
                <a:gd name="T7" fmla="*/ 15 h 15"/>
                <a:gd name="T8" fmla="*/ 2 w 8"/>
                <a:gd name="T9" fmla="*/ 5 h 15"/>
                <a:gd name="T10" fmla="*/ 8 w 8"/>
                <a:gd name="T11" fmla="*/ 0 h 15"/>
                <a:gd name="T12" fmla="*/ 8 w 8"/>
                <a:gd name="T13" fmla="*/ 0 h 15"/>
                <a:gd name="T14" fmla="*/ 8 w 8"/>
                <a:gd name="T15" fmla="*/ 0 h 15"/>
                <a:gd name="T16" fmla="*/ 8 w 8"/>
                <a:gd name="T17" fmla="*/ 0 h 15"/>
                <a:gd name="T18" fmla="*/ 8 w 8"/>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5">
                  <a:moveTo>
                    <a:pt x="8" y="0"/>
                  </a:moveTo>
                  <a:cubicBezTo>
                    <a:pt x="5" y="0"/>
                    <a:pt x="3" y="2"/>
                    <a:pt x="2" y="5"/>
                  </a:cubicBezTo>
                  <a:cubicBezTo>
                    <a:pt x="0" y="15"/>
                    <a:pt x="0" y="15"/>
                    <a:pt x="0" y="15"/>
                  </a:cubicBezTo>
                  <a:cubicBezTo>
                    <a:pt x="0" y="15"/>
                    <a:pt x="0" y="15"/>
                    <a:pt x="0" y="15"/>
                  </a:cubicBezTo>
                  <a:cubicBezTo>
                    <a:pt x="2" y="5"/>
                    <a:pt x="2" y="5"/>
                    <a:pt x="2" y="5"/>
                  </a:cubicBezTo>
                  <a:cubicBezTo>
                    <a:pt x="3" y="2"/>
                    <a:pt x="5" y="0"/>
                    <a:pt x="8" y="0"/>
                  </a:cubicBezTo>
                  <a:moveTo>
                    <a:pt x="8" y="0"/>
                  </a:moveTo>
                  <a:cubicBezTo>
                    <a:pt x="8" y="0"/>
                    <a:pt x="8" y="0"/>
                    <a:pt x="8" y="0"/>
                  </a:cubicBezTo>
                  <a:cubicBezTo>
                    <a:pt x="8" y="0"/>
                    <a:pt x="8" y="0"/>
                    <a:pt x="8" y="0"/>
                  </a:cubicBezTo>
                  <a:cubicBezTo>
                    <a:pt x="8" y="0"/>
                    <a:pt x="8" y="0"/>
                    <a:pt x="8"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6" name="Freeform 167">
              <a:extLst>
                <a:ext uri="{FF2B5EF4-FFF2-40B4-BE49-F238E27FC236}">
                  <a16:creationId xmlns:a16="http://schemas.microsoft.com/office/drawing/2014/main" id="{79E560A2-1579-439E-B3B2-1D529126C2D7}"/>
                </a:ext>
              </a:extLst>
            </p:cNvPr>
            <p:cNvSpPr>
              <a:spLocks/>
            </p:cNvSpPr>
            <p:nvPr/>
          </p:nvSpPr>
          <p:spPr bwMode="auto">
            <a:xfrm>
              <a:off x="9234488" y="43830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7" name="Freeform 168">
              <a:extLst>
                <a:ext uri="{FF2B5EF4-FFF2-40B4-BE49-F238E27FC236}">
                  <a16:creationId xmlns:a16="http://schemas.microsoft.com/office/drawing/2014/main" id="{B93B0BEE-6456-4236-AF8D-E89D33B52429}"/>
                </a:ext>
              </a:extLst>
            </p:cNvPr>
            <p:cNvSpPr>
              <a:spLocks noEditPoints="1"/>
            </p:cNvSpPr>
            <p:nvPr/>
          </p:nvSpPr>
          <p:spPr bwMode="auto">
            <a:xfrm>
              <a:off x="9002713" y="4192588"/>
              <a:ext cx="233362" cy="190500"/>
            </a:xfrm>
            <a:custGeom>
              <a:avLst/>
              <a:gdLst>
                <a:gd name="T0" fmla="*/ 62 w 158"/>
                <a:gd name="T1" fmla="*/ 39 h 130"/>
                <a:gd name="T2" fmla="*/ 37 w 158"/>
                <a:gd name="T3" fmla="*/ 32 h 130"/>
                <a:gd name="T4" fmla="*/ 40 w 158"/>
                <a:gd name="T5" fmla="*/ 18 h 130"/>
                <a:gd name="T6" fmla="*/ 66 w 158"/>
                <a:gd name="T7" fmla="*/ 24 h 130"/>
                <a:gd name="T8" fmla="*/ 62 w 158"/>
                <a:gd name="T9" fmla="*/ 39 h 130"/>
                <a:gd name="T10" fmla="*/ 26 w 158"/>
                <a:gd name="T11" fmla="*/ 0 h 130"/>
                <a:gd name="T12" fmla="*/ 26 w 158"/>
                <a:gd name="T13" fmla="*/ 0 h 130"/>
                <a:gd name="T14" fmla="*/ 20 w 158"/>
                <a:gd name="T15" fmla="*/ 5 h 130"/>
                <a:gd name="T16" fmla="*/ 18 w 158"/>
                <a:gd name="T17" fmla="*/ 15 h 130"/>
                <a:gd name="T18" fmla="*/ 17 w 158"/>
                <a:gd name="T19" fmla="*/ 17 h 130"/>
                <a:gd name="T20" fmla="*/ 1 w 158"/>
                <a:gd name="T21" fmla="*/ 87 h 130"/>
                <a:gd name="T22" fmla="*/ 0 w 158"/>
                <a:gd name="T23" fmla="*/ 88 h 130"/>
                <a:gd name="T24" fmla="*/ 5 w 158"/>
                <a:gd name="T25" fmla="*/ 94 h 130"/>
                <a:gd name="T26" fmla="*/ 157 w 158"/>
                <a:gd name="T27" fmla="*/ 130 h 130"/>
                <a:gd name="T28" fmla="*/ 157 w 158"/>
                <a:gd name="T29" fmla="*/ 130 h 130"/>
                <a:gd name="T30" fmla="*/ 157 w 158"/>
                <a:gd name="T31" fmla="*/ 130 h 130"/>
                <a:gd name="T32" fmla="*/ 158 w 158"/>
                <a:gd name="T33" fmla="*/ 130 h 130"/>
                <a:gd name="T34" fmla="*/ 158 w 158"/>
                <a:gd name="T35" fmla="*/ 130 h 130"/>
                <a:gd name="T36" fmla="*/ 136 w 158"/>
                <a:gd name="T37" fmla="*/ 102 h 130"/>
                <a:gd name="T38" fmla="*/ 112 w 158"/>
                <a:gd name="T39" fmla="*/ 110 h 130"/>
                <a:gd name="T40" fmla="*/ 102 w 158"/>
                <a:gd name="T41" fmla="*/ 109 h 130"/>
                <a:gd name="T42" fmla="*/ 73 w 158"/>
                <a:gd name="T43" fmla="*/ 60 h 130"/>
                <a:gd name="T44" fmla="*/ 88 w 158"/>
                <a:gd name="T45" fmla="*/ 38 h 130"/>
                <a:gd name="T46" fmla="*/ 66 w 158"/>
                <a:gd name="T47" fmla="*/ 10 h 130"/>
                <a:gd name="T48" fmla="*/ 28 w 158"/>
                <a:gd name="T49" fmla="*/ 0 h 130"/>
                <a:gd name="T50" fmla="*/ 28 w 158"/>
                <a:gd name="T51" fmla="*/ 0 h 130"/>
                <a:gd name="T52" fmla="*/ 26 w 158"/>
                <a:gd name="T53" fmla="*/ 0 h 130"/>
                <a:gd name="T54" fmla="*/ 26 w 158"/>
                <a:gd name="T5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8" h="130">
                  <a:moveTo>
                    <a:pt x="62" y="39"/>
                  </a:moveTo>
                  <a:cubicBezTo>
                    <a:pt x="37" y="32"/>
                    <a:pt x="37" y="32"/>
                    <a:pt x="37" y="32"/>
                  </a:cubicBezTo>
                  <a:cubicBezTo>
                    <a:pt x="40" y="18"/>
                    <a:pt x="40" y="18"/>
                    <a:pt x="40" y="18"/>
                  </a:cubicBezTo>
                  <a:cubicBezTo>
                    <a:pt x="66" y="24"/>
                    <a:pt x="66" y="24"/>
                    <a:pt x="66" y="24"/>
                  </a:cubicBezTo>
                  <a:cubicBezTo>
                    <a:pt x="62" y="39"/>
                    <a:pt x="62" y="39"/>
                    <a:pt x="62" y="39"/>
                  </a:cubicBezTo>
                  <a:moveTo>
                    <a:pt x="26" y="0"/>
                  </a:moveTo>
                  <a:cubicBezTo>
                    <a:pt x="26" y="0"/>
                    <a:pt x="26" y="0"/>
                    <a:pt x="26" y="0"/>
                  </a:cubicBezTo>
                  <a:cubicBezTo>
                    <a:pt x="23" y="0"/>
                    <a:pt x="21" y="2"/>
                    <a:pt x="20" y="5"/>
                  </a:cubicBezTo>
                  <a:cubicBezTo>
                    <a:pt x="18" y="15"/>
                    <a:pt x="18" y="15"/>
                    <a:pt x="18" y="15"/>
                  </a:cubicBezTo>
                  <a:cubicBezTo>
                    <a:pt x="17" y="17"/>
                    <a:pt x="17" y="17"/>
                    <a:pt x="17" y="17"/>
                  </a:cubicBezTo>
                  <a:cubicBezTo>
                    <a:pt x="1" y="87"/>
                    <a:pt x="1" y="87"/>
                    <a:pt x="1" y="87"/>
                  </a:cubicBezTo>
                  <a:cubicBezTo>
                    <a:pt x="1" y="87"/>
                    <a:pt x="0" y="88"/>
                    <a:pt x="0" y="88"/>
                  </a:cubicBezTo>
                  <a:cubicBezTo>
                    <a:pt x="0" y="91"/>
                    <a:pt x="2" y="93"/>
                    <a:pt x="5" y="94"/>
                  </a:cubicBezTo>
                  <a:cubicBezTo>
                    <a:pt x="157" y="130"/>
                    <a:pt x="157" y="130"/>
                    <a:pt x="157" y="130"/>
                  </a:cubicBezTo>
                  <a:cubicBezTo>
                    <a:pt x="157" y="130"/>
                    <a:pt x="157" y="130"/>
                    <a:pt x="157" y="130"/>
                  </a:cubicBezTo>
                  <a:cubicBezTo>
                    <a:pt x="157" y="130"/>
                    <a:pt x="157" y="130"/>
                    <a:pt x="157" y="130"/>
                  </a:cubicBezTo>
                  <a:cubicBezTo>
                    <a:pt x="157" y="130"/>
                    <a:pt x="158" y="130"/>
                    <a:pt x="158" y="130"/>
                  </a:cubicBezTo>
                  <a:cubicBezTo>
                    <a:pt x="158" y="130"/>
                    <a:pt x="158" y="130"/>
                    <a:pt x="158" y="130"/>
                  </a:cubicBezTo>
                  <a:cubicBezTo>
                    <a:pt x="136" y="102"/>
                    <a:pt x="136" y="102"/>
                    <a:pt x="136" y="102"/>
                  </a:cubicBezTo>
                  <a:cubicBezTo>
                    <a:pt x="129" y="107"/>
                    <a:pt x="121" y="110"/>
                    <a:pt x="112" y="110"/>
                  </a:cubicBezTo>
                  <a:cubicBezTo>
                    <a:pt x="108" y="110"/>
                    <a:pt x="105" y="110"/>
                    <a:pt x="102" y="109"/>
                  </a:cubicBezTo>
                  <a:cubicBezTo>
                    <a:pt x="80" y="104"/>
                    <a:pt x="67" y="82"/>
                    <a:pt x="73" y="60"/>
                  </a:cubicBezTo>
                  <a:cubicBezTo>
                    <a:pt x="75" y="51"/>
                    <a:pt x="80" y="43"/>
                    <a:pt x="88" y="38"/>
                  </a:cubicBezTo>
                  <a:cubicBezTo>
                    <a:pt x="66" y="10"/>
                    <a:pt x="66" y="10"/>
                    <a:pt x="66" y="10"/>
                  </a:cubicBezTo>
                  <a:cubicBezTo>
                    <a:pt x="28" y="0"/>
                    <a:pt x="28" y="0"/>
                    <a:pt x="28" y="0"/>
                  </a:cubicBezTo>
                  <a:cubicBezTo>
                    <a:pt x="28" y="0"/>
                    <a:pt x="28" y="0"/>
                    <a:pt x="28" y="0"/>
                  </a:cubicBezTo>
                  <a:cubicBezTo>
                    <a:pt x="27" y="0"/>
                    <a:pt x="27" y="0"/>
                    <a:pt x="26" y="0"/>
                  </a:cubicBezTo>
                  <a:cubicBezTo>
                    <a:pt x="26" y="0"/>
                    <a:pt x="26" y="0"/>
                    <a:pt x="26" y="0"/>
                  </a:cubicBezTo>
                </a:path>
              </a:pathLst>
            </a:custGeom>
            <a:solidFill>
              <a:srgbClr val="E5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8" name="Freeform 169">
              <a:extLst>
                <a:ext uri="{FF2B5EF4-FFF2-40B4-BE49-F238E27FC236}">
                  <a16:creationId xmlns:a16="http://schemas.microsoft.com/office/drawing/2014/main" id="{54D6FE4E-AFA6-4125-9BF2-A2C41F9E4291}"/>
                </a:ext>
              </a:extLst>
            </p:cNvPr>
            <p:cNvSpPr>
              <a:spLocks/>
            </p:cNvSpPr>
            <p:nvPr/>
          </p:nvSpPr>
          <p:spPr bwMode="auto">
            <a:xfrm>
              <a:off x="9101138" y="4248150"/>
              <a:ext cx="101600" cy="106362"/>
            </a:xfrm>
            <a:custGeom>
              <a:avLst/>
              <a:gdLst>
                <a:gd name="T0" fmla="*/ 21 w 69"/>
                <a:gd name="T1" fmla="*/ 0 h 72"/>
                <a:gd name="T2" fmla="*/ 6 w 69"/>
                <a:gd name="T3" fmla="*/ 22 h 72"/>
                <a:gd name="T4" fmla="*/ 35 w 69"/>
                <a:gd name="T5" fmla="*/ 71 h 72"/>
                <a:gd name="T6" fmla="*/ 45 w 69"/>
                <a:gd name="T7" fmla="*/ 72 h 72"/>
                <a:gd name="T8" fmla="*/ 69 w 69"/>
                <a:gd name="T9" fmla="*/ 64 h 72"/>
                <a:gd name="T10" fmla="*/ 67 w 69"/>
                <a:gd name="T11" fmla="*/ 60 h 72"/>
                <a:gd name="T12" fmla="*/ 45 w 69"/>
                <a:gd name="T13" fmla="*/ 68 h 72"/>
                <a:gd name="T14" fmla="*/ 36 w 69"/>
                <a:gd name="T15" fmla="*/ 67 h 72"/>
                <a:gd name="T16" fmla="*/ 10 w 69"/>
                <a:gd name="T17" fmla="*/ 23 h 72"/>
                <a:gd name="T18" fmla="*/ 23 w 69"/>
                <a:gd name="T19" fmla="*/ 3 h 72"/>
                <a:gd name="T20" fmla="*/ 21 w 69"/>
                <a:gd name="T21"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 h="72">
                  <a:moveTo>
                    <a:pt x="21" y="0"/>
                  </a:moveTo>
                  <a:cubicBezTo>
                    <a:pt x="13" y="5"/>
                    <a:pt x="8" y="13"/>
                    <a:pt x="6" y="22"/>
                  </a:cubicBezTo>
                  <a:cubicBezTo>
                    <a:pt x="0" y="44"/>
                    <a:pt x="13" y="66"/>
                    <a:pt x="35" y="71"/>
                  </a:cubicBezTo>
                  <a:cubicBezTo>
                    <a:pt x="38" y="72"/>
                    <a:pt x="41" y="72"/>
                    <a:pt x="45" y="72"/>
                  </a:cubicBezTo>
                  <a:cubicBezTo>
                    <a:pt x="54" y="72"/>
                    <a:pt x="62" y="69"/>
                    <a:pt x="69" y="64"/>
                  </a:cubicBezTo>
                  <a:cubicBezTo>
                    <a:pt x="67" y="60"/>
                    <a:pt x="67" y="60"/>
                    <a:pt x="67" y="60"/>
                  </a:cubicBezTo>
                  <a:cubicBezTo>
                    <a:pt x="61" y="65"/>
                    <a:pt x="53" y="68"/>
                    <a:pt x="45" y="68"/>
                  </a:cubicBezTo>
                  <a:cubicBezTo>
                    <a:pt x="42" y="68"/>
                    <a:pt x="39" y="68"/>
                    <a:pt x="36" y="67"/>
                  </a:cubicBezTo>
                  <a:cubicBezTo>
                    <a:pt x="17" y="62"/>
                    <a:pt x="5" y="42"/>
                    <a:pt x="10" y="23"/>
                  </a:cubicBezTo>
                  <a:cubicBezTo>
                    <a:pt x="12" y="15"/>
                    <a:pt x="17" y="8"/>
                    <a:pt x="23" y="3"/>
                  </a:cubicBezTo>
                  <a:cubicBezTo>
                    <a:pt x="21" y="0"/>
                    <a:pt x="21" y="0"/>
                    <a:pt x="21"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29" name="Freeform 170">
              <a:extLst>
                <a:ext uri="{FF2B5EF4-FFF2-40B4-BE49-F238E27FC236}">
                  <a16:creationId xmlns:a16="http://schemas.microsoft.com/office/drawing/2014/main" id="{C2531F91-1134-4C0E-9B5B-0F8892D3176E}"/>
                </a:ext>
              </a:extLst>
            </p:cNvPr>
            <p:cNvSpPr>
              <a:spLocks/>
            </p:cNvSpPr>
            <p:nvPr/>
          </p:nvSpPr>
          <p:spPr bwMode="auto">
            <a:xfrm>
              <a:off x="9109075" y="4252913"/>
              <a:ext cx="92075" cy="95250"/>
            </a:xfrm>
            <a:custGeom>
              <a:avLst/>
              <a:gdLst>
                <a:gd name="T0" fmla="*/ 18 w 62"/>
                <a:gd name="T1" fmla="*/ 0 h 65"/>
                <a:gd name="T2" fmla="*/ 5 w 62"/>
                <a:gd name="T3" fmla="*/ 20 h 65"/>
                <a:gd name="T4" fmla="*/ 31 w 62"/>
                <a:gd name="T5" fmla="*/ 64 h 65"/>
                <a:gd name="T6" fmla="*/ 40 w 62"/>
                <a:gd name="T7" fmla="*/ 65 h 65"/>
                <a:gd name="T8" fmla="*/ 62 w 62"/>
                <a:gd name="T9" fmla="*/ 57 h 65"/>
                <a:gd name="T10" fmla="*/ 55 w 62"/>
                <a:gd name="T11" fmla="*/ 49 h 65"/>
                <a:gd name="T12" fmla="*/ 40 w 62"/>
                <a:gd name="T13" fmla="*/ 54 h 65"/>
                <a:gd name="T14" fmla="*/ 34 w 62"/>
                <a:gd name="T15" fmla="*/ 53 h 65"/>
                <a:gd name="T16" fmla="*/ 16 w 62"/>
                <a:gd name="T17" fmla="*/ 23 h 65"/>
                <a:gd name="T18" fmla="*/ 25 w 62"/>
                <a:gd name="T19" fmla="*/ 9 h 65"/>
                <a:gd name="T20" fmla="*/ 18 w 62"/>
                <a:gd name="T2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65">
                  <a:moveTo>
                    <a:pt x="18" y="0"/>
                  </a:moveTo>
                  <a:cubicBezTo>
                    <a:pt x="12" y="5"/>
                    <a:pt x="7" y="12"/>
                    <a:pt x="5" y="20"/>
                  </a:cubicBezTo>
                  <a:cubicBezTo>
                    <a:pt x="0" y="39"/>
                    <a:pt x="12" y="59"/>
                    <a:pt x="31" y="64"/>
                  </a:cubicBezTo>
                  <a:cubicBezTo>
                    <a:pt x="34" y="65"/>
                    <a:pt x="37" y="65"/>
                    <a:pt x="40" y="65"/>
                  </a:cubicBezTo>
                  <a:cubicBezTo>
                    <a:pt x="48" y="65"/>
                    <a:pt x="56" y="62"/>
                    <a:pt x="62" y="57"/>
                  </a:cubicBezTo>
                  <a:cubicBezTo>
                    <a:pt x="55" y="49"/>
                    <a:pt x="55" y="49"/>
                    <a:pt x="55" y="49"/>
                  </a:cubicBezTo>
                  <a:cubicBezTo>
                    <a:pt x="51" y="52"/>
                    <a:pt x="45" y="54"/>
                    <a:pt x="40" y="54"/>
                  </a:cubicBezTo>
                  <a:cubicBezTo>
                    <a:pt x="38" y="54"/>
                    <a:pt x="36" y="54"/>
                    <a:pt x="34" y="53"/>
                  </a:cubicBezTo>
                  <a:cubicBezTo>
                    <a:pt x="20" y="50"/>
                    <a:pt x="12" y="36"/>
                    <a:pt x="16" y="23"/>
                  </a:cubicBezTo>
                  <a:cubicBezTo>
                    <a:pt x="17" y="17"/>
                    <a:pt x="21" y="12"/>
                    <a:pt x="25" y="9"/>
                  </a:cubicBezTo>
                  <a:cubicBezTo>
                    <a:pt x="18" y="0"/>
                    <a:pt x="18" y="0"/>
                    <a:pt x="18" y="0"/>
                  </a:cubicBezTo>
                </a:path>
              </a:pathLst>
            </a:custGeom>
            <a:solidFill>
              <a:srgbClr val="BBBB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0" name="Freeform 171">
              <a:extLst>
                <a:ext uri="{FF2B5EF4-FFF2-40B4-BE49-F238E27FC236}">
                  <a16:creationId xmlns:a16="http://schemas.microsoft.com/office/drawing/2014/main" id="{3118DAF7-4B2E-405E-9379-B3FCB4C63624}"/>
                </a:ext>
              </a:extLst>
            </p:cNvPr>
            <p:cNvSpPr>
              <a:spLocks/>
            </p:cNvSpPr>
            <p:nvPr/>
          </p:nvSpPr>
          <p:spPr bwMode="auto">
            <a:xfrm>
              <a:off x="9056688" y="4217988"/>
              <a:ext cx="42862" cy="31750"/>
            </a:xfrm>
            <a:custGeom>
              <a:avLst/>
              <a:gdLst>
                <a:gd name="T0" fmla="*/ 3 w 27"/>
                <a:gd name="T1" fmla="*/ 0 h 20"/>
                <a:gd name="T2" fmla="*/ 0 w 27"/>
                <a:gd name="T3" fmla="*/ 13 h 20"/>
                <a:gd name="T4" fmla="*/ 23 w 27"/>
                <a:gd name="T5" fmla="*/ 20 h 20"/>
                <a:gd name="T6" fmla="*/ 27 w 27"/>
                <a:gd name="T7" fmla="*/ 6 h 20"/>
                <a:gd name="T8" fmla="*/ 3 w 27"/>
                <a:gd name="T9" fmla="*/ 0 h 20"/>
              </a:gdLst>
              <a:ahLst/>
              <a:cxnLst>
                <a:cxn ang="0">
                  <a:pos x="T0" y="T1"/>
                </a:cxn>
                <a:cxn ang="0">
                  <a:pos x="T2" y="T3"/>
                </a:cxn>
                <a:cxn ang="0">
                  <a:pos x="T4" y="T5"/>
                </a:cxn>
                <a:cxn ang="0">
                  <a:pos x="T6" y="T7"/>
                </a:cxn>
                <a:cxn ang="0">
                  <a:pos x="T8" y="T9"/>
                </a:cxn>
              </a:cxnLst>
              <a:rect l="0" t="0" r="r" b="b"/>
              <a:pathLst>
                <a:path w="27" h="20">
                  <a:moveTo>
                    <a:pt x="3" y="0"/>
                  </a:moveTo>
                  <a:lnTo>
                    <a:pt x="0" y="13"/>
                  </a:lnTo>
                  <a:lnTo>
                    <a:pt x="23" y="20"/>
                  </a:lnTo>
                  <a:lnTo>
                    <a:pt x="27" y="6"/>
                  </a:lnTo>
                  <a:lnTo>
                    <a:pt x="3" y="0"/>
                  </a:lnTo>
                  <a:close/>
                </a:path>
              </a:pathLst>
            </a:custGeom>
            <a:solidFill>
              <a:srgbClr val="610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1" name="Freeform 172">
              <a:extLst>
                <a:ext uri="{FF2B5EF4-FFF2-40B4-BE49-F238E27FC236}">
                  <a16:creationId xmlns:a16="http://schemas.microsoft.com/office/drawing/2014/main" id="{F91F76AD-26EB-4CEA-8BB7-DD7CD91FDE6C}"/>
                </a:ext>
              </a:extLst>
            </p:cNvPr>
            <p:cNvSpPr>
              <a:spLocks/>
            </p:cNvSpPr>
            <p:nvPr/>
          </p:nvSpPr>
          <p:spPr bwMode="auto">
            <a:xfrm>
              <a:off x="9056688" y="4217988"/>
              <a:ext cx="42862" cy="31750"/>
            </a:xfrm>
            <a:custGeom>
              <a:avLst/>
              <a:gdLst>
                <a:gd name="T0" fmla="*/ 3 w 27"/>
                <a:gd name="T1" fmla="*/ 0 h 20"/>
                <a:gd name="T2" fmla="*/ 0 w 27"/>
                <a:gd name="T3" fmla="*/ 13 h 20"/>
                <a:gd name="T4" fmla="*/ 23 w 27"/>
                <a:gd name="T5" fmla="*/ 20 h 20"/>
                <a:gd name="T6" fmla="*/ 27 w 27"/>
                <a:gd name="T7" fmla="*/ 6 h 20"/>
                <a:gd name="T8" fmla="*/ 3 w 27"/>
                <a:gd name="T9" fmla="*/ 0 h 20"/>
              </a:gdLst>
              <a:ahLst/>
              <a:cxnLst>
                <a:cxn ang="0">
                  <a:pos x="T0" y="T1"/>
                </a:cxn>
                <a:cxn ang="0">
                  <a:pos x="T2" y="T3"/>
                </a:cxn>
                <a:cxn ang="0">
                  <a:pos x="T4" y="T5"/>
                </a:cxn>
                <a:cxn ang="0">
                  <a:pos x="T6" y="T7"/>
                </a:cxn>
                <a:cxn ang="0">
                  <a:pos x="T8" y="T9"/>
                </a:cxn>
              </a:cxnLst>
              <a:rect l="0" t="0" r="r" b="b"/>
              <a:pathLst>
                <a:path w="27" h="20">
                  <a:moveTo>
                    <a:pt x="3" y="0"/>
                  </a:moveTo>
                  <a:lnTo>
                    <a:pt x="0" y="13"/>
                  </a:lnTo>
                  <a:lnTo>
                    <a:pt x="23" y="20"/>
                  </a:lnTo>
                  <a:lnTo>
                    <a:pt x="27" y="6"/>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2" name="Freeform 173">
              <a:extLst>
                <a:ext uri="{FF2B5EF4-FFF2-40B4-BE49-F238E27FC236}">
                  <a16:creationId xmlns:a16="http://schemas.microsoft.com/office/drawing/2014/main" id="{4D0E983E-8C47-4256-8F8F-043D165B5C4C}"/>
                </a:ext>
              </a:extLst>
            </p:cNvPr>
            <p:cNvSpPr>
              <a:spLocks/>
            </p:cNvSpPr>
            <p:nvPr/>
          </p:nvSpPr>
          <p:spPr bwMode="auto">
            <a:xfrm>
              <a:off x="9126538" y="4265613"/>
              <a:ext cx="63500" cy="66675"/>
            </a:xfrm>
            <a:custGeom>
              <a:avLst/>
              <a:gdLst>
                <a:gd name="T0" fmla="*/ 13 w 43"/>
                <a:gd name="T1" fmla="*/ 0 h 45"/>
                <a:gd name="T2" fmla="*/ 4 w 43"/>
                <a:gd name="T3" fmla="*/ 14 h 45"/>
                <a:gd name="T4" fmla="*/ 22 w 43"/>
                <a:gd name="T5" fmla="*/ 44 h 45"/>
                <a:gd name="T6" fmla="*/ 28 w 43"/>
                <a:gd name="T7" fmla="*/ 45 h 45"/>
                <a:gd name="T8" fmla="*/ 43 w 43"/>
                <a:gd name="T9" fmla="*/ 40 h 45"/>
                <a:gd name="T10" fmla="*/ 13 w 43"/>
                <a:gd name="T11" fmla="*/ 0 h 45"/>
              </a:gdLst>
              <a:ahLst/>
              <a:cxnLst>
                <a:cxn ang="0">
                  <a:pos x="T0" y="T1"/>
                </a:cxn>
                <a:cxn ang="0">
                  <a:pos x="T2" y="T3"/>
                </a:cxn>
                <a:cxn ang="0">
                  <a:pos x="T4" y="T5"/>
                </a:cxn>
                <a:cxn ang="0">
                  <a:pos x="T6" y="T7"/>
                </a:cxn>
                <a:cxn ang="0">
                  <a:pos x="T8" y="T9"/>
                </a:cxn>
                <a:cxn ang="0">
                  <a:pos x="T10" y="T11"/>
                </a:cxn>
              </a:cxnLst>
              <a:rect l="0" t="0" r="r" b="b"/>
              <a:pathLst>
                <a:path w="43" h="45">
                  <a:moveTo>
                    <a:pt x="13" y="0"/>
                  </a:moveTo>
                  <a:cubicBezTo>
                    <a:pt x="9" y="3"/>
                    <a:pt x="5" y="8"/>
                    <a:pt x="4" y="14"/>
                  </a:cubicBezTo>
                  <a:cubicBezTo>
                    <a:pt x="0" y="27"/>
                    <a:pt x="8" y="41"/>
                    <a:pt x="22" y="44"/>
                  </a:cubicBezTo>
                  <a:cubicBezTo>
                    <a:pt x="24" y="45"/>
                    <a:pt x="26" y="45"/>
                    <a:pt x="28" y="45"/>
                  </a:cubicBezTo>
                  <a:cubicBezTo>
                    <a:pt x="33" y="45"/>
                    <a:pt x="39" y="43"/>
                    <a:pt x="43" y="40"/>
                  </a:cubicBezTo>
                  <a:cubicBezTo>
                    <a:pt x="13" y="0"/>
                    <a:pt x="13" y="0"/>
                    <a:pt x="13" y="0"/>
                  </a:cubicBezTo>
                </a:path>
              </a:pathLst>
            </a:custGeom>
            <a:solidFill>
              <a:srgbClr val="A100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3" name="Freeform 174">
              <a:extLst>
                <a:ext uri="{FF2B5EF4-FFF2-40B4-BE49-F238E27FC236}">
                  <a16:creationId xmlns:a16="http://schemas.microsoft.com/office/drawing/2014/main" id="{9FADD3E7-0EAA-4CFC-A5AC-A6D26C694BE1}"/>
                </a:ext>
              </a:extLst>
            </p:cNvPr>
            <p:cNvSpPr>
              <a:spLocks/>
            </p:cNvSpPr>
            <p:nvPr/>
          </p:nvSpPr>
          <p:spPr bwMode="auto">
            <a:xfrm>
              <a:off x="8027988" y="3455988"/>
              <a:ext cx="280987" cy="225425"/>
            </a:xfrm>
            <a:custGeom>
              <a:avLst/>
              <a:gdLst>
                <a:gd name="T0" fmla="*/ 188 w 190"/>
                <a:gd name="T1" fmla="*/ 117 h 153"/>
                <a:gd name="T2" fmla="*/ 182 w 190"/>
                <a:gd name="T3" fmla="*/ 44 h 153"/>
                <a:gd name="T4" fmla="*/ 152 w 190"/>
                <a:gd name="T5" fmla="*/ 22 h 153"/>
                <a:gd name="T6" fmla="*/ 124 w 190"/>
                <a:gd name="T7" fmla="*/ 16 h 153"/>
                <a:gd name="T8" fmla="*/ 123 w 190"/>
                <a:gd name="T9" fmla="*/ 16 h 153"/>
                <a:gd name="T10" fmla="*/ 122 w 190"/>
                <a:gd name="T11" fmla="*/ 15 h 153"/>
                <a:gd name="T12" fmla="*/ 94 w 190"/>
                <a:gd name="T13" fmla="*/ 7 h 153"/>
                <a:gd name="T14" fmla="*/ 58 w 190"/>
                <a:gd name="T15" fmla="*/ 10 h 153"/>
                <a:gd name="T16" fmla="*/ 16 w 190"/>
                <a:gd name="T17" fmla="*/ 71 h 153"/>
                <a:gd name="T18" fmla="*/ 22 w 190"/>
                <a:gd name="T19" fmla="*/ 113 h 153"/>
                <a:gd name="T20" fmla="*/ 57 w 190"/>
                <a:gd name="T21" fmla="*/ 88 h 153"/>
                <a:gd name="T22" fmla="*/ 74 w 190"/>
                <a:gd name="T23" fmla="*/ 85 h 153"/>
                <a:gd name="T24" fmla="*/ 101 w 190"/>
                <a:gd name="T25" fmla="*/ 92 h 153"/>
                <a:gd name="T26" fmla="*/ 104 w 190"/>
                <a:gd name="T27" fmla="*/ 93 h 153"/>
                <a:gd name="T28" fmla="*/ 131 w 190"/>
                <a:gd name="T29" fmla="*/ 100 h 153"/>
                <a:gd name="T30" fmla="*/ 143 w 190"/>
                <a:gd name="T31" fmla="*/ 111 h 153"/>
                <a:gd name="T32" fmla="*/ 162 w 190"/>
                <a:gd name="T33" fmla="*/ 151 h 153"/>
                <a:gd name="T34" fmla="*/ 188 w 190"/>
                <a:gd name="T35" fmla="*/ 11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0" h="153">
                  <a:moveTo>
                    <a:pt x="188" y="117"/>
                  </a:moveTo>
                  <a:cubicBezTo>
                    <a:pt x="190" y="82"/>
                    <a:pt x="183" y="49"/>
                    <a:pt x="182" y="44"/>
                  </a:cubicBezTo>
                  <a:cubicBezTo>
                    <a:pt x="178" y="38"/>
                    <a:pt x="169" y="24"/>
                    <a:pt x="152" y="22"/>
                  </a:cubicBezTo>
                  <a:cubicBezTo>
                    <a:pt x="149" y="23"/>
                    <a:pt x="146" y="22"/>
                    <a:pt x="124" y="16"/>
                  </a:cubicBezTo>
                  <a:cubicBezTo>
                    <a:pt x="124" y="16"/>
                    <a:pt x="124" y="16"/>
                    <a:pt x="123" y="16"/>
                  </a:cubicBezTo>
                  <a:cubicBezTo>
                    <a:pt x="123" y="15"/>
                    <a:pt x="122" y="15"/>
                    <a:pt x="122" y="15"/>
                  </a:cubicBezTo>
                  <a:cubicBezTo>
                    <a:pt x="100" y="9"/>
                    <a:pt x="97" y="9"/>
                    <a:pt x="94" y="7"/>
                  </a:cubicBezTo>
                  <a:cubicBezTo>
                    <a:pt x="79" y="0"/>
                    <a:pt x="64" y="7"/>
                    <a:pt x="58" y="10"/>
                  </a:cubicBezTo>
                  <a:cubicBezTo>
                    <a:pt x="54" y="14"/>
                    <a:pt x="31" y="39"/>
                    <a:pt x="16" y="71"/>
                  </a:cubicBezTo>
                  <a:cubicBezTo>
                    <a:pt x="0" y="103"/>
                    <a:pt x="22" y="113"/>
                    <a:pt x="22" y="113"/>
                  </a:cubicBezTo>
                  <a:cubicBezTo>
                    <a:pt x="33" y="116"/>
                    <a:pt x="51" y="95"/>
                    <a:pt x="57" y="88"/>
                  </a:cubicBezTo>
                  <a:cubicBezTo>
                    <a:pt x="64" y="82"/>
                    <a:pt x="74" y="85"/>
                    <a:pt x="74" y="85"/>
                  </a:cubicBezTo>
                  <a:cubicBezTo>
                    <a:pt x="101" y="92"/>
                    <a:pt x="101" y="92"/>
                    <a:pt x="101" y="92"/>
                  </a:cubicBezTo>
                  <a:cubicBezTo>
                    <a:pt x="104" y="93"/>
                    <a:pt x="104" y="93"/>
                    <a:pt x="104" y="93"/>
                  </a:cubicBezTo>
                  <a:cubicBezTo>
                    <a:pt x="131" y="100"/>
                    <a:pt x="131" y="100"/>
                    <a:pt x="131" y="100"/>
                  </a:cubicBezTo>
                  <a:cubicBezTo>
                    <a:pt x="131" y="100"/>
                    <a:pt x="141" y="102"/>
                    <a:pt x="143" y="111"/>
                  </a:cubicBezTo>
                  <a:cubicBezTo>
                    <a:pt x="146" y="121"/>
                    <a:pt x="150" y="148"/>
                    <a:pt x="162" y="151"/>
                  </a:cubicBezTo>
                  <a:cubicBezTo>
                    <a:pt x="162" y="151"/>
                    <a:pt x="185" y="153"/>
                    <a:pt x="188" y="117"/>
                  </a:cubicBezTo>
                </a:path>
              </a:pathLst>
            </a:custGeom>
            <a:solidFill>
              <a:srgbClr val="FFB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4" name="Freeform 175">
              <a:extLst>
                <a:ext uri="{FF2B5EF4-FFF2-40B4-BE49-F238E27FC236}">
                  <a16:creationId xmlns:a16="http://schemas.microsoft.com/office/drawing/2014/main" id="{DFC81094-D5D5-4001-8C1D-050521907DB4}"/>
                </a:ext>
              </a:extLst>
            </p:cNvPr>
            <p:cNvSpPr>
              <a:spLocks/>
            </p:cNvSpPr>
            <p:nvPr/>
          </p:nvSpPr>
          <p:spPr bwMode="auto">
            <a:xfrm>
              <a:off x="8123238" y="3475038"/>
              <a:ext cx="36512" cy="36512"/>
            </a:xfrm>
            <a:custGeom>
              <a:avLst/>
              <a:gdLst>
                <a:gd name="T0" fmla="*/ 23 w 25"/>
                <a:gd name="T1" fmla="*/ 16 h 25"/>
                <a:gd name="T2" fmla="*/ 10 w 25"/>
                <a:gd name="T3" fmla="*/ 23 h 25"/>
                <a:gd name="T4" fmla="*/ 2 w 25"/>
                <a:gd name="T5" fmla="*/ 10 h 25"/>
                <a:gd name="T6" fmla="*/ 15 w 25"/>
                <a:gd name="T7" fmla="*/ 2 h 25"/>
                <a:gd name="T8" fmla="*/ 23 w 25"/>
                <a:gd name="T9" fmla="*/ 16 h 25"/>
              </a:gdLst>
              <a:ahLst/>
              <a:cxnLst>
                <a:cxn ang="0">
                  <a:pos x="T0" y="T1"/>
                </a:cxn>
                <a:cxn ang="0">
                  <a:pos x="T2" y="T3"/>
                </a:cxn>
                <a:cxn ang="0">
                  <a:pos x="T4" y="T5"/>
                </a:cxn>
                <a:cxn ang="0">
                  <a:pos x="T6" y="T7"/>
                </a:cxn>
                <a:cxn ang="0">
                  <a:pos x="T8" y="T9"/>
                </a:cxn>
              </a:cxnLst>
              <a:rect l="0" t="0" r="r" b="b"/>
              <a:pathLst>
                <a:path w="25" h="25">
                  <a:moveTo>
                    <a:pt x="23" y="16"/>
                  </a:moveTo>
                  <a:cubicBezTo>
                    <a:pt x="22" y="21"/>
                    <a:pt x="16" y="25"/>
                    <a:pt x="10" y="23"/>
                  </a:cubicBezTo>
                  <a:cubicBezTo>
                    <a:pt x="4" y="22"/>
                    <a:pt x="0" y="16"/>
                    <a:pt x="2" y="10"/>
                  </a:cubicBezTo>
                  <a:cubicBezTo>
                    <a:pt x="4" y="4"/>
                    <a:pt x="10" y="0"/>
                    <a:pt x="15" y="2"/>
                  </a:cubicBezTo>
                  <a:cubicBezTo>
                    <a:pt x="21" y="4"/>
                    <a:pt x="25" y="10"/>
                    <a:pt x="23" y="16"/>
                  </a:cubicBez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5" name="Freeform 176">
              <a:extLst>
                <a:ext uri="{FF2B5EF4-FFF2-40B4-BE49-F238E27FC236}">
                  <a16:creationId xmlns:a16="http://schemas.microsoft.com/office/drawing/2014/main" id="{7E148C61-8ACC-4E5F-9096-0B95147A2830}"/>
                </a:ext>
              </a:extLst>
            </p:cNvPr>
            <p:cNvSpPr>
              <a:spLocks/>
            </p:cNvSpPr>
            <p:nvPr/>
          </p:nvSpPr>
          <p:spPr bwMode="auto">
            <a:xfrm>
              <a:off x="8199438" y="3535363"/>
              <a:ext cx="36512" cy="34925"/>
            </a:xfrm>
            <a:custGeom>
              <a:avLst/>
              <a:gdLst>
                <a:gd name="T0" fmla="*/ 23 w 24"/>
                <a:gd name="T1" fmla="*/ 15 h 24"/>
                <a:gd name="T2" fmla="*/ 9 w 24"/>
                <a:gd name="T3" fmla="*/ 23 h 24"/>
                <a:gd name="T4" fmla="*/ 2 w 24"/>
                <a:gd name="T5" fmla="*/ 9 h 24"/>
                <a:gd name="T6" fmla="*/ 15 w 24"/>
                <a:gd name="T7" fmla="*/ 1 h 24"/>
                <a:gd name="T8" fmla="*/ 23 w 24"/>
                <a:gd name="T9" fmla="*/ 15 h 24"/>
              </a:gdLst>
              <a:ahLst/>
              <a:cxnLst>
                <a:cxn ang="0">
                  <a:pos x="T0" y="T1"/>
                </a:cxn>
                <a:cxn ang="0">
                  <a:pos x="T2" y="T3"/>
                </a:cxn>
                <a:cxn ang="0">
                  <a:pos x="T4" y="T5"/>
                </a:cxn>
                <a:cxn ang="0">
                  <a:pos x="T6" y="T7"/>
                </a:cxn>
                <a:cxn ang="0">
                  <a:pos x="T8" y="T9"/>
                </a:cxn>
              </a:cxnLst>
              <a:rect l="0" t="0" r="r" b="b"/>
              <a:pathLst>
                <a:path w="24" h="24">
                  <a:moveTo>
                    <a:pt x="23" y="15"/>
                  </a:moveTo>
                  <a:cubicBezTo>
                    <a:pt x="21" y="21"/>
                    <a:pt x="15" y="24"/>
                    <a:pt x="9" y="23"/>
                  </a:cubicBezTo>
                  <a:cubicBezTo>
                    <a:pt x="3" y="21"/>
                    <a:pt x="0" y="15"/>
                    <a:pt x="2" y="9"/>
                  </a:cubicBezTo>
                  <a:cubicBezTo>
                    <a:pt x="3" y="3"/>
                    <a:pt x="9" y="0"/>
                    <a:pt x="15" y="1"/>
                  </a:cubicBezTo>
                  <a:cubicBezTo>
                    <a:pt x="21" y="3"/>
                    <a:pt x="24" y="9"/>
                    <a:pt x="23"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6" name="Freeform 177">
              <a:extLst>
                <a:ext uri="{FF2B5EF4-FFF2-40B4-BE49-F238E27FC236}">
                  <a16:creationId xmlns:a16="http://schemas.microsoft.com/office/drawing/2014/main" id="{E8E4B2FF-3C8E-4BD9-B18D-97CDE02DF3F2}"/>
                </a:ext>
              </a:extLst>
            </p:cNvPr>
            <p:cNvSpPr>
              <a:spLocks/>
            </p:cNvSpPr>
            <p:nvPr/>
          </p:nvSpPr>
          <p:spPr bwMode="auto">
            <a:xfrm>
              <a:off x="8250238" y="3502025"/>
              <a:ext cx="15875" cy="15875"/>
            </a:xfrm>
            <a:custGeom>
              <a:avLst/>
              <a:gdLst>
                <a:gd name="T0" fmla="*/ 4 w 11"/>
                <a:gd name="T1" fmla="*/ 11 h 11"/>
                <a:gd name="T2" fmla="*/ 11 w 11"/>
                <a:gd name="T3" fmla="*/ 7 h 11"/>
                <a:gd name="T4" fmla="*/ 7 w 11"/>
                <a:gd name="T5" fmla="*/ 1 h 11"/>
                <a:gd name="T6" fmla="*/ 0 w 11"/>
                <a:gd name="T7" fmla="*/ 4 h 11"/>
                <a:gd name="T8" fmla="*/ 4 w 11"/>
                <a:gd name="T9" fmla="*/ 11 h 11"/>
              </a:gdLst>
              <a:ahLst/>
              <a:cxnLst>
                <a:cxn ang="0">
                  <a:pos x="T0" y="T1"/>
                </a:cxn>
                <a:cxn ang="0">
                  <a:pos x="T2" y="T3"/>
                </a:cxn>
                <a:cxn ang="0">
                  <a:pos x="T4" y="T5"/>
                </a:cxn>
                <a:cxn ang="0">
                  <a:pos x="T6" y="T7"/>
                </a:cxn>
                <a:cxn ang="0">
                  <a:pos x="T8" y="T9"/>
                </a:cxn>
              </a:cxnLst>
              <a:rect l="0" t="0" r="r" b="b"/>
              <a:pathLst>
                <a:path w="11" h="11">
                  <a:moveTo>
                    <a:pt x="4" y="11"/>
                  </a:moveTo>
                  <a:cubicBezTo>
                    <a:pt x="7" y="11"/>
                    <a:pt x="10" y="10"/>
                    <a:pt x="11" y="7"/>
                  </a:cubicBezTo>
                  <a:cubicBezTo>
                    <a:pt x="11" y="4"/>
                    <a:pt x="10" y="1"/>
                    <a:pt x="7" y="1"/>
                  </a:cubicBezTo>
                  <a:cubicBezTo>
                    <a:pt x="4" y="0"/>
                    <a:pt x="1" y="1"/>
                    <a:pt x="0" y="4"/>
                  </a:cubicBezTo>
                  <a:cubicBezTo>
                    <a:pt x="0" y="7"/>
                    <a:pt x="1" y="10"/>
                    <a:pt x="4"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7" name="Freeform 178">
              <a:extLst>
                <a:ext uri="{FF2B5EF4-FFF2-40B4-BE49-F238E27FC236}">
                  <a16:creationId xmlns:a16="http://schemas.microsoft.com/office/drawing/2014/main" id="{21BB8E93-6F01-4987-8CA5-5E5630EDAA88}"/>
                </a:ext>
              </a:extLst>
            </p:cNvPr>
            <p:cNvSpPr>
              <a:spLocks/>
            </p:cNvSpPr>
            <p:nvPr/>
          </p:nvSpPr>
          <p:spPr bwMode="auto">
            <a:xfrm>
              <a:off x="8239125" y="3533775"/>
              <a:ext cx="19050" cy="15875"/>
            </a:xfrm>
            <a:custGeom>
              <a:avLst/>
              <a:gdLst>
                <a:gd name="T0" fmla="*/ 4 w 12"/>
                <a:gd name="T1" fmla="*/ 11 h 11"/>
                <a:gd name="T2" fmla="*/ 11 w 12"/>
                <a:gd name="T3" fmla="*/ 7 h 11"/>
                <a:gd name="T4" fmla="*/ 7 w 12"/>
                <a:gd name="T5" fmla="*/ 1 h 11"/>
                <a:gd name="T6" fmla="*/ 1 w 12"/>
                <a:gd name="T7" fmla="*/ 4 h 11"/>
                <a:gd name="T8" fmla="*/ 4 w 12"/>
                <a:gd name="T9" fmla="*/ 11 h 11"/>
              </a:gdLst>
              <a:ahLst/>
              <a:cxnLst>
                <a:cxn ang="0">
                  <a:pos x="T0" y="T1"/>
                </a:cxn>
                <a:cxn ang="0">
                  <a:pos x="T2" y="T3"/>
                </a:cxn>
                <a:cxn ang="0">
                  <a:pos x="T4" y="T5"/>
                </a:cxn>
                <a:cxn ang="0">
                  <a:pos x="T6" y="T7"/>
                </a:cxn>
                <a:cxn ang="0">
                  <a:pos x="T8" y="T9"/>
                </a:cxn>
              </a:cxnLst>
              <a:rect l="0" t="0" r="r" b="b"/>
              <a:pathLst>
                <a:path w="12" h="11">
                  <a:moveTo>
                    <a:pt x="4" y="11"/>
                  </a:moveTo>
                  <a:cubicBezTo>
                    <a:pt x="7" y="11"/>
                    <a:pt x="10" y="10"/>
                    <a:pt x="11" y="7"/>
                  </a:cubicBezTo>
                  <a:cubicBezTo>
                    <a:pt x="12" y="4"/>
                    <a:pt x="10" y="1"/>
                    <a:pt x="7" y="1"/>
                  </a:cubicBezTo>
                  <a:cubicBezTo>
                    <a:pt x="5" y="0"/>
                    <a:pt x="2" y="1"/>
                    <a:pt x="1" y="4"/>
                  </a:cubicBezTo>
                  <a:cubicBezTo>
                    <a:pt x="0" y="7"/>
                    <a:pt x="2" y="10"/>
                    <a:pt x="4" y="11"/>
                  </a:cubicBezTo>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8" name="Freeform 179">
              <a:extLst>
                <a:ext uri="{FF2B5EF4-FFF2-40B4-BE49-F238E27FC236}">
                  <a16:creationId xmlns:a16="http://schemas.microsoft.com/office/drawing/2014/main" id="{FED7D627-658B-4C84-AA5E-B0D3BA42CE19}"/>
                </a:ext>
              </a:extLst>
            </p:cNvPr>
            <p:cNvSpPr>
              <a:spLocks/>
            </p:cNvSpPr>
            <p:nvPr/>
          </p:nvSpPr>
          <p:spPr bwMode="auto">
            <a:xfrm>
              <a:off x="8228013" y="3511550"/>
              <a:ext cx="17462" cy="17462"/>
            </a:xfrm>
            <a:custGeom>
              <a:avLst/>
              <a:gdLst>
                <a:gd name="T0" fmla="*/ 11 w 12"/>
                <a:gd name="T1" fmla="*/ 8 h 12"/>
                <a:gd name="T2" fmla="*/ 8 w 12"/>
                <a:gd name="T3" fmla="*/ 1 h 12"/>
                <a:gd name="T4" fmla="*/ 1 w 12"/>
                <a:gd name="T5" fmla="*/ 5 h 12"/>
                <a:gd name="T6" fmla="*/ 5 w 12"/>
                <a:gd name="T7" fmla="*/ 11 h 12"/>
                <a:gd name="T8" fmla="*/ 11 w 12"/>
                <a:gd name="T9" fmla="*/ 8 h 12"/>
              </a:gdLst>
              <a:ahLst/>
              <a:cxnLst>
                <a:cxn ang="0">
                  <a:pos x="T0" y="T1"/>
                </a:cxn>
                <a:cxn ang="0">
                  <a:pos x="T2" y="T3"/>
                </a:cxn>
                <a:cxn ang="0">
                  <a:pos x="T4" y="T5"/>
                </a:cxn>
                <a:cxn ang="0">
                  <a:pos x="T6" y="T7"/>
                </a:cxn>
                <a:cxn ang="0">
                  <a:pos x="T8" y="T9"/>
                </a:cxn>
              </a:cxnLst>
              <a:rect l="0" t="0" r="r" b="b"/>
              <a:pathLst>
                <a:path w="12" h="12">
                  <a:moveTo>
                    <a:pt x="11" y="8"/>
                  </a:moveTo>
                  <a:cubicBezTo>
                    <a:pt x="12" y="5"/>
                    <a:pt x="10" y="2"/>
                    <a:pt x="8" y="1"/>
                  </a:cubicBezTo>
                  <a:cubicBezTo>
                    <a:pt x="5" y="0"/>
                    <a:pt x="2" y="2"/>
                    <a:pt x="1" y="5"/>
                  </a:cubicBezTo>
                  <a:cubicBezTo>
                    <a:pt x="0" y="8"/>
                    <a:pt x="2" y="10"/>
                    <a:pt x="5" y="11"/>
                  </a:cubicBezTo>
                  <a:cubicBezTo>
                    <a:pt x="7" y="12"/>
                    <a:pt x="10" y="11"/>
                    <a:pt x="11" y="8"/>
                  </a:cubicBezTo>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39" name="Freeform 180">
              <a:extLst>
                <a:ext uri="{FF2B5EF4-FFF2-40B4-BE49-F238E27FC236}">
                  <a16:creationId xmlns:a16="http://schemas.microsoft.com/office/drawing/2014/main" id="{40411889-204B-4667-A28B-63E33EDE9C52}"/>
                </a:ext>
              </a:extLst>
            </p:cNvPr>
            <p:cNvSpPr>
              <a:spLocks/>
            </p:cNvSpPr>
            <p:nvPr/>
          </p:nvSpPr>
          <p:spPr bwMode="auto">
            <a:xfrm>
              <a:off x="8259763" y="3522663"/>
              <a:ext cx="19050" cy="17462"/>
            </a:xfrm>
            <a:custGeom>
              <a:avLst/>
              <a:gdLst>
                <a:gd name="T0" fmla="*/ 11 w 12"/>
                <a:gd name="T1" fmla="*/ 7 h 12"/>
                <a:gd name="T2" fmla="*/ 8 w 12"/>
                <a:gd name="T3" fmla="*/ 1 h 12"/>
                <a:gd name="T4" fmla="*/ 1 w 12"/>
                <a:gd name="T5" fmla="*/ 4 h 12"/>
                <a:gd name="T6" fmla="*/ 5 w 12"/>
                <a:gd name="T7" fmla="*/ 11 h 12"/>
                <a:gd name="T8" fmla="*/ 11 w 12"/>
                <a:gd name="T9" fmla="*/ 7 h 12"/>
              </a:gdLst>
              <a:ahLst/>
              <a:cxnLst>
                <a:cxn ang="0">
                  <a:pos x="T0" y="T1"/>
                </a:cxn>
                <a:cxn ang="0">
                  <a:pos x="T2" y="T3"/>
                </a:cxn>
                <a:cxn ang="0">
                  <a:pos x="T4" y="T5"/>
                </a:cxn>
                <a:cxn ang="0">
                  <a:pos x="T6" y="T7"/>
                </a:cxn>
                <a:cxn ang="0">
                  <a:pos x="T8" y="T9"/>
                </a:cxn>
              </a:cxnLst>
              <a:rect l="0" t="0" r="r" b="b"/>
              <a:pathLst>
                <a:path w="12" h="12">
                  <a:moveTo>
                    <a:pt x="11" y="7"/>
                  </a:moveTo>
                  <a:cubicBezTo>
                    <a:pt x="12" y="5"/>
                    <a:pt x="10" y="2"/>
                    <a:pt x="8" y="1"/>
                  </a:cubicBezTo>
                  <a:cubicBezTo>
                    <a:pt x="5" y="0"/>
                    <a:pt x="2" y="2"/>
                    <a:pt x="1" y="4"/>
                  </a:cubicBezTo>
                  <a:cubicBezTo>
                    <a:pt x="0" y="7"/>
                    <a:pt x="2" y="10"/>
                    <a:pt x="5" y="11"/>
                  </a:cubicBezTo>
                  <a:cubicBezTo>
                    <a:pt x="7" y="12"/>
                    <a:pt x="10" y="10"/>
                    <a:pt x="11" y="7"/>
                  </a:cubicBezTo>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40" name="Freeform 181">
              <a:extLst>
                <a:ext uri="{FF2B5EF4-FFF2-40B4-BE49-F238E27FC236}">
                  <a16:creationId xmlns:a16="http://schemas.microsoft.com/office/drawing/2014/main" id="{ADEAC166-23D7-4D71-B8D1-1EE1A927987B}"/>
                </a:ext>
              </a:extLst>
            </p:cNvPr>
            <p:cNvSpPr>
              <a:spLocks/>
            </p:cNvSpPr>
            <p:nvPr/>
          </p:nvSpPr>
          <p:spPr bwMode="auto">
            <a:xfrm>
              <a:off x="8135938" y="3521075"/>
              <a:ext cx="42862" cy="42862"/>
            </a:xfrm>
            <a:custGeom>
              <a:avLst/>
              <a:gdLst>
                <a:gd name="T0" fmla="*/ 28 w 29"/>
                <a:gd name="T1" fmla="*/ 15 h 29"/>
                <a:gd name="T2" fmla="*/ 27 w 29"/>
                <a:gd name="T3" fmla="*/ 13 h 29"/>
                <a:gd name="T4" fmla="*/ 22 w 29"/>
                <a:gd name="T5" fmla="*/ 11 h 29"/>
                <a:gd name="T6" fmla="*/ 21 w 29"/>
                <a:gd name="T7" fmla="*/ 9 h 29"/>
                <a:gd name="T8" fmla="*/ 22 w 29"/>
                <a:gd name="T9" fmla="*/ 4 h 29"/>
                <a:gd name="T10" fmla="*/ 21 w 29"/>
                <a:gd name="T11" fmla="*/ 2 h 29"/>
                <a:gd name="T12" fmla="*/ 15 w 29"/>
                <a:gd name="T13" fmla="*/ 0 h 29"/>
                <a:gd name="T14" fmla="*/ 13 w 29"/>
                <a:gd name="T15" fmla="*/ 1 h 29"/>
                <a:gd name="T16" fmla="*/ 11 w 29"/>
                <a:gd name="T17" fmla="*/ 7 h 29"/>
                <a:gd name="T18" fmla="*/ 9 w 29"/>
                <a:gd name="T19" fmla="*/ 8 h 29"/>
                <a:gd name="T20" fmla="*/ 4 w 29"/>
                <a:gd name="T21" fmla="*/ 6 h 29"/>
                <a:gd name="T22" fmla="*/ 2 w 29"/>
                <a:gd name="T23" fmla="*/ 8 h 29"/>
                <a:gd name="T24" fmla="*/ 0 w 29"/>
                <a:gd name="T25" fmla="*/ 14 h 29"/>
                <a:gd name="T26" fmla="*/ 1 w 29"/>
                <a:gd name="T27" fmla="*/ 16 h 29"/>
                <a:gd name="T28" fmla="*/ 7 w 29"/>
                <a:gd name="T29" fmla="*/ 17 h 29"/>
                <a:gd name="T30" fmla="*/ 8 w 29"/>
                <a:gd name="T31" fmla="*/ 19 h 29"/>
                <a:gd name="T32" fmla="*/ 6 w 29"/>
                <a:gd name="T33" fmla="*/ 25 h 29"/>
                <a:gd name="T34" fmla="*/ 7 w 29"/>
                <a:gd name="T35" fmla="*/ 27 h 29"/>
                <a:gd name="T36" fmla="*/ 14 w 29"/>
                <a:gd name="T37" fmla="*/ 28 h 29"/>
                <a:gd name="T38" fmla="*/ 16 w 29"/>
                <a:gd name="T39" fmla="*/ 27 h 29"/>
                <a:gd name="T40" fmla="*/ 17 w 29"/>
                <a:gd name="T41" fmla="*/ 22 h 29"/>
                <a:gd name="T42" fmla="*/ 19 w 29"/>
                <a:gd name="T43" fmla="*/ 21 h 29"/>
                <a:gd name="T44" fmla="*/ 25 w 29"/>
                <a:gd name="T45" fmla="*/ 22 h 29"/>
                <a:gd name="T46" fmla="*/ 27 w 29"/>
                <a:gd name="T47" fmla="*/ 21 h 29"/>
                <a:gd name="T48" fmla="*/ 28 w 29"/>
                <a:gd name="T4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29">
                  <a:moveTo>
                    <a:pt x="28" y="15"/>
                  </a:moveTo>
                  <a:cubicBezTo>
                    <a:pt x="29" y="14"/>
                    <a:pt x="28" y="13"/>
                    <a:pt x="27" y="13"/>
                  </a:cubicBezTo>
                  <a:cubicBezTo>
                    <a:pt x="22" y="11"/>
                    <a:pt x="22" y="11"/>
                    <a:pt x="22" y="11"/>
                  </a:cubicBezTo>
                  <a:cubicBezTo>
                    <a:pt x="21" y="11"/>
                    <a:pt x="20" y="10"/>
                    <a:pt x="21" y="9"/>
                  </a:cubicBezTo>
                  <a:cubicBezTo>
                    <a:pt x="22" y="4"/>
                    <a:pt x="22" y="4"/>
                    <a:pt x="22" y="4"/>
                  </a:cubicBezTo>
                  <a:cubicBezTo>
                    <a:pt x="22" y="3"/>
                    <a:pt x="22" y="2"/>
                    <a:pt x="21" y="2"/>
                  </a:cubicBezTo>
                  <a:cubicBezTo>
                    <a:pt x="15" y="0"/>
                    <a:pt x="15" y="0"/>
                    <a:pt x="15" y="0"/>
                  </a:cubicBezTo>
                  <a:cubicBezTo>
                    <a:pt x="14" y="0"/>
                    <a:pt x="13" y="0"/>
                    <a:pt x="13" y="1"/>
                  </a:cubicBezTo>
                  <a:cubicBezTo>
                    <a:pt x="11" y="7"/>
                    <a:pt x="11" y="7"/>
                    <a:pt x="11" y="7"/>
                  </a:cubicBezTo>
                  <a:cubicBezTo>
                    <a:pt x="11" y="8"/>
                    <a:pt x="10" y="8"/>
                    <a:pt x="9" y="8"/>
                  </a:cubicBezTo>
                  <a:cubicBezTo>
                    <a:pt x="4" y="6"/>
                    <a:pt x="4" y="6"/>
                    <a:pt x="4" y="6"/>
                  </a:cubicBezTo>
                  <a:cubicBezTo>
                    <a:pt x="3" y="6"/>
                    <a:pt x="2" y="7"/>
                    <a:pt x="2" y="8"/>
                  </a:cubicBezTo>
                  <a:cubicBezTo>
                    <a:pt x="0" y="14"/>
                    <a:pt x="0" y="14"/>
                    <a:pt x="0" y="14"/>
                  </a:cubicBezTo>
                  <a:cubicBezTo>
                    <a:pt x="0" y="15"/>
                    <a:pt x="0" y="16"/>
                    <a:pt x="1" y="16"/>
                  </a:cubicBezTo>
                  <a:cubicBezTo>
                    <a:pt x="7" y="17"/>
                    <a:pt x="7" y="17"/>
                    <a:pt x="7" y="17"/>
                  </a:cubicBezTo>
                  <a:cubicBezTo>
                    <a:pt x="8" y="18"/>
                    <a:pt x="8" y="18"/>
                    <a:pt x="8" y="19"/>
                  </a:cubicBezTo>
                  <a:cubicBezTo>
                    <a:pt x="6" y="25"/>
                    <a:pt x="6" y="25"/>
                    <a:pt x="6" y="25"/>
                  </a:cubicBezTo>
                  <a:cubicBezTo>
                    <a:pt x="6" y="26"/>
                    <a:pt x="7" y="26"/>
                    <a:pt x="7" y="27"/>
                  </a:cubicBezTo>
                  <a:cubicBezTo>
                    <a:pt x="14" y="28"/>
                    <a:pt x="14" y="28"/>
                    <a:pt x="14" y="28"/>
                  </a:cubicBezTo>
                  <a:cubicBezTo>
                    <a:pt x="15" y="29"/>
                    <a:pt x="16" y="28"/>
                    <a:pt x="16" y="27"/>
                  </a:cubicBezTo>
                  <a:cubicBezTo>
                    <a:pt x="17" y="22"/>
                    <a:pt x="17" y="22"/>
                    <a:pt x="17" y="22"/>
                  </a:cubicBezTo>
                  <a:cubicBezTo>
                    <a:pt x="18" y="21"/>
                    <a:pt x="18" y="20"/>
                    <a:pt x="19" y="21"/>
                  </a:cubicBezTo>
                  <a:cubicBezTo>
                    <a:pt x="25" y="22"/>
                    <a:pt x="25" y="22"/>
                    <a:pt x="25" y="22"/>
                  </a:cubicBezTo>
                  <a:cubicBezTo>
                    <a:pt x="26" y="22"/>
                    <a:pt x="26" y="22"/>
                    <a:pt x="27" y="21"/>
                  </a:cubicBezTo>
                  <a:lnTo>
                    <a:pt x="28" y="15"/>
                  </a:lnTo>
                  <a:close/>
                </a:path>
              </a:pathLst>
            </a:custGeom>
            <a:solidFill>
              <a:srgbClr val="B300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41" name="Freeform 182">
              <a:extLst>
                <a:ext uri="{FF2B5EF4-FFF2-40B4-BE49-F238E27FC236}">
                  <a16:creationId xmlns:a16="http://schemas.microsoft.com/office/drawing/2014/main" id="{1A46DE54-FEDB-4CC4-9D52-985689179398}"/>
                </a:ext>
              </a:extLst>
            </p:cNvPr>
            <p:cNvSpPr>
              <a:spLocks noEditPoints="1"/>
            </p:cNvSpPr>
            <p:nvPr/>
          </p:nvSpPr>
          <p:spPr bwMode="auto">
            <a:xfrm>
              <a:off x="8159750" y="3462338"/>
              <a:ext cx="87312" cy="25400"/>
            </a:xfrm>
            <a:custGeom>
              <a:avLst/>
              <a:gdLst>
                <a:gd name="T0" fmla="*/ 29 w 59"/>
                <a:gd name="T1" fmla="*/ 9 h 17"/>
                <a:gd name="T2" fmla="*/ 29 w 59"/>
                <a:gd name="T3" fmla="*/ 9 h 17"/>
                <a:gd name="T4" fmla="*/ 33 w 59"/>
                <a:gd name="T5" fmla="*/ 10 h 17"/>
                <a:gd name="T6" fmla="*/ 34 w 59"/>
                <a:gd name="T7" fmla="*/ 11 h 17"/>
                <a:gd name="T8" fmla="*/ 35 w 59"/>
                <a:gd name="T9" fmla="*/ 11 h 17"/>
                <a:gd name="T10" fmla="*/ 59 w 59"/>
                <a:gd name="T11" fmla="*/ 17 h 17"/>
                <a:gd name="T12" fmla="*/ 58 w 59"/>
                <a:gd name="T13" fmla="*/ 17 h 17"/>
                <a:gd name="T14" fmla="*/ 34 w 59"/>
                <a:gd name="T15" fmla="*/ 10 h 17"/>
                <a:gd name="T16" fmla="*/ 29 w 59"/>
                <a:gd name="T17" fmla="*/ 9 h 17"/>
                <a:gd name="T18" fmla="*/ 9 w 59"/>
                <a:gd name="T19" fmla="*/ 4 h 17"/>
                <a:gd name="T20" fmla="*/ 26 w 59"/>
                <a:gd name="T21" fmla="*/ 8 h 17"/>
                <a:gd name="T22" fmla="*/ 26 w 59"/>
                <a:gd name="T23" fmla="*/ 8 h 17"/>
                <a:gd name="T24" fmla="*/ 10 w 59"/>
                <a:gd name="T25" fmla="*/ 4 h 17"/>
                <a:gd name="T26" fmla="*/ 9 w 59"/>
                <a:gd name="T27" fmla="*/ 4 h 17"/>
                <a:gd name="T28" fmla="*/ 0 w 59"/>
                <a:gd name="T29" fmla="*/ 0 h 17"/>
                <a:gd name="T30" fmla="*/ 4 w 59"/>
                <a:gd name="T31" fmla="*/ 1 h 17"/>
                <a:gd name="T32" fmla="*/ 0 w 59"/>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 h="17">
                  <a:moveTo>
                    <a:pt x="29" y="9"/>
                  </a:moveTo>
                  <a:cubicBezTo>
                    <a:pt x="29" y="9"/>
                    <a:pt x="29" y="9"/>
                    <a:pt x="29" y="9"/>
                  </a:cubicBezTo>
                  <a:cubicBezTo>
                    <a:pt x="30" y="9"/>
                    <a:pt x="31" y="10"/>
                    <a:pt x="33" y="10"/>
                  </a:cubicBezTo>
                  <a:cubicBezTo>
                    <a:pt x="33" y="10"/>
                    <a:pt x="34" y="10"/>
                    <a:pt x="34" y="11"/>
                  </a:cubicBezTo>
                  <a:cubicBezTo>
                    <a:pt x="35" y="11"/>
                    <a:pt x="35" y="11"/>
                    <a:pt x="35" y="11"/>
                  </a:cubicBezTo>
                  <a:cubicBezTo>
                    <a:pt x="50" y="15"/>
                    <a:pt x="55" y="17"/>
                    <a:pt x="59" y="17"/>
                  </a:cubicBezTo>
                  <a:cubicBezTo>
                    <a:pt x="58" y="17"/>
                    <a:pt x="58" y="17"/>
                    <a:pt x="58" y="17"/>
                  </a:cubicBezTo>
                  <a:cubicBezTo>
                    <a:pt x="34" y="10"/>
                    <a:pt x="34" y="10"/>
                    <a:pt x="34" y="10"/>
                  </a:cubicBezTo>
                  <a:cubicBezTo>
                    <a:pt x="29" y="9"/>
                    <a:pt x="29" y="9"/>
                    <a:pt x="29" y="9"/>
                  </a:cubicBezTo>
                  <a:moveTo>
                    <a:pt x="9" y="4"/>
                  </a:moveTo>
                  <a:cubicBezTo>
                    <a:pt x="12" y="5"/>
                    <a:pt x="16" y="6"/>
                    <a:pt x="26" y="8"/>
                  </a:cubicBezTo>
                  <a:cubicBezTo>
                    <a:pt x="26" y="8"/>
                    <a:pt x="26" y="8"/>
                    <a:pt x="26" y="8"/>
                  </a:cubicBezTo>
                  <a:cubicBezTo>
                    <a:pt x="10" y="4"/>
                    <a:pt x="10" y="4"/>
                    <a:pt x="10" y="4"/>
                  </a:cubicBezTo>
                  <a:cubicBezTo>
                    <a:pt x="10" y="4"/>
                    <a:pt x="10" y="4"/>
                    <a:pt x="9" y="4"/>
                  </a:cubicBezTo>
                  <a:moveTo>
                    <a:pt x="0" y="0"/>
                  </a:moveTo>
                  <a:cubicBezTo>
                    <a:pt x="1" y="0"/>
                    <a:pt x="3" y="1"/>
                    <a:pt x="4" y="1"/>
                  </a:cubicBezTo>
                  <a:cubicBezTo>
                    <a:pt x="3" y="1"/>
                    <a:pt x="2" y="0"/>
                    <a:pt x="0"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42" name="Freeform 183">
              <a:extLst>
                <a:ext uri="{FF2B5EF4-FFF2-40B4-BE49-F238E27FC236}">
                  <a16:creationId xmlns:a16="http://schemas.microsoft.com/office/drawing/2014/main" id="{407EEDBA-9AF9-4AF4-B445-DEABB075EE7D}"/>
                </a:ext>
              </a:extLst>
            </p:cNvPr>
            <p:cNvSpPr>
              <a:spLocks/>
            </p:cNvSpPr>
            <p:nvPr/>
          </p:nvSpPr>
          <p:spPr bwMode="auto">
            <a:xfrm>
              <a:off x="8197850" y="3475038"/>
              <a:ext cx="4762" cy="1587"/>
            </a:xfrm>
            <a:custGeom>
              <a:avLst/>
              <a:gdLst>
                <a:gd name="T0" fmla="*/ 0 w 3"/>
                <a:gd name="T1" fmla="*/ 0 h 1"/>
                <a:gd name="T2" fmla="*/ 0 w 3"/>
                <a:gd name="T3" fmla="*/ 0 h 1"/>
                <a:gd name="T4" fmla="*/ 3 w 3"/>
                <a:gd name="T5" fmla="*/ 1 h 1"/>
                <a:gd name="T6" fmla="*/ 3 w 3"/>
                <a:gd name="T7" fmla="*/ 1 h 1"/>
                <a:gd name="T8" fmla="*/ 0 w 3"/>
                <a:gd name="T9" fmla="*/ 0 h 1"/>
              </a:gdLst>
              <a:ahLst/>
              <a:cxnLst>
                <a:cxn ang="0">
                  <a:pos x="T0" y="T1"/>
                </a:cxn>
                <a:cxn ang="0">
                  <a:pos x="T2" y="T3"/>
                </a:cxn>
                <a:cxn ang="0">
                  <a:pos x="T4" y="T5"/>
                </a:cxn>
                <a:cxn ang="0">
                  <a:pos x="T6" y="T7"/>
                </a:cxn>
                <a:cxn ang="0">
                  <a:pos x="T8" y="T9"/>
                </a:cxn>
              </a:cxnLst>
              <a:rect l="0" t="0" r="r" b="b"/>
              <a:pathLst>
                <a:path w="3" h="1">
                  <a:moveTo>
                    <a:pt x="0" y="0"/>
                  </a:moveTo>
                  <a:cubicBezTo>
                    <a:pt x="0" y="0"/>
                    <a:pt x="0" y="0"/>
                    <a:pt x="0" y="0"/>
                  </a:cubicBezTo>
                  <a:cubicBezTo>
                    <a:pt x="1" y="1"/>
                    <a:pt x="2" y="1"/>
                    <a:pt x="3" y="1"/>
                  </a:cubicBezTo>
                  <a:cubicBezTo>
                    <a:pt x="3" y="1"/>
                    <a:pt x="3" y="1"/>
                    <a:pt x="3" y="1"/>
                  </a:cubicBezTo>
                  <a:cubicBezTo>
                    <a:pt x="0" y="0"/>
                    <a:pt x="0" y="0"/>
                    <a:pt x="0"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43" name="Freeform 184">
              <a:extLst>
                <a:ext uri="{FF2B5EF4-FFF2-40B4-BE49-F238E27FC236}">
                  <a16:creationId xmlns:a16="http://schemas.microsoft.com/office/drawing/2014/main" id="{44CE7619-8302-4067-A1CF-763E687737A5}"/>
                </a:ext>
              </a:extLst>
            </p:cNvPr>
            <p:cNvSpPr>
              <a:spLocks/>
            </p:cNvSpPr>
            <p:nvPr/>
          </p:nvSpPr>
          <p:spPr bwMode="auto">
            <a:xfrm>
              <a:off x="8256588" y="3487738"/>
              <a:ext cx="4762" cy="1587"/>
            </a:xfrm>
            <a:custGeom>
              <a:avLst/>
              <a:gdLst>
                <a:gd name="T0" fmla="*/ 0 w 4"/>
                <a:gd name="T1" fmla="*/ 0 h 1"/>
                <a:gd name="T2" fmla="*/ 0 w 4"/>
                <a:gd name="T3" fmla="*/ 1 h 1"/>
                <a:gd name="T4" fmla="*/ 4 w 4"/>
                <a:gd name="T5" fmla="*/ 1 h 1"/>
                <a:gd name="T6" fmla="*/ 0 w 4"/>
                <a:gd name="T7" fmla="*/ 0 h 1"/>
              </a:gdLst>
              <a:ahLst/>
              <a:cxnLst>
                <a:cxn ang="0">
                  <a:pos x="T0" y="T1"/>
                </a:cxn>
                <a:cxn ang="0">
                  <a:pos x="T2" y="T3"/>
                </a:cxn>
                <a:cxn ang="0">
                  <a:pos x="T4" y="T5"/>
                </a:cxn>
                <a:cxn ang="0">
                  <a:pos x="T6" y="T7"/>
                </a:cxn>
              </a:cxnLst>
              <a:rect l="0" t="0" r="r" b="b"/>
              <a:pathLst>
                <a:path w="4" h="1">
                  <a:moveTo>
                    <a:pt x="0" y="0"/>
                  </a:moveTo>
                  <a:cubicBezTo>
                    <a:pt x="0" y="0"/>
                    <a:pt x="0" y="0"/>
                    <a:pt x="0" y="1"/>
                  </a:cubicBezTo>
                  <a:cubicBezTo>
                    <a:pt x="1" y="1"/>
                    <a:pt x="3" y="1"/>
                    <a:pt x="4" y="1"/>
                  </a:cubicBezTo>
                  <a:cubicBezTo>
                    <a:pt x="2" y="1"/>
                    <a:pt x="1" y="0"/>
                    <a:pt x="0"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44" name="Freeform 185">
              <a:extLst>
                <a:ext uri="{FF2B5EF4-FFF2-40B4-BE49-F238E27FC236}">
                  <a16:creationId xmlns:a16="http://schemas.microsoft.com/office/drawing/2014/main" id="{EF865C4B-C61E-46E3-AC49-56113619DC21}"/>
                </a:ext>
              </a:extLst>
            </p:cNvPr>
            <p:cNvSpPr>
              <a:spLocks/>
            </p:cNvSpPr>
            <p:nvPr/>
          </p:nvSpPr>
          <p:spPr bwMode="auto">
            <a:xfrm>
              <a:off x="8159750" y="3462338"/>
              <a:ext cx="101600" cy="41275"/>
            </a:xfrm>
            <a:custGeom>
              <a:avLst/>
              <a:gdLst>
                <a:gd name="T0" fmla="*/ 0 w 69"/>
                <a:gd name="T1" fmla="*/ 0 h 28"/>
                <a:gd name="T2" fmla="*/ 11 w 69"/>
                <a:gd name="T3" fmla="*/ 17 h 28"/>
                <a:gd name="T4" fmla="*/ 51 w 69"/>
                <a:gd name="T5" fmla="*/ 28 h 28"/>
                <a:gd name="T6" fmla="*/ 51 w 69"/>
                <a:gd name="T7" fmla="*/ 28 h 28"/>
                <a:gd name="T8" fmla="*/ 69 w 69"/>
                <a:gd name="T9" fmla="*/ 19 h 28"/>
                <a:gd name="T10" fmla="*/ 69 w 69"/>
                <a:gd name="T11" fmla="*/ 18 h 28"/>
                <a:gd name="T12" fmla="*/ 65 w 69"/>
                <a:gd name="T13" fmla="*/ 18 h 28"/>
                <a:gd name="T14" fmla="*/ 65 w 69"/>
                <a:gd name="T15" fmla="*/ 18 h 28"/>
                <a:gd name="T16" fmla="*/ 63 w 69"/>
                <a:gd name="T17" fmla="*/ 18 h 28"/>
                <a:gd name="T18" fmla="*/ 59 w 69"/>
                <a:gd name="T19" fmla="*/ 17 h 28"/>
                <a:gd name="T20" fmla="*/ 35 w 69"/>
                <a:gd name="T21" fmla="*/ 11 h 28"/>
                <a:gd name="T22" fmla="*/ 34 w 69"/>
                <a:gd name="T23" fmla="*/ 11 h 28"/>
                <a:gd name="T24" fmla="*/ 33 w 69"/>
                <a:gd name="T25" fmla="*/ 10 h 28"/>
                <a:gd name="T26" fmla="*/ 29 w 69"/>
                <a:gd name="T27" fmla="*/ 9 h 28"/>
                <a:gd name="T28" fmla="*/ 26 w 69"/>
                <a:gd name="T29" fmla="*/ 8 h 28"/>
                <a:gd name="T30" fmla="*/ 9 w 69"/>
                <a:gd name="T31" fmla="*/ 4 h 28"/>
                <a:gd name="T32" fmla="*/ 4 w 69"/>
                <a:gd name="T33" fmla="*/ 1 h 28"/>
                <a:gd name="T34" fmla="*/ 4 w 69"/>
                <a:gd name="T35" fmla="*/ 1 h 28"/>
                <a:gd name="T36" fmla="*/ 0 w 69"/>
                <a:gd name="T37" fmla="*/ 0 h 28"/>
                <a:gd name="T38" fmla="*/ 0 w 69"/>
                <a:gd name="T3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28">
                  <a:moveTo>
                    <a:pt x="0" y="0"/>
                  </a:moveTo>
                  <a:cubicBezTo>
                    <a:pt x="3" y="7"/>
                    <a:pt x="8" y="16"/>
                    <a:pt x="11" y="17"/>
                  </a:cubicBezTo>
                  <a:cubicBezTo>
                    <a:pt x="15" y="20"/>
                    <a:pt x="45" y="28"/>
                    <a:pt x="51" y="28"/>
                  </a:cubicBezTo>
                  <a:cubicBezTo>
                    <a:pt x="51" y="28"/>
                    <a:pt x="51" y="28"/>
                    <a:pt x="51" y="28"/>
                  </a:cubicBezTo>
                  <a:cubicBezTo>
                    <a:pt x="54" y="28"/>
                    <a:pt x="63" y="23"/>
                    <a:pt x="69" y="19"/>
                  </a:cubicBezTo>
                  <a:cubicBezTo>
                    <a:pt x="69" y="19"/>
                    <a:pt x="69" y="19"/>
                    <a:pt x="69" y="18"/>
                  </a:cubicBezTo>
                  <a:cubicBezTo>
                    <a:pt x="68" y="18"/>
                    <a:pt x="66" y="18"/>
                    <a:pt x="65" y="18"/>
                  </a:cubicBezTo>
                  <a:cubicBezTo>
                    <a:pt x="65" y="18"/>
                    <a:pt x="65" y="18"/>
                    <a:pt x="65" y="18"/>
                  </a:cubicBezTo>
                  <a:cubicBezTo>
                    <a:pt x="64" y="18"/>
                    <a:pt x="63" y="18"/>
                    <a:pt x="63" y="18"/>
                  </a:cubicBezTo>
                  <a:cubicBezTo>
                    <a:pt x="61" y="18"/>
                    <a:pt x="60" y="17"/>
                    <a:pt x="59" y="17"/>
                  </a:cubicBezTo>
                  <a:cubicBezTo>
                    <a:pt x="55" y="17"/>
                    <a:pt x="50" y="15"/>
                    <a:pt x="35" y="11"/>
                  </a:cubicBezTo>
                  <a:cubicBezTo>
                    <a:pt x="35" y="11"/>
                    <a:pt x="35" y="11"/>
                    <a:pt x="34" y="11"/>
                  </a:cubicBezTo>
                  <a:cubicBezTo>
                    <a:pt x="34" y="10"/>
                    <a:pt x="33" y="10"/>
                    <a:pt x="33" y="10"/>
                  </a:cubicBezTo>
                  <a:cubicBezTo>
                    <a:pt x="31" y="10"/>
                    <a:pt x="30" y="9"/>
                    <a:pt x="29" y="9"/>
                  </a:cubicBezTo>
                  <a:cubicBezTo>
                    <a:pt x="28" y="9"/>
                    <a:pt x="27" y="9"/>
                    <a:pt x="26" y="8"/>
                  </a:cubicBezTo>
                  <a:cubicBezTo>
                    <a:pt x="16" y="6"/>
                    <a:pt x="12" y="5"/>
                    <a:pt x="9" y="4"/>
                  </a:cubicBezTo>
                  <a:cubicBezTo>
                    <a:pt x="8" y="3"/>
                    <a:pt x="6" y="3"/>
                    <a:pt x="4" y="1"/>
                  </a:cubicBezTo>
                  <a:cubicBezTo>
                    <a:pt x="4" y="1"/>
                    <a:pt x="4" y="1"/>
                    <a:pt x="4" y="1"/>
                  </a:cubicBezTo>
                  <a:cubicBezTo>
                    <a:pt x="3" y="1"/>
                    <a:pt x="1" y="0"/>
                    <a:pt x="0" y="0"/>
                  </a:cubicBezTo>
                  <a:cubicBezTo>
                    <a:pt x="0" y="0"/>
                    <a:pt x="0" y="0"/>
                    <a:pt x="0" y="0"/>
                  </a:cubicBezTo>
                </a:path>
              </a:pathLst>
            </a:custGeom>
            <a:solidFill>
              <a:srgbClr val="E5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45" name="Freeform 186">
              <a:extLst>
                <a:ext uri="{FF2B5EF4-FFF2-40B4-BE49-F238E27FC236}">
                  <a16:creationId xmlns:a16="http://schemas.microsoft.com/office/drawing/2014/main" id="{5AAF87B6-C410-4C0B-9A86-B5605885829C}"/>
                </a:ext>
              </a:extLst>
            </p:cNvPr>
            <p:cNvSpPr>
              <a:spLocks noEditPoints="1"/>
            </p:cNvSpPr>
            <p:nvPr/>
          </p:nvSpPr>
          <p:spPr bwMode="auto">
            <a:xfrm>
              <a:off x="8059738" y="3622675"/>
              <a:ext cx="207962" cy="55562"/>
            </a:xfrm>
            <a:custGeom>
              <a:avLst/>
              <a:gdLst>
                <a:gd name="T0" fmla="*/ 141 w 141"/>
                <a:gd name="T1" fmla="*/ 38 h 38"/>
                <a:gd name="T2" fmla="*/ 141 w 141"/>
                <a:gd name="T3" fmla="*/ 38 h 38"/>
                <a:gd name="T4" fmla="*/ 141 w 141"/>
                <a:gd name="T5" fmla="*/ 38 h 38"/>
                <a:gd name="T6" fmla="*/ 141 w 141"/>
                <a:gd name="T7" fmla="*/ 38 h 38"/>
                <a:gd name="T8" fmla="*/ 0 w 141"/>
                <a:gd name="T9" fmla="*/ 0 h 38"/>
                <a:gd name="T10" fmla="*/ 0 w 141"/>
                <a:gd name="T11" fmla="*/ 0 h 38"/>
                <a:gd name="T12" fmla="*/ 1 w 141"/>
                <a:gd name="T13" fmla="*/ 0 h 38"/>
                <a:gd name="T14" fmla="*/ 0 w 141"/>
                <a:gd name="T15" fmla="*/ 0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1" h="38">
                  <a:moveTo>
                    <a:pt x="141" y="38"/>
                  </a:moveTo>
                  <a:cubicBezTo>
                    <a:pt x="141" y="38"/>
                    <a:pt x="141" y="38"/>
                    <a:pt x="141" y="38"/>
                  </a:cubicBezTo>
                  <a:cubicBezTo>
                    <a:pt x="141" y="38"/>
                    <a:pt x="141" y="38"/>
                    <a:pt x="141" y="38"/>
                  </a:cubicBezTo>
                  <a:cubicBezTo>
                    <a:pt x="141" y="38"/>
                    <a:pt x="141" y="38"/>
                    <a:pt x="141" y="38"/>
                  </a:cubicBezTo>
                  <a:moveTo>
                    <a:pt x="0" y="0"/>
                  </a:moveTo>
                  <a:cubicBezTo>
                    <a:pt x="0" y="0"/>
                    <a:pt x="0" y="0"/>
                    <a:pt x="0" y="0"/>
                  </a:cubicBezTo>
                  <a:cubicBezTo>
                    <a:pt x="1" y="0"/>
                    <a:pt x="1" y="0"/>
                    <a:pt x="1" y="0"/>
                  </a:cubicBezTo>
                  <a:cubicBezTo>
                    <a:pt x="1" y="0"/>
                    <a:pt x="1" y="0"/>
                    <a:pt x="0" y="0"/>
                  </a:cubicBezTo>
                </a:path>
              </a:pathLst>
            </a:custGeom>
            <a:solidFill>
              <a:srgbClr val="530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246" name="Freeform 187">
              <a:extLst>
                <a:ext uri="{FF2B5EF4-FFF2-40B4-BE49-F238E27FC236}">
                  <a16:creationId xmlns:a16="http://schemas.microsoft.com/office/drawing/2014/main" id="{A3F0A27D-1E58-4994-ADF9-D137BA057B2B}"/>
                </a:ext>
              </a:extLst>
            </p:cNvPr>
            <p:cNvSpPr>
              <a:spLocks/>
            </p:cNvSpPr>
            <p:nvPr/>
          </p:nvSpPr>
          <p:spPr bwMode="auto">
            <a:xfrm>
              <a:off x="8059738" y="3573463"/>
              <a:ext cx="209550" cy="104775"/>
            </a:xfrm>
            <a:custGeom>
              <a:avLst/>
              <a:gdLst>
                <a:gd name="T0" fmla="*/ 48 w 142"/>
                <a:gd name="T1" fmla="*/ 0 h 71"/>
                <a:gd name="T2" fmla="*/ 23 w 142"/>
                <a:gd name="T3" fmla="*/ 13 h 71"/>
                <a:gd name="T4" fmla="*/ 0 w 142"/>
                <a:gd name="T5" fmla="*/ 33 h 71"/>
                <a:gd name="T6" fmla="*/ 1 w 142"/>
                <a:gd name="T7" fmla="*/ 33 h 71"/>
                <a:gd name="T8" fmla="*/ 1 w 142"/>
                <a:gd name="T9" fmla="*/ 33 h 71"/>
                <a:gd name="T10" fmla="*/ 3 w 142"/>
                <a:gd name="T11" fmla="*/ 33 h 71"/>
                <a:gd name="T12" fmla="*/ 36 w 142"/>
                <a:gd name="T13" fmla="*/ 8 h 71"/>
                <a:gd name="T14" fmla="*/ 48 w 142"/>
                <a:gd name="T15" fmla="*/ 4 h 71"/>
                <a:gd name="T16" fmla="*/ 53 w 142"/>
                <a:gd name="T17" fmla="*/ 5 h 71"/>
                <a:gd name="T18" fmla="*/ 80 w 142"/>
                <a:gd name="T19" fmla="*/ 12 h 71"/>
                <a:gd name="T20" fmla="*/ 83 w 142"/>
                <a:gd name="T21" fmla="*/ 13 h 71"/>
                <a:gd name="T22" fmla="*/ 110 w 142"/>
                <a:gd name="T23" fmla="*/ 20 h 71"/>
                <a:gd name="T24" fmla="*/ 122 w 142"/>
                <a:gd name="T25" fmla="*/ 31 h 71"/>
                <a:gd name="T26" fmla="*/ 141 w 142"/>
                <a:gd name="T27" fmla="*/ 71 h 71"/>
                <a:gd name="T28" fmla="*/ 141 w 142"/>
                <a:gd name="T29" fmla="*/ 71 h 71"/>
                <a:gd name="T30" fmla="*/ 141 w 142"/>
                <a:gd name="T31" fmla="*/ 71 h 71"/>
                <a:gd name="T32" fmla="*/ 132 w 142"/>
                <a:gd name="T33" fmla="*/ 42 h 71"/>
                <a:gd name="T34" fmla="*/ 108 w 142"/>
                <a:gd name="T35" fmla="*/ 15 h 71"/>
                <a:gd name="T36" fmla="*/ 57 w 142"/>
                <a:gd name="T37" fmla="*/ 2 h 71"/>
                <a:gd name="T38" fmla="*/ 48 w 142"/>
                <a:gd name="T3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 h="71">
                  <a:moveTo>
                    <a:pt x="48" y="0"/>
                  </a:moveTo>
                  <a:cubicBezTo>
                    <a:pt x="41" y="0"/>
                    <a:pt x="37" y="4"/>
                    <a:pt x="23" y="13"/>
                  </a:cubicBezTo>
                  <a:cubicBezTo>
                    <a:pt x="5" y="23"/>
                    <a:pt x="1" y="31"/>
                    <a:pt x="0" y="33"/>
                  </a:cubicBezTo>
                  <a:cubicBezTo>
                    <a:pt x="1" y="33"/>
                    <a:pt x="1" y="33"/>
                    <a:pt x="1" y="33"/>
                  </a:cubicBezTo>
                  <a:cubicBezTo>
                    <a:pt x="1" y="33"/>
                    <a:pt x="1" y="33"/>
                    <a:pt x="1" y="33"/>
                  </a:cubicBezTo>
                  <a:cubicBezTo>
                    <a:pt x="1" y="33"/>
                    <a:pt x="2" y="33"/>
                    <a:pt x="3" y="33"/>
                  </a:cubicBezTo>
                  <a:cubicBezTo>
                    <a:pt x="14" y="33"/>
                    <a:pt x="30" y="14"/>
                    <a:pt x="36" y="8"/>
                  </a:cubicBezTo>
                  <a:cubicBezTo>
                    <a:pt x="40" y="5"/>
                    <a:pt x="44" y="4"/>
                    <a:pt x="48" y="4"/>
                  </a:cubicBezTo>
                  <a:cubicBezTo>
                    <a:pt x="50" y="4"/>
                    <a:pt x="53" y="5"/>
                    <a:pt x="53" y="5"/>
                  </a:cubicBezTo>
                  <a:cubicBezTo>
                    <a:pt x="80" y="12"/>
                    <a:pt x="80" y="12"/>
                    <a:pt x="80" y="12"/>
                  </a:cubicBezTo>
                  <a:cubicBezTo>
                    <a:pt x="83" y="13"/>
                    <a:pt x="83" y="13"/>
                    <a:pt x="83" y="13"/>
                  </a:cubicBezTo>
                  <a:cubicBezTo>
                    <a:pt x="110" y="20"/>
                    <a:pt x="110" y="20"/>
                    <a:pt x="110" y="20"/>
                  </a:cubicBezTo>
                  <a:cubicBezTo>
                    <a:pt x="110" y="20"/>
                    <a:pt x="120" y="22"/>
                    <a:pt x="122" y="31"/>
                  </a:cubicBezTo>
                  <a:cubicBezTo>
                    <a:pt x="125" y="41"/>
                    <a:pt x="129" y="68"/>
                    <a:pt x="141" y="71"/>
                  </a:cubicBezTo>
                  <a:cubicBezTo>
                    <a:pt x="141" y="71"/>
                    <a:pt x="141" y="71"/>
                    <a:pt x="141" y="71"/>
                  </a:cubicBezTo>
                  <a:cubicBezTo>
                    <a:pt x="141" y="71"/>
                    <a:pt x="141" y="71"/>
                    <a:pt x="141" y="71"/>
                  </a:cubicBezTo>
                  <a:cubicBezTo>
                    <a:pt x="141" y="69"/>
                    <a:pt x="142" y="60"/>
                    <a:pt x="132" y="42"/>
                  </a:cubicBezTo>
                  <a:cubicBezTo>
                    <a:pt x="121" y="22"/>
                    <a:pt x="121" y="19"/>
                    <a:pt x="108" y="15"/>
                  </a:cubicBezTo>
                  <a:cubicBezTo>
                    <a:pt x="98" y="13"/>
                    <a:pt x="66" y="4"/>
                    <a:pt x="57" y="2"/>
                  </a:cubicBezTo>
                  <a:cubicBezTo>
                    <a:pt x="53" y="1"/>
                    <a:pt x="50" y="0"/>
                    <a:pt x="48" y="0"/>
                  </a:cubicBezTo>
                </a:path>
              </a:pathLst>
            </a:custGeom>
            <a:solidFill>
              <a:srgbClr val="E5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grpSp>
      <p:sp>
        <p:nvSpPr>
          <p:cNvPr id="247" name="Title 1">
            <a:extLst>
              <a:ext uri="{FF2B5EF4-FFF2-40B4-BE49-F238E27FC236}">
                <a16:creationId xmlns:a16="http://schemas.microsoft.com/office/drawing/2014/main" id="{27DE7802-728F-42F3-8260-0D2FB376928D}"/>
              </a:ext>
            </a:extLst>
          </p:cNvPr>
          <p:cNvSpPr txBox="1">
            <a:spLocks/>
          </p:cNvSpPr>
          <p:nvPr/>
        </p:nvSpPr>
        <p:spPr>
          <a:xfrm>
            <a:off x="592905" y="3765621"/>
            <a:ext cx="8675014" cy="2177314"/>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gradFill>
                  <a:gsLst>
                    <a:gs pos="62564">
                      <a:srgbClr val="FFFFFF"/>
                    </a:gs>
                    <a:gs pos="55000">
                      <a:srgbClr val="FFFFFF"/>
                    </a:gs>
                  </a:gsLst>
                  <a:lin ang="5400000" scaled="0"/>
                </a:gradFill>
                <a:latin typeface="Segoe UI Semibold"/>
              </a:rPr>
              <a:t>Demo</a:t>
            </a:r>
          </a:p>
          <a:p>
            <a:pPr defTabSz="951304"/>
            <a:endParaRPr lang="en-US" sz="3672" spc="-51" dirty="0">
              <a:gradFill>
                <a:gsLst>
                  <a:gs pos="62564">
                    <a:srgbClr val="FFFFFF"/>
                  </a:gs>
                  <a:gs pos="55000">
                    <a:srgbClr val="FFFFFF"/>
                  </a:gs>
                </a:gsLst>
                <a:lin ang="5400000" scaled="0"/>
              </a:gradFill>
              <a:latin typeface="Segoe UI Semibold"/>
            </a:endParaRPr>
          </a:p>
          <a:p>
            <a:pPr defTabSz="951304"/>
            <a:r>
              <a:rPr lang="en-US" sz="3264" spc="-51" dirty="0">
                <a:solidFill>
                  <a:srgbClr val="FFFFFF"/>
                </a:solidFill>
                <a:latin typeface="Segoe UI Semilight" panose="020B0402040204020203" pitchFamily="34" charset="0"/>
                <a:cs typeface="Segoe UI Semilight" panose="020B0402040204020203" pitchFamily="34" charset="0"/>
              </a:rPr>
              <a:t>Azure Migrate</a:t>
            </a:r>
          </a:p>
          <a:p>
            <a:pPr defTabSz="951304"/>
            <a:r>
              <a:rPr lang="en-US" sz="3264" spc="-51" dirty="0">
                <a:solidFill>
                  <a:srgbClr val="FFFFFF"/>
                </a:solidFill>
                <a:latin typeface="Segoe UI Semilight" panose="020B0402040204020203" pitchFamily="34" charset="0"/>
                <a:cs typeface="Segoe UI Semilight" panose="020B0402040204020203" pitchFamily="34" charset="0"/>
              </a:rPr>
              <a:t>Discovery, Assessment, Cost Planning</a:t>
            </a:r>
          </a:p>
        </p:txBody>
      </p:sp>
    </p:spTree>
    <p:extLst>
      <p:ext uri="{BB962C8B-B14F-4D97-AF65-F5344CB8AC3E}">
        <p14:creationId xmlns:p14="http://schemas.microsoft.com/office/powerpoint/2010/main" val="72381625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AD03F-6AD8-45A0-828B-A0F7ED6EC591}"/>
              </a:ext>
            </a:extLst>
          </p:cNvPr>
          <p:cNvSpPr>
            <a:spLocks noGrp="1"/>
          </p:cNvSpPr>
          <p:nvPr>
            <p:ph type="title"/>
          </p:nvPr>
        </p:nvSpPr>
        <p:spPr/>
        <p:txBody>
          <a:bodyPr/>
          <a:lstStyle/>
          <a:p>
            <a:r>
              <a:rPr lang="en-US" dirty="0"/>
              <a:t>Recent Enhancements </a:t>
            </a:r>
          </a:p>
        </p:txBody>
      </p:sp>
      <p:graphicFrame>
        <p:nvGraphicFramePr>
          <p:cNvPr id="3" name="Table 2">
            <a:extLst>
              <a:ext uri="{FF2B5EF4-FFF2-40B4-BE49-F238E27FC236}">
                <a16:creationId xmlns:a16="http://schemas.microsoft.com/office/drawing/2014/main" id="{8E5F0885-4AEC-4FBB-BAB8-4167144A7C1D}"/>
              </a:ext>
            </a:extLst>
          </p:cNvPr>
          <p:cNvGraphicFramePr>
            <a:graphicFrameLocks noGrp="1"/>
          </p:cNvGraphicFramePr>
          <p:nvPr>
            <p:extLst/>
          </p:nvPr>
        </p:nvGraphicFramePr>
        <p:xfrm>
          <a:off x="514965" y="1232702"/>
          <a:ext cx="9766242" cy="5794708"/>
        </p:xfrm>
        <a:graphic>
          <a:graphicData uri="http://schemas.openxmlformats.org/drawingml/2006/table">
            <a:tbl>
              <a:tblPr firstRow="1" bandRow="1">
                <a:tableStyleId>{5940675A-B579-460E-94D1-54222C63F5DA}</a:tableStyleId>
              </a:tblPr>
              <a:tblGrid>
                <a:gridCol w="2969829">
                  <a:extLst>
                    <a:ext uri="{9D8B030D-6E8A-4147-A177-3AD203B41FA5}">
                      <a16:colId xmlns:a16="http://schemas.microsoft.com/office/drawing/2014/main" val="1740456572"/>
                    </a:ext>
                  </a:extLst>
                </a:gridCol>
                <a:gridCol w="6796413">
                  <a:extLst>
                    <a:ext uri="{9D8B030D-6E8A-4147-A177-3AD203B41FA5}">
                      <a16:colId xmlns:a16="http://schemas.microsoft.com/office/drawing/2014/main" val="3566129064"/>
                    </a:ext>
                  </a:extLst>
                </a:gridCol>
              </a:tblGrid>
              <a:tr h="1771934">
                <a:tc>
                  <a:txBody>
                    <a:bodyPr/>
                    <a:lstStyle/>
                    <a:p>
                      <a:r>
                        <a:rPr lang="en-US" sz="1800" dirty="0">
                          <a:latin typeface="Segoe UI Semilight" panose="020B0402040204020203" pitchFamily="34" charset="0"/>
                          <a:cs typeface="Segoe UI Semilight" panose="020B0402040204020203" pitchFamily="34" charset="0"/>
                        </a:rPr>
                        <a:t>Sizing</a:t>
                      </a:r>
                    </a:p>
                  </a:txBody>
                  <a:tcPr marL="93247" marR="93247" marT="46624" marB="4662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r>
                        <a:rPr lang="en-US" sz="1800" dirty="0">
                          <a:latin typeface="Segoe UI Semilight" panose="020B0402040204020203" pitchFamily="34" charset="0"/>
                          <a:cs typeface="Segoe UI Semilight" panose="020B0402040204020203" pitchFamily="34" charset="0"/>
                        </a:rPr>
                        <a:t>Target location</a:t>
                      </a:r>
                    </a:p>
                    <a:p>
                      <a:pPr lvl="0"/>
                      <a:r>
                        <a:rPr lang="en-US" sz="1800" dirty="0">
                          <a:latin typeface="Segoe UI Semilight" panose="020B0402040204020203" pitchFamily="34" charset="0"/>
                          <a:cs typeface="Segoe UI Semilight" panose="020B0402040204020203" pitchFamily="34" charset="0"/>
                        </a:rPr>
                        <a:t>Performance-based sizing</a:t>
                      </a:r>
                    </a:p>
                    <a:p>
                      <a:pPr lvl="0"/>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kern="1200" dirty="0">
                          <a:solidFill>
                            <a:srgbClr val="8E0000"/>
                          </a:solidFill>
                          <a:latin typeface="Segoe UI Semilight" panose="020B0402040204020203" pitchFamily="34" charset="0"/>
                          <a:ea typeface="+mn-ea"/>
                          <a:cs typeface="Segoe UI Semilight" panose="020B0402040204020203" pitchFamily="34" charset="0"/>
                        </a:rPr>
                        <a:t>As on-premises sizing</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kern="1200" dirty="0">
                          <a:solidFill>
                            <a:srgbClr val="8E0000"/>
                          </a:solidFill>
                          <a:latin typeface="Segoe UI Semilight" panose="020B0402040204020203" pitchFamily="34" charset="0"/>
                          <a:ea typeface="+mn-ea"/>
                          <a:cs typeface="Segoe UI Semilight" panose="020B0402040204020203" pitchFamily="34" charset="0"/>
                        </a:rPr>
                        <a:t>Option to specify VM series</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kern="1200" dirty="0">
                          <a:solidFill>
                            <a:srgbClr val="8E0000"/>
                          </a:solidFill>
                          <a:latin typeface="Segoe UI Semilight" panose="020B0402040204020203" pitchFamily="34" charset="0"/>
                          <a:ea typeface="+mn-ea"/>
                          <a:cs typeface="Segoe UI Semilight" panose="020B0402040204020203" pitchFamily="34" charset="0"/>
                        </a:rPr>
                        <a:t>Option to specify storage type for Single VM SLA</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kern="1200" dirty="0">
                          <a:solidFill>
                            <a:srgbClr val="8E0000"/>
                          </a:solidFill>
                          <a:latin typeface="Segoe UI Semilight" panose="020B0402040204020203" pitchFamily="34" charset="0"/>
                          <a:ea typeface="+mn-ea"/>
                          <a:cs typeface="Segoe UI Semilight" panose="020B0402040204020203" pitchFamily="34" charset="0"/>
                        </a:rPr>
                        <a:t>Confidence rating</a:t>
                      </a:r>
                    </a:p>
                  </a:txBody>
                  <a:tcPr marL="93247" marR="93247" marT="46624" marB="4662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55134767"/>
                  </a:ext>
                </a:extLst>
              </a:tr>
              <a:tr h="1771934">
                <a:tc>
                  <a:txBody>
                    <a:bodyPr/>
                    <a:lstStyle/>
                    <a:p>
                      <a:r>
                        <a:rPr lang="en-US" sz="1800" dirty="0">
                          <a:latin typeface="Segoe UI Semilight" panose="020B0402040204020203" pitchFamily="34" charset="0"/>
                          <a:cs typeface="Segoe UI Semilight" panose="020B0402040204020203" pitchFamily="34" charset="0"/>
                        </a:rPr>
                        <a:t>Cost estimation</a:t>
                      </a:r>
                    </a:p>
                  </a:txBody>
                  <a:tcPr marL="93247" marR="93247" marT="46624" marB="4662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dirty="0">
                          <a:latin typeface="Segoe UI Semilight" panose="020B0402040204020203" pitchFamily="34" charset="0"/>
                          <a:cs typeface="Segoe UI Semilight" panose="020B0402040204020203" pitchFamily="34" charset="0"/>
                        </a:rPr>
                        <a:t>Azure Hybrid Benefit</a:t>
                      </a:r>
                    </a:p>
                    <a:p>
                      <a:r>
                        <a:rPr lang="en-US" sz="1800" dirty="0">
                          <a:latin typeface="Segoe UI Semilight" panose="020B0402040204020203" pitchFamily="34" charset="0"/>
                          <a:cs typeface="Segoe UI Semilight" panose="020B0402040204020203" pitchFamily="34" charset="0"/>
                        </a:rPr>
                        <a:t>Azure Offers</a:t>
                      </a:r>
                    </a:p>
                    <a:p>
                      <a:r>
                        <a:rPr lang="en-US" sz="1800" dirty="0">
                          <a:latin typeface="Segoe UI Semilight" panose="020B0402040204020203" pitchFamily="34" charset="0"/>
                          <a:cs typeface="Segoe UI Semilight" panose="020B0402040204020203" pitchFamily="34" charset="0"/>
                        </a:rPr>
                        <a:t>Custom Discount</a:t>
                      </a:r>
                    </a:p>
                    <a:p>
                      <a:r>
                        <a:rPr lang="en-US" sz="1800" dirty="0">
                          <a:latin typeface="Segoe UI Semilight" panose="020B0402040204020203" pitchFamily="34" charset="0"/>
                          <a:cs typeface="Segoe UI Semilight" panose="020B0402040204020203" pitchFamily="34" charset="0"/>
                        </a:rPr>
                        <a:t>Currency</a:t>
                      </a:r>
                    </a:p>
                    <a:p>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dirty="0">
                          <a:solidFill>
                            <a:srgbClr val="8E0000"/>
                          </a:solidFill>
                          <a:latin typeface="Segoe UI Semilight" panose="020B0402040204020203" pitchFamily="34" charset="0"/>
                          <a:cs typeface="Segoe UI Semilight" panose="020B0402040204020203" pitchFamily="34" charset="0"/>
                        </a:rPr>
                        <a:t>Reserved Instances</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dirty="0">
                          <a:solidFill>
                            <a:srgbClr val="8E0000"/>
                          </a:solidFill>
                          <a:latin typeface="Segoe UI Semilight" panose="020B0402040204020203" pitchFamily="34" charset="0"/>
                          <a:cs typeface="Segoe UI Semilight" panose="020B0402040204020203" pitchFamily="34" charset="0"/>
                        </a:rPr>
                        <a:t>VM uptime</a:t>
                      </a:r>
                    </a:p>
                  </a:txBody>
                  <a:tcPr marL="93247" marR="93247" marT="46624" marB="4662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85758580"/>
                  </a:ext>
                </a:extLst>
              </a:tr>
              <a:tr h="1038468">
                <a:tc>
                  <a:txBody>
                    <a:bodyPr/>
                    <a:lstStyle/>
                    <a:p>
                      <a:r>
                        <a:rPr lang="en-US" sz="1800" dirty="0">
                          <a:latin typeface="Segoe UI Semilight" panose="020B0402040204020203" pitchFamily="34" charset="0"/>
                          <a:cs typeface="Segoe UI Semilight" panose="020B0402040204020203" pitchFamily="34" charset="0"/>
                        </a:rPr>
                        <a:t>Migration target locations</a:t>
                      </a:r>
                    </a:p>
                  </a:txBody>
                  <a:tcPr marL="93247" marR="93247" marT="46624" marB="4662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egoe UI Semilight" panose="020B0402040204020203" pitchFamily="34" charset="0"/>
                          <a:ea typeface="+mn-ea"/>
                          <a:cs typeface="Segoe UI Semilight" panose="020B0402040204020203" pitchFamily="34" charset="0"/>
                        </a:rPr>
                        <a:t>Azure commercial regions</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dirty="0">
                          <a:solidFill>
                            <a:srgbClr val="8E0000"/>
                          </a:solidFill>
                          <a:latin typeface="Segoe UI Semilight" panose="020B0402040204020203" pitchFamily="34" charset="0"/>
                          <a:cs typeface="Segoe UI Semilight" panose="020B0402040204020203" pitchFamily="34" charset="0"/>
                        </a:rPr>
                        <a:t>Azure Government, Germany and China</a:t>
                      </a:r>
                    </a:p>
                  </a:txBody>
                  <a:tcPr marL="93247" marR="93247" marT="46624" marB="4662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02730634"/>
                  </a:ext>
                </a:extLst>
              </a:tr>
              <a:tr h="1212372">
                <a:tc>
                  <a:txBody>
                    <a:bodyPr/>
                    <a:lstStyle/>
                    <a:p>
                      <a:r>
                        <a:rPr lang="en-US" sz="1800" dirty="0">
                          <a:latin typeface="Segoe UI Semilight" panose="020B0402040204020203" pitchFamily="34" charset="0"/>
                          <a:cs typeface="Segoe UI Semilight" panose="020B0402040204020203" pitchFamily="34" charset="0"/>
                        </a:rPr>
                        <a:t>Azure platform support</a:t>
                      </a:r>
                    </a:p>
                  </a:txBody>
                  <a:tcPr marL="93247" marR="93247" marT="46624" marB="4662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dirty="0">
                          <a:latin typeface="Segoe UI Semilight" panose="020B0402040204020203" pitchFamily="34" charset="0"/>
                          <a:cs typeface="Segoe UI Semilight" panose="020B0402040204020203" pitchFamily="34" charset="0"/>
                        </a:rPr>
                        <a:t>Managed Disk</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800" dirty="0">
                          <a:latin typeface="Segoe UI Semilight" panose="020B0402040204020203" pitchFamily="34" charset="0"/>
                          <a:cs typeface="Segoe UI Semilight" panose="020B0402040204020203" pitchFamily="34" charset="0"/>
                        </a:rPr>
                        <a:t>Up to 4TB data disk support</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kern="1200" dirty="0">
                          <a:solidFill>
                            <a:srgbClr val="8E0000"/>
                          </a:solidFill>
                          <a:latin typeface="Segoe UI Semilight" panose="020B0402040204020203" pitchFamily="34" charset="0"/>
                          <a:ea typeface="+mn-ea"/>
                          <a:cs typeface="Segoe UI Semilight" panose="020B0402040204020203" pitchFamily="34" charset="0"/>
                        </a:rPr>
                        <a:t>Windows Server 2008 (32 &amp; 64-bit support)</a:t>
                      </a:r>
                    </a:p>
                    <a:p>
                      <a:endParaRPr lang="en-US" sz="1800" dirty="0">
                        <a:latin typeface="Segoe UI Semilight" panose="020B0402040204020203" pitchFamily="34" charset="0"/>
                        <a:cs typeface="Segoe UI Semilight" panose="020B0402040204020203" pitchFamily="34" charset="0"/>
                      </a:endParaRPr>
                    </a:p>
                  </a:txBody>
                  <a:tcPr marL="93247" marR="93247" marT="46624" marB="4662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10877229"/>
                  </a:ext>
                </a:extLst>
              </a:tr>
            </a:tbl>
          </a:graphicData>
        </a:graphic>
      </p:graphicFrame>
      <p:sp>
        <p:nvSpPr>
          <p:cNvPr id="4" name="Rectangle 3">
            <a:extLst>
              <a:ext uri="{FF2B5EF4-FFF2-40B4-BE49-F238E27FC236}">
                <a16:creationId xmlns:a16="http://schemas.microsoft.com/office/drawing/2014/main" id="{65773DFB-07D3-4BD0-9E0B-37C9B3B65A81}"/>
              </a:ext>
            </a:extLst>
          </p:cNvPr>
          <p:cNvSpPr/>
          <p:nvPr/>
        </p:nvSpPr>
        <p:spPr>
          <a:xfrm>
            <a:off x="8199606" y="3341556"/>
            <a:ext cx="3939948" cy="382505"/>
          </a:xfrm>
          <a:prstGeom prst="rect">
            <a:avLst/>
          </a:prstGeom>
        </p:spPr>
        <p:txBody>
          <a:bodyPr wrap="none">
            <a:spAutoFit/>
          </a:bodyPr>
          <a:lstStyle/>
          <a:p>
            <a:pPr defTabSz="634119">
              <a:defRPr/>
            </a:pPr>
            <a:r>
              <a:rPr lang="en-US" sz="1837" i="1" dirty="0">
                <a:solidFill>
                  <a:srgbClr val="000000"/>
                </a:solidFill>
                <a:latin typeface="Segoe UI Semilight" panose="020B0402040204020203" pitchFamily="34" charset="0"/>
                <a:cs typeface="Segoe UI Semilight" panose="020B0402040204020203" pitchFamily="34" charset="0"/>
              </a:rPr>
              <a:t>https://aka.ms/migrate/targetregions</a:t>
            </a:r>
          </a:p>
        </p:txBody>
      </p:sp>
      <p:grpSp>
        <p:nvGrpSpPr>
          <p:cNvPr id="15" name="Group 14">
            <a:extLst>
              <a:ext uri="{FF2B5EF4-FFF2-40B4-BE49-F238E27FC236}">
                <a16:creationId xmlns:a16="http://schemas.microsoft.com/office/drawing/2014/main" id="{997970C7-5928-4054-9B88-A4D5A2B8EB21}"/>
              </a:ext>
            </a:extLst>
          </p:cNvPr>
          <p:cNvGrpSpPr/>
          <p:nvPr/>
        </p:nvGrpSpPr>
        <p:grpSpPr>
          <a:xfrm>
            <a:off x="8273328" y="2891169"/>
            <a:ext cx="2492342" cy="535828"/>
            <a:chOff x="8281099" y="1821100"/>
            <a:chExt cx="2443694" cy="525369"/>
          </a:xfrm>
        </p:grpSpPr>
        <p:grpSp>
          <p:nvGrpSpPr>
            <p:cNvPr id="11" name="Group 10">
              <a:extLst>
                <a:ext uri="{FF2B5EF4-FFF2-40B4-BE49-F238E27FC236}">
                  <a16:creationId xmlns:a16="http://schemas.microsoft.com/office/drawing/2014/main" id="{87EE063C-5D95-4011-991D-5EE869CE196F}"/>
                </a:ext>
              </a:extLst>
            </p:cNvPr>
            <p:cNvGrpSpPr/>
            <p:nvPr/>
          </p:nvGrpSpPr>
          <p:grpSpPr>
            <a:xfrm>
              <a:off x="8281099" y="1821100"/>
              <a:ext cx="2235531" cy="525369"/>
              <a:chOff x="7108825" y="5657850"/>
              <a:chExt cx="744538" cy="231775"/>
            </a:xfrm>
          </p:grpSpPr>
          <p:sp>
            <p:nvSpPr>
              <p:cNvPr id="12" name="Freeform 384">
                <a:extLst>
                  <a:ext uri="{FF2B5EF4-FFF2-40B4-BE49-F238E27FC236}">
                    <a16:creationId xmlns:a16="http://schemas.microsoft.com/office/drawing/2014/main" id="{2AE80262-3C56-4FCB-9C48-B904CC1C50D3}"/>
                  </a:ext>
                </a:extLst>
              </p:cNvPr>
              <p:cNvSpPr>
                <a:spLocks/>
              </p:cNvSpPr>
              <p:nvPr/>
            </p:nvSpPr>
            <p:spPr bwMode="auto">
              <a:xfrm>
                <a:off x="7108825" y="5657850"/>
                <a:ext cx="715963" cy="174625"/>
              </a:xfrm>
              <a:custGeom>
                <a:avLst/>
                <a:gdLst>
                  <a:gd name="T0" fmla="*/ 209 w 209"/>
                  <a:gd name="T1" fmla="*/ 0 h 51"/>
                  <a:gd name="T2" fmla="*/ 8 w 209"/>
                  <a:gd name="T3" fmla="*/ 0 h 51"/>
                  <a:gd name="T4" fmla="*/ 0 w 209"/>
                  <a:gd name="T5" fmla="*/ 9 h 51"/>
                  <a:gd name="T6" fmla="*/ 0 w 209"/>
                  <a:gd name="T7" fmla="*/ 42 h 51"/>
                  <a:gd name="T8" fmla="*/ 8 w 209"/>
                  <a:gd name="T9" fmla="*/ 51 h 51"/>
                  <a:gd name="T10" fmla="*/ 209 w 209"/>
                  <a:gd name="T11" fmla="*/ 51 h 51"/>
                  <a:gd name="T12" fmla="*/ 209 w 20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209" h="51">
                    <a:moveTo>
                      <a:pt x="209" y="0"/>
                    </a:moveTo>
                    <a:cubicBezTo>
                      <a:pt x="8" y="0"/>
                      <a:pt x="8" y="0"/>
                      <a:pt x="8" y="0"/>
                    </a:cubicBezTo>
                    <a:cubicBezTo>
                      <a:pt x="3" y="0"/>
                      <a:pt x="0" y="4"/>
                      <a:pt x="0" y="9"/>
                    </a:cubicBezTo>
                    <a:cubicBezTo>
                      <a:pt x="0" y="42"/>
                      <a:pt x="0" y="42"/>
                      <a:pt x="0" y="42"/>
                    </a:cubicBezTo>
                    <a:cubicBezTo>
                      <a:pt x="0" y="47"/>
                      <a:pt x="3" y="51"/>
                      <a:pt x="8" y="51"/>
                    </a:cubicBezTo>
                    <a:cubicBezTo>
                      <a:pt x="209" y="51"/>
                      <a:pt x="209" y="51"/>
                      <a:pt x="209" y="51"/>
                    </a:cubicBezTo>
                    <a:lnTo>
                      <a:pt x="209" y="0"/>
                    </a:lnTo>
                    <a:close/>
                  </a:path>
                </a:pathLst>
              </a:custGeom>
              <a:solidFill>
                <a:srgbClr val="FFFFFF"/>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3" name="Freeform 385">
                <a:extLst>
                  <a:ext uri="{FF2B5EF4-FFF2-40B4-BE49-F238E27FC236}">
                    <a16:creationId xmlns:a16="http://schemas.microsoft.com/office/drawing/2014/main" id="{C4C0EF82-7FB2-48FD-BFDA-71E4EC3681A8}"/>
                  </a:ext>
                </a:extLst>
              </p:cNvPr>
              <p:cNvSpPr>
                <a:spLocks/>
              </p:cNvSpPr>
              <p:nvPr/>
            </p:nvSpPr>
            <p:spPr bwMode="auto">
              <a:xfrm>
                <a:off x="7108825" y="5657850"/>
                <a:ext cx="744538" cy="174625"/>
              </a:xfrm>
              <a:custGeom>
                <a:avLst/>
                <a:gdLst>
                  <a:gd name="T0" fmla="*/ 217 w 217"/>
                  <a:gd name="T1" fmla="*/ 0 h 51"/>
                  <a:gd name="T2" fmla="*/ 8 w 217"/>
                  <a:gd name="T3" fmla="*/ 0 h 51"/>
                  <a:gd name="T4" fmla="*/ 0 w 217"/>
                  <a:gd name="T5" fmla="*/ 9 h 51"/>
                  <a:gd name="T6" fmla="*/ 0 w 217"/>
                  <a:gd name="T7" fmla="*/ 42 h 51"/>
                  <a:gd name="T8" fmla="*/ 8 w 217"/>
                  <a:gd name="T9" fmla="*/ 51 h 51"/>
                  <a:gd name="T10" fmla="*/ 217 w 217"/>
                  <a:gd name="T11" fmla="*/ 51 h 51"/>
                </a:gdLst>
                <a:ahLst/>
                <a:cxnLst>
                  <a:cxn ang="0">
                    <a:pos x="T0" y="T1"/>
                  </a:cxn>
                  <a:cxn ang="0">
                    <a:pos x="T2" y="T3"/>
                  </a:cxn>
                  <a:cxn ang="0">
                    <a:pos x="T4" y="T5"/>
                  </a:cxn>
                  <a:cxn ang="0">
                    <a:pos x="T6" y="T7"/>
                  </a:cxn>
                  <a:cxn ang="0">
                    <a:pos x="T8" y="T9"/>
                  </a:cxn>
                  <a:cxn ang="0">
                    <a:pos x="T10" y="T11"/>
                  </a:cxn>
                </a:cxnLst>
                <a:rect l="0" t="0" r="r" b="b"/>
                <a:pathLst>
                  <a:path w="217" h="51">
                    <a:moveTo>
                      <a:pt x="217" y="0"/>
                    </a:moveTo>
                    <a:cubicBezTo>
                      <a:pt x="8" y="0"/>
                      <a:pt x="8" y="0"/>
                      <a:pt x="8" y="0"/>
                    </a:cubicBezTo>
                    <a:cubicBezTo>
                      <a:pt x="3" y="0"/>
                      <a:pt x="0" y="4"/>
                      <a:pt x="0" y="9"/>
                    </a:cubicBezTo>
                    <a:cubicBezTo>
                      <a:pt x="0" y="42"/>
                      <a:pt x="0" y="42"/>
                      <a:pt x="0" y="42"/>
                    </a:cubicBezTo>
                    <a:cubicBezTo>
                      <a:pt x="0" y="47"/>
                      <a:pt x="3" y="51"/>
                      <a:pt x="8" y="51"/>
                    </a:cubicBezTo>
                    <a:cubicBezTo>
                      <a:pt x="217" y="51"/>
                      <a:pt x="217" y="51"/>
                      <a:pt x="217" y="51"/>
                    </a:cubicBez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14" name="Freeform 386">
                <a:extLst>
                  <a:ext uri="{FF2B5EF4-FFF2-40B4-BE49-F238E27FC236}">
                    <a16:creationId xmlns:a16="http://schemas.microsoft.com/office/drawing/2014/main" id="{820FD458-ABDB-43B1-8833-5860B0D33C9A}"/>
                  </a:ext>
                </a:extLst>
              </p:cNvPr>
              <p:cNvSpPr>
                <a:spLocks/>
              </p:cNvSpPr>
              <p:nvPr/>
            </p:nvSpPr>
            <p:spPr bwMode="auto">
              <a:xfrm>
                <a:off x="7167563" y="5699125"/>
                <a:ext cx="92075" cy="190500"/>
              </a:xfrm>
              <a:custGeom>
                <a:avLst/>
                <a:gdLst>
                  <a:gd name="T0" fmla="*/ 58 w 58"/>
                  <a:gd name="T1" fmla="*/ 120 h 120"/>
                  <a:gd name="T2" fmla="*/ 28 w 58"/>
                  <a:gd name="T3" fmla="*/ 101 h 120"/>
                  <a:gd name="T4" fmla="*/ 0 w 58"/>
                  <a:gd name="T5" fmla="*/ 120 h 120"/>
                  <a:gd name="T6" fmla="*/ 0 w 58"/>
                  <a:gd name="T7" fmla="*/ 0 h 120"/>
                  <a:gd name="T8" fmla="*/ 58 w 58"/>
                  <a:gd name="T9" fmla="*/ 0 h 120"/>
                  <a:gd name="T10" fmla="*/ 58 w 58"/>
                  <a:gd name="T11" fmla="*/ 120 h 120"/>
                </a:gdLst>
                <a:ahLst/>
                <a:cxnLst>
                  <a:cxn ang="0">
                    <a:pos x="T0" y="T1"/>
                  </a:cxn>
                  <a:cxn ang="0">
                    <a:pos x="T2" y="T3"/>
                  </a:cxn>
                  <a:cxn ang="0">
                    <a:pos x="T4" y="T5"/>
                  </a:cxn>
                  <a:cxn ang="0">
                    <a:pos x="T6" y="T7"/>
                  </a:cxn>
                  <a:cxn ang="0">
                    <a:pos x="T8" y="T9"/>
                  </a:cxn>
                  <a:cxn ang="0">
                    <a:pos x="T10" y="T11"/>
                  </a:cxn>
                </a:cxnLst>
                <a:rect l="0" t="0" r="r" b="b"/>
                <a:pathLst>
                  <a:path w="58" h="120">
                    <a:moveTo>
                      <a:pt x="58" y="120"/>
                    </a:moveTo>
                    <a:lnTo>
                      <a:pt x="28" y="101"/>
                    </a:lnTo>
                    <a:lnTo>
                      <a:pt x="0" y="120"/>
                    </a:lnTo>
                    <a:lnTo>
                      <a:pt x="0" y="0"/>
                    </a:lnTo>
                    <a:lnTo>
                      <a:pt x="58" y="0"/>
                    </a:lnTo>
                    <a:lnTo>
                      <a:pt x="58" y="120"/>
                    </a:lnTo>
                    <a:close/>
                  </a:path>
                </a:pathLst>
              </a:custGeom>
              <a:solidFill>
                <a:srgbClr val="002060"/>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634119">
                  <a:defRPr/>
                </a:pPr>
                <a:endParaRPr lang="en-US" sz="1837" dirty="0">
                  <a:solidFill>
                    <a:srgbClr val="000000"/>
                  </a:solidFill>
                  <a:latin typeface="Segoe UI"/>
                </a:endParaRPr>
              </a:p>
            </p:txBody>
          </p:sp>
        </p:grpSp>
        <p:sp>
          <p:nvSpPr>
            <p:cNvPr id="10" name="Rectangle 9">
              <a:extLst>
                <a:ext uri="{FF2B5EF4-FFF2-40B4-BE49-F238E27FC236}">
                  <a16:creationId xmlns:a16="http://schemas.microsoft.com/office/drawing/2014/main" id="{5D3ACEC3-7DF9-4C80-BFB7-0DFAB6FE497C}"/>
                </a:ext>
              </a:extLst>
            </p:cNvPr>
            <p:cNvSpPr/>
            <p:nvPr/>
          </p:nvSpPr>
          <p:spPr>
            <a:xfrm>
              <a:off x="8733926" y="1835650"/>
              <a:ext cx="1990867" cy="348429"/>
            </a:xfrm>
            <a:prstGeom prst="rect">
              <a:avLst/>
            </a:prstGeom>
          </p:spPr>
          <p:txBody>
            <a:bodyPr wrap="square">
              <a:spAutoFit/>
            </a:bodyPr>
            <a:lstStyle/>
            <a:p>
              <a:pPr defTabSz="634119">
                <a:defRPr/>
              </a:pPr>
              <a:r>
                <a:rPr lang="en-US" sz="1664" b="1" i="1" dirty="0">
                  <a:solidFill>
                    <a:srgbClr val="000000"/>
                  </a:solidFill>
                  <a:latin typeface="Segoe UI Semilight" panose="020B0402040204020203" pitchFamily="34" charset="0"/>
                  <a:cs typeface="Segoe UI Semilight" panose="020B0402040204020203" pitchFamily="34" charset="0"/>
                </a:rPr>
                <a:t>Support Matrix</a:t>
              </a:r>
            </a:p>
          </p:txBody>
        </p:sp>
      </p:grpSp>
    </p:spTree>
    <p:extLst>
      <p:ext uri="{BB962C8B-B14F-4D97-AF65-F5344CB8AC3E}">
        <p14:creationId xmlns:p14="http://schemas.microsoft.com/office/powerpoint/2010/main" val="407204974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79055-9963-4998-9C82-5EAA84B3897D}"/>
              </a:ext>
            </a:extLst>
          </p:cNvPr>
          <p:cNvSpPr>
            <a:spLocks noGrp="1"/>
          </p:cNvSpPr>
          <p:nvPr>
            <p:ph type="title"/>
          </p:nvPr>
        </p:nvSpPr>
        <p:spPr/>
        <p:txBody>
          <a:bodyPr/>
          <a:lstStyle/>
          <a:p>
            <a:r>
              <a:rPr lang="en-US" dirty="0"/>
              <a:t>Customer Considerations for Assessment Tools </a:t>
            </a:r>
          </a:p>
        </p:txBody>
      </p:sp>
      <p:sp>
        <p:nvSpPr>
          <p:cNvPr id="3" name="Rectangle 2">
            <a:extLst>
              <a:ext uri="{FF2B5EF4-FFF2-40B4-BE49-F238E27FC236}">
                <a16:creationId xmlns:a16="http://schemas.microsoft.com/office/drawing/2014/main" id="{89CAF79E-6805-49DF-9AB7-A66E51605802}"/>
              </a:ext>
            </a:extLst>
          </p:cNvPr>
          <p:cNvSpPr/>
          <p:nvPr/>
        </p:nvSpPr>
        <p:spPr>
          <a:xfrm>
            <a:off x="600854" y="1533172"/>
            <a:ext cx="11013854" cy="5921661"/>
          </a:xfrm>
          <a:prstGeom prst="rect">
            <a:avLst/>
          </a:prstGeom>
        </p:spPr>
        <p:txBody>
          <a:bodyPr wrap="square">
            <a:spAutoFit/>
          </a:bodyPr>
          <a:lstStyle/>
          <a:p>
            <a:pPr marL="349724" indent="-349724" defTabSz="932563">
              <a:buFont typeface="Arial" panose="020B0604020202020204" pitchFamily="34" charset="0"/>
              <a:buChar char="•"/>
            </a:pPr>
            <a:r>
              <a:rPr lang="en-US" sz="2652" dirty="0">
                <a:solidFill>
                  <a:srgbClr val="1A1A1A"/>
                </a:solidFill>
                <a:latin typeface="Segoe UI Semilight" panose="020B0402040204020203" pitchFamily="34" charset="0"/>
                <a:cs typeface="Segoe UI Semilight" panose="020B0402040204020203" pitchFamily="34" charset="0"/>
              </a:rPr>
              <a:t>Is the tool a </a:t>
            </a:r>
            <a:r>
              <a:rPr lang="en-US" sz="2652" b="1" dirty="0">
                <a:solidFill>
                  <a:srgbClr val="002060"/>
                </a:solidFill>
                <a:latin typeface="Segoe UI Semibold"/>
                <a:cs typeface="Segoe UI Semilight" panose="020B0402040204020203" pitchFamily="34" charset="0"/>
              </a:rPr>
              <a:t>Microsoft</a:t>
            </a:r>
            <a:r>
              <a:rPr lang="en-US" sz="2652" dirty="0">
                <a:solidFill>
                  <a:srgbClr val="002060"/>
                </a:solidFill>
                <a:latin typeface="Segoe UI Semilight" panose="020B0402040204020203" pitchFamily="34" charset="0"/>
                <a:cs typeface="Segoe UI Semilight" panose="020B0402040204020203" pitchFamily="34" charset="0"/>
              </a:rPr>
              <a:t> </a:t>
            </a:r>
            <a:r>
              <a:rPr lang="en-US" sz="2652" b="1" dirty="0">
                <a:solidFill>
                  <a:srgbClr val="002060"/>
                </a:solidFill>
                <a:latin typeface="Segoe UI Semibold"/>
                <a:cs typeface="Segoe UI Semilight" panose="020B0402040204020203" pitchFamily="34" charset="0"/>
              </a:rPr>
              <a:t>tool</a:t>
            </a:r>
            <a:r>
              <a:rPr lang="en-US" sz="2652" dirty="0">
                <a:solidFill>
                  <a:srgbClr val="1A1A1A"/>
                </a:solidFill>
                <a:latin typeface="Segoe UI Semilight" panose="020B0402040204020203" pitchFamily="34" charset="0"/>
                <a:cs typeface="Segoe UI Semilight" panose="020B0402040204020203" pitchFamily="34" charset="0"/>
              </a:rPr>
              <a:t>? More importantly, is there a </a:t>
            </a:r>
            <a:r>
              <a:rPr lang="en-US" sz="2652" b="1" dirty="0">
                <a:solidFill>
                  <a:srgbClr val="002060"/>
                </a:solidFill>
                <a:latin typeface="Segoe UI Semibold"/>
                <a:cs typeface="Segoe UI Semilight" panose="020B0402040204020203" pitchFamily="34" charset="0"/>
              </a:rPr>
              <a:t>free option</a:t>
            </a:r>
            <a:r>
              <a:rPr lang="en-US" sz="2652" dirty="0">
                <a:solidFill>
                  <a:srgbClr val="1A1A1A"/>
                </a:solidFill>
                <a:latin typeface="Segoe UI Semilight" panose="020B0402040204020203" pitchFamily="34" charset="0"/>
                <a:cs typeface="Segoe UI Semilight" panose="020B0402040204020203" pitchFamily="34" charset="0"/>
              </a:rPr>
              <a:t>?</a:t>
            </a:r>
          </a:p>
          <a:p>
            <a:pPr marL="349724" indent="-349724"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 typeface="Arial" panose="020B0604020202020204" pitchFamily="34" charset="0"/>
              <a:buChar char="•"/>
            </a:pPr>
            <a:r>
              <a:rPr lang="en-US" sz="2652" dirty="0">
                <a:solidFill>
                  <a:srgbClr val="1A1A1A"/>
                </a:solidFill>
                <a:latin typeface="Segoe UI Semilight" panose="020B0402040204020203" pitchFamily="34" charset="0"/>
                <a:cs typeface="Segoe UI Semilight" panose="020B0402040204020203" pitchFamily="34" charset="0"/>
              </a:rPr>
              <a:t>Can I </a:t>
            </a:r>
            <a:r>
              <a:rPr lang="en-US" sz="2652" b="1" dirty="0">
                <a:solidFill>
                  <a:srgbClr val="002060"/>
                </a:solidFill>
                <a:latin typeface="Segoe UI Semibold"/>
                <a:cs typeface="Segoe UI Semilight" panose="020B0402040204020203" pitchFamily="34" charset="0"/>
              </a:rPr>
              <a:t>discover</a:t>
            </a:r>
            <a:r>
              <a:rPr lang="en-US" sz="2652" dirty="0">
                <a:solidFill>
                  <a:srgbClr val="1A1A1A"/>
                </a:solidFill>
                <a:latin typeface="Segoe UI Semilight" panose="020B0402040204020203" pitchFamily="34" charset="0"/>
                <a:cs typeface="Segoe UI Semilight" panose="020B0402040204020203" pitchFamily="34" charset="0"/>
              </a:rPr>
              <a:t> my infrastructure and </a:t>
            </a:r>
            <a:r>
              <a:rPr lang="en-US" sz="2652" b="1" dirty="0">
                <a:solidFill>
                  <a:srgbClr val="002060"/>
                </a:solidFill>
                <a:latin typeface="Segoe UI Semibold"/>
                <a:cs typeface="Segoe UI Semilight" panose="020B0402040204020203" pitchFamily="34" charset="0"/>
              </a:rPr>
              <a:t>perform assessments without </a:t>
            </a:r>
            <a:r>
              <a:rPr lang="en-US" sz="2652" dirty="0">
                <a:solidFill>
                  <a:srgbClr val="1A1A1A"/>
                </a:solidFill>
                <a:latin typeface="Segoe UI Semilight" panose="020B0402040204020203" pitchFamily="34" charset="0"/>
                <a:cs typeface="Segoe UI Semilight" panose="020B0402040204020203" pitchFamily="34" charset="0"/>
              </a:rPr>
              <a:t>installing an </a:t>
            </a:r>
            <a:r>
              <a:rPr lang="en-US" sz="2652" b="1" dirty="0">
                <a:solidFill>
                  <a:srgbClr val="002060"/>
                </a:solidFill>
                <a:latin typeface="Segoe UI Semibold"/>
                <a:cs typeface="Segoe UI Semilight" panose="020B0402040204020203" pitchFamily="34" charset="0"/>
              </a:rPr>
              <a:t>agent</a:t>
            </a:r>
            <a:r>
              <a:rPr lang="en-US" sz="2652" dirty="0">
                <a:solidFill>
                  <a:srgbClr val="1A1A1A"/>
                </a:solidFill>
                <a:latin typeface="Segoe UI Semilight" panose="020B0402040204020203" pitchFamily="34" charset="0"/>
                <a:cs typeface="Segoe UI Semilight" panose="020B0402040204020203" pitchFamily="34" charset="0"/>
              </a:rPr>
              <a:t>?</a:t>
            </a:r>
          </a:p>
          <a:p>
            <a:pPr marL="349724" indent="-349724"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 typeface="Arial" panose="020B0604020202020204" pitchFamily="34" charset="0"/>
              <a:buChar char="•"/>
            </a:pPr>
            <a:r>
              <a:rPr lang="en-US" sz="2652" dirty="0">
                <a:solidFill>
                  <a:srgbClr val="1A1A1A"/>
                </a:solidFill>
                <a:latin typeface="Segoe UI Semilight" panose="020B0402040204020203" pitchFamily="34" charset="0"/>
                <a:cs typeface="Segoe UI Semilight" panose="020B0402040204020203" pitchFamily="34" charset="0"/>
              </a:rPr>
              <a:t>Can the same tool work for </a:t>
            </a:r>
            <a:r>
              <a:rPr lang="en-US" sz="2652" b="1" dirty="0">
                <a:solidFill>
                  <a:srgbClr val="002060"/>
                </a:solidFill>
                <a:latin typeface="Segoe UI Semibold"/>
                <a:cs typeface="Segoe UI Semilight" panose="020B0402040204020203" pitchFamily="34" charset="0"/>
              </a:rPr>
              <a:t>VMware</a:t>
            </a:r>
            <a:r>
              <a:rPr lang="en-US" sz="2652" dirty="0">
                <a:solidFill>
                  <a:srgbClr val="1A1A1A"/>
                </a:solidFill>
                <a:latin typeface="Segoe UI Semilight" panose="020B0402040204020203" pitchFamily="34" charset="0"/>
                <a:cs typeface="Segoe UI Semilight" panose="020B0402040204020203" pitchFamily="34" charset="0"/>
              </a:rPr>
              <a:t>, </a:t>
            </a:r>
            <a:r>
              <a:rPr lang="en-US" sz="2652" b="1" dirty="0">
                <a:solidFill>
                  <a:srgbClr val="002060"/>
                </a:solidFill>
                <a:latin typeface="Segoe UI Semibold"/>
                <a:cs typeface="Segoe UI Semilight" panose="020B0402040204020203" pitchFamily="34" charset="0"/>
              </a:rPr>
              <a:t>Hyper-V</a:t>
            </a:r>
            <a:r>
              <a:rPr lang="en-US" sz="2652" dirty="0">
                <a:solidFill>
                  <a:srgbClr val="1A1A1A"/>
                </a:solidFill>
                <a:latin typeface="Segoe UI Semilight" panose="020B0402040204020203" pitchFamily="34" charset="0"/>
                <a:cs typeface="Segoe UI Semilight" panose="020B0402040204020203" pitchFamily="34" charset="0"/>
              </a:rPr>
              <a:t>, </a:t>
            </a:r>
            <a:r>
              <a:rPr lang="en-US" sz="2652" b="1" dirty="0">
                <a:solidFill>
                  <a:srgbClr val="002060"/>
                </a:solidFill>
                <a:latin typeface="Segoe UI Semibold"/>
                <a:cs typeface="Segoe UI Semilight" panose="020B0402040204020203" pitchFamily="34" charset="0"/>
              </a:rPr>
              <a:t>physical servers</a:t>
            </a:r>
            <a:r>
              <a:rPr lang="en-US" sz="2652" dirty="0">
                <a:solidFill>
                  <a:srgbClr val="1A1A1A"/>
                </a:solidFill>
                <a:latin typeface="Segoe UI Semilight" panose="020B0402040204020203" pitchFamily="34" charset="0"/>
                <a:cs typeface="Segoe UI Semilight" panose="020B0402040204020203" pitchFamily="34" charset="0"/>
              </a:rPr>
              <a:t>, and more?</a:t>
            </a:r>
          </a:p>
          <a:p>
            <a:pPr marL="349724" indent="-349724"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 typeface="Arial" panose="020B0604020202020204" pitchFamily="34" charset="0"/>
              <a:buChar char="•"/>
            </a:pPr>
            <a:r>
              <a:rPr lang="en-US" sz="2652" dirty="0">
                <a:solidFill>
                  <a:srgbClr val="1A1A1A"/>
                </a:solidFill>
                <a:latin typeface="Segoe UI Semilight" panose="020B0402040204020203" pitchFamily="34" charset="0"/>
                <a:cs typeface="Segoe UI Semilight" panose="020B0402040204020203" pitchFamily="34" charset="0"/>
              </a:rPr>
              <a:t>Can the tool </a:t>
            </a:r>
            <a:r>
              <a:rPr lang="en-US" sz="2652" b="1" dirty="0">
                <a:solidFill>
                  <a:srgbClr val="002060"/>
                </a:solidFill>
                <a:latin typeface="Segoe UI Semibold"/>
                <a:cs typeface="Segoe UI Semilight" panose="020B0402040204020203" pitchFamily="34" charset="0"/>
              </a:rPr>
              <a:t>find my application dependencies </a:t>
            </a:r>
            <a:r>
              <a:rPr lang="en-US" sz="2652" dirty="0">
                <a:solidFill>
                  <a:srgbClr val="1A1A1A"/>
                </a:solidFill>
                <a:latin typeface="Segoe UI Semilight" panose="020B0402040204020203" pitchFamily="34" charset="0"/>
                <a:cs typeface="Segoe UI Semilight" panose="020B0402040204020203" pitchFamily="34" charset="0"/>
              </a:rPr>
              <a:t>and group them?</a:t>
            </a:r>
          </a:p>
          <a:p>
            <a:pPr marL="349724" indent="-349724"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 typeface="Arial" panose="020B0604020202020204" pitchFamily="34" charset="0"/>
              <a:buChar char="•"/>
            </a:pPr>
            <a:r>
              <a:rPr lang="en-US" sz="2652" dirty="0">
                <a:solidFill>
                  <a:srgbClr val="1A1A1A"/>
                </a:solidFill>
                <a:latin typeface="Segoe UI Semilight" panose="020B0402040204020203" pitchFamily="34" charset="0"/>
                <a:cs typeface="Segoe UI Semilight" panose="020B0402040204020203" pitchFamily="34" charset="0"/>
              </a:rPr>
              <a:t>Can the tool </a:t>
            </a:r>
            <a:r>
              <a:rPr lang="en-US" sz="2652" b="1" dirty="0">
                <a:solidFill>
                  <a:srgbClr val="002060"/>
                </a:solidFill>
                <a:latin typeface="Segoe UI Semibold"/>
                <a:cs typeface="Segoe UI Semilight" panose="020B0402040204020203" pitchFamily="34" charset="0"/>
              </a:rPr>
              <a:t>connect to other inventory sources </a:t>
            </a:r>
            <a:r>
              <a:rPr lang="en-US" sz="2652" dirty="0">
                <a:solidFill>
                  <a:srgbClr val="1A1A1A"/>
                </a:solidFill>
                <a:latin typeface="Segoe UI Semilight" panose="020B0402040204020203" pitchFamily="34" charset="0"/>
                <a:cs typeface="Segoe UI Semilight" panose="020B0402040204020203" pitchFamily="34" charset="0"/>
              </a:rPr>
              <a:t>such as Active Directory or CMDBs?</a:t>
            </a:r>
          </a:p>
          <a:p>
            <a:pPr marL="349724" indent="-349724" defTabSz="932563">
              <a:buFontTx/>
              <a:buAutoNum type="arabicPeriod"/>
            </a:pPr>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Tx/>
              <a:buAutoNum type="arabicPeriod"/>
            </a:pPr>
            <a:endParaRPr lang="en-US" sz="2652" dirty="0">
              <a:solidFill>
                <a:srgbClr val="1A1A1A"/>
              </a:solidFill>
              <a:latin typeface="Segoe UI Semilight" panose="020B0402040204020203" pitchFamily="34" charset="0"/>
              <a:cs typeface="Segoe UI Semilight" panose="020B0402040204020203" pitchFamily="34" charset="0"/>
            </a:endParaRPr>
          </a:p>
        </p:txBody>
      </p:sp>
      <p:sp>
        <p:nvSpPr>
          <p:cNvPr id="6" name="magnify" title="Icon of a magnifying glass">
            <a:extLst>
              <a:ext uri="{FF2B5EF4-FFF2-40B4-BE49-F238E27FC236}">
                <a16:creationId xmlns:a16="http://schemas.microsoft.com/office/drawing/2014/main" id="{E551A422-C184-477F-825C-86A7BE002AB8}"/>
              </a:ext>
            </a:extLst>
          </p:cNvPr>
          <p:cNvSpPr>
            <a:spLocks noChangeAspect="1" noEditPoints="1"/>
          </p:cNvSpPr>
          <p:nvPr/>
        </p:nvSpPr>
        <p:spPr bwMode="auto">
          <a:xfrm flipH="1">
            <a:off x="11259585" y="2512981"/>
            <a:ext cx="570465" cy="559562"/>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dirty="0">
              <a:gradFill>
                <a:gsLst>
                  <a:gs pos="0">
                    <a:srgbClr val="505050"/>
                  </a:gs>
                  <a:gs pos="100000">
                    <a:srgbClr val="505050"/>
                  </a:gs>
                </a:gsLst>
                <a:lin ang="5400000" scaled="1"/>
              </a:gradFill>
              <a:latin typeface="Segoe UI"/>
            </a:endParaRPr>
          </a:p>
        </p:txBody>
      </p:sp>
      <p:sp>
        <p:nvSpPr>
          <p:cNvPr id="7" name="Org_ECA6" title="Icon of three boxes in a bracket chart">
            <a:extLst>
              <a:ext uri="{FF2B5EF4-FFF2-40B4-BE49-F238E27FC236}">
                <a16:creationId xmlns:a16="http://schemas.microsoft.com/office/drawing/2014/main" id="{7D88D180-3053-43CF-AA7A-46DC4ADEE74E}"/>
              </a:ext>
            </a:extLst>
          </p:cNvPr>
          <p:cNvSpPr>
            <a:spLocks noChangeAspect="1" noEditPoints="1"/>
          </p:cNvSpPr>
          <p:nvPr/>
        </p:nvSpPr>
        <p:spPr bwMode="auto">
          <a:xfrm>
            <a:off x="11326690" y="4638000"/>
            <a:ext cx="559291" cy="559562"/>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a:gradFill>
                <a:gsLst>
                  <a:gs pos="0">
                    <a:srgbClr val="505050"/>
                  </a:gs>
                  <a:gs pos="100000">
                    <a:srgbClr val="505050"/>
                  </a:gs>
                </a:gsLst>
                <a:lin ang="5400000" scaled="1"/>
              </a:gradFill>
              <a:latin typeface="Segoe UI"/>
            </a:endParaRPr>
          </a:p>
        </p:txBody>
      </p:sp>
      <p:sp>
        <p:nvSpPr>
          <p:cNvPr id="8" name="building_5" title="Icon of tall buildings">
            <a:extLst>
              <a:ext uri="{FF2B5EF4-FFF2-40B4-BE49-F238E27FC236}">
                <a16:creationId xmlns:a16="http://schemas.microsoft.com/office/drawing/2014/main" id="{4867D8D6-78E3-4E99-ADD5-AB0664615DCB}"/>
              </a:ext>
            </a:extLst>
          </p:cNvPr>
          <p:cNvSpPr>
            <a:spLocks noChangeAspect="1" noEditPoints="1"/>
          </p:cNvSpPr>
          <p:nvPr/>
        </p:nvSpPr>
        <p:spPr bwMode="auto">
          <a:xfrm>
            <a:off x="11326690" y="3536490"/>
            <a:ext cx="515214" cy="559562"/>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dirty="0">
              <a:gradFill>
                <a:gsLst>
                  <a:gs pos="0">
                    <a:srgbClr val="505050"/>
                  </a:gs>
                  <a:gs pos="100000">
                    <a:srgbClr val="505050"/>
                  </a:gs>
                </a:gsLst>
                <a:lin ang="5400000" scaled="1"/>
              </a:gradFill>
              <a:latin typeface="Segoe UI"/>
            </a:endParaRPr>
          </a:p>
        </p:txBody>
      </p:sp>
      <p:sp>
        <p:nvSpPr>
          <p:cNvPr id="9" name="money_2" title="Icon of a dollar sign with an arrow around it pointing clockwise">
            <a:extLst>
              <a:ext uri="{FF2B5EF4-FFF2-40B4-BE49-F238E27FC236}">
                <a16:creationId xmlns:a16="http://schemas.microsoft.com/office/drawing/2014/main" id="{75B41330-1411-475D-A266-BDCFE2B94C2A}"/>
              </a:ext>
            </a:extLst>
          </p:cNvPr>
          <p:cNvSpPr>
            <a:spLocks noChangeAspect="1" noEditPoints="1"/>
          </p:cNvSpPr>
          <p:nvPr/>
        </p:nvSpPr>
        <p:spPr bwMode="auto">
          <a:xfrm>
            <a:off x="11324144" y="1515546"/>
            <a:ext cx="530703" cy="559562"/>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28575" cap="flat">
            <a:solidFill>
              <a:srgbClr val="8E0000"/>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endParaRPr lang="en-US" dirty="0">
              <a:solidFill>
                <a:srgbClr val="00B050"/>
              </a:solidFill>
              <a:latin typeface="Segoe UI"/>
            </a:endParaRPr>
          </a:p>
        </p:txBody>
      </p:sp>
      <p:sp>
        <p:nvSpPr>
          <p:cNvPr id="11" name="Share_E72D" title="Icon of a square with an arrow pointing out of it">
            <a:extLst>
              <a:ext uri="{FF2B5EF4-FFF2-40B4-BE49-F238E27FC236}">
                <a16:creationId xmlns:a16="http://schemas.microsoft.com/office/drawing/2014/main" id="{2B1F54F0-4888-4533-A15C-3EA30389B512}"/>
              </a:ext>
            </a:extLst>
          </p:cNvPr>
          <p:cNvSpPr>
            <a:spLocks noChangeAspect="1" noEditPoints="1"/>
          </p:cNvSpPr>
          <p:nvPr/>
        </p:nvSpPr>
        <p:spPr bwMode="auto">
          <a:xfrm>
            <a:off x="11326691" y="5783650"/>
            <a:ext cx="650004" cy="559562"/>
          </a:xfrm>
          <a:custGeom>
            <a:avLst/>
            <a:gdLst>
              <a:gd name="T0" fmla="*/ 748 w 3574"/>
              <a:gd name="T1" fmla="*/ 2166 h 3075"/>
              <a:gd name="T2" fmla="*/ 876 w 3574"/>
              <a:gd name="T3" fmla="*/ 1568 h 3075"/>
              <a:gd name="T4" fmla="*/ 1224 w 3574"/>
              <a:gd name="T5" fmla="*/ 1051 h 3075"/>
              <a:gd name="T6" fmla="*/ 1741 w 3574"/>
              <a:gd name="T7" fmla="*/ 703 h 3075"/>
              <a:gd name="T8" fmla="*/ 2374 w 3574"/>
              <a:gd name="T9" fmla="*/ 575 h 3075"/>
              <a:gd name="T10" fmla="*/ 2498 w 3574"/>
              <a:gd name="T11" fmla="*/ 575 h 3075"/>
              <a:gd name="T12" fmla="*/ 2498 w 3574"/>
              <a:gd name="T13" fmla="*/ 0 h 3075"/>
              <a:gd name="T14" fmla="*/ 3574 w 3574"/>
              <a:gd name="T15" fmla="*/ 1076 h 3075"/>
              <a:gd name="T16" fmla="*/ 2498 w 3574"/>
              <a:gd name="T17" fmla="*/ 2152 h 3075"/>
              <a:gd name="T18" fmla="*/ 2498 w 3574"/>
              <a:gd name="T19" fmla="*/ 1577 h 3075"/>
              <a:gd name="T20" fmla="*/ 2374 w 3574"/>
              <a:gd name="T21" fmla="*/ 1577 h 3075"/>
              <a:gd name="T22" fmla="*/ 748 w 3574"/>
              <a:gd name="T23" fmla="*/ 2166 h 3075"/>
              <a:gd name="T24" fmla="*/ 0 w 3574"/>
              <a:gd name="T25" fmla="*/ 825 h 3075"/>
              <a:gd name="T26" fmla="*/ 0 w 3574"/>
              <a:gd name="T27" fmla="*/ 3075 h 3075"/>
              <a:gd name="T28" fmla="*/ 2748 w 3574"/>
              <a:gd name="T29" fmla="*/ 3075 h 3075"/>
              <a:gd name="T30" fmla="*/ 2748 w 3574"/>
              <a:gd name="T31" fmla="*/ 2752 h 3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74" h="3075">
                <a:moveTo>
                  <a:pt x="748" y="2166"/>
                </a:moveTo>
                <a:cubicBezTo>
                  <a:pt x="753" y="1959"/>
                  <a:pt x="795" y="1758"/>
                  <a:pt x="876" y="1568"/>
                </a:cubicBezTo>
                <a:cubicBezTo>
                  <a:pt x="957" y="1374"/>
                  <a:pt x="1075" y="1200"/>
                  <a:pt x="1224" y="1051"/>
                </a:cubicBezTo>
                <a:cubicBezTo>
                  <a:pt x="1373" y="902"/>
                  <a:pt x="1547" y="784"/>
                  <a:pt x="1741" y="703"/>
                </a:cubicBezTo>
                <a:cubicBezTo>
                  <a:pt x="1941" y="618"/>
                  <a:pt x="2154" y="575"/>
                  <a:pt x="2374" y="575"/>
                </a:cubicBezTo>
                <a:cubicBezTo>
                  <a:pt x="2498" y="575"/>
                  <a:pt x="2498" y="575"/>
                  <a:pt x="2498" y="575"/>
                </a:cubicBezTo>
                <a:cubicBezTo>
                  <a:pt x="2498" y="0"/>
                  <a:pt x="2498" y="0"/>
                  <a:pt x="2498" y="0"/>
                </a:cubicBezTo>
                <a:cubicBezTo>
                  <a:pt x="3574" y="1076"/>
                  <a:pt x="3574" y="1076"/>
                  <a:pt x="3574" y="1076"/>
                </a:cubicBezTo>
                <a:cubicBezTo>
                  <a:pt x="2498" y="2152"/>
                  <a:pt x="2498" y="2152"/>
                  <a:pt x="2498" y="2152"/>
                </a:cubicBezTo>
                <a:cubicBezTo>
                  <a:pt x="2498" y="1577"/>
                  <a:pt x="2498" y="1577"/>
                  <a:pt x="2498" y="1577"/>
                </a:cubicBezTo>
                <a:cubicBezTo>
                  <a:pt x="2374" y="1577"/>
                  <a:pt x="2374" y="1577"/>
                  <a:pt x="2374" y="1577"/>
                </a:cubicBezTo>
                <a:cubicBezTo>
                  <a:pt x="1775" y="1577"/>
                  <a:pt x="1208" y="1784"/>
                  <a:pt x="748" y="2166"/>
                </a:cubicBezTo>
                <a:close/>
                <a:moveTo>
                  <a:pt x="0" y="825"/>
                </a:moveTo>
                <a:cubicBezTo>
                  <a:pt x="0" y="3075"/>
                  <a:pt x="0" y="3075"/>
                  <a:pt x="0" y="3075"/>
                </a:cubicBezTo>
                <a:cubicBezTo>
                  <a:pt x="2748" y="3075"/>
                  <a:pt x="2748" y="3075"/>
                  <a:pt x="2748" y="3075"/>
                </a:cubicBezTo>
                <a:cubicBezTo>
                  <a:pt x="2748" y="2752"/>
                  <a:pt x="2748" y="2752"/>
                  <a:pt x="2748" y="2752"/>
                </a:cubicBez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dirty="0">
              <a:gradFill>
                <a:gsLst>
                  <a:gs pos="0">
                    <a:srgbClr val="505050"/>
                  </a:gs>
                  <a:gs pos="100000">
                    <a:srgbClr val="505050"/>
                  </a:gs>
                </a:gsLst>
                <a:lin ang="5400000" scaled="1"/>
              </a:gradFill>
              <a:latin typeface="Segoe UI"/>
            </a:endParaRPr>
          </a:p>
        </p:txBody>
      </p:sp>
    </p:spTree>
    <p:extLst>
      <p:ext uri="{BB962C8B-B14F-4D97-AF65-F5344CB8AC3E}">
        <p14:creationId xmlns:p14="http://schemas.microsoft.com/office/powerpoint/2010/main" val="33725249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1" grpId="0" animBg="1"/>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79055-9963-4998-9C82-5EAA84B3897D}"/>
              </a:ext>
            </a:extLst>
          </p:cNvPr>
          <p:cNvSpPr>
            <a:spLocks noGrp="1"/>
          </p:cNvSpPr>
          <p:nvPr>
            <p:ph type="title"/>
          </p:nvPr>
        </p:nvSpPr>
        <p:spPr/>
        <p:txBody>
          <a:bodyPr/>
          <a:lstStyle/>
          <a:p>
            <a:r>
              <a:rPr lang="en-US" dirty="0"/>
              <a:t>Customer Considerations for Assessment Tools </a:t>
            </a:r>
          </a:p>
        </p:txBody>
      </p:sp>
      <p:sp>
        <p:nvSpPr>
          <p:cNvPr id="3" name="Rectangle 2">
            <a:extLst>
              <a:ext uri="{FF2B5EF4-FFF2-40B4-BE49-F238E27FC236}">
                <a16:creationId xmlns:a16="http://schemas.microsoft.com/office/drawing/2014/main" id="{89CAF79E-6805-49DF-9AB7-A66E51605802}"/>
              </a:ext>
            </a:extLst>
          </p:cNvPr>
          <p:cNvSpPr/>
          <p:nvPr/>
        </p:nvSpPr>
        <p:spPr>
          <a:xfrm>
            <a:off x="600854" y="1533172"/>
            <a:ext cx="11669843" cy="4672913"/>
          </a:xfrm>
          <a:prstGeom prst="rect">
            <a:avLst/>
          </a:prstGeom>
        </p:spPr>
        <p:txBody>
          <a:bodyPr wrap="square">
            <a:spAutoFit/>
          </a:bodyPr>
          <a:lstStyle/>
          <a:p>
            <a:pPr marL="349724" indent="-349724" defTabSz="932563">
              <a:buFont typeface="Arial" panose="020B0604020202020204" pitchFamily="34" charset="0"/>
              <a:buChar char="•"/>
            </a:pPr>
            <a:r>
              <a:rPr lang="en-US" sz="2652" b="1" dirty="0">
                <a:solidFill>
                  <a:srgbClr val="002060"/>
                </a:solidFill>
                <a:latin typeface="Segoe UI Semibold"/>
                <a:cs typeface="Segoe UI Semilight" panose="020B0402040204020203" pitchFamily="34" charset="0"/>
              </a:rPr>
              <a:t>Microsoft</a:t>
            </a:r>
            <a:r>
              <a:rPr lang="en-US" sz="2652" dirty="0">
                <a:solidFill>
                  <a:srgbClr val="1A1A1A"/>
                </a:solidFill>
                <a:latin typeface="Segoe UI Semilight" panose="020B0402040204020203" pitchFamily="34" charset="0"/>
                <a:cs typeface="Segoe UI Semilight" panose="020B0402040204020203" pitchFamily="34" charset="0"/>
              </a:rPr>
              <a:t> tool – </a:t>
            </a:r>
            <a:r>
              <a:rPr lang="en-US" sz="2652" b="1" dirty="0">
                <a:solidFill>
                  <a:srgbClr val="002060"/>
                </a:solidFill>
                <a:latin typeface="Segoe UI Semibold"/>
                <a:cs typeface="Segoe UI Semilight" panose="020B0402040204020203" pitchFamily="34" charset="0"/>
              </a:rPr>
              <a:t>free option</a:t>
            </a:r>
          </a:p>
          <a:p>
            <a:pPr defTabSz="932563"/>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 typeface="Arial" panose="020B0604020202020204" pitchFamily="34" charset="0"/>
              <a:buChar char="•"/>
            </a:pPr>
            <a:r>
              <a:rPr lang="en-US" sz="2652" b="1" dirty="0">
                <a:solidFill>
                  <a:srgbClr val="002060"/>
                </a:solidFill>
                <a:latin typeface="Segoe UI Semibold"/>
                <a:cs typeface="Segoe UI Semilight" panose="020B0402040204020203" pitchFamily="34" charset="0"/>
              </a:rPr>
              <a:t>Agentless</a:t>
            </a:r>
            <a:r>
              <a:rPr lang="en-US" sz="2652" dirty="0">
                <a:solidFill>
                  <a:srgbClr val="1A1A1A"/>
                </a:solidFill>
                <a:latin typeface="Segoe UI Semilight" panose="020B0402040204020203" pitchFamily="34" charset="0"/>
                <a:cs typeface="Segoe UI Semilight" panose="020B0402040204020203" pitchFamily="34" charset="0"/>
              </a:rPr>
              <a:t> </a:t>
            </a:r>
            <a:r>
              <a:rPr lang="en-US" sz="2652" b="1" dirty="0">
                <a:solidFill>
                  <a:srgbClr val="002060"/>
                </a:solidFill>
                <a:latin typeface="Segoe UI Semibold"/>
                <a:cs typeface="Segoe UI Semilight" panose="020B0402040204020203" pitchFamily="34" charset="0"/>
              </a:rPr>
              <a:t>discovery</a:t>
            </a:r>
            <a:r>
              <a:rPr lang="en-US" sz="2652" dirty="0">
                <a:solidFill>
                  <a:srgbClr val="1A1A1A"/>
                </a:solidFill>
                <a:latin typeface="Segoe UI Semilight" panose="020B0402040204020203" pitchFamily="34" charset="0"/>
                <a:cs typeface="Segoe UI Semilight" panose="020B0402040204020203" pitchFamily="34" charset="0"/>
              </a:rPr>
              <a:t> and </a:t>
            </a:r>
            <a:r>
              <a:rPr lang="en-US" sz="2652" b="1" dirty="0">
                <a:solidFill>
                  <a:srgbClr val="002060"/>
                </a:solidFill>
                <a:latin typeface="Segoe UI Semibold"/>
                <a:cs typeface="Segoe UI Semilight" panose="020B0402040204020203" pitchFamily="34" charset="0"/>
              </a:rPr>
              <a:t>assessments</a:t>
            </a:r>
            <a:r>
              <a:rPr lang="en-US" sz="2652" dirty="0">
                <a:solidFill>
                  <a:srgbClr val="1A1A1A"/>
                </a:solidFill>
                <a:latin typeface="Segoe UI Semilight" panose="020B0402040204020203" pitchFamily="34" charset="0"/>
                <a:cs typeface="Segoe UI Semilight" panose="020B0402040204020203" pitchFamily="34" charset="0"/>
              </a:rPr>
              <a:t> </a:t>
            </a:r>
          </a:p>
          <a:p>
            <a:pPr marL="349724" indent="-349724"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 typeface="Arial" panose="020B0604020202020204" pitchFamily="34" charset="0"/>
              <a:buChar char="•"/>
            </a:pPr>
            <a:r>
              <a:rPr lang="en-US" sz="2652" b="1" dirty="0">
                <a:solidFill>
                  <a:srgbClr val="002060"/>
                </a:solidFill>
                <a:latin typeface="Segoe UI Semibold"/>
                <a:cs typeface="Segoe UI Semilight" panose="020B0402040204020203" pitchFamily="34" charset="0"/>
              </a:rPr>
              <a:t>Heterogenous </a:t>
            </a:r>
            <a:r>
              <a:rPr lang="en-US" sz="1632" b="1" dirty="0">
                <a:solidFill>
                  <a:srgbClr val="002060"/>
                </a:solidFill>
                <a:latin typeface="Segoe UI Semibold"/>
                <a:cs typeface="Segoe UI Semilight" panose="020B0402040204020203" pitchFamily="34" charset="0"/>
              </a:rPr>
              <a:t>(VMware, Hyper-V &amp; physical</a:t>
            </a:r>
            <a:r>
              <a:rPr lang="en-US" sz="1632" dirty="0">
                <a:solidFill>
                  <a:srgbClr val="1A1A1A"/>
                </a:solidFill>
                <a:latin typeface="Segoe UI Semilight" panose="020B0402040204020203" pitchFamily="34" charset="0"/>
                <a:cs typeface="Segoe UI Semilight" panose="020B0402040204020203" pitchFamily="34" charset="0"/>
              </a:rPr>
              <a:t> </a:t>
            </a:r>
            <a:r>
              <a:rPr lang="en-US" sz="1632" b="1" dirty="0">
                <a:solidFill>
                  <a:srgbClr val="002060"/>
                </a:solidFill>
                <a:latin typeface="Segoe UI Semibold"/>
                <a:cs typeface="Segoe UI Semilight" panose="020B0402040204020203" pitchFamily="34" charset="0"/>
              </a:rPr>
              <a:t>servers)</a:t>
            </a:r>
            <a:r>
              <a:rPr lang="en-US" sz="1632" dirty="0">
                <a:solidFill>
                  <a:srgbClr val="1A1A1A"/>
                </a:solidFill>
                <a:latin typeface="Segoe UI Semilight" panose="020B0402040204020203" pitchFamily="34" charset="0"/>
                <a:cs typeface="Segoe UI Semilight" panose="020B0402040204020203" pitchFamily="34" charset="0"/>
              </a:rPr>
              <a:t> </a:t>
            </a:r>
            <a:endParaRPr lang="en-US" sz="1224"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 typeface="Arial" panose="020B0604020202020204" pitchFamily="34" charset="0"/>
              <a:buChar char="•"/>
            </a:pPr>
            <a:r>
              <a:rPr lang="en-US" sz="2652" b="1" dirty="0">
                <a:solidFill>
                  <a:srgbClr val="002060"/>
                </a:solidFill>
                <a:latin typeface="Segoe UI Semibold"/>
                <a:cs typeface="Segoe UI Semilight" panose="020B0402040204020203" pitchFamily="34" charset="0"/>
              </a:rPr>
              <a:t>Application dependency </a:t>
            </a:r>
            <a:r>
              <a:rPr lang="en-US" sz="2652" dirty="0">
                <a:solidFill>
                  <a:srgbClr val="1A1A1A"/>
                </a:solidFill>
                <a:latin typeface="Segoe UI Semilight" panose="020B0402040204020203" pitchFamily="34" charset="0"/>
                <a:cs typeface="Segoe UI Semilight" panose="020B0402040204020203" pitchFamily="34" charset="0"/>
              </a:rPr>
              <a:t>mapping</a:t>
            </a:r>
          </a:p>
          <a:p>
            <a:pPr marL="349724" indent="-349724"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 typeface="Arial" panose="020B0604020202020204" pitchFamily="34" charset="0"/>
              <a:buChar char="•"/>
            </a:pPr>
            <a:r>
              <a:rPr lang="en-US" sz="2652" b="1" dirty="0">
                <a:solidFill>
                  <a:srgbClr val="002060"/>
                </a:solidFill>
                <a:latin typeface="Segoe UI Semibold"/>
                <a:cs typeface="Segoe UI Semilight" panose="020B0402040204020203" pitchFamily="34" charset="0"/>
              </a:rPr>
              <a:t>Import from CMDB </a:t>
            </a:r>
            <a:r>
              <a:rPr lang="en-US" sz="2652" dirty="0">
                <a:solidFill>
                  <a:srgbClr val="1A1A1A"/>
                </a:solidFill>
                <a:latin typeface="Segoe UI Semilight" panose="020B0402040204020203" pitchFamily="34" charset="0"/>
                <a:cs typeface="Segoe UI Semilight" panose="020B0402040204020203" pitchFamily="34" charset="0"/>
              </a:rPr>
              <a:t>and other sources</a:t>
            </a:r>
          </a:p>
          <a:p>
            <a:pPr marL="349724" indent="-349724" defTabSz="932563">
              <a:buFontTx/>
              <a:buAutoNum type="arabicPeriod"/>
            </a:pPr>
            <a:endParaRPr lang="en-US" sz="2652" dirty="0">
              <a:solidFill>
                <a:srgbClr val="1A1A1A"/>
              </a:solidFill>
              <a:latin typeface="Segoe UI Semilight" panose="020B0402040204020203" pitchFamily="34" charset="0"/>
              <a:cs typeface="Segoe UI Semilight" panose="020B0402040204020203" pitchFamily="34" charset="0"/>
            </a:endParaRPr>
          </a:p>
          <a:p>
            <a:pPr marL="349724" indent="-349724" defTabSz="932563">
              <a:buFontTx/>
              <a:buAutoNum type="arabicPeriod"/>
            </a:pPr>
            <a:endParaRPr lang="en-US" sz="2652" dirty="0">
              <a:solidFill>
                <a:srgbClr val="1A1A1A"/>
              </a:solidFill>
              <a:latin typeface="Segoe UI Semilight" panose="020B0402040204020203" pitchFamily="34" charset="0"/>
              <a:cs typeface="Segoe UI Semilight" panose="020B0402040204020203" pitchFamily="34" charset="0"/>
            </a:endParaRPr>
          </a:p>
        </p:txBody>
      </p:sp>
      <p:sp>
        <p:nvSpPr>
          <p:cNvPr id="6" name="magnify" title="Icon of a magnifying glass">
            <a:extLst>
              <a:ext uri="{FF2B5EF4-FFF2-40B4-BE49-F238E27FC236}">
                <a16:creationId xmlns:a16="http://schemas.microsoft.com/office/drawing/2014/main" id="{E551A422-C184-477F-825C-86A7BE002AB8}"/>
              </a:ext>
            </a:extLst>
          </p:cNvPr>
          <p:cNvSpPr>
            <a:spLocks noChangeAspect="1" noEditPoints="1"/>
          </p:cNvSpPr>
          <p:nvPr/>
        </p:nvSpPr>
        <p:spPr bwMode="auto">
          <a:xfrm flipH="1">
            <a:off x="6943153" y="2389118"/>
            <a:ext cx="475386" cy="466302"/>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dirty="0">
              <a:gradFill>
                <a:gsLst>
                  <a:gs pos="0">
                    <a:srgbClr val="505050"/>
                  </a:gs>
                  <a:gs pos="100000">
                    <a:srgbClr val="505050"/>
                  </a:gs>
                </a:gsLst>
                <a:lin ang="5400000" scaled="1"/>
              </a:gradFill>
              <a:latin typeface="Segoe UI"/>
            </a:endParaRPr>
          </a:p>
        </p:txBody>
      </p:sp>
      <p:sp>
        <p:nvSpPr>
          <p:cNvPr id="7" name="Org_ECA6" title="Icon of three boxes in a bracket chart">
            <a:extLst>
              <a:ext uri="{FF2B5EF4-FFF2-40B4-BE49-F238E27FC236}">
                <a16:creationId xmlns:a16="http://schemas.microsoft.com/office/drawing/2014/main" id="{7D88D180-3053-43CF-AA7A-46DC4ADEE74E}"/>
              </a:ext>
            </a:extLst>
          </p:cNvPr>
          <p:cNvSpPr>
            <a:spLocks noChangeAspect="1" noEditPoints="1"/>
          </p:cNvSpPr>
          <p:nvPr/>
        </p:nvSpPr>
        <p:spPr bwMode="auto">
          <a:xfrm>
            <a:off x="6920287" y="4044356"/>
            <a:ext cx="466074" cy="466302"/>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a:gradFill>
                <a:gsLst>
                  <a:gs pos="0">
                    <a:srgbClr val="505050"/>
                  </a:gs>
                  <a:gs pos="100000">
                    <a:srgbClr val="505050"/>
                  </a:gs>
                </a:gsLst>
                <a:lin ang="5400000" scaled="1"/>
              </a:gradFill>
              <a:latin typeface="Segoe UI"/>
            </a:endParaRPr>
          </a:p>
        </p:txBody>
      </p:sp>
      <p:sp>
        <p:nvSpPr>
          <p:cNvPr id="8" name="building_5" title="Icon of tall buildings">
            <a:extLst>
              <a:ext uri="{FF2B5EF4-FFF2-40B4-BE49-F238E27FC236}">
                <a16:creationId xmlns:a16="http://schemas.microsoft.com/office/drawing/2014/main" id="{4867D8D6-78E3-4E99-ADD5-AB0664615DCB}"/>
              </a:ext>
            </a:extLst>
          </p:cNvPr>
          <p:cNvSpPr>
            <a:spLocks noChangeAspect="1" noEditPoints="1"/>
          </p:cNvSpPr>
          <p:nvPr/>
        </p:nvSpPr>
        <p:spPr bwMode="auto">
          <a:xfrm>
            <a:off x="6955913" y="3258340"/>
            <a:ext cx="429345" cy="466302"/>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dirty="0">
              <a:gradFill>
                <a:gsLst>
                  <a:gs pos="0">
                    <a:srgbClr val="505050"/>
                  </a:gs>
                  <a:gs pos="100000">
                    <a:srgbClr val="505050"/>
                  </a:gs>
                </a:gsLst>
                <a:lin ang="5400000" scaled="1"/>
              </a:gradFill>
              <a:latin typeface="Segoe UI"/>
            </a:endParaRPr>
          </a:p>
        </p:txBody>
      </p:sp>
      <p:sp>
        <p:nvSpPr>
          <p:cNvPr id="9" name="money_2" title="Icon of a dollar sign with an arrow around it pointing clockwise">
            <a:extLst>
              <a:ext uri="{FF2B5EF4-FFF2-40B4-BE49-F238E27FC236}">
                <a16:creationId xmlns:a16="http://schemas.microsoft.com/office/drawing/2014/main" id="{75B41330-1411-475D-A266-BDCFE2B94C2A}"/>
              </a:ext>
            </a:extLst>
          </p:cNvPr>
          <p:cNvSpPr>
            <a:spLocks noChangeAspect="1" noEditPoints="1"/>
          </p:cNvSpPr>
          <p:nvPr/>
        </p:nvSpPr>
        <p:spPr bwMode="auto">
          <a:xfrm>
            <a:off x="6955111" y="1557894"/>
            <a:ext cx="442252" cy="466302"/>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28575" cap="flat">
            <a:solidFill>
              <a:srgbClr val="8E0000"/>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endParaRPr lang="en-US" dirty="0">
              <a:gradFill>
                <a:gsLst>
                  <a:gs pos="0">
                    <a:srgbClr val="505050"/>
                  </a:gs>
                  <a:gs pos="100000">
                    <a:srgbClr val="505050"/>
                  </a:gs>
                </a:gsLst>
                <a:lin ang="5400000" scaled="1"/>
              </a:gradFill>
              <a:latin typeface="Segoe UI"/>
            </a:endParaRPr>
          </a:p>
        </p:txBody>
      </p:sp>
      <p:sp>
        <p:nvSpPr>
          <p:cNvPr id="11" name="Share_E72D" title="Icon of a square with an arrow pointing out of it">
            <a:extLst>
              <a:ext uri="{FF2B5EF4-FFF2-40B4-BE49-F238E27FC236}">
                <a16:creationId xmlns:a16="http://schemas.microsoft.com/office/drawing/2014/main" id="{2B1F54F0-4888-4533-A15C-3EA30389B512}"/>
              </a:ext>
            </a:extLst>
          </p:cNvPr>
          <p:cNvSpPr>
            <a:spLocks noChangeAspect="1" noEditPoints="1"/>
          </p:cNvSpPr>
          <p:nvPr/>
        </p:nvSpPr>
        <p:spPr bwMode="auto">
          <a:xfrm>
            <a:off x="6949932" y="4856887"/>
            <a:ext cx="541671" cy="466302"/>
          </a:xfrm>
          <a:custGeom>
            <a:avLst/>
            <a:gdLst>
              <a:gd name="T0" fmla="*/ 748 w 3574"/>
              <a:gd name="T1" fmla="*/ 2166 h 3075"/>
              <a:gd name="T2" fmla="*/ 876 w 3574"/>
              <a:gd name="T3" fmla="*/ 1568 h 3075"/>
              <a:gd name="T4" fmla="*/ 1224 w 3574"/>
              <a:gd name="T5" fmla="*/ 1051 h 3075"/>
              <a:gd name="T6" fmla="*/ 1741 w 3574"/>
              <a:gd name="T7" fmla="*/ 703 h 3075"/>
              <a:gd name="T8" fmla="*/ 2374 w 3574"/>
              <a:gd name="T9" fmla="*/ 575 h 3075"/>
              <a:gd name="T10" fmla="*/ 2498 w 3574"/>
              <a:gd name="T11" fmla="*/ 575 h 3075"/>
              <a:gd name="T12" fmla="*/ 2498 w 3574"/>
              <a:gd name="T13" fmla="*/ 0 h 3075"/>
              <a:gd name="T14" fmla="*/ 3574 w 3574"/>
              <a:gd name="T15" fmla="*/ 1076 h 3075"/>
              <a:gd name="T16" fmla="*/ 2498 w 3574"/>
              <a:gd name="T17" fmla="*/ 2152 h 3075"/>
              <a:gd name="T18" fmla="*/ 2498 w 3574"/>
              <a:gd name="T19" fmla="*/ 1577 h 3075"/>
              <a:gd name="T20" fmla="*/ 2374 w 3574"/>
              <a:gd name="T21" fmla="*/ 1577 h 3075"/>
              <a:gd name="T22" fmla="*/ 748 w 3574"/>
              <a:gd name="T23" fmla="*/ 2166 h 3075"/>
              <a:gd name="T24" fmla="*/ 0 w 3574"/>
              <a:gd name="T25" fmla="*/ 825 h 3075"/>
              <a:gd name="T26" fmla="*/ 0 w 3574"/>
              <a:gd name="T27" fmla="*/ 3075 h 3075"/>
              <a:gd name="T28" fmla="*/ 2748 w 3574"/>
              <a:gd name="T29" fmla="*/ 3075 h 3075"/>
              <a:gd name="T30" fmla="*/ 2748 w 3574"/>
              <a:gd name="T31" fmla="*/ 2752 h 3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74" h="3075">
                <a:moveTo>
                  <a:pt x="748" y="2166"/>
                </a:moveTo>
                <a:cubicBezTo>
                  <a:pt x="753" y="1959"/>
                  <a:pt x="795" y="1758"/>
                  <a:pt x="876" y="1568"/>
                </a:cubicBezTo>
                <a:cubicBezTo>
                  <a:pt x="957" y="1374"/>
                  <a:pt x="1075" y="1200"/>
                  <a:pt x="1224" y="1051"/>
                </a:cubicBezTo>
                <a:cubicBezTo>
                  <a:pt x="1373" y="902"/>
                  <a:pt x="1547" y="784"/>
                  <a:pt x="1741" y="703"/>
                </a:cubicBezTo>
                <a:cubicBezTo>
                  <a:pt x="1941" y="618"/>
                  <a:pt x="2154" y="575"/>
                  <a:pt x="2374" y="575"/>
                </a:cubicBezTo>
                <a:cubicBezTo>
                  <a:pt x="2498" y="575"/>
                  <a:pt x="2498" y="575"/>
                  <a:pt x="2498" y="575"/>
                </a:cubicBezTo>
                <a:cubicBezTo>
                  <a:pt x="2498" y="0"/>
                  <a:pt x="2498" y="0"/>
                  <a:pt x="2498" y="0"/>
                </a:cubicBezTo>
                <a:cubicBezTo>
                  <a:pt x="3574" y="1076"/>
                  <a:pt x="3574" y="1076"/>
                  <a:pt x="3574" y="1076"/>
                </a:cubicBezTo>
                <a:cubicBezTo>
                  <a:pt x="2498" y="2152"/>
                  <a:pt x="2498" y="2152"/>
                  <a:pt x="2498" y="2152"/>
                </a:cubicBezTo>
                <a:cubicBezTo>
                  <a:pt x="2498" y="1577"/>
                  <a:pt x="2498" y="1577"/>
                  <a:pt x="2498" y="1577"/>
                </a:cubicBezTo>
                <a:cubicBezTo>
                  <a:pt x="2374" y="1577"/>
                  <a:pt x="2374" y="1577"/>
                  <a:pt x="2374" y="1577"/>
                </a:cubicBezTo>
                <a:cubicBezTo>
                  <a:pt x="1775" y="1577"/>
                  <a:pt x="1208" y="1784"/>
                  <a:pt x="748" y="2166"/>
                </a:cubicBezTo>
                <a:close/>
                <a:moveTo>
                  <a:pt x="0" y="825"/>
                </a:moveTo>
                <a:cubicBezTo>
                  <a:pt x="0" y="3075"/>
                  <a:pt x="0" y="3075"/>
                  <a:pt x="0" y="3075"/>
                </a:cubicBezTo>
                <a:cubicBezTo>
                  <a:pt x="2748" y="3075"/>
                  <a:pt x="2748" y="3075"/>
                  <a:pt x="2748" y="3075"/>
                </a:cubicBezTo>
                <a:cubicBezTo>
                  <a:pt x="2748" y="2752"/>
                  <a:pt x="2748" y="2752"/>
                  <a:pt x="2748" y="2752"/>
                </a:cubicBez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a:gradFill>
                <a:gsLst>
                  <a:gs pos="0">
                    <a:srgbClr val="505050"/>
                  </a:gs>
                  <a:gs pos="100000">
                    <a:srgbClr val="505050"/>
                  </a:gs>
                </a:gsLst>
                <a:lin ang="5400000" scaled="1"/>
              </a:gradFill>
              <a:latin typeface="Segoe UI"/>
            </a:endParaRPr>
          </a:p>
        </p:txBody>
      </p:sp>
      <p:grpSp>
        <p:nvGrpSpPr>
          <p:cNvPr id="36" name="Group 35">
            <a:extLst>
              <a:ext uri="{FF2B5EF4-FFF2-40B4-BE49-F238E27FC236}">
                <a16:creationId xmlns:a16="http://schemas.microsoft.com/office/drawing/2014/main" id="{A22BECE0-CB20-4687-8814-BA572236D150}"/>
              </a:ext>
            </a:extLst>
          </p:cNvPr>
          <p:cNvGrpSpPr/>
          <p:nvPr/>
        </p:nvGrpSpPr>
        <p:grpSpPr>
          <a:xfrm>
            <a:off x="7796862" y="1557895"/>
            <a:ext cx="4308908" cy="3569507"/>
            <a:chOff x="7643812" y="1527487"/>
            <a:chExt cx="4224803" cy="3499834"/>
          </a:xfrm>
        </p:grpSpPr>
        <p:pic>
          <p:nvPicPr>
            <p:cNvPr id="10" name="Picture 2" descr="Image result for azure migrate transparent logo">
              <a:extLst>
                <a:ext uri="{FF2B5EF4-FFF2-40B4-BE49-F238E27FC236}">
                  <a16:creationId xmlns:a16="http://schemas.microsoft.com/office/drawing/2014/main" id="{BD5B5E71-5EE6-43FB-8570-0FE38CEE04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3812" y="1527487"/>
              <a:ext cx="920187" cy="48309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Image result for azure migrate transparent logo">
              <a:extLst>
                <a:ext uri="{FF2B5EF4-FFF2-40B4-BE49-F238E27FC236}">
                  <a16:creationId xmlns:a16="http://schemas.microsoft.com/office/drawing/2014/main" id="{15BE3520-D1EB-4704-9065-F546218838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3812" y="2342487"/>
              <a:ext cx="920187" cy="48309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Image result for azure migrate transparent logo">
              <a:extLst>
                <a:ext uri="{FF2B5EF4-FFF2-40B4-BE49-F238E27FC236}">
                  <a16:creationId xmlns:a16="http://schemas.microsoft.com/office/drawing/2014/main" id="{0BF27A38-C154-4337-A0B4-F901CA0363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3812" y="3965416"/>
              <a:ext cx="920187" cy="483098"/>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0900C57D-015B-4837-BA62-A16B218717E0}"/>
                </a:ext>
              </a:extLst>
            </p:cNvPr>
            <p:cNvGrpSpPr/>
            <p:nvPr/>
          </p:nvGrpSpPr>
          <p:grpSpPr>
            <a:xfrm>
              <a:off x="8994972" y="2342487"/>
              <a:ext cx="2873643" cy="540571"/>
              <a:chOff x="8994972" y="2342487"/>
              <a:chExt cx="2873643" cy="540571"/>
            </a:xfrm>
          </p:grpSpPr>
          <p:pic>
            <p:nvPicPr>
              <p:cNvPr id="15" name="Picture 4" descr="Image result for cloudamize transparent logo">
                <a:extLst>
                  <a:ext uri="{FF2B5EF4-FFF2-40B4-BE49-F238E27FC236}">
                    <a16:creationId xmlns:a16="http://schemas.microsoft.com/office/drawing/2014/main" id="{0327E23F-3D7A-4B0A-9E88-CBA9E7BA98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4972" y="2344432"/>
                <a:ext cx="1585947" cy="19721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A close up of a sign&#10;&#10;Description generated with high confidence">
                <a:extLst>
                  <a:ext uri="{FF2B5EF4-FFF2-40B4-BE49-F238E27FC236}">
                    <a16:creationId xmlns:a16="http://schemas.microsoft.com/office/drawing/2014/main" id="{C4C81B74-CB0E-4AF5-A130-08A8FC03C4D0}"/>
                  </a:ext>
                </a:extLst>
              </p:cNvPr>
              <p:cNvPicPr>
                <a:picLocks noChangeAspect="1"/>
              </p:cNvPicPr>
              <p:nvPr/>
            </p:nvPicPr>
            <p:blipFill>
              <a:blip r:embed="rId5"/>
              <a:stretch>
                <a:fillRect/>
              </a:stretch>
            </p:blipFill>
            <p:spPr>
              <a:xfrm>
                <a:off x="8994972" y="2608183"/>
                <a:ext cx="1132096" cy="265234"/>
              </a:xfrm>
              <a:prstGeom prst="rect">
                <a:avLst/>
              </a:prstGeom>
            </p:spPr>
          </p:pic>
          <p:pic>
            <p:nvPicPr>
              <p:cNvPr id="17" name="Picture 16">
                <a:extLst>
                  <a:ext uri="{FF2B5EF4-FFF2-40B4-BE49-F238E27FC236}">
                    <a16:creationId xmlns:a16="http://schemas.microsoft.com/office/drawing/2014/main" id="{0BA0C396-5691-43C5-8F65-036D7198F59F}"/>
                  </a:ext>
                </a:extLst>
              </p:cNvPr>
              <p:cNvPicPr>
                <a:picLocks noChangeAspect="1"/>
              </p:cNvPicPr>
              <p:nvPr/>
            </p:nvPicPr>
            <p:blipFill>
              <a:blip r:embed="rId6"/>
              <a:stretch>
                <a:fillRect/>
              </a:stretch>
            </p:blipFill>
            <p:spPr>
              <a:xfrm>
                <a:off x="10704221" y="2608813"/>
                <a:ext cx="847223" cy="274245"/>
              </a:xfrm>
              <a:prstGeom prst="rect">
                <a:avLst/>
              </a:prstGeom>
            </p:spPr>
          </p:pic>
          <p:pic>
            <p:nvPicPr>
              <p:cNvPr id="18" name="Picture 6" descr="Image result for tso logic transparent">
                <a:extLst>
                  <a:ext uri="{FF2B5EF4-FFF2-40B4-BE49-F238E27FC236}">
                    <a16:creationId xmlns:a16="http://schemas.microsoft.com/office/drawing/2014/main" id="{7D58B34A-E216-4F9B-97BB-FEDE7D7B20C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4534" b="44868"/>
              <a:stretch/>
            </p:blipFill>
            <p:spPr bwMode="auto">
              <a:xfrm>
                <a:off x="10580919" y="2342487"/>
                <a:ext cx="1287696" cy="26523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Group 18">
              <a:extLst>
                <a:ext uri="{FF2B5EF4-FFF2-40B4-BE49-F238E27FC236}">
                  <a16:creationId xmlns:a16="http://schemas.microsoft.com/office/drawing/2014/main" id="{F5C5464A-1629-40E4-82D2-8EDC441E448A}"/>
                </a:ext>
              </a:extLst>
            </p:cNvPr>
            <p:cNvGrpSpPr/>
            <p:nvPr/>
          </p:nvGrpSpPr>
          <p:grpSpPr>
            <a:xfrm>
              <a:off x="8994972" y="3151191"/>
              <a:ext cx="2873643" cy="540571"/>
              <a:chOff x="8994972" y="2342487"/>
              <a:chExt cx="2873643" cy="540571"/>
            </a:xfrm>
          </p:grpSpPr>
          <p:pic>
            <p:nvPicPr>
              <p:cNvPr id="20" name="Picture 4" descr="Image result for cloudamize transparent logo">
                <a:extLst>
                  <a:ext uri="{FF2B5EF4-FFF2-40B4-BE49-F238E27FC236}">
                    <a16:creationId xmlns:a16="http://schemas.microsoft.com/office/drawing/2014/main" id="{98145AEA-C234-4332-8A1D-897688A420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4972" y="2344432"/>
                <a:ext cx="1585947" cy="197211"/>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descr="A close up of a sign&#10;&#10;Description generated with high confidence">
                <a:extLst>
                  <a:ext uri="{FF2B5EF4-FFF2-40B4-BE49-F238E27FC236}">
                    <a16:creationId xmlns:a16="http://schemas.microsoft.com/office/drawing/2014/main" id="{AAEFFF07-0A24-488E-BDFF-30559C1E1A55}"/>
                  </a:ext>
                </a:extLst>
              </p:cNvPr>
              <p:cNvPicPr>
                <a:picLocks noChangeAspect="1"/>
              </p:cNvPicPr>
              <p:nvPr/>
            </p:nvPicPr>
            <p:blipFill>
              <a:blip r:embed="rId5"/>
              <a:stretch>
                <a:fillRect/>
              </a:stretch>
            </p:blipFill>
            <p:spPr>
              <a:xfrm>
                <a:off x="8994972" y="2608183"/>
                <a:ext cx="1132096" cy="265234"/>
              </a:xfrm>
              <a:prstGeom prst="rect">
                <a:avLst/>
              </a:prstGeom>
            </p:spPr>
          </p:pic>
          <p:pic>
            <p:nvPicPr>
              <p:cNvPr id="22" name="Picture 21">
                <a:extLst>
                  <a:ext uri="{FF2B5EF4-FFF2-40B4-BE49-F238E27FC236}">
                    <a16:creationId xmlns:a16="http://schemas.microsoft.com/office/drawing/2014/main" id="{6F0A4D9E-F30D-431E-AB4A-5F0233A3DF55}"/>
                  </a:ext>
                </a:extLst>
              </p:cNvPr>
              <p:cNvPicPr>
                <a:picLocks noChangeAspect="1"/>
              </p:cNvPicPr>
              <p:nvPr/>
            </p:nvPicPr>
            <p:blipFill>
              <a:blip r:embed="rId6"/>
              <a:stretch>
                <a:fillRect/>
              </a:stretch>
            </p:blipFill>
            <p:spPr>
              <a:xfrm>
                <a:off x="10704221" y="2608813"/>
                <a:ext cx="847223" cy="274245"/>
              </a:xfrm>
              <a:prstGeom prst="rect">
                <a:avLst/>
              </a:prstGeom>
            </p:spPr>
          </p:pic>
          <p:pic>
            <p:nvPicPr>
              <p:cNvPr id="23" name="Picture 6" descr="Image result for tso logic transparent">
                <a:extLst>
                  <a:ext uri="{FF2B5EF4-FFF2-40B4-BE49-F238E27FC236}">
                    <a16:creationId xmlns:a16="http://schemas.microsoft.com/office/drawing/2014/main" id="{B67E206E-A0E9-4270-8051-01966D73D32F}"/>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4534" b="44868"/>
              <a:stretch/>
            </p:blipFill>
            <p:spPr bwMode="auto">
              <a:xfrm>
                <a:off x="10580919" y="2342487"/>
                <a:ext cx="1287696" cy="26523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4" name="Group 23">
              <a:extLst>
                <a:ext uri="{FF2B5EF4-FFF2-40B4-BE49-F238E27FC236}">
                  <a16:creationId xmlns:a16="http://schemas.microsoft.com/office/drawing/2014/main" id="{BADA77B3-0E19-4EF9-AF40-5784E64384F6}"/>
                </a:ext>
              </a:extLst>
            </p:cNvPr>
            <p:cNvGrpSpPr/>
            <p:nvPr/>
          </p:nvGrpSpPr>
          <p:grpSpPr>
            <a:xfrm>
              <a:off x="8994972" y="3967496"/>
              <a:ext cx="2873643" cy="540571"/>
              <a:chOff x="8994972" y="2342487"/>
              <a:chExt cx="2873643" cy="540571"/>
            </a:xfrm>
          </p:grpSpPr>
          <p:pic>
            <p:nvPicPr>
              <p:cNvPr id="25" name="Picture 4" descr="Image result for cloudamize transparent logo">
                <a:extLst>
                  <a:ext uri="{FF2B5EF4-FFF2-40B4-BE49-F238E27FC236}">
                    <a16:creationId xmlns:a16="http://schemas.microsoft.com/office/drawing/2014/main" id="{6897D6ED-0A70-490A-8916-8E29FBC287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4972" y="2344432"/>
                <a:ext cx="1585947" cy="197211"/>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A close up of a sign&#10;&#10;Description generated with high confidence">
                <a:extLst>
                  <a:ext uri="{FF2B5EF4-FFF2-40B4-BE49-F238E27FC236}">
                    <a16:creationId xmlns:a16="http://schemas.microsoft.com/office/drawing/2014/main" id="{AE99AE61-A096-4690-A373-F29FF3E6FB48}"/>
                  </a:ext>
                </a:extLst>
              </p:cNvPr>
              <p:cNvPicPr>
                <a:picLocks noChangeAspect="1"/>
              </p:cNvPicPr>
              <p:nvPr/>
            </p:nvPicPr>
            <p:blipFill>
              <a:blip r:embed="rId5"/>
              <a:stretch>
                <a:fillRect/>
              </a:stretch>
            </p:blipFill>
            <p:spPr>
              <a:xfrm>
                <a:off x="8994972" y="2608183"/>
                <a:ext cx="1132096" cy="265234"/>
              </a:xfrm>
              <a:prstGeom prst="rect">
                <a:avLst/>
              </a:prstGeom>
            </p:spPr>
          </p:pic>
          <p:pic>
            <p:nvPicPr>
              <p:cNvPr id="27" name="Picture 26">
                <a:extLst>
                  <a:ext uri="{FF2B5EF4-FFF2-40B4-BE49-F238E27FC236}">
                    <a16:creationId xmlns:a16="http://schemas.microsoft.com/office/drawing/2014/main" id="{11580975-731A-412A-A559-13DDBF0BDE0A}"/>
                  </a:ext>
                </a:extLst>
              </p:cNvPr>
              <p:cNvPicPr>
                <a:picLocks noChangeAspect="1"/>
              </p:cNvPicPr>
              <p:nvPr/>
            </p:nvPicPr>
            <p:blipFill>
              <a:blip r:embed="rId6"/>
              <a:stretch>
                <a:fillRect/>
              </a:stretch>
            </p:blipFill>
            <p:spPr>
              <a:xfrm>
                <a:off x="10704221" y="2608813"/>
                <a:ext cx="847223" cy="274245"/>
              </a:xfrm>
              <a:prstGeom prst="rect">
                <a:avLst/>
              </a:prstGeom>
            </p:spPr>
          </p:pic>
          <p:pic>
            <p:nvPicPr>
              <p:cNvPr id="28" name="Picture 6" descr="Image result for tso logic transparent">
                <a:extLst>
                  <a:ext uri="{FF2B5EF4-FFF2-40B4-BE49-F238E27FC236}">
                    <a16:creationId xmlns:a16="http://schemas.microsoft.com/office/drawing/2014/main" id="{97C8574C-24C7-4F70-879A-16F85B0A881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4534" b="44868"/>
              <a:stretch/>
            </p:blipFill>
            <p:spPr bwMode="auto">
              <a:xfrm>
                <a:off x="10580919" y="2342487"/>
                <a:ext cx="1287696" cy="265234"/>
              </a:xfrm>
              <a:prstGeom prst="rect">
                <a:avLst/>
              </a:prstGeom>
              <a:noFill/>
              <a:extLst>
                <a:ext uri="{909E8E84-426E-40DD-AFC4-6F175D3DCCD1}">
                  <a14:hiddenFill xmlns:a14="http://schemas.microsoft.com/office/drawing/2010/main">
                    <a:solidFill>
                      <a:srgbClr val="FFFFFF"/>
                    </a:solidFill>
                  </a14:hiddenFill>
                </a:ext>
              </a:extLst>
            </p:spPr>
          </p:pic>
        </p:grpSp>
        <p:pic>
          <p:nvPicPr>
            <p:cNvPr id="29" name="Picture 28" descr="A close up of a sign&#10;&#10;Description generated with high confidence">
              <a:extLst>
                <a:ext uri="{FF2B5EF4-FFF2-40B4-BE49-F238E27FC236}">
                  <a16:creationId xmlns:a16="http://schemas.microsoft.com/office/drawing/2014/main" id="{6428E433-9180-488D-9CA4-AD87B6CF776E}"/>
                </a:ext>
              </a:extLst>
            </p:cNvPr>
            <p:cNvPicPr>
              <a:picLocks noChangeAspect="1"/>
            </p:cNvPicPr>
            <p:nvPr/>
          </p:nvPicPr>
          <p:blipFill>
            <a:blip r:embed="rId5"/>
            <a:stretch>
              <a:fillRect/>
            </a:stretch>
          </p:blipFill>
          <p:spPr>
            <a:xfrm>
              <a:off x="8994972" y="4762087"/>
              <a:ext cx="1132096" cy="265234"/>
            </a:xfrm>
            <a:prstGeom prst="rect">
              <a:avLst/>
            </a:prstGeom>
          </p:spPr>
        </p:pic>
        <p:pic>
          <p:nvPicPr>
            <p:cNvPr id="30" name="Picture 6" descr="Image result for tso logic transparent">
              <a:extLst>
                <a:ext uri="{FF2B5EF4-FFF2-40B4-BE49-F238E27FC236}">
                  <a16:creationId xmlns:a16="http://schemas.microsoft.com/office/drawing/2014/main" id="{B3D16339-3A7B-4665-BCAB-6E4282987F0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4534" b="44868"/>
            <a:stretch/>
          </p:blipFill>
          <p:spPr bwMode="auto">
            <a:xfrm>
              <a:off x="10580919" y="4761122"/>
              <a:ext cx="1287696" cy="265234"/>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31" name="Straight Connector 30">
            <a:extLst>
              <a:ext uri="{FF2B5EF4-FFF2-40B4-BE49-F238E27FC236}">
                <a16:creationId xmlns:a16="http://schemas.microsoft.com/office/drawing/2014/main" id="{E4B648A4-98F7-4480-919F-578D28B12D77}"/>
              </a:ext>
            </a:extLst>
          </p:cNvPr>
          <p:cNvCxnSpPr/>
          <p:nvPr/>
        </p:nvCxnSpPr>
        <p:spPr>
          <a:xfrm>
            <a:off x="518184" y="2265934"/>
            <a:ext cx="11489965" cy="0"/>
          </a:xfrm>
          <a:prstGeom prst="line">
            <a:avLst/>
          </a:prstGeom>
          <a:ln w="9525" cap="flat" cmpd="sng" algn="ctr">
            <a:solidFill>
              <a:srgbClr val="D83B0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3" name="Straight Connector 32">
            <a:extLst>
              <a:ext uri="{FF2B5EF4-FFF2-40B4-BE49-F238E27FC236}">
                <a16:creationId xmlns:a16="http://schemas.microsoft.com/office/drawing/2014/main" id="{BB2C7AEA-862B-45FA-97CB-85E0A75ECC18}"/>
              </a:ext>
            </a:extLst>
          </p:cNvPr>
          <p:cNvCxnSpPr/>
          <p:nvPr/>
        </p:nvCxnSpPr>
        <p:spPr>
          <a:xfrm>
            <a:off x="518184" y="3144190"/>
            <a:ext cx="11489965" cy="0"/>
          </a:xfrm>
          <a:prstGeom prst="line">
            <a:avLst/>
          </a:prstGeom>
          <a:ln w="9525" cap="flat" cmpd="sng" algn="ctr">
            <a:solidFill>
              <a:srgbClr val="D83B0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4" name="Straight Connector 33">
            <a:extLst>
              <a:ext uri="{FF2B5EF4-FFF2-40B4-BE49-F238E27FC236}">
                <a16:creationId xmlns:a16="http://schemas.microsoft.com/office/drawing/2014/main" id="{B0385F77-CE80-480B-AC55-7AF2CC0C76E7}"/>
              </a:ext>
            </a:extLst>
          </p:cNvPr>
          <p:cNvCxnSpPr/>
          <p:nvPr/>
        </p:nvCxnSpPr>
        <p:spPr>
          <a:xfrm>
            <a:off x="518184" y="3916724"/>
            <a:ext cx="11489965" cy="0"/>
          </a:xfrm>
          <a:prstGeom prst="line">
            <a:avLst/>
          </a:prstGeom>
          <a:ln w="9525" cap="flat" cmpd="sng" algn="ctr">
            <a:solidFill>
              <a:srgbClr val="D83B0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5" name="Straight Connector 34">
            <a:extLst>
              <a:ext uri="{FF2B5EF4-FFF2-40B4-BE49-F238E27FC236}">
                <a16:creationId xmlns:a16="http://schemas.microsoft.com/office/drawing/2014/main" id="{081A4E16-41AF-4334-92A1-E83AE934A314}"/>
              </a:ext>
            </a:extLst>
          </p:cNvPr>
          <p:cNvCxnSpPr/>
          <p:nvPr/>
        </p:nvCxnSpPr>
        <p:spPr>
          <a:xfrm>
            <a:off x="518184" y="4756817"/>
            <a:ext cx="11489965" cy="0"/>
          </a:xfrm>
          <a:prstGeom prst="line">
            <a:avLst/>
          </a:prstGeom>
          <a:ln w="9525" cap="flat" cmpd="sng" algn="ctr">
            <a:solidFill>
              <a:srgbClr val="D83B0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7" name="TextBox 36">
            <a:extLst>
              <a:ext uri="{FF2B5EF4-FFF2-40B4-BE49-F238E27FC236}">
                <a16:creationId xmlns:a16="http://schemas.microsoft.com/office/drawing/2014/main" id="{4F362A61-4988-446D-BDF8-FA1F10DFB874}"/>
              </a:ext>
            </a:extLst>
          </p:cNvPr>
          <p:cNvSpPr txBox="1"/>
          <p:nvPr/>
        </p:nvSpPr>
        <p:spPr>
          <a:xfrm>
            <a:off x="7809633" y="2035226"/>
            <a:ext cx="1365288" cy="176114"/>
          </a:xfrm>
          <a:prstGeom prst="rect">
            <a:avLst/>
          </a:prstGeom>
          <a:noFill/>
        </p:spPr>
        <p:txBody>
          <a:bodyPr wrap="square" lIns="0" tIns="0" rIns="0" bIns="0" rtlCol="0">
            <a:spAutoFit/>
          </a:bodyPr>
          <a:lstStyle/>
          <a:p>
            <a:pPr defTabSz="932563"/>
            <a:r>
              <a:rPr lang="en-US" sz="1122" dirty="0">
                <a:gradFill>
                  <a:gsLst>
                    <a:gs pos="2917">
                      <a:srgbClr val="1A1A1A"/>
                    </a:gs>
                    <a:gs pos="30000">
                      <a:srgbClr val="1A1A1A"/>
                    </a:gs>
                  </a:gsLst>
                  <a:lin ang="5400000" scaled="0"/>
                </a:gradFill>
                <a:latin typeface="Segoe UI"/>
              </a:rPr>
              <a:t>Azure Migrate</a:t>
            </a:r>
          </a:p>
        </p:txBody>
      </p:sp>
      <p:sp>
        <p:nvSpPr>
          <p:cNvPr id="38" name="TextBox 37">
            <a:extLst>
              <a:ext uri="{FF2B5EF4-FFF2-40B4-BE49-F238E27FC236}">
                <a16:creationId xmlns:a16="http://schemas.microsoft.com/office/drawing/2014/main" id="{CD370319-9551-4D40-AD37-1AE84804F442}"/>
              </a:ext>
            </a:extLst>
          </p:cNvPr>
          <p:cNvSpPr txBox="1"/>
          <p:nvPr/>
        </p:nvSpPr>
        <p:spPr>
          <a:xfrm>
            <a:off x="7809632" y="2894081"/>
            <a:ext cx="1365288" cy="176114"/>
          </a:xfrm>
          <a:prstGeom prst="rect">
            <a:avLst/>
          </a:prstGeom>
          <a:noFill/>
        </p:spPr>
        <p:txBody>
          <a:bodyPr wrap="square" lIns="0" tIns="0" rIns="0" bIns="0" rtlCol="0">
            <a:spAutoFit/>
          </a:bodyPr>
          <a:lstStyle/>
          <a:p>
            <a:pPr defTabSz="932563"/>
            <a:r>
              <a:rPr lang="en-US" sz="1122" dirty="0">
                <a:gradFill>
                  <a:gsLst>
                    <a:gs pos="2917">
                      <a:srgbClr val="1A1A1A"/>
                    </a:gs>
                    <a:gs pos="30000">
                      <a:srgbClr val="1A1A1A"/>
                    </a:gs>
                  </a:gsLst>
                  <a:lin ang="5400000" scaled="0"/>
                </a:gradFill>
                <a:latin typeface="Segoe UI"/>
              </a:rPr>
              <a:t>Azure Migrate</a:t>
            </a:r>
          </a:p>
        </p:txBody>
      </p:sp>
      <p:sp>
        <p:nvSpPr>
          <p:cNvPr id="39" name="TextBox 38">
            <a:extLst>
              <a:ext uri="{FF2B5EF4-FFF2-40B4-BE49-F238E27FC236}">
                <a16:creationId xmlns:a16="http://schemas.microsoft.com/office/drawing/2014/main" id="{F2E232B9-1449-436E-A2A9-BF3F22996C3A}"/>
              </a:ext>
            </a:extLst>
          </p:cNvPr>
          <p:cNvSpPr txBox="1"/>
          <p:nvPr/>
        </p:nvSpPr>
        <p:spPr>
          <a:xfrm>
            <a:off x="7815793" y="4529628"/>
            <a:ext cx="1365288" cy="176114"/>
          </a:xfrm>
          <a:prstGeom prst="rect">
            <a:avLst/>
          </a:prstGeom>
          <a:noFill/>
        </p:spPr>
        <p:txBody>
          <a:bodyPr wrap="square" lIns="0" tIns="0" rIns="0" bIns="0" rtlCol="0">
            <a:spAutoFit/>
          </a:bodyPr>
          <a:lstStyle/>
          <a:p>
            <a:pPr defTabSz="932563"/>
            <a:r>
              <a:rPr lang="en-US" sz="1122" dirty="0">
                <a:gradFill>
                  <a:gsLst>
                    <a:gs pos="2917">
                      <a:srgbClr val="1A1A1A"/>
                    </a:gs>
                    <a:gs pos="30000">
                      <a:srgbClr val="1A1A1A"/>
                    </a:gs>
                  </a:gsLst>
                  <a:lin ang="5400000" scaled="0"/>
                </a:gradFill>
                <a:latin typeface="Segoe UI"/>
              </a:rPr>
              <a:t>Azure Migrate</a:t>
            </a:r>
          </a:p>
        </p:txBody>
      </p:sp>
      <p:sp>
        <p:nvSpPr>
          <p:cNvPr id="40" name="Rectangle 39">
            <a:extLst>
              <a:ext uri="{FF2B5EF4-FFF2-40B4-BE49-F238E27FC236}">
                <a16:creationId xmlns:a16="http://schemas.microsoft.com/office/drawing/2014/main" id="{5F0BD5EF-0521-439D-AB0A-D903FC5C5087}"/>
              </a:ext>
            </a:extLst>
          </p:cNvPr>
          <p:cNvSpPr/>
          <p:nvPr/>
        </p:nvSpPr>
        <p:spPr bwMode="auto">
          <a:xfrm>
            <a:off x="952447" y="5990636"/>
            <a:ext cx="10699016" cy="29436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186521" bIns="149217" numCol="1" spcCol="0" rtlCol="0" fromWordArt="0" anchor="ctr" anchorCtr="0" forceAA="0" compatLnSpc="1">
            <a:prstTxWarp prst="textNoShape">
              <a:avLst/>
            </a:prstTxWarp>
            <a:noAutofit/>
          </a:bodyPr>
          <a:lstStyle/>
          <a:p>
            <a:pPr defTabSz="951028" fontAlgn="base">
              <a:spcBef>
                <a:spcPct val="0"/>
              </a:spcBef>
              <a:spcAft>
                <a:spcPct val="0"/>
              </a:spcAft>
              <a:defRPr/>
            </a:pPr>
            <a:r>
              <a:rPr lang="en-US" sz="1632" i="1" dirty="0">
                <a:gradFill>
                  <a:gsLst>
                    <a:gs pos="2917">
                      <a:srgbClr val="1A1A1A"/>
                    </a:gs>
                    <a:gs pos="30000">
                      <a:srgbClr val="1A1A1A"/>
                    </a:gs>
                  </a:gsLst>
                  <a:lin ang="5400000" scaled="0"/>
                </a:gradFill>
                <a:latin typeface="Segoe UI"/>
                <a:cs typeface="Segoe UI Semilight" panose="020B0402040204020203" pitchFamily="34" charset="0"/>
              </a:rPr>
              <a:t>Tools listed are recommendations, but not an exhaustive list. </a:t>
            </a:r>
          </a:p>
          <a:p>
            <a:pPr defTabSz="951028" fontAlgn="base">
              <a:spcBef>
                <a:spcPct val="0"/>
              </a:spcBef>
              <a:spcAft>
                <a:spcPct val="0"/>
              </a:spcAft>
              <a:defRPr/>
            </a:pPr>
            <a:r>
              <a:rPr lang="en-US" sz="1632" i="1" dirty="0">
                <a:gradFill>
                  <a:gsLst>
                    <a:gs pos="2917">
                      <a:srgbClr val="1A1A1A"/>
                    </a:gs>
                    <a:gs pos="30000">
                      <a:srgbClr val="1A1A1A"/>
                    </a:gs>
                  </a:gsLst>
                  <a:lin ang="5400000" scaled="0"/>
                </a:gradFill>
                <a:latin typeface="Segoe UI"/>
                <a:cs typeface="Segoe UI Semilight" panose="020B0402040204020203" pitchFamily="34" charset="0"/>
              </a:rPr>
              <a:t>See </a:t>
            </a:r>
            <a:r>
              <a:rPr lang="en-US" sz="1632" i="1" dirty="0">
                <a:gradFill>
                  <a:gsLst>
                    <a:gs pos="2917">
                      <a:srgbClr val="1A1A1A"/>
                    </a:gs>
                    <a:gs pos="30000">
                      <a:srgbClr val="1A1A1A"/>
                    </a:gs>
                  </a:gsLst>
                  <a:lin ang="5400000" scaled="0"/>
                </a:gradFill>
                <a:latin typeface="Segoe UI"/>
                <a:cs typeface="Segoe UI Semilight" panose="020B0402040204020203" pitchFamily="34" charset="0"/>
                <a:hlinkClick r:id="rId8"/>
              </a:rPr>
              <a:t>azure.com/migration/partners</a:t>
            </a:r>
            <a:r>
              <a:rPr lang="en-US" sz="1632" i="1" dirty="0">
                <a:gradFill>
                  <a:gsLst>
                    <a:gs pos="2917">
                      <a:srgbClr val="1A1A1A"/>
                    </a:gs>
                    <a:gs pos="30000">
                      <a:srgbClr val="1A1A1A"/>
                    </a:gs>
                  </a:gsLst>
                  <a:lin ang="5400000" scaled="0"/>
                </a:gradFill>
                <a:latin typeface="Segoe UI"/>
                <a:cs typeface="Segoe UI Semilight" panose="020B0402040204020203" pitchFamily="34" charset="0"/>
              </a:rPr>
              <a:t> for the full list.</a:t>
            </a:r>
          </a:p>
        </p:txBody>
      </p:sp>
    </p:spTree>
    <p:extLst>
      <p:ext uri="{BB962C8B-B14F-4D97-AF65-F5344CB8AC3E}">
        <p14:creationId xmlns:p14="http://schemas.microsoft.com/office/powerpoint/2010/main" val="616912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p14="http://schemas.microsoft.com/office/powerpoint/2010/main" xmlns:a14="http://schemas.microsoft.com/office/drawing/2010/main" xmlns:a16="http://schemas.microsoft.com/office/drawing/2014/main"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C6139-AF2D-4B6D-BFCE-4F5584953251}"/>
              </a:ext>
            </a:extLst>
          </p:cNvPr>
          <p:cNvSpPr>
            <a:spLocks noGrp="1"/>
          </p:cNvSpPr>
          <p:nvPr>
            <p:ph type="title"/>
          </p:nvPr>
        </p:nvSpPr>
        <p:spPr/>
        <p:txBody>
          <a:bodyPr/>
          <a:lstStyle/>
          <a:p>
            <a:r>
              <a:rPr lang="en-US" dirty="0"/>
              <a:t>Choosing Between Microsoft and ISV Tools</a:t>
            </a:r>
          </a:p>
        </p:txBody>
      </p:sp>
      <p:cxnSp>
        <p:nvCxnSpPr>
          <p:cNvPr id="4" name="Straight Connector 3">
            <a:extLst>
              <a:ext uri="{FF2B5EF4-FFF2-40B4-BE49-F238E27FC236}">
                <a16:creationId xmlns:a16="http://schemas.microsoft.com/office/drawing/2014/main" id="{970B8187-F09B-4D77-A884-F03609BD9AB7}"/>
              </a:ext>
            </a:extLst>
          </p:cNvPr>
          <p:cNvCxnSpPr>
            <a:cxnSpLocks/>
          </p:cNvCxnSpPr>
          <p:nvPr/>
        </p:nvCxnSpPr>
        <p:spPr>
          <a:xfrm>
            <a:off x="5616948" y="2784591"/>
            <a:ext cx="0" cy="3768871"/>
          </a:xfrm>
          <a:prstGeom prst="line">
            <a:avLst/>
          </a:prstGeom>
          <a:ln w="254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F267C5B6-1029-4546-83F0-EAE8BBD2D26F}"/>
              </a:ext>
            </a:extLst>
          </p:cNvPr>
          <p:cNvSpPr txBox="1"/>
          <p:nvPr/>
        </p:nvSpPr>
        <p:spPr>
          <a:xfrm>
            <a:off x="1583853" y="1340121"/>
            <a:ext cx="3460446" cy="640363"/>
          </a:xfrm>
          <a:prstGeom prst="rect">
            <a:avLst/>
          </a:prstGeom>
          <a:noFill/>
        </p:spPr>
        <p:txBody>
          <a:bodyPr wrap="square" lIns="0" tIns="0" rIns="0" bIns="0" rtlCol="0">
            <a:spAutoFit/>
          </a:bodyPr>
          <a:lstStyle/>
          <a:p>
            <a:pPr defTabSz="932563"/>
            <a:r>
              <a:rPr lang="en-US" sz="2040" b="1" dirty="0">
                <a:solidFill>
                  <a:srgbClr val="D2D2D2">
                    <a:lumMod val="50000"/>
                  </a:srgbClr>
                </a:solidFill>
                <a:latin typeface="Segoe UI Light" panose="020B0502040204020203" pitchFamily="34" charset="0"/>
                <a:cs typeface="Segoe UI Light" panose="020B0502040204020203" pitchFamily="34" charset="0"/>
              </a:rPr>
              <a:t>Use Azure Migrate when customer needs…</a:t>
            </a:r>
          </a:p>
        </p:txBody>
      </p:sp>
      <p:sp>
        <p:nvSpPr>
          <p:cNvPr id="8" name="TextBox 7">
            <a:extLst>
              <a:ext uri="{FF2B5EF4-FFF2-40B4-BE49-F238E27FC236}">
                <a16:creationId xmlns:a16="http://schemas.microsoft.com/office/drawing/2014/main" id="{8B256A1A-AB50-4E49-B02C-FAF27AC0AC68}"/>
              </a:ext>
            </a:extLst>
          </p:cNvPr>
          <p:cNvSpPr txBox="1"/>
          <p:nvPr/>
        </p:nvSpPr>
        <p:spPr>
          <a:xfrm>
            <a:off x="7960732" y="1340121"/>
            <a:ext cx="3460446" cy="640363"/>
          </a:xfrm>
          <a:prstGeom prst="rect">
            <a:avLst/>
          </a:prstGeom>
          <a:noFill/>
        </p:spPr>
        <p:txBody>
          <a:bodyPr wrap="square" lIns="0" tIns="0" rIns="0" bIns="0" rtlCol="0">
            <a:spAutoFit/>
          </a:bodyPr>
          <a:lstStyle/>
          <a:p>
            <a:pPr defTabSz="932563"/>
            <a:r>
              <a:rPr lang="en-US" sz="2040" b="1" dirty="0">
                <a:solidFill>
                  <a:srgbClr val="D2D2D2">
                    <a:lumMod val="50000"/>
                  </a:srgbClr>
                </a:solidFill>
                <a:latin typeface="Segoe UI Light" panose="020B0502040204020203" pitchFamily="34" charset="0"/>
                <a:cs typeface="Segoe UI Light" panose="020B0502040204020203" pitchFamily="34" charset="0"/>
              </a:rPr>
              <a:t>Use ISV tools when customer needs…</a:t>
            </a:r>
          </a:p>
        </p:txBody>
      </p:sp>
      <p:pic>
        <p:nvPicPr>
          <p:cNvPr id="1026" name="Picture 2" descr="Image result for azure migrate logo">
            <a:hlinkClick r:id="rId3"/>
            <a:extLst>
              <a:ext uri="{FF2B5EF4-FFF2-40B4-BE49-F238E27FC236}">
                <a16:creationId xmlns:a16="http://schemas.microsoft.com/office/drawing/2014/main" id="{42675939-5329-4C14-8AF9-38B72AB635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0855" y="1397941"/>
            <a:ext cx="971462" cy="510018"/>
          </a:xfrm>
          <a:prstGeom prst="rect">
            <a:avLst/>
          </a:prstGeom>
          <a:noFill/>
          <a:extLst>
            <a:ext uri="{909E8E84-426E-40DD-AFC4-6F175D3DCCD1}">
              <a14:hiddenFill xmlns:a14="http://schemas.microsoft.com/office/drawing/2010/main">
                <a:solidFill>
                  <a:srgbClr val="FFFFFF"/>
                </a:solidFill>
              </a14:hiddenFill>
            </a:ext>
          </a:extLst>
        </p:spPr>
      </p:pic>
      <p:sp>
        <p:nvSpPr>
          <p:cNvPr id="48" name="TextBox 47">
            <a:extLst>
              <a:ext uri="{FF2B5EF4-FFF2-40B4-BE49-F238E27FC236}">
                <a16:creationId xmlns:a16="http://schemas.microsoft.com/office/drawing/2014/main" id="{2F21955C-6E9B-40F7-B24E-5B42BFF682F2}"/>
              </a:ext>
            </a:extLst>
          </p:cNvPr>
          <p:cNvSpPr txBox="1"/>
          <p:nvPr/>
        </p:nvSpPr>
        <p:spPr>
          <a:xfrm>
            <a:off x="595" y="6545111"/>
            <a:ext cx="4047433" cy="449667"/>
          </a:xfrm>
          <a:prstGeom prst="rect">
            <a:avLst/>
          </a:prstGeom>
          <a:noFill/>
        </p:spPr>
        <p:txBody>
          <a:bodyPr wrap="square" lIns="186521" tIns="149217" rIns="186521" bIns="149217" rtlCol="0">
            <a:spAutoFit/>
          </a:bodyPr>
          <a:lstStyle/>
          <a:p>
            <a:pPr defTabSz="932563">
              <a:lnSpc>
                <a:spcPct val="90000"/>
              </a:lnSpc>
              <a:spcAft>
                <a:spcPts val="612"/>
              </a:spcAft>
            </a:pPr>
            <a:r>
              <a:rPr lang="en-US" sz="1020" i="1" baseline="30000">
                <a:gradFill>
                  <a:gsLst>
                    <a:gs pos="2917">
                      <a:srgbClr val="1A1A1A"/>
                    </a:gs>
                    <a:gs pos="30000">
                      <a:srgbClr val="1A1A1A"/>
                    </a:gs>
                  </a:gsLst>
                  <a:lin ang="5400000" scaled="0"/>
                </a:gradFill>
                <a:latin typeface="Segoe UI"/>
              </a:rPr>
              <a:t>1</a:t>
            </a:r>
            <a:r>
              <a:rPr lang="en-US" sz="1020" i="1">
                <a:gradFill>
                  <a:gsLst>
                    <a:gs pos="2917">
                      <a:srgbClr val="1A1A1A"/>
                    </a:gs>
                    <a:gs pos="30000">
                      <a:srgbClr val="1A1A1A"/>
                    </a:gs>
                  </a:gsLst>
                  <a:lin ang="5400000" scaled="0"/>
                </a:gradFill>
                <a:latin typeface="Segoe UI"/>
              </a:rPr>
              <a:t> Support for Hyper-V and physical servers is coming soon</a:t>
            </a:r>
          </a:p>
        </p:txBody>
      </p:sp>
      <p:pic>
        <p:nvPicPr>
          <p:cNvPr id="69" name="Picture 68">
            <a:extLst>
              <a:ext uri="{FF2B5EF4-FFF2-40B4-BE49-F238E27FC236}">
                <a16:creationId xmlns:a16="http://schemas.microsoft.com/office/drawing/2014/main" id="{F8B070F1-82E7-4EBD-A1CA-AD7B9FFB3C17}"/>
              </a:ext>
            </a:extLst>
          </p:cNvPr>
          <p:cNvPicPr>
            <a:picLocks noChangeAspect="1"/>
          </p:cNvPicPr>
          <p:nvPr/>
        </p:nvPicPr>
        <p:blipFill>
          <a:blip r:embed="rId5"/>
          <a:stretch>
            <a:fillRect/>
          </a:stretch>
        </p:blipFill>
        <p:spPr>
          <a:xfrm>
            <a:off x="10967099" y="2290648"/>
            <a:ext cx="1441281" cy="354889"/>
          </a:xfrm>
          <a:prstGeom prst="rect">
            <a:avLst/>
          </a:prstGeom>
        </p:spPr>
      </p:pic>
      <p:pic>
        <p:nvPicPr>
          <p:cNvPr id="70" name="Picture 69">
            <a:extLst>
              <a:ext uri="{FF2B5EF4-FFF2-40B4-BE49-F238E27FC236}">
                <a16:creationId xmlns:a16="http://schemas.microsoft.com/office/drawing/2014/main" id="{53FDCA4D-930E-41C0-8DBF-8EA8F99613A8}"/>
              </a:ext>
            </a:extLst>
          </p:cNvPr>
          <p:cNvPicPr>
            <a:picLocks noChangeAspect="1"/>
          </p:cNvPicPr>
          <p:nvPr/>
        </p:nvPicPr>
        <p:blipFill>
          <a:blip r:embed="rId6"/>
          <a:stretch>
            <a:fillRect/>
          </a:stretch>
        </p:blipFill>
        <p:spPr>
          <a:xfrm>
            <a:off x="11274083" y="2848111"/>
            <a:ext cx="1015662" cy="398550"/>
          </a:xfrm>
          <a:prstGeom prst="rect">
            <a:avLst/>
          </a:prstGeom>
        </p:spPr>
      </p:pic>
      <p:pic>
        <p:nvPicPr>
          <p:cNvPr id="71" name="Picture 70">
            <a:extLst>
              <a:ext uri="{FF2B5EF4-FFF2-40B4-BE49-F238E27FC236}">
                <a16:creationId xmlns:a16="http://schemas.microsoft.com/office/drawing/2014/main" id="{F944C04B-E450-471A-8A7D-831B90A26ED8}"/>
              </a:ext>
            </a:extLst>
          </p:cNvPr>
          <p:cNvPicPr>
            <a:picLocks noChangeAspect="1"/>
          </p:cNvPicPr>
          <p:nvPr/>
        </p:nvPicPr>
        <p:blipFill>
          <a:blip r:embed="rId7"/>
          <a:stretch>
            <a:fillRect/>
          </a:stretch>
        </p:blipFill>
        <p:spPr>
          <a:xfrm>
            <a:off x="11222792" y="2612691"/>
            <a:ext cx="1108732" cy="309279"/>
          </a:xfrm>
          <a:prstGeom prst="rect">
            <a:avLst/>
          </a:prstGeom>
        </p:spPr>
      </p:pic>
      <p:sp>
        <p:nvSpPr>
          <p:cNvPr id="72" name="Rectangle 71">
            <a:extLst>
              <a:ext uri="{FF2B5EF4-FFF2-40B4-BE49-F238E27FC236}">
                <a16:creationId xmlns:a16="http://schemas.microsoft.com/office/drawing/2014/main" id="{FCD39FE5-D74F-48F4-8302-17BFB9F01A5F}"/>
              </a:ext>
            </a:extLst>
          </p:cNvPr>
          <p:cNvSpPr/>
          <p:nvPr/>
        </p:nvSpPr>
        <p:spPr bwMode="auto">
          <a:xfrm>
            <a:off x="8854806" y="6589100"/>
            <a:ext cx="5967839" cy="16039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186521" bIns="149217" numCol="1" spcCol="0" rtlCol="0" fromWordArt="0" anchor="ctr" anchorCtr="0" forceAA="0" compatLnSpc="1">
            <a:prstTxWarp prst="textNoShape">
              <a:avLst/>
            </a:prstTxWarp>
            <a:noAutofit/>
          </a:bodyPr>
          <a:lstStyle/>
          <a:p>
            <a:pPr defTabSz="951028" fontAlgn="base">
              <a:spcBef>
                <a:spcPct val="0"/>
              </a:spcBef>
              <a:spcAft>
                <a:spcPct val="0"/>
              </a:spcAft>
              <a:defRPr/>
            </a:pPr>
            <a:r>
              <a:rPr lang="en-US" sz="1020" i="1" dirty="0">
                <a:gradFill>
                  <a:gsLst>
                    <a:gs pos="2917">
                      <a:srgbClr val="1A1A1A"/>
                    </a:gs>
                    <a:gs pos="30000">
                      <a:srgbClr val="1A1A1A"/>
                    </a:gs>
                  </a:gsLst>
                  <a:lin ang="5400000" scaled="0"/>
                </a:gradFill>
                <a:latin typeface="Segoe UI"/>
                <a:cs typeface="Segoe UI Semilight" panose="020B0402040204020203" pitchFamily="34" charset="0"/>
              </a:rPr>
              <a:t>Tools listed are recommendations, but not an exhaustive list. </a:t>
            </a:r>
          </a:p>
          <a:p>
            <a:pPr defTabSz="951028" fontAlgn="base">
              <a:spcBef>
                <a:spcPct val="0"/>
              </a:spcBef>
              <a:spcAft>
                <a:spcPct val="0"/>
              </a:spcAft>
              <a:defRPr/>
            </a:pPr>
            <a:r>
              <a:rPr lang="en-US" sz="1020" i="1" dirty="0">
                <a:gradFill>
                  <a:gsLst>
                    <a:gs pos="2917">
                      <a:srgbClr val="1A1A1A"/>
                    </a:gs>
                    <a:gs pos="30000">
                      <a:srgbClr val="1A1A1A"/>
                    </a:gs>
                  </a:gsLst>
                  <a:lin ang="5400000" scaled="0"/>
                </a:gradFill>
                <a:latin typeface="Segoe UI"/>
                <a:cs typeface="Segoe UI Semilight" panose="020B0402040204020203" pitchFamily="34" charset="0"/>
              </a:rPr>
              <a:t>See </a:t>
            </a:r>
            <a:r>
              <a:rPr lang="en-US" sz="1020" i="1" dirty="0">
                <a:gradFill>
                  <a:gsLst>
                    <a:gs pos="2917">
                      <a:srgbClr val="1A1A1A"/>
                    </a:gs>
                    <a:gs pos="30000">
                      <a:srgbClr val="1A1A1A"/>
                    </a:gs>
                  </a:gsLst>
                  <a:lin ang="5400000" scaled="0"/>
                </a:gradFill>
                <a:latin typeface="Segoe UI"/>
                <a:cs typeface="Segoe UI Semilight" panose="020B0402040204020203" pitchFamily="34" charset="0"/>
                <a:hlinkClick r:id="rId8"/>
              </a:rPr>
              <a:t>azure.com/migration/partners</a:t>
            </a:r>
            <a:r>
              <a:rPr lang="en-US" sz="1020" i="1" dirty="0">
                <a:gradFill>
                  <a:gsLst>
                    <a:gs pos="2917">
                      <a:srgbClr val="1A1A1A"/>
                    </a:gs>
                    <a:gs pos="30000">
                      <a:srgbClr val="1A1A1A"/>
                    </a:gs>
                  </a:gsLst>
                  <a:lin ang="5400000" scaled="0"/>
                </a:gradFill>
                <a:latin typeface="Segoe UI"/>
                <a:cs typeface="Segoe UI Semilight" panose="020B0402040204020203" pitchFamily="34" charset="0"/>
              </a:rPr>
              <a:t> for full list.</a:t>
            </a:r>
          </a:p>
        </p:txBody>
      </p:sp>
      <p:sp>
        <p:nvSpPr>
          <p:cNvPr id="40" name="TextBox 39">
            <a:extLst>
              <a:ext uri="{FF2B5EF4-FFF2-40B4-BE49-F238E27FC236}">
                <a16:creationId xmlns:a16="http://schemas.microsoft.com/office/drawing/2014/main" id="{BCC7923E-CDA5-4410-9FAD-84389FB32142}"/>
              </a:ext>
            </a:extLst>
          </p:cNvPr>
          <p:cNvSpPr txBox="1"/>
          <p:nvPr/>
        </p:nvSpPr>
        <p:spPr>
          <a:xfrm>
            <a:off x="1400786" y="3519555"/>
            <a:ext cx="2795762" cy="576274"/>
          </a:xfrm>
          <a:prstGeom prst="rect">
            <a:avLst/>
          </a:prstGeom>
          <a:noFill/>
        </p:spPr>
        <p:txBody>
          <a:bodyPr wrap="square" lIns="0" tIns="0" rIns="0" bIns="0" rtlCol="0">
            <a:spAutoFit/>
          </a:bodyPr>
          <a:lstStyle/>
          <a:p>
            <a:pPr defTabSz="932563">
              <a:defRPr/>
            </a:pPr>
            <a:r>
              <a:rPr lang="en-US" sz="1836" dirty="0">
                <a:gradFill>
                  <a:gsLst>
                    <a:gs pos="2917">
                      <a:srgbClr val="1A1A1A"/>
                    </a:gs>
                    <a:gs pos="30000">
                      <a:srgbClr val="1A1A1A"/>
                    </a:gs>
                  </a:gsLst>
                  <a:lin ang="5400000" scaled="0"/>
                </a:gradFill>
                <a:latin typeface="Segoe UI"/>
                <a:cs typeface="Segoe UI Semilight" panose="020B0402040204020203" pitchFamily="34" charset="0"/>
              </a:rPr>
              <a:t>A Microsoft Azure branded tool which is free</a:t>
            </a:r>
          </a:p>
        </p:txBody>
      </p:sp>
      <p:sp>
        <p:nvSpPr>
          <p:cNvPr id="43" name="check" title="Icon of a checkmark">
            <a:extLst>
              <a:ext uri="{FF2B5EF4-FFF2-40B4-BE49-F238E27FC236}">
                <a16:creationId xmlns:a16="http://schemas.microsoft.com/office/drawing/2014/main" id="{D9637CBD-61B7-4C57-BF56-8069C382C58F}"/>
              </a:ext>
            </a:extLst>
          </p:cNvPr>
          <p:cNvSpPr>
            <a:spLocks noChangeAspect="1"/>
          </p:cNvSpPr>
          <p:nvPr/>
        </p:nvSpPr>
        <p:spPr bwMode="auto">
          <a:xfrm>
            <a:off x="905537" y="3721872"/>
            <a:ext cx="227148" cy="160393"/>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sp>
        <p:nvSpPr>
          <p:cNvPr id="66" name="TextBox 65">
            <a:extLst>
              <a:ext uri="{FF2B5EF4-FFF2-40B4-BE49-F238E27FC236}">
                <a16:creationId xmlns:a16="http://schemas.microsoft.com/office/drawing/2014/main" id="{03468925-0196-4CA8-8DA0-C6C66C76E599}"/>
              </a:ext>
            </a:extLst>
          </p:cNvPr>
          <p:cNvSpPr txBox="1"/>
          <p:nvPr/>
        </p:nvSpPr>
        <p:spPr>
          <a:xfrm>
            <a:off x="6051717" y="3550946"/>
            <a:ext cx="3331962" cy="800390"/>
          </a:xfrm>
          <a:prstGeom prst="rect">
            <a:avLst/>
          </a:prstGeom>
          <a:noFill/>
        </p:spPr>
        <p:txBody>
          <a:bodyPr wrap="square" lIns="0" tIns="0" rIns="0" bIns="0" rtlCol="0">
            <a:spAutoFit/>
          </a:bodyPr>
          <a:lstStyle/>
          <a:p>
            <a:pPr defTabSz="932563">
              <a:defRPr/>
            </a:pPr>
            <a:r>
              <a:rPr lang="en-US" sz="1836" dirty="0">
                <a:gradFill>
                  <a:gsLst>
                    <a:gs pos="2917">
                      <a:srgbClr val="1A1A1A"/>
                    </a:gs>
                    <a:gs pos="30000">
                      <a:srgbClr val="1A1A1A"/>
                    </a:gs>
                  </a:gsLst>
                  <a:lin ang="5400000" scaled="0"/>
                </a:gradFill>
                <a:latin typeface="Segoe UI"/>
                <a:cs typeface="Segoe UI" panose="020B0502040204020203" pitchFamily="34" charset="0"/>
              </a:rPr>
              <a:t>Assessment of heterogeneous environments </a:t>
            </a:r>
          </a:p>
          <a:p>
            <a:pPr defTabSz="932563">
              <a:defRPr/>
            </a:pPr>
            <a:r>
              <a:rPr lang="en-US" sz="1428" dirty="0">
                <a:gradFill>
                  <a:gsLst>
                    <a:gs pos="2917">
                      <a:srgbClr val="1A1A1A"/>
                    </a:gs>
                    <a:gs pos="30000">
                      <a:srgbClr val="1A1A1A"/>
                    </a:gs>
                  </a:gsLst>
                  <a:lin ang="5400000" scaled="0"/>
                </a:gradFill>
                <a:latin typeface="Segoe UI"/>
                <a:cs typeface="Segoe UI" panose="020B0502040204020203" pitchFamily="34" charset="0"/>
              </a:rPr>
              <a:t>(physical, VMware and Hyper-V)</a:t>
            </a:r>
            <a:endParaRPr lang="en-US" sz="1632" dirty="0">
              <a:gradFill>
                <a:gsLst>
                  <a:gs pos="2917">
                    <a:srgbClr val="1A1A1A"/>
                  </a:gs>
                  <a:gs pos="30000">
                    <a:srgbClr val="1A1A1A"/>
                  </a:gs>
                </a:gsLst>
                <a:lin ang="5400000" scaled="0"/>
              </a:gradFill>
              <a:latin typeface="Segoe UI"/>
              <a:cs typeface="Segoe UI" panose="020B0502040204020203" pitchFamily="34" charset="0"/>
            </a:endParaRPr>
          </a:p>
        </p:txBody>
      </p:sp>
      <p:sp>
        <p:nvSpPr>
          <p:cNvPr id="73" name="check" title="Icon of a checkmark">
            <a:extLst>
              <a:ext uri="{FF2B5EF4-FFF2-40B4-BE49-F238E27FC236}">
                <a16:creationId xmlns:a16="http://schemas.microsoft.com/office/drawing/2014/main" id="{6DFA90DC-4965-49C4-9ADF-8540FF3BD061}"/>
              </a:ext>
            </a:extLst>
          </p:cNvPr>
          <p:cNvSpPr>
            <a:spLocks noChangeAspect="1"/>
          </p:cNvSpPr>
          <p:nvPr/>
        </p:nvSpPr>
        <p:spPr bwMode="auto">
          <a:xfrm>
            <a:off x="11599454" y="3721872"/>
            <a:ext cx="227148" cy="160393"/>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sp>
        <p:nvSpPr>
          <p:cNvPr id="42" name="TextBox 41">
            <a:extLst>
              <a:ext uri="{FF2B5EF4-FFF2-40B4-BE49-F238E27FC236}">
                <a16:creationId xmlns:a16="http://schemas.microsoft.com/office/drawing/2014/main" id="{5AC6725D-1B50-44C2-9E56-7606E640AFE8}"/>
              </a:ext>
            </a:extLst>
          </p:cNvPr>
          <p:cNvSpPr txBox="1"/>
          <p:nvPr/>
        </p:nvSpPr>
        <p:spPr>
          <a:xfrm>
            <a:off x="1374579" y="4594797"/>
            <a:ext cx="3923333" cy="282513"/>
          </a:xfrm>
          <a:prstGeom prst="rect">
            <a:avLst/>
          </a:prstGeom>
          <a:noFill/>
        </p:spPr>
        <p:txBody>
          <a:bodyPr wrap="square" lIns="0" tIns="0" rIns="0" bIns="0" rtlCol="0">
            <a:spAutoFit/>
          </a:bodyPr>
          <a:lstStyle/>
          <a:p>
            <a:pPr defTabSz="932563">
              <a:defRPr/>
            </a:pPr>
            <a:r>
              <a:rPr lang="en-US" dirty="0">
                <a:gradFill>
                  <a:gsLst>
                    <a:gs pos="2917">
                      <a:srgbClr val="1A1A1A"/>
                    </a:gs>
                    <a:gs pos="30000">
                      <a:srgbClr val="1A1A1A"/>
                    </a:gs>
                  </a:gsLst>
                  <a:lin ang="5400000" scaled="0"/>
                </a:gradFill>
                <a:latin typeface="Segoe UI"/>
                <a:cs typeface="Segoe UI Semilight" panose="020B0402040204020203" pitchFamily="34" charset="0"/>
              </a:rPr>
              <a:t>Assessment of VMware environments</a:t>
            </a:r>
            <a:r>
              <a:rPr lang="en-US" baseline="30000" dirty="0">
                <a:gradFill>
                  <a:gsLst>
                    <a:gs pos="2917">
                      <a:srgbClr val="1A1A1A"/>
                    </a:gs>
                    <a:gs pos="30000">
                      <a:srgbClr val="1A1A1A"/>
                    </a:gs>
                  </a:gsLst>
                  <a:lin ang="5400000" scaled="0"/>
                </a:gradFill>
                <a:latin typeface="Segoe UI"/>
                <a:cs typeface="Segoe UI Semilight" panose="020B0402040204020203" pitchFamily="34" charset="0"/>
              </a:rPr>
              <a:t>1</a:t>
            </a:r>
            <a:endParaRPr lang="en-US" sz="1836" baseline="30000" dirty="0">
              <a:gradFill>
                <a:gsLst>
                  <a:gs pos="2917">
                    <a:srgbClr val="1A1A1A"/>
                  </a:gs>
                  <a:gs pos="30000">
                    <a:srgbClr val="1A1A1A"/>
                  </a:gs>
                </a:gsLst>
                <a:lin ang="5400000" scaled="0"/>
              </a:gradFill>
              <a:latin typeface="Segoe UI"/>
              <a:cs typeface="Segoe UI Semilight" panose="020B0402040204020203" pitchFamily="34" charset="0"/>
            </a:endParaRPr>
          </a:p>
        </p:txBody>
      </p:sp>
      <p:sp>
        <p:nvSpPr>
          <p:cNvPr id="44" name="check" title="Icon of a checkmark">
            <a:extLst>
              <a:ext uri="{FF2B5EF4-FFF2-40B4-BE49-F238E27FC236}">
                <a16:creationId xmlns:a16="http://schemas.microsoft.com/office/drawing/2014/main" id="{1AA78ED7-0106-4CAC-AF1A-FCF38A37D192}"/>
              </a:ext>
            </a:extLst>
          </p:cNvPr>
          <p:cNvSpPr>
            <a:spLocks noChangeAspect="1"/>
          </p:cNvSpPr>
          <p:nvPr/>
        </p:nvSpPr>
        <p:spPr bwMode="auto">
          <a:xfrm>
            <a:off x="879331" y="4655856"/>
            <a:ext cx="227148" cy="160393"/>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sp>
        <p:nvSpPr>
          <p:cNvPr id="67" name="TextBox 66">
            <a:extLst>
              <a:ext uri="{FF2B5EF4-FFF2-40B4-BE49-F238E27FC236}">
                <a16:creationId xmlns:a16="http://schemas.microsoft.com/office/drawing/2014/main" id="{764BDDA4-F838-4F9A-A2F1-265F21DDE5DE}"/>
              </a:ext>
            </a:extLst>
          </p:cNvPr>
          <p:cNvSpPr txBox="1"/>
          <p:nvPr/>
        </p:nvSpPr>
        <p:spPr>
          <a:xfrm>
            <a:off x="6051718" y="4610493"/>
            <a:ext cx="3991316" cy="288137"/>
          </a:xfrm>
          <a:prstGeom prst="rect">
            <a:avLst/>
          </a:prstGeom>
          <a:noFill/>
        </p:spPr>
        <p:txBody>
          <a:bodyPr wrap="square" lIns="0" tIns="0" rIns="0" bIns="0" rtlCol="0">
            <a:spAutoFit/>
          </a:bodyPr>
          <a:lstStyle/>
          <a:p>
            <a:pPr defTabSz="932563">
              <a:defRPr/>
            </a:pPr>
            <a:r>
              <a:rPr lang="en-US" sz="1836">
                <a:gradFill>
                  <a:gsLst>
                    <a:gs pos="2917">
                      <a:srgbClr val="1A1A1A"/>
                    </a:gs>
                    <a:gs pos="30000">
                      <a:srgbClr val="1A1A1A"/>
                    </a:gs>
                  </a:gsLst>
                  <a:lin ang="5400000" scaled="0"/>
                </a:gradFill>
                <a:latin typeface="Segoe UI"/>
                <a:cs typeface="Segoe UI" panose="020B0502040204020203" pitchFamily="34" charset="0"/>
              </a:rPr>
              <a:t>Agentless dependency visualization</a:t>
            </a:r>
          </a:p>
        </p:txBody>
      </p:sp>
      <p:sp>
        <p:nvSpPr>
          <p:cNvPr id="74" name="check" title="Icon of a checkmark">
            <a:extLst>
              <a:ext uri="{FF2B5EF4-FFF2-40B4-BE49-F238E27FC236}">
                <a16:creationId xmlns:a16="http://schemas.microsoft.com/office/drawing/2014/main" id="{EA424A4D-A673-493B-899E-570A2462BCEE}"/>
              </a:ext>
            </a:extLst>
          </p:cNvPr>
          <p:cNvSpPr>
            <a:spLocks noChangeAspect="1"/>
          </p:cNvSpPr>
          <p:nvPr/>
        </p:nvSpPr>
        <p:spPr bwMode="auto">
          <a:xfrm>
            <a:off x="11599454" y="4655856"/>
            <a:ext cx="227148" cy="160393"/>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sp>
        <p:nvSpPr>
          <p:cNvPr id="46" name="TextBox 45">
            <a:extLst>
              <a:ext uri="{FF2B5EF4-FFF2-40B4-BE49-F238E27FC236}">
                <a16:creationId xmlns:a16="http://schemas.microsoft.com/office/drawing/2014/main" id="{C026A464-9CB8-4D9B-B941-393E93061B3C}"/>
              </a:ext>
            </a:extLst>
          </p:cNvPr>
          <p:cNvSpPr txBox="1"/>
          <p:nvPr/>
        </p:nvSpPr>
        <p:spPr>
          <a:xfrm>
            <a:off x="1400786" y="5387525"/>
            <a:ext cx="3405232" cy="565027"/>
          </a:xfrm>
          <a:prstGeom prst="rect">
            <a:avLst/>
          </a:prstGeom>
          <a:noFill/>
        </p:spPr>
        <p:txBody>
          <a:bodyPr wrap="square" lIns="0" tIns="0" rIns="0" bIns="0" rtlCol="0">
            <a:spAutoFit/>
          </a:bodyPr>
          <a:lstStyle/>
          <a:p>
            <a:pPr defTabSz="932563">
              <a:defRPr/>
            </a:pPr>
            <a:r>
              <a:rPr lang="en-US" dirty="0">
                <a:gradFill>
                  <a:gsLst>
                    <a:gs pos="2917">
                      <a:srgbClr val="1A1A1A"/>
                    </a:gs>
                    <a:gs pos="30000">
                      <a:srgbClr val="1A1A1A"/>
                    </a:gs>
                  </a:gsLst>
                  <a:lin ang="5400000" scaled="0"/>
                </a:gradFill>
                <a:latin typeface="Segoe UI"/>
                <a:cs typeface="Segoe UI Semilight" panose="020B0402040204020203" pitchFamily="34" charset="0"/>
              </a:rPr>
              <a:t>Assessments of brand new Azure platform functionality</a:t>
            </a:r>
            <a:endParaRPr lang="en-US" sz="1836" dirty="0">
              <a:gradFill>
                <a:gsLst>
                  <a:gs pos="2917">
                    <a:srgbClr val="1A1A1A"/>
                  </a:gs>
                  <a:gs pos="30000">
                    <a:srgbClr val="1A1A1A"/>
                  </a:gs>
                </a:gsLst>
                <a:lin ang="5400000" scaled="0"/>
              </a:gradFill>
              <a:latin typeface="Segoe UI"/>
              <a:cs typeface="Segoe UI Semilight" panose="020B0402040204020203" pitchFamily="34" charset="0"/>
            </a:endParaRPr>
          </a:p>
        </p:txBody>
      </p:sp>
      <p:sp>
        <p:nvSpPr>
          <p:cNvPr id="47" name="check" title="Icon of a checkmark">
            <a:extLst>
              <a:ext uri="{FF2B5EF4-FFF2-40B4-BE49-F238E27FC236}">
                <a16:creationId xmlns:a16="http://schemas.microsoft.com/office/drawing/2014/main" id="{A806A42B-27A6-4169-A581-7B5076244FCB}"/>
              </a:ext>
            </a:extLst>
          </p:cNvPr>
          <p:cNvSpPr>
            <a:spLocks noChangeAspect="1"/>
          </p:cNvSpPr>
          <p:nvPr/>
        </p:nvSpPr>
        <p:spPr bwMode="auto">
          <a:xfrm>
            <a:off x="905537" y="5589842"/>
            <a:ext cx="227148" cy="160393"/>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cxnSp>
        <p:nvCxnSpPr>
          <p:cNvPr id="80" name="Straight Connector 79">
            <a:extLst>
              <a:ext uri="{FF2B5EF4-FFF2-40B4-BE49-F238E27FC236}">
                <a16:creationId xmlns:a16="http://schemas.microsoft.com/office/drawing/2014/main" id="{0E743DAB-EA22-4321-B256-1F1CF66E164E}"/>
              </a:ext>
            </a:extLst>
          </p:cNvPr>
          <p:cNvCxnSpPr/>
          <p:nvPr/>
        </p:nvCxnSpPr>
        <p:spPr>
          <a:xfrm>
            <a:off x="5866466" y="3421897"/>
            <a:ext cx="6086464" cy="0"/>
          </a:xfrm>
          <a:prstGeom prst="line">
            <a:avLst/>
          </a:prstGeom>
          <a:ln w="9525">
            <a:solidFill>
              <a:schemeClr val="bg1">
                <a:lumMod val="75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DE078815-F1E9-4860-941D-08A34BD24907}"/>
              </a:ext>
            </a:extLst>
          </p:cNvPr>
          <p:cNvPicPr>
            <a:picLocks noChangeAspect="1"/>
          </p:cNvPicPr>
          <p:nvPr/>
        </p:nvPicPr>
        <p:blipFill>
          <a:blip r:embed="rId9"/>
          <a:stretch>
            <a:fillRect/>
          </a:stretch>
        </p:blipFill>
        <p:spPr>
          <a:xfrm>
            <a:off x="9809331" y="2939004"/>
            <a:ext cx="1092889" cy="256048"/>
          </a:xfrm>
          <a:prstGeom prst="rect">
            <a:avLst/>
          </a:prstGeom>
        </p:spPr>
      </p:pic>
      <p:cxnSp>
        <p:nvCxnSpPr>
          <p:cNvPr id="29" name="Straight Connector 28">
            <a:extLst>
              <a:ext uri="{FF2B5EF4-FFF2-40B4-BE49-F238E27FC236}">
                <a16:creationId xmlns:a16="http://schemas.microsoft.com/office/drawing/2014/main" id="{F0736EF4-0C69-4BD6-B395-1ACD9AAE9E96}"/>
              </a:ext>
            </a:extLst>
          </p:cNvPr>
          <p:cNvCxnSpPr>
            <a:cxnSpLocks/>
          </p:cNvCxnSpPr>
          <p:nvPr/>
        </p:nvCxnSpPr>
        <p:spPr>
          <a:xfrm>
            <a:off x="11136502" y="3421897"/>
            <a:ext cx="0" cy="2814185"/>
          </a:xfrm>
          <a:prstGeom prst="line">
            <a:avLst/>
          </a:prstGeom>
          <a:ln w="9525">
            <a:solidFill>
              <a:schemeClr val="bg1">
                <a:lumMod val="75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2" name="check" title="Icon of a checkmark">
            <a:extLst>
              <a:ext uri="{FF2B5EF4-FFF2-40B4-BE49-F238E27FC236}">
                <a16:creationId xmlns:a16="http://schemas.microsoft.com/office/drawing/2014/main" id="{1031F027-B2BB-4F69-B350-0FEA235B6870}"/>
              </a:ext>
            </a:extLst>
          </p:cNvPr>
          <p:cNvSpPr>
            <a:spLocks noChangeAspect="1"/>
          </p:cNvSpPr>
          <p:nvPr/>
        </p:nvSpPr>
        <p:spPr bwMode="auto">
          <a:xfrm>
            <a:off x="10270829" y="3731336"/>
            <a:ext cx="227148" cy="160393"/>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66816226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062369DE-D250-4746-8B5D-F001BAB8F2F7}"/>
              </a:ext>
            </a:extLst>
          </p:cNvPr>
          <p:cNvCxnSpPr>
            <a:cxnSpLocks/>
          </p:cNvCxnSpPr>
          <p:nvPr/>
        </p:nvCxnSpPr>
        <p:spPr>
          <a:xfrm flipV="1">
            <a:off x="649016" y="1516062"/>
            <a:ext cx="0" cy="5478465"/>
          </a:xfrm>
          <a:prstGeom prst="line">
            <a:avLst/>
          </a:prstGeom>
          <a:ln w="635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3ED37230-A785-441C-8BC7-2377408D917E}"/>
              </a:ext>
            </a:extLst>
          </p:cNvPr>
          <p:cNvSpPr/>
          <p:nvPr/>
        </p:nvSpPr>
        <p:spPr bwMode="auto">
          <a:xfrm>
            <a:off x="0" y="677862"/>
            <a:ext cx="3375343" cy="7619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4400" b="1" dirty="0"/>
              <a:t>AGENDA</a:t>
            </a:r>
            <a:endParaRPr lang="en-IN" sz="4400" b="1"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3" name="Table 2">
            <a:extLst>
              <a:ext uri="{FF2B5EF4-FFF2-40B4-BE49-F238E27FC236}">
                <a16:creationId xmlns:a16="http://schemas.microsoft.com/office/drawing/2014/main" id="{DAC1F4D9-7459-4CFF-AE82-30D64899E589}"/>
              </a:ext>
            </a:extLst>
          </p:cNvPr>
          <p:cNvGraphicFramePr>
            <a:graphicFrameLocks noGrp="1"/>
          </p:cNvGraphicFramePr>
          <p:nvPr>
            <p:extLst>
              <p:ext uri="{D42A27DB-BD31-4B8C-83A1-F6EECF244321}">
                <p14:modId xmlns:p14="http://schemas.microsoft.com/office/powerpoint/2010/main" val="2583734447"/>
              </p:ext>
            </p:extLst>
          </p:nvPr>
        </p:nvGraphicFramePr>
        <p:xfrm>
          <a:off x="2332037" y="1931531"/>
          <a:ext cx="5767946" cy="3170892"/>
        </p:xfrm>
        <a:graphic>
          <a:graphicData uri="http://schemas.openxmlformats.org/drawingml/2006/table">
            <a:tbl>
              <a:tblPr firstRow="1" firstCol="1" bandRow="1">
                <a:tableStyleId>{5C22544A-7EE6-4342-B048-85BDC9FD1C3A}</a:tableStyleId>
              </a:tblPr>
              <a:tblGrid>
                <a:gridCol w="5767946">
                  <a:extLst>
                    <a:ext uri="{9D8B030D-6E8A-4147-A177-3AD203B41FA5}">
                      <a16:colId xmlns:a16="http://schemas.microsoft.com/office/drawing/2014/main" val="383853204"/>
                    </a:ext>
                  </a:extLst>
                </a:gridCol>
              </a:tblGrid>
              <a:tr h="454719">
                <a:tc>
                  <a:txBody>
                    <a:bodyPr/>
                    <a:lstStyle/>
                    <a:p>
                      <a:pPr marL="0" marR="0">
                        <a:spcBef>
                          <a:spcPts val="0"/>
                        </a:spcBef>
                        <a:spcAft>
                          <a:spcPts val="0"/>
                        </a:spcAft>
                      </a:pPr>
                      <a:r>
                        <a:rPr lang="en-US" sz="3200" dirty="0">
                          <a:effectLst/>
                          <a:latin typeface="Calibri" panose="020F0502020204030204" pitchFamily="34" charset="0"/>
                          <a:ea typeface="Calibri" panose="020F0502020204030204" pitchFamily="34" charset="0"/>
                        </a:rPr>
                        <a:t>Agenda</a:t>
                      </a:r>
                    </a:p>
                  </a:txBody>
                  <a:tcPr marL="93345" marR="93345" marT="46355" marB="46355"/>
                </a:tc>
                <a:extLst>
                  <a:ext uri="{0D108BD9-81ED-4DB2-BD59-A6C34878D82A}">
                    <a16:rowId xmlns:a16="http://schemas.microsoft.com/office/drawing/2014/main" val="692777592"/>
                  </a:ext>
                </a:extLst>
              </a:tr>
              <a:tr h="607120">
                <a:tc>
                  <a:txBody>
                    <a:bodyPr/>
                    <a:lstStyle/>
                    <a:p>
                      <a:pPr marL="0" marR="0">
                        <a:spcBef>
                          <a:spcPts val="0"/>
                        </a:spcBef>
                        <a:spcAft>
                          <a:spcPts val="0"/>
                        </a:spcAft>
                      </a:pPr>
                      <a:r>
                        <a:rPr lang="en-US" sz="1800" dirty="0">
                          <a:effectLst/>
                        </a:rPr>
                        <a:t>DC modernization Big picture </a:t>
                      </a:r>
                      <a:endParaRPr lang="en-US" sz="1800" dirty="0">
                        <a:effectLst/>
                        <a:latin typeface="Calibri" panose="020F0502020204030204" pitchFamily="34" charset="0"/>
                        <a:ea typeface="Calibri" panose="020F0502020204030204" pitchFamily="34" charset="0"/>
                      </a:endParaRPr>
                    </a:p>
                  </a:txBody>
                  <a:tcPr marL="93345" marR="93345" marT="46355" marB="46355"/>
                </a:tc>
                <a:extLst>
                  <a:ext uri="{0D108BD9-81ED-4DB2-BD59-A6C34878D82A}">
                    <a16:rowId xmlns:a16="http://schemas.microsoft.com/office/drawing/2014/main" val="2631229304"/>
                  </a:ext>
                </a:extLst>
              </a:tr>
              <a:tr h="607120">
                <a:tc>
                  <a:txBody>
                    <a:bodyPr/>
                    <a:lstStyle/>
                    <a:p>
                      <a:pPr marL="0" marR="0" lvl="0" indent="0" algn="l" defTabSz="932597" rtl="0" eaLnBrk="1" fontAlgn="auto" latinLnBrk="0" hangingPunct="1">
                        <a:lnSpc>
                          <a:spcPct val="100000"/>
                        </a:lnSpc>
                        <a:spcBef>
                          <a:spcPts val="0"/>
                        </a:spcBef>
                        <a:spcAft>
                          <a:spcPts val="0"/>
                        </a:spcAft>
                        <a:buClrTx/>
                        <a:buSzTx/>
                        <a:buFontTx/>
                        <a:buNone/>
                        <a:tabLst/>
                        <a:defRPr/>
                      </a:pPr>
                      <a:r>
                        <a:rPr lang="en-US" sz="1800" dirty="0">
                          <a:effectLst/>
                        </a:rPr>
                        <a:t>DC Assessment using Microsoft and 3</a:t>
                      </a:r>
                      <a:r>
                        <a:rPr lang="en-US" sz="1800" baseline="30000" dirty="0">
                          <a:effectLst/>
                        </a:rPr>
                        <a:t>rd</a:t>
                      </a:r>
                      <a:r>
                        <a:rPr lang="en-US" sz="1800" dirty="0">
                          <a:effectLst/>
                        </a:rPr>
                        <a:t> party tools </a:t>
                      </a: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a:txBody>
                  <a:tcPr marL="93345" marR="93345" marT="46355" marB="46355"/>
                </a:tc>
                <a:extLst>
                  <a:ext uri="{0D108BD9-81ED-4DB2-BD59-A6C34878D82A}">
                    <a16:rowId xmlns:a16="http://schemas.microsoft.com/office/drawing/2014/main" val="4251004442"/>
                  </a:ext>
                </a:extLst>
              </a:tr>
              <a:tr h="700682">
                <a:tc>
                  <a:txBody>
                    <a:bodyPr/>
                    <a:lstStyle/>
                    <a:p>
                      <a:pPr marL="0" marR="0">
                        <a:spcBef>
                          <a:spcPts val="0"/>
                        </a:spcBef>
                        <a:spcAft>
                          <a:spcPts val="0"/>
                        </a:spcAft>
                      </a:pPr>
                      <a:r>
                        <a:rPr lang="en-US" sz="1800" dirty="0">
                          <a:effectLst/>
                        </a:rPr>
                        <a:t>C3 DC migration assessment in depth { Assessment pitch , Azure pitch , Deliverables and expectation }</a:t>
                      </a:r>
                      <a:endParaRPr lang="en-US" sz="1800" dirty="0">
                        <a:effectLst/>
                        <a:latin typeface="Calibri" panose="020F0502020204030204" pitchFamily="34" charset="0"/>
                        <a:ea typeface="Calibri" panose="020F0502020204030204" pitchFamily="34" charset="0"/>
                      </a:endParaRPr>
                    </a:p>
                  </a:txBody>
                  <a:tcPr marL="93345" marR="93345" marT="46355" marB="46355"/>
                </a:tc>
                <a:extLst>
                  <a:ext uri="{0D108BD9-81ED-4DB2-BD59-A6C34878D82A}">
                    <a16:rowId xmlns:a16="http://schemas.microsoft.com/office/drawing/2014/main" val="297346239"/>
                  </a:ext>
                </a:extLst>
              </a:tr>
              <a:tr h="607120">
                <a:tc>
                  <a:txBody>
                    <a:bodyPr/>
                    <a:lstStyle/>
                    <a:p>
                      <a:pPr marL="0" marR="0">
                        <a:spcBef>
                          <a:spcPts val="0"/>
                        </a:spcBef>
                        <a:spcAft>
                          <a:spcPts val="0"/>
                        </a:spcAft>
                      </a:pPr>
                      <a:r>
                        <a:rPr lang="en-US" sz="1800" dirty="0">
                          <a:effectLst/>
                        </a:rPr>
                        <a:t>C3 DC migration assessment proposal walkthrough                  </a:t>
                      </a:r>
                      <a:endParaRPr lang="en-US" sz="1800" dirty="0">
                        <a:effectLst/>
                        <a:latin typeface="Calibri" panose="020F0502020204030204" pitchFamily="34" charset="0"/>
                        <a:ea typeface="Calibri" panose="020F0502020204030204" pitchFamily="34" charset="0"/>
                      </a:endParaRPr>
                    </a:p>
                  </a:txBody>
                  <a:tcPr marL="93345" marR="93345" marT="46355" marB="46355"/>
                </a:tc>
                <a:extLst>
                  <a:ext uri="{0D108BD9-81ED-4DB2-BD59-A6C34878D82A}">
                    <a16:rowId xmlns:a16="http://schemas.microsoft.com/office/drawing/2014/main" val="2860672369"/>
                  </a:ext>
                </a:extLst>
              </a:tr>
            </a:tbl>
          </a:graphicData>
        </a:graphic>
      </p:graphicFrame>
    </p:spTree>
    <p:extLst>
      <p:ext uri="{BB962C8B-B14F-4D97-AF65-F5344CB8AC3E}">
        <p14:creationId xmlns:p14="http://schemas.microsoft.com/office/powerpoint/2010/main" val="3615463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Title 16"/>
          <p:cNvSpPr>
            <a:spLocks noGrp="1"/>
          </p:cNvSpPr>
          <p:nvPr>
            <p:ph type="title"/>
          </p:nvPr>
        </p:nvSpPr>
        <p:spPr>
          <a:xfrm>
            <a:off x="600855" y="466301"/>
            <a:ext cx="11237870" cy="565027"/>
          </a:xfrm>
        </p:spPr>
        <p:txBody>
          <a:bodyPr/>
          <a:lstStyle/>
          <a:p>
            <a:r>
              <a:rPr lang="en-US" dirty="0"/>
              <a:t>Assessment Tools Comparison</a:t>
            </a:r>
          </a:p>
        </p:txBody>
      </p:sp>
      <p:graphicFrame>
        <p:nvGraphicFramePr>
          <p:cNvPr id="4" name="Table 3">
            <a:extLst>
              <a:ext uri="{FF2B5EF4-FFF2-40B4-BE49-F238E27FC236}">
                <a16:creationId xmlns:a16="http://schemas.microsoft.com/office/drawing/2014/main" id="{F8C9D519-8807-4741-9D94-5EC3E673FD06}"/>
              </a:ext>
            </a:extLst>
          </p:cNvPr>
          <p:cNvGraphicFramePr>
            <a:graphicFrameLocks noGrp="1"/>
          </p:cNvGraphicFramePr>
          <p:nvPr>
            <p:extLst/>
          </p:nvPr>
        </p:nvGraphicFramePr>
        <p:xfrm>
          <a:off x="595107" y="1285492"/>
          <a:ext cx="11334714" cy="5517402"/>
        </p:xfrm>
        <a:graphic>
          <a:graphicData uri="http://schemas.openxmlformats.org/drawingml/2006/table">
            <a:tbl>
              <a:tblPr firstRow="1" bandRow="1">
                <a:tableStyleId>{5940675A-B579-460E-94D1-54222C63F5DA}</a:tableStyleId>
              </a:tblPr>
              <a:tblGrid>
                <a:gridCol w="1889119">
                  <a:extLst>
                    <a:ext uri="{9D8B030D-6E8A-4147-A177-3AD203B41FA5}">
                      <a16:colId xmlns:a16="http://schemas.microsoft.com/office/drawing/2014/main" val="3111395318"/>
                    </a:ext>
                  </a:extLst>
                </a:gridCol>
                <a:gridCol w="1889119">
                  <a:extLst>
                    <a:ext uri="{9D8B030D-6E8A-4147-A177-3AD203B41FA5}">
                      <a16:colId xmlns:a16="http://schemas.microsoft.com/office/drawing/2014/main" val="1644514372"/>
                    </a:ext>
                  </a:extLst>
                </a:gridCol>
                <a:gridCol w="1889119">
                  <a:extLst>
                    <a:ext uri="{9D8B030D-6E8A-4147-A177-3AD203B41FA5}">
                      <a16:colId xmlns:a16="http://schemas.microsoft.com/office/drawing/2014/main" val="4115429603"/>
                    </a:ext>
                  </a:extLst>
                </a:gridCol>
                <a:gridCol w="1889119">
                  <a:extLst>
                    <a:ext uri="{9D8B030D-6E8A-4147-A177-3AD203B41FA5}">
                      <a16:colId xmlns:a16="http://schemas.microsoft.com/office/drawing/2014/main" val="3214024896"/>
                    </a:ext>
                  </a:extLst>
                </a:gridCol>
                <a:gridCol w="1889119">
                  <a:extLst>
                    <a:ext uri="{9D8B030D-6E8A-4147-A177-3AD203B41FA5}">
                      <a16:colId xmlns:a16="http://schemas.microsoft.com/office/drawing/2014/main" val="4218382263"/>
                    </a:ext>
                  </a:extLst>
                </a:gridCol>
                <a:gridCol w="1889119">
                  <a:extLst>
                    <a:ext uri="{9D8B030D-6E8A-4147-A177-3AD203B41FA5}">
                      <a16:colId xmlns:a16="http://schemas.microsoft.com/office/drawing/2014/main" val="200991190"/>
                    </a:ext>
                  </a:extLst>
                </a:gridCol>
              </a:tblGrid>
              <a:tr h="395892">
                <a:tc>
                  <a:txBody>
                    <a:bodyPr/>
                    <a:lstStyle/>
                    <a:p>
                      <a:r>
                        <a:rPr lang="en-US" sz="1400" b="1" dirty="0">
                          <a:latin typeface="Segoe UI Semilight" panose="020B0402040204020203" pitchFamily="34" charset="0"/>
                          <a:cs typeface="Segoe UI Semilight" panose="020B0402040204020203" pitchFamily="34" charset="0"/>
                        </a:rPr>
                        <a:t>Criteria </a:t>
                      </a:r>
                    </a:p>
                  </a:txBody>
                  <a:tcPr marL="93260" marR="93260" marT="46630" marB="46630">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400" b="1"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400" b="1"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400" b="1"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400" b="1"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400" b="1"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41100503"/>
                  </a:ext>
                </a:extLst>
              </a:tr>
              <a:tr h="421466">
                <a:tc>
                  <a:txBody>
                    <a:bodyPr/>
                    <a:lstStyle/>
                    <a:p>
                      <a:r>
                        <a:rPr lang="en-US" sz="1200" i="1" dirty="0">
                          <a:latin typeface="Segoe UI Semilight" panose="020B0402040204020203" pitchFamily="34" charset="0"/>
                          <a:cs typeface="Segoe UI Semilight" panose="020B0402040204020203" pitchFamily="34" charset="0"/>
                        </a:rPr>
                        <a:t>Free</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14694633"/>
                  </a:ext>
                </a:extLst>
              </a:tr>
              <a:tr h="489061">
                <a:tc>
                  <a:txBody>
                    <a:bodyPr/>
                    <a:lstStyle/>
                    <a:p>
                      <a:r>
                        <a:rPr lang="en-US" sz="1200" i="1" dirty="0">
                          <a:latin typeface="Segoe UI Semilight" panose="020B0402040204020203" pitchFamily="34" charset="0"/>
                          <a:cs typeface="Segoe UI Semilight" panose="020B0402040204020203" pitchFamily="34" charset="0"/>
                        </a:rPr>
                        <a:t>Agentless data collection</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88759172"/>
                  </a:ext>
                </a:extLst>
              </a:tr>
              <a:tr h="445708">
                <a:tc>
                  <a:txBody>
                    <a:bodyPr/>
                    <a:lstStyle/>
                    <a:p>
                      <a:r>
                        <a:rPr lang="en-US" sz="1200" i="1" dirty="0">
                          <a:latin typeface="Segoe UI Semilight" panose="020B0402040204020203" pitchFamily="34" charset="0"/>
                          <a:cs typeface="Segoe UI Semilight" panose="020B0402040204020203" pitchFamily="34" charset="0"/>
                        </a:rPr>
                        <a:t>Support for VMware</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92271577"/>
                  </a:ext>
                </a:extLst>
              </a:tr>
              <a:tr h="466302">
                <a:tc>
                  <a:txBody>
                    <a:bodyPr/>
                    <a:lstStyle/>
                    <a:p>
                      <a:r>
                        <a:rPr lang="en-US" sz="1200" i="1" dirty="0">
                          <a:latin typeface="Segoe UI Semilight" panose="020B0402040204020203" pitchFamily="34" charset="0"/>
                          <a:cs typeface="Segoe UI Semilight" panose="020B0402040204020203" pitchFamily="34" charset="0"/>
                        </a:rPr>
                        <a:t>Support for Hyper-V</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Segoe UI Semilight" panose="020B0402040204020203" pitchFamily="34" charset="0"/>
                        <a:ea typeface="+mn-ea"/>
                        <a:cs typeface="Segoe UI Semilight" panose="020B0402040204020203" pitchFamily="34" charset="0"/>
                      </a:endParaRPr>
                    </a:p>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b="1" i="1" kern="1200" dirty="0">
                          <a:solidFill>
                            <a:schemeClr val="tx1"/>
                          </a:solidFill>
                          <a:latin typeface="Segoe UI Semilight" panose="020B0402040204020203" pitchFamily="34" charset="0"/>
                          <a:ea typeface="+mn-ea"/>
                          <a:cs typeface="Segoe UI Semilight" panose="020B0402040204020203" pitchFamily="34" charset="0"/>
                        </a:rPr>
                        <a:t>Coming soon</a:t>
                      </a: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63250488"/>
                  </a:ext>
                </a:extLst>
              </a:tr>
              <a:tr h="466302">
                <a:tc>
                  <a:txBody>
                    <a:bodyPr/>
                    <a:lstStyle/>
                    <a:p>
                      <a:r>
                        <a:rPr lang="en-US" sz="1200" i="1" dirty="0">
                          <a:latin typeface="Segoe UI Semilight" panose="020B0402040204020203" pitchFamily="34" charset="0"/>
                          <a:cs typeface="Segoe UI Semilight" panose="020B0402040204020203" pitchFamily="34" charset="0"/>
                        </a:rPr>
                        <a:t>Support for Physical servers</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100" b="1" i="1" u="none" strike="noStrike" kern="1200" cap="none" spc="0" normalizeH="0" baseline="0" noProof="0" dirty="0">
                        <a:ln>
                          <a:noFill/>
                        </a:ln>
                        <a:solidFill>
                          <a:srgbClr val="1A1A1A"/>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100" b="1" i="1" u="none" strike="noStrike" kern="1200" cap="none" spc="0" normalizeH="0" baseline="0" noProof="0" dirty="0">
                          <a:ln>
                            <a:noFill/>
                          </a:ln>
                          <a:solidFill>
                            <a:srgbClr val="1A1A1A"/>
                          </a:solidFill>
                          <a:effectLst/>
                          <a:uLnTx/>
                          <a:uFillTx/>
                          <a:latin typeface="Segoe UI Semilight" panose="020B0402040204020203" pitchFamily="34" charset="0"/>
                          <a:ea typeface="+mn-ea"/>
                          <a:cs typeface="Segoe UI Semilight" panose="020B0402040204020203" pitchFamily="34" charset="0"/>
                        </a:rPr>
                        <a:t>Coming soon</a:t>
                      </a: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19029289"/>
                  </a:ext>
                </a:extLst>
              </a:tr>
              <a:tr h="474073">
                <a:tc>
                  <a:txBody>
                    <a:bodyPr/>
                    <a:lstStyle/>
                    <a:p>
                      <a:r>
                        <a:rPr lang="en-US" sz="1200" i="1" dirty="0">
                          <a:latin typeface="Segoe UI Semilight" panose="020B0402040204020203" pitchFamily="34" charset="0"/>
                          <a:cs typeface="Segoe UI Semilight" panose="020B0402040204020203" pitchFamily="34" charset="0"/>
                        </a:rPr>
                        <a:t>Dependency visualization</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p>
                      <a:pPr algn="ctr"/>
                      <a:r>
                        <a:rPr lang="en-US" sz="1100" b="1" i="1" dirty="0">
                          <a:latin typeface="Segoe UI Semilight" panose="020B0402040204020203" pitchFamily="34" charset="0"/>
                          <a:cs typeface="Segoe UI Semilight" panose="020B0402040204020203" pitchFamily="34" charset="0"/>
                        </a:rPr>
                        <a:t>leverages 3</a:t>
                      </a:r>
                      <a:r>
                        <a:rPr lang="en-US" sz="1100" b="1" i="1" baseline="30000" dirty="0">
                          <a:latin typeface="Segoe UI Semilight" panose="020B0402040204020203" pitchFamily="34" charset="0"/>
                          <a:cs typeface="Segoe UI Semilight" panose="020B0402040204020203" pitchFamily="34" charset="0"/>
                        </a:rPr>
                        <a:t>rd</a:t>
                      </a:r>
                      <a:r>
                        <a:rPr lang="en-US" sz="1100" b="1" i="1" dirty="0">
                          <a:latin typeface="Segoe UI Semilight" panose="020B0402040204020203" pitchFamily="34" charset="0"/>
                          <a:cs typeface="Segoe UI Semilight" panose="020B0402040204020203" pitchFamily="34" charset="0"/>
                        </a:rPr>
                        <a:t>-party tools</a:t>
                      </a: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0903841"/>
                  </a:ext>
                </a:extLst>
              </a:tr>
              <a:tr h="466302">
                <a:tc>
                  <a:txBody>
                    <a:bodyPr/>
                    <a:lstStyle/>
                    <a:p>
                      <a:r>
                        <a:rPr lang="en-US" sz="1200" i="1" dirty="0">
                          <a:latin typeface="Segoe UI Semilight" panose="020B0402040204020203" pitchFamily="34" charset="0"/>
                          <a:cs typeface="Segoe UI Semilight" panose="020B0402040204020203" pitchFamily="34" charset="0"/>
                        </a:rPr>
                        <a:t>Right-sizing and cost estimation</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8938735"/>
                  </a:ext>
                </a:extLst>
              </a:tr>
              <a:tr h="466302">
                <a:tc>
                  <a:txBody>
                    <a:bodyPr/>
                    <a:lstStyle/>
                    <a:p>
                      <a:r>
                        <a:rPr lang="en-US" sz="1200" i="1" dirty="0">
                          <a:latin typeface="Segoe UI Semilight" panose="020B0402040204020203" pitchFamily="34" charset="0"/>
                          <a:cs typeface="Segoe UI Semilight" panose="020B0402040204020203" pitchFamily="34" charset="0"/>
                        </a:rPr>
                        <a:t>Agentless dependency visualization</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3529864"/>
                  </a:ext>
                </a:extLst>
              </a:tr>
              <a:tr h="475269">
                <a:tc>
                  <a:txBody>
                    <a:bodyPr/>
                    <a:lstStyle/>
                    <a:p>
                      <a:r>
                        <a:rPr lang="en-US" sz="1200" i="1" dirty="0">
                          <a:latin typeface="Segoe UI Semilight" panose="020B0402040204020203" pitchFamily="34" charset="0"/>
                          <a:cs typeface="Segoe UI Semilight" panose="020B0402040204020203" pitchFamily="34" charset="0"/>
                        </a:rPr>
                        <a:t>Reserved instance-based pricing</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11074919"/>
                  </a:ext>
                </a:extLst>
              </a:tr>
              <a:tr h="475269">
                <a:tc>
                  <a:txBody>
                    <a:bodyPr/>
                    <a:lstStyle/>
                    <a:p>
                      <a:r>
                        <a:rPr lang="en-US" sz="1200" i="1" dirty="0">
                          <a:latin typeface="Segoe UI Semilight" panose="020B0402040204020203" pitchFamily="34" charset="0"/>
                          <a:cs typeface="Segoe UI Semilight" panose="020B0402040204020203" pitchFamily="34" charset="0"/>
                        </a:rPr>
                        <a:t>Granular cost analysis</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59709498"/>
                  </a:ext>
                </a:extLst>
              </a:tr>
              <a:tr h="475269">
                <a:tc>
                  <a:txBody>
                    <a:bodyPr/>
                    <a:lstStyle/>
                    <a:p>
                      <a:r>
                        <a:rPr lang="en-US" sz="1200" i="1" dirty="0">
                          <a:latin typeface="Segoe UI Semilight" panose="020B0402040204020203" pitchFamily="34" charset="0"/>
                          <a:cs typeface="Segoe UI Semilight" panose="020B0402040204020203" pitchFamily="34" charset="0"/>
                        </a:rPr>
                        <a:t>Support for new Azure SKUs as they roll out</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083124704"/>
                  </a:ext>
                </a:extLst>
              </a:tr>
            </a:tbl>
          </a:graphicData>
        </a:graphic>
      </p:graphicFrame>
      <p:pic>
        <p:nvPicPr>
          <p:cNvPr id="10" name="Graphic 9">
            <a:extLst>
              <a:ext uri="{FF2B5EF4-FFF2-40B4-BE49-F238E27FC236}">
                <a16:creationId xmlns:a16="http://schemas.microsoft.com/office/drawing/2014/main" id="{35E28F8A-12DD-4DD9-B6B7-25524BCACBB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8" y="2225930"/>
            <a:ext cx="202889" cy="202889"/>
          </a:xfrm>
          <a:prstGeom prst="rect">
            <a:avLst/>
          </a:prstGeom>
        </p:spPr>
      </p:pic>
      <p:pic>
        <p:nvPicPr>
          <p:cNvPr id="11" name="Graphic 10">
            <a:extLst>
              <a:ext uri="{FF2B5EF4-FFF2-40B4-BE49-F238E27FC236}">
                <a16:creationId xmlns:a16="http://schemas.microsoft.com/office/drawing/2014/main" id="{F441279F-C60E-4A7E-B311-3357A243FB2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1" y="2225932"/>
            <a:ext cx="202889" cy="202889"/>
          </a:xfrm>
          <a:prstGeom prst="rect">
            <a:avLst/>
          </a:prstGeom>
        </p:spPr>
      </p:pic>
      <p:pic>
        <p:nvPicPr>
          <p:cNvPr id="12" name="Graphic 11">
            <a:extLst>
              <a:ext uri="{FF2B5EF4-FFF2-40B4-BE49-F238E27FC236}">
                <a16:creationId xmlns:a16="http://schemas.microsoft.com/office/drawing/2014/main" id="{543D9196-06E9-4765-95D7-110D055EE21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1" y="2234899"/>
            <a:ext cx="202889" cy="202889"/>
          </a:xfrm>
          <a:prstGeom prst="rect">
            <a:avLst/>
          </a:prstGeom>
        </p:spPr>
      </p:pic>
      <p:pic>
        <p:nvPicPr>
          <p:cNvPr id="13" name="Graphic 12">
            <a:extLst>
              <a:ext uri="{FF2B5EF4-FFF2-40B4-BE49-F238E27FC236}">
                <a16:creationId xmlns:a16="http://schemas.microsoft.com/office/drawing/2014/main" id="{236540FA-3038-4D73-9402-138B5E497B6D}"/>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14279" y="2234899"/>
            <a:ext cx="202889" cy="202889"/>
          </a:xfrm>
          <a:prstGeom prst="rect">
            <a:avLst/>
          </a:prstGeom>
        </p:spPr>
      </p:pic>
      <p:pic>
        <p:nvPicPr>
          <p:cNvPr id="14" name="Graphic 13">
            <a:extLst>
              <a:ext uri="{FF2B5EF4-FFF2-40B4-BE49-F238E27FC236}">
                <a16:creationId xmlns:a16="http://schemas.microsoft.com/office/drawing/2014/main" id="{F8FA6AFE-60E9-4E0D-BF19-3DAAF644F04E}"/>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7435" y="2234899"/>
            <a:ext cx="202889" cy="202889"/>
          </a:xfrm>
          <a:prstGeom prst="rect">
            <a:avLst/>
          </a:prstGeom>
        </p:spPr>
      </p:pic>
      <p:pic>
        <p:nvPicPr>
          <p:cNvPr id="15" name="Graphic 14">
            <a:extLst>
              <a:ext uri="{FF2B5EF4-FFF2-40B4-BE49-F238E27FC236}">
                <a16:creationId xmlns:a16="http://schemas.microsoft.com/office/drawing/2014/main" id="{F487DB42-2AAD-4C4C-8D00-F764DAF169F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7" y="2690356"/>
            <a:ext cx="202889" cy="202889"/>
          </a:xfrm>
          <a:prstGeom prst="rect">
            <a:avLst/>
          </a:prstGeom>
        </p:spPr>
      </p:pic>
      <p:pic>
        <p:nvPicPr>
          <p:cNvPr id="16" name="Graphic 15">
            <a:extLst>
              <a:ext uri="{FF2B5EF4-FFF2-40B4-BE49-F238E27FC236}">
                <a16:creationId xmlns:a16="http://schemas.microsoft.com/office/drawing/2014/main" id="{AC6B1F06-7E30-4A19-AA42-D90EE0B2C5B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0" y="2690358"/>
            <a:ext cx="202889" cy="202889"/>
          </a:xfrm>
          <a:prstGeom prst="rect">
            <a:avLst/>
          </a:prstGeom>
        </p:spPr>
      </p:pic>
      <p:pic>
        <p:nvPicPr>
          <p:cNvPr id="18" name="Graphic 17">
            <a:extLst>
              <a:ext uri="{FF2B5EF4-FFF2-40B4-BE49-F238E27FC236}">
                <a16:creationId xmlns:a16="http://schemas.microsoft.com/office/drawing/2014/main" id="{08615FFB-FD40-4DE4-BEC6-94C36168549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0" y="2708292"/>
            <a:ext cx="202889" cy="202889"/>
          </a:xfrm>
          <a:prstGeom prst="rect">
            <a:avLst/>
          </a:prstGeom>
        </p:spPr>
      </p:pic>
      <p:pic>
        <p:nvPicPr>
          <p:cNvPr id="19" name="Graphic 18">
            <a:extLst>
              <a:ext uri="{FF2B5EF4-FFF2-40B4-BE49-F238E27FC236}">
                <a16:creationId xmlns:a16="http://schemas.microsoft.com/office/drawing/2014/main" id="{66C17DCB-A4E7-454A-AADC-484B876DAB86}"/>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14278" y="2690358"/>
            <a:ext cx="202889" cy="202889"/>
          </a:xfrm>
          <a:prstGeom prst="rect">
            <a:avLst/>
          </a:prstGeom>
        </p:spPr>
      </p:pic>
      <p:pic>
        <p:nvPicPr>
          <p:cNvPr id="20" name="Graphic 19">
            <a:extLst>
              <a:ext uri="{FF2B5EF4-FFF2-40B4-BE49-F238E27FC236}">
                <a16:creationId xmlns:a16="http://schemas.microsoft.com/office/drawing/2014/main" id="{A4AF03C5-20F8-484B-BE69-18D56289926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7434" y="2690357"/>
            <a:ext cx="202889" cy="202889"/>
          </a:xfrm>
          <a:prstGeom prst="rect">
            <a:avLst/>
          </a:prstGeom>
        </p:spPr>
      </p:pic>
      <p:pic>
        <p:nvPicPr>
          <p:cNvPr id="22" name="Graphic 21">
            <a:extLst>
              <a:ext uri="{FF2B5EF4-FFF2-40B4-BE49-F238E27FC236}">
                <a16:creationId xmlns:a16="http://schemas.microsoft.com/office/drawing/2014/main" id="{2E954CDC-3A4D-4B91-81EB-3FE3DB75A156}"/>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8" y="1788824"/>
            <a:ext cx="202889" cy="202889"/>
          </a:xfrm>
          <a:prstGeom prst="rect">
            <a:avLst/>
          </a:prstGeom>
        </p:spPr>
      </p:pic>
      <p:pic>
        <p:nvPicPr>
          <p:cNvPr id="23" name="Graphic 22">
            <a:extLst>
              <a:ext uri="{FF2B5EF4-FFF2-40B4-BE49-F238E27FC236}">
                <a16:creationId xmlns:a16="http://schemas.microsoft.com/office/drawing/2014/main" id="{FCA74D03-80AB-4D6B-BFB9-BC099362F7B7}"/>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64541" y="1797793"/>
            <a:ext cx="202889" cy="202889"/>
          </a:xfrm>
          <a:prstGeom prst="rect">
            <a:avLst/>
          </a:prstGeom>
        </p:spPr>
      </p:pic>
      <p:pic>
        <p:nvPicPr>
          <p:cNvPr id="24" name="Graphic 23">
            <a:extLst>
              <a:ext uri="{FF2B5EF4-FFF2-40B4-BE49-F238E27FC236}">
                <a16:creationId xmlns:a16="http://schemas.microsoft.com/office/drawing/2014/main" id="{8784FC01-566C-4824-95E5-68A5525B368C}"/>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52861" y="1797793"/>
            <a:ext cx="202889" cy="202889"/>
          </a:xfrm>
          <a:prstGeom prst="rect">
            <a:avLst/>
          </a:prstGeom>
        </p:spPr>
      </p:pic>
      <p:pic>
        <p:nvPicPr>
          <p:cNvPr id="25" name="Graphic 24">
            <a:extLst>
              <a:ext uri="{FF2B5EF4-FFF2-40B4-BE49-F238E27FC236}">
                <a16:creationId xmlns:a16="http://schemas.microsoft.com/office/drawing/2014/main" id="{4451A64F-3909-4B25-B3DC-6C92E7A9A003}"/>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914279" y="1797793"/>
            <a:ext cx="202889" cy="202889"/>
          </a:xfrm>
          <a:prstGeom prst="rect">
            <a:avLst/>
          </a:prstGeom>
        </p:spPr>
      </p:pic>
      <p:pic>
        <p:nvPicPr>
          <p:cNvPr id="26" name="Graphic 25">
            <a:extLst>
              <a:ext uri="{FF2B5EF4-FFF2-40B4-BE49-F238E27FC236}">
                <a16:creationId xmlns:a16="http://schemas.microsoft.com/office/drawing/2014/main" id="{49F9D0CC-65AA-4243-A726-83D5A6F09BD8}"/>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47435" y="1797793"/>
            <a:ext cx="202889" cy="202889"/>
          </a:xfrm>
          <a:prstGeom prst="rect">
            <a:avLst/>
          </a:prstGeom>
        </p:spPr>
      </p:pic>
      <p:pic>
        <p:nvPicPr>
          <p:cNvPr id="32" name="Graphic 31">
            <a:extLst>
              <a:ext uri="{FF2B5EF4-FFF2-40B4-BE49-F238E27FC236}">
                <a16:creationId xmlns:a16="http://schemas.microsoft.com/office/drawing/2014/main" id="{6A2A81DE-2B72-4DB0-A596-420CA252AE81}"/>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0" y="3146760"/>
            <a:ext cx="202889" cy="202889"/>
          </a:xfrm>
          <a:prstGeom prst="rect">
            <a:avLst/>
          </a:prstGeom>
        </p:spPr>
      </p:pic>
      <p:pic>
        <p:nvPicPr>
          <p:cNvPr id="33" name="Graphic 32">
            <a:extLst>
              <a:ext uri="{FF2B5EF4-FFF2-40B4-BE49-F238E27FC236}">
                <a16:creationId xmlns:a16="http://schemas.microsoft.com/office/drawing/2014/main" id="{1206E2E9-9CFE-42C3-8DBF-F6258B7EB1A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0" y="3155727"/>
            <a:ext cx="202889" cy="202889"/>
          </a:xfrm>
          <a:prstGeom prst="rect">
            <a:avLst/>
          </a:prstGeom>
        </p:spPr>
      </p:pic>
      <p:pic>
        <p:nvPicPr>
          <p:cNvPr id="34" name="Graphic 33">
            <a:extLst>
              <a:ext uri="{FF2B5EF4-FFF2-40B4-BE49-F238E27FC236}">
                <a16:creationId xmlns:a16="http://schemas.microsoft.com/office/drawing/2014/main" id="{1C1BFE29-A1A0-4313-AE0A-7343DD8857AA}"/>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14278" y="3155727"/>
            <a:ext cx="202889" cy="202889"/>
          </a:xfrm>
          <a:prstGeom prst="rect">
            <a:avLst/>
          </a:prstGeom>
        </p:spPr>
      </p:pic>
      <p:pic>
        <p:nvPicPr>
          <p:cNvPr id="35" name="Graphic 34">
            <a:extLst>
              <a:ext uri="{FF2B5EF4-FFF2-40B4-BE49-F238E27FC236}">
                <a16:creationId xmlns:a16="http://schemas.microsoft.com/office/drawing/2014/main" id="{C6A03BFE-B287-4EC3-8D1A-71B358679FE9}"/>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7434" y="3155727"/>
            <a:ext cx="202889" cy="202889"/>
          </a:xfrm>
          <a:prstGeom prst="rect">
            <a:avLst/>
          </a:prstGeom>
        </p:spPr>
      </p:pic>
      <p:pic>
        <p:nvPicPr>
          <p:cNvPr id="36" name="Graphic 35">
            <a:extLst>
              <a:ext uri="{FF2B5EF4-FFF2-40B4-BE49-F238E27FC236}">
                <a16:creationId xmlns:a16="http://schemas.microsoft.com/office/drawing/2014/main" id="{709DE77A-E21D-4D0D-9C1A-E49ADB178B4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0" y="3606736"/>
            <a:ext cx="202889" cy="202889"/>
          </a:xfrm>
          <a:prstGeom prst="rect">
            <a:avLst/>
          </a:prstGeom>
        </p:spPr>
      </p:pic>
      <p:pic>
        <p:nvPicPr>
          <p:cNvPr id="37" name="Graphic 36">
            <a:extLst>
              <a:ext uri="{FF2B5EF4-FFF2-40B4-BE49-F238E27FC236}">
                <a16:creationId xmlns:a16="http://schemas.microsoft.com/office/drawing/2014/main" id="{46107504-B564-425F-8227-6721B7E5260E}"/>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0" y="3624670"/>
            <a:ext cx="202889" cy="202889"/>
          </a:xfrm>
          <a:prstGeom prst="rect">
            <a:avLst/>
          </a:prstGeom>
        </p:spPr>
      </p:pic>
      <p:pic>
        <p:nvPicPr>
          <p:cNvPr id="38" name="Graphic 37">
            <a:extLst>
              <a:ext uri="{FF2B5EF4-FFF2-40B4-BE49-F238E27FC236}">
                <a16:creationId xmlns:a16="http://schemas.microsoft.com/office/drawing/2014/main" id="{7F57026E-FE61-4837-A0E0-F5C292103CC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14278" y="3624670"/>
            <a:ext cx="202889" cy="202889"/>
          </a:xfrm>
          <a:prstGeom prst="rect">
            <a:avLst/>
          </a:prstGeom>
        </p:spPr>
      </p:pic>
      <p:pic>
        <p:nvPicPr>
          <p:cNvPr id="39" name="Graphic 38">
            <a:extLst>
              <a:ext uri="{FF2B5EF4-FFF2-40B4-BE49-F238E27FC236}">
                <a16:creationId xmlns:a16="http://schemas.microsoft.com/office/drawing/2014/main" id="{3496930F-F3B4-4994-8072-9AC8EB90F2C1}"/>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7434" y="3624670"/>
            <a:ext cx="202889" cy="202889"/>
          </a:xfrm>
          <a:prstGeom prst="rect">
            <a:avLst/>
          </a:prstGeom>
        </p:spPr>
      </p:pic>
      <p:pic>
        <p:nvPicPr>
          <p:cNvPr id="41" name="Graphic 40">
            <a:extLst>
              <a:ext uri="{FF2B5EF4-FFF2-40B4-BE49-F238E27FC236}">
                <a16:creationId xmlns:a16="http://schemas.microsoft.com/office/drawing/2014/main" id="{ECE14077-97FD-4DDD-AFF8-84B1F9A89E2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8" y="5508603"/>
            <a:ext cx="202889" cy="202889"/>
          </a:xfrm>
          <a:prstGeom prst="rect">
            <a:avLst/>
          </a:prstGeom>
        </p:spPr>
      </p:pic>
      <p:pic>
        <p:nvPicPr>
          <p:cNvPr id="44" name="Graphic 43">
            <a:extLst>
              <a:ext uri="{FF2B5EF4-FFF2-40B4-BE49-F238E27FC236}">
                <a16:creationId xmlns:a16="http://schemas.microsoft.com/office/drawing/2014/main" id="{296B0F4C-1BA0-4F26-BD5D-59864C070FC6}"/>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19202" y="5510395"/>
            <a:ext cx="193041" cy="193041"/>
          </a:xfrm>
          <a:prstGeom prst="rect">
            <a:avLst/>
          </a:prstGeom>
        </p:spPr>
      </p:pic>
      <p:pic>
        <p:nvPicPr>
          <p:cNvPr id="45" name="Graphic 44">
            <a:extLst>
              <a:ext uri="{FF2B5EF4-FFF2-40B4-BE49-F238E27FC236}">
                <a16:creationId xmlns:a16="http://schemas.microsoft.com/office/drawing/2014/main" id="{EA95F345-A8D5-4C26-9938-02007BE1221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7435" y="5505405"/>
            <a:ext cx="202889" cy="202889"/>
          </a:xfrm>
          <a:prstGeom prst="rect">
            <a:avLst/>
          </a:prstGeom>
        </p:spPr>
      </p:pic>
      <p:pic>
        <p:nvPicPr>
          <p:cNvPr id="51" name="Graphic 50">
            <a:extLst>
              <a:ext uri="{FF2B5EF4-FFF2-40B4-BE49-F238E27FC236}">
                <a16:creationId xmlns:a16="http://schemas.microsoft.com/office/drawing/2014/main" id="{E9F9483C-90A2-49E7-9CF0-0ADDCA69F9EA}"/>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55574" y="5508603"/>
            <a:ext cx="202889" cy="202889"/>
          </a:xfrm>
          <a:prstGeom prst="rect">
            <a:avLst/>
          </a:prstGeom>
        </p:spPr>
      </p:pic>
      <p:pic>
        <p:nvPicPr>
          <p:cNvPr id="52" name="Graphic 51">
            <a:extLst>
              <a:ext uri="{FF2B5EF4-FFF2-40B4-BE49-F238E27FC236}">
                <a16:creationId xmlns:a16="http://schemas.microsoft.com/office/drawing/2014/main" id="{B625262A-F2E6-4548-BD8B-E373917C6F2C}"/>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52932" y="5496401"/>
            <a:ext cx="202889" cy="202889"/>
          </a:xfrm>
          <a:prstGeom prst="rect">
            <a:avLst/>
          </a:prstGeom>
        </p:spPr>
      </p:pic>
      <p:pic>
        <p:nvPicPr>
          <p:cNvPr id="59" name="Graphic 58">
            <a:extLst>
              <a:ext uri="{FF2B5EF4-FFF2-40B4-BE49-F238E27FC236}">
                <a16:creationId xmlns:a16="http://schemas.microsoft.com/office/drawing/2014/main" id="{EBFA7634-2A50-4A44-A8CE-A6564DD7688E}"/>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7" y="4089098"/>
            <a:ext cx="202889" cy="202889"/>
          </a:xfrm>
          <a:prstGeom prst="rect">
            <a:avLst/>
          </a:prstGeom>
        </p:spPr>
      </p:pic>
      <p:pic>
        <p:nvPicPr>
          <p:cNvPr id="60" name="Graphic 59">
            <a:extLst>
              <a:ext uri="{FF2B5EF4-FFF2-40B4-BE49-F238E27FC236}">
                <a16:creationId xmlns:a16="http://schemas.microsoft.com/office/drawing/2014/main" id="{B57D02D0-905B-4338-9246-398C6A21BE8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0" y="4089100"/>
            <a:ext cx="202889" cy="202889"/>
          </a:xfrm>
          <a:prstGeom prst="rect">
            <a:avLst/>
          </a:prstGeom>
        </p:spPr>
      </p:pic>
      <p:pic>
        <p:nvPicPr>
          <p:cNvPr id="61" name="Graphic 60">
            <a:extLst>
              <a:ext uri="{FF2B5EF4-FFF2-40B4-BE49-F238E27FC236}">
                <a16:creationId xmlns:a16="http://schemas.microsoft.com/office/drawing/2014/main" id="{C7A067A4-5A64-4C42-BAAF-8A9CA6906BB5}"/>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0" y="4107034"/>
            <a:ext cx="202889" cy="202889"/>
          </a:xfrm>
          <a:prstGeom prst="rect">
            <a:avLst/>
          </a:prstGeom>
        </p:spPr>
      </p:pic>
      <p:pic>
        <p:nvPicPr>
          <p:cNvPr id="63" name="Graphic 62">
            <a:extLst>
              <a:ext uri="{FF2B5EF4-FFF2-40B4-BE49-F238E27FC236}">
                <a16:creationId xmlns:a16="http://schemas.microsoft.com/office/drawing/2014/main" id="{0BAE3284-AA16-4C54-9892-8BF46FF99FA9}"/>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7434" y="4089099"/>
            <a:ext cx="202889" cy="202889"/>
          </a:xfrm>
          <a:prstGeom prst="rect">
            <a:avLst/>
          </a:prstGeom>
        </p:spPr>
      </p:pic>
      <p:pic>
        <p:nvPicPr>
          <p:cNvPr id="64" name="Graphic 63">
            <a:extLst>
              <a:ext uri="{FF2B5EF4-FFF2-40B4-BE49-F238E27FC236}">
                <a16:creationId xmlns:a16="http://schemas.microsoft.com/office/drawing/2014/main" id="{0B5443C0-B946-4978-AD72-F71478CE406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8" y="4563880"/>
            <a:ext cx="202889" cy="202889"/>
          </a:xfrm>
          <a:prstGeom prst="rect">
            <a:avLst/>
          </a:prstGeom>
        </p:spPr>
      </p:pic>
      <p:pic>
        <p:nvPicPr>
          <p:cNvPr id="65" name="Graphic 64">
            <a:extLst>
              <a:ext uri="{FF2B5EF4-FFF2-40B4-BE49-F238E27FC236}">
                <a16:creationId xmlns:a16="http://schemas.microsoft.com/office/drawing/2014/main" id="{ABD0E5DB-5A45-4A1C-B7ED-45E437682DA3}"/>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1" y="5030666"/>
            <a:ext cx="202889" cy="202889"/>
          </a:xfrm>
          <a:prstGeom prst="rect">
            <a:avLst/>
          </a:prstGeom>
        </p:spPr>
      </p:pic>
      <p:pic>
        <p:nvPicPr>
          <p:cNvPr id="66" name="Graphic 65">
            <a:extLst>
              <a:ext uri="{FF2B5EF4-FFF2-40B4-BE49-F238E27FC236}">
                <a16:creationId xmlns:a16="http://schemas.microsoft.com/office/drawing/2014/main" id="{892CF2F5-2C28-479E-97ED-E0B6464764C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1" y="4581816"/>
            <a:ext cx="202889" cy="202889"/>
          </a:xfrm>
          <a:prstGeom prst="rect">
            <a:avLst/>
          </a:prstGeom>
        </p:spPr>
      </p:pic>
      <p:pic>
        <p:nvPicPr>
          <p:cNvPr id="67" name="Graphic 66">
            <a:extLst>
              <a:ext uri="{FF2B5EF4-FFF2-40B4-BE49-F238E27FC236}">
                <a16:creationId xmlns:a16="http://schemas.microsoft.com/office/drawing/2014/main" id="{C3D48AE1-05DD-4F83-BB21-471CDA58CB5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14279" y="4563882"/>
            <a:ext cx="202889" cy="202889"/>
          </a:xfrm>
          <a:prstGeom prst="rect">
            <a:avLst/>
          </a:prstGeom>
        </p:spPr>
      </p:pic>
      <p:pic>
        <p:nvPicPr>
          <p:cNvPr id="68" name="Graphic 67">
            <a:extLst>
              <a:ext uri="{FF2B5EF4-FFF2-40B4-BE49-F238E27FC236}">
                <a16:creationId xmlns:a16="http://schemas.microsoft.com/office/drawing/2014/main" id="{626BB12B-4864-4955-8ED6-85F433036DE3}"/>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7435" y="4563881"/>
            <a:ext cx="202889" cy="202889"/>
          </a:xfrm>
          <a:prstGeom prst="rect">
            <a:avLst/>
          </a:prstGeom>
        </p:spPr>
      </p:pic>
      <p:pic>
        <p:nvPicPr>
          <p:cNvPr id="69" name="Graphic 68">
            <a:extLst>
              <a:ext uri="{FF2B5EF4-FFF2-40B4-BE49-F238E27FC236}">
                <a16:creationId xmlns:a16="http://schemas.microsoft.com/office/drawing/2014/main" id="{51D88A33-D976-4545-BA0D-8697C486B7CC}"/>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213448" y="5031701"/>
            <a:ext cx="202889" cy="202889"/>
          </a:xfrm>
          <a:prstGeom prst="rect">
            <a:avLst/>
          </a:prstGeom>
        </p:spPr>
      </p:pic>
      <p:pic>
        <p:nvPicPr>
          <p:cNvPr id="72" name="Graphic 71">
            <a:extLst>
              <a:ext uri="{FF2B5EF4-FFF2-40B4-BE49-F238E27FC236}">
                <a16:creationId xmlns:a16="http://schemas.microsoft.com/office/drawing/2014/main" id="{7789506C-412F-4529-A5BF-CE300B437E09}"/>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1" y="4563880"/>
            <a:ext cx="202889" cy="202889"/>
          </a:xfrm>
          <a:prstGeom prst="rect">
            <a:avLst/>
          </a:prstGeom>
        </p:spPr>
      </p:pic>
      <p:pic>
        <p:nvPicPr>
          <p:cNvPr id="74" name="Graphic 73">
            <a:extLst>
              <a:ext uri="{FF2B5EF4-FFF2-40B4-BE49-F238E27FC236}">
                <a16:creationId xmlns:a16="http://schemas.microsoft.com/office/drawing/2014/main" id="{A696C129-EA52-4DA0-9E26-10EA96B7A1EE}"/>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14278" y="5030666"/>
            <a:ext cx="202889" cy="202889"/>
          </a:xfrm>
          <a:prstGeom prst="rect">
            <a:avLst/>
          </a:prstGeom>
        </p:spPr>
      </p:pic>
      <p:pic>
        <p:nvPicPr>
          <p:cNvPr id="75" name="Graphic 74">
            <a:extLst>
              <a:ext uri="{FF2B5EF4-FFF2-40B4-BE49-F238E27FC236}">
                <a16:creationId xmlns:a16="http://schemas.microsoft.com/office/drawing/2014/main" id="{3B39B619-A3B6-4252-A92E-FB8889DB482A}"/>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7716" y="5030666"/>
            <a:ext cx="202889" cy="202889"/>
          </a:xfrm>
          <a:prstGeom prst="rect">
            <a:avLst/>
          </a:prstGeom>
        </p:spPr>
      </p:pic>
      <p:pic>
        <p:nvPicPr>
          <p:cNvPr id="76" name="Graphic 75">
            <a:extLst>
              <a:ext uri="{FF2B5EF4-FFF2-40B4-BE49-F238E27FC236}">
                <a16:creationId xmlns:a16="http://schemas.microsoft.com/office/drawing/2014/main" id="{AE2C1B13-0C65-4EAE-9D1B-4549EE72BB6E}"/>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00938" y="6017711"/>
            <a:ext cx="210587" cy="186521"/>
          </a:xfrm>
          <a:prstGeom prst="rect">
            <a:avLst/>
          </a:prstGeom>
        </p:spPr>
      </p:pic>
      <p:pic>
        <p:nvPicPr>
          <p:cNvPr id="77" name="Graphic 76">
            <a:extLst>
              <a:ext uri="{FF2B5EF4-FFF2-40B4-BE49-F238E27FC236}">
                <a16:creationId xmlns:a16="http://schemas.microsoft.com/office/drawing/2014/main" id="{FC38BBDF-96B4-4E4A-9CC2-E18BBE6C0DB2}"/>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065339" y="6007904"/>
            <a:ext cx="210587" cy="186521"/>
          </a:xfrm>
          <a:prstGeom prst="rect">
            <a:avLst/>
          </a:prstGeom>
        </p:spPr>
      </p:pic>
      <p:pic>
        <p:nvPicPr>
          <p:cNvPr id="79" name="Graphic 78">
            <a:extLst>
              <a:ext uri="{FF2B5EF4-FFF2-40B4-BE49-F238E27FC236}">
                <a16:creationId xmlns:a16="http://schemas.microsoft.com/office/drawing/2014/main" id="{6B8DB15B-33E3-44F9-B2B1-742392026037}"/>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839736" y="6017711"/>
            <a:ext cx="210587" cy="186521"/>
          </a:xfrm>
          <a:prstGeom prst="rect">
            <a:avLst/>
          </a:prstGeom>
        </p:spPr>
      </p:pic>
      <p:pic>
        <p:nvPicPr>
          <p:cNvPr id="80" name="Graphic 79">
            <a:extLst>
              <a:ext uri="{FF2B5EF4-FFF2-40B4-BE49-F238E27FC236}">
                <a16:creationId xmlns:a16="http://schemas.microsoft.com/office/drawing/2014/main" id="{A1B7563E-7F3A-4A51-B71F-DCB36C40C9E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14169" y="3081113"/>
            <a:ext cx="210587" cy="186521"/>
          </a:xfrm>
          <a:prstGeom prst="rect">
            <a:avLst/>
          </a:prstGeom>
        </p:spPr>
      </p:pic>
      <p:pic>
        <p:nvPicPr>
          <p:cNvPr id="81" name="Graphic 80">
            <a:extLst>
              <a:ext uri="{FF2B5EF4-FFF2-40B4-BE49-F238E27FC236}">
                <a16:creationId xmlns:a16="http://schemas.microsoft.com/office/drawing/2014/main" id="{59D7020B-0E14-4791-92F7-ECDE45438042}"/>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914278" y="4043032"/>
            <a:ext cx="210587" cy="186521"/>
          </a:xfrm>
          <a:prstGeom prst="rect">
            <a:avLst/>
          </a:prstGeom>
        </p:spPr>
      </p:pic>
      <p:pic>
        <p:nvPicPr>
          <p:cNvPr id="54" name="Graphic 53">
            <a:extLst>
              <a:ext uri="{FF2B5EF4-FFF2-40B4-BE49-F238E27FC236}">
                <a16:creationId xmlns:a16="http://schemas.microsoft.com/office/drawing/2014/main" id="{15336FC8-D99F-493D-95D6-003BD01E6831}"/>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23686" y="3528186"/>
            <a:ext cx="210587" cy="186521"/>
          </a:xfrm>
          <a:prstGeom prst="rect">
            <a:avLst/>
          </a:prstGeom>
        </p:spPr>
      </p:pic>
      <p:pic>
        <p:nvPicPr>
          <p:cNvPr id="57" name="Picture 2" descr="Image result for azure migrate transparent logo">
            <a:extLst>
              <a:ext uri="{FF2B5EF4-FFF2-40B4-BE49-F238E27FC236}">
                <a16:creationId xmlns:a16="http://schemas.microsoft.com/office/drawing/2014/main" id="{2D8E14FB-4561-42F5-A06A-4EBBD1AD30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009888" y="1178290"/>
            <a:ext cx="602854" cy="316499"/>
          </a:xfrm>
          <a:prstGeom prst="rect">
            <a:avLst/>
          </a:prstGeom>
          <a:noFill/>
          <a:extLst>
            <a:ext uri="{909E8E84-426E-40DD-AFC4-6F175D3DCCD1}">
              <a14:hiddenFill xmlns:a14="http://schemas.microsoft.com/office/drawing/2010/main">
                <a:solidFill>
                  <a:srgbClr val="FFFFFF"/>
                </a:solidFill>
              </a14:hiddenFill>
            </a:ext>
          </a:extLst>
        </p:spPr>
      </p:pic>
      <p:grpSp>
        <p:nvGrpSpPr>
          <p:cNvPr id="58" name="Group 57">
            <a:extLst>
              <a:ext uri="{FF2B5EF4-FFF2-40B4-BE49-F238E27FC236}">
                <a16:creationId xmlns:a16="http://schemas.microsoft.com/office/drawing/2014/main" id="{3D32F176-2069-4B43-AB16-06FCAF21AD5C}"/>
              </a:ext>
            </a:extLst>
          </p:cNvPr>
          <p:cNvGrpSpPr/>
          <p:nvPr/>
        </p:nvGrpSpPr>
        <p:grpSpPr>
          <a:xfrm>
            <a:off x="4445329" y="1257852"/>
            <a:ext cx="6929138" cy="326651"/>
            <a:chOff x="4357697" y="1419276"/>
            <a:chExt cx="6793889" cy="320275"/>
          </a:xfrm>
        </p:grpSpPr>
        <p:pic>
          <p:nvPicPr>
            <p:cNvPr id="62" name="Picture 4" descr="Image result for cloudamize transparent logo">
              <a:extLst>
                <a:ext uri="{FF2B5EF4-FFF2-40B4-BE49-F238E27FC236}">
                  <a16:creationId xmlns:a16="http://schemas.microsoft.com/office/drawing/2014/main" id="{70C3EBC8-8C67-40A0-8021-B7B5B89432F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357697" y="1422794"/>
              <a:ext cx="1585947" cy="197211"/>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69" descr="A close up of a sign&#10;&#10;Description generated with high confidence">
              <a:extLst>
                <a:ext uri="{FF2B5EF4-FFF2-40B4-BE49-F238E27FC236}">
                  <a16:creationId xmlns:a16="http://schemas.microsoft.com/office/drawing/2014/main" id="{7BB57109-D239-409B-826E-3E906D527ACD}"/>
                </a:ext>
              </a:extLst>
            </p:cNvPr>
            <p:cNvPicPr>
              <a:picLocks noChangeAspect="1"/>
            </p:cNvPicPr>
            <p:nvPr/>
          </p:nvPicPr>
          <p:blipFill>
            <a:blip r:embed="rId11"/>
            <a:stretch>
              <a:fillRect/>
            </a:stretch>
          </p:blipFill>
          <p:spPr>
            <a:xfrm>
              <a:off x="6447748" y="1443671"/>
              <a:ext cx="1132096" cy="265234"/>
            </a:xfrm>
            <a:prstGeom prst="rect">
              <a:avLst/>
            </a:prstGeom>
          </p:spPr>
        </p:pic>
        <p:pic>
          <p:nvPicPr>
            <p:cNvPr id="71" name="Picture 70">
              <a:extLst>
                <a:ext uri="{FF2B5EF4-FFF2-40B4-BE49-F238E27FC236}">
                  <a16:creationId xmlns:a16="http://schemas.microsoft.com/office/drawing/2014/main" id="{42D51CD6-F7E1-47DC-A848-A768AF3EDDBC}"/>
                </a:ext>
              </a:extLst>
            </p:cNvPr>
            <p:cNvPicPr>
              <a:picLocks noChangeAspect="1"/>
            </p:cNvPicPr>
            <p:nvPr/>
          </p:nvPicPr>
          <p:blipFill>
            <a:blip r:embed="rId12"/>
            <a:stretch>
              <a:fillRect/>
            </a:stretch>
          </p:blipFill>
          <p:spPr>
            <a:xfrm>
              <a:off x="10304363" y="1465306"/>
              <a:ext cx="847223" cy="274245"/>
            </a:xfrm>
            <a:prstGeom prst="rect">
              <a:avLst/>
            </a:prstGeom>
          </p:spPr>
        </p:pic>
        <p:pic>
          <p:nvPicPr>
            <p:cNvPr id="82" name="Picture 6" descr="Image result for tso logic transparent">
              <a:extLst>
                <a:ext uri="{FF2B5EF4-FFF2-40B4-BE49-F238E27FC236}">
                  <a16:creationId xmlns:a16="http://schemas.microsoft.com/office/drawing/2014/main" id="{E38C47D4-438E-4320-B194-8308997A7809}"/>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t="34534" b="44868"/>
            <a:stretch/>
          </p:blipFill>
          <p:spPr bwMode="auto">
            <a:xfrm>
              <a:off x="8195033" y="1419276"/>
              <a:ext cx="1287696" cy="265234"/>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extBox 1">
            <a:extLst>
              <a:ext uri="{FF2B5EF4-FFF2-40B4-BE49-F238E27FC236}">
                <a16:creationId xmlns:a16="http://schemas.microsoft.com/office/drawing/2014/main" id="{5344C190-B973-46B6-949A-A2CDB9441E56}"/>
              </a:ext>
            </a:extLst>
          </p:cNvPr>
          <p:cNvSpPr txBox="1"/>
          <p:nvPr/>
        </p:nvSpPr>
        <p:spPr>
          <a:xfrm>
            <a:off x="2899243" y="1473347"/>
            <a:ext cx="1365288" cy="176114"/>
          </a:xfrm>
          <a:prstGeom prst="rect">
            <a:avLst/>
          </a:prstGeom>
          <a:noFill/>
        </p:spPr>
        <p:txBody>
          <a:bodyPr wrap="square" lIns="0" tIns="0" rIns="0" bIns="0" rtlCol="0">
            <a:spAutoFit/>
          </a:bodyPr>
          <a:lstStyle/>
          <a:p>
            <a:pPr defTabSz="932563"/>
            <a:r>
              <a:rPr lang="en-US" sz="1122" dirty="0">
                <a:gradFill>
                  <a:gsLst>
                    <a:gs pos="2917">
                      <a:srgbClr val="1A1A1A"/>
                    </a:gs>
                    <a:gs pos="30000">
                      <a:srgbClr val="1A1A1A"/>
                    </a:gs>
                  </a:gsLst>
                  <a:lin ang="5400000" scaled="0"/>
                </a:gradFill>
                <a:latin typeface="Segoe UI"/>
              </a:rPr>
              <a:t>Azure Migrate</a:t>
            </a:r>
          </a:p>
        </p:txBody>
      </p:sp>
      <p:pic>
        <p:nvPicPr>
          <p:cNvPr id="83" name="Graphic 82">
            <a:extLst>
              <a:ext uri="{FF2B5EF4-FFF2-40B4-BE49-F238E27FC236}">
                <a16:creationId xmlns:a16="http://schemas.microsoft.com/office/drawing/2014/main" id="{356FDC7A-54EF-4829-8BDF-F24F66AC3EB5}"/>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08636" y="6478475"/>
            <a:ext cx="202889" cy="202889"/>
          </a:xfrm>
          <a:prstGeom prst="rect">
            <a:avLst/>
          </a:prstGeom>
        </p:spPr>
      </p:pic>
      <p:pic>
        <p:nvPicPr>
          <p:cNvPr id="84" name="Graphic 83">
            <a:extLst>
              <a:ext uri="{FF2B5EF4-FFF2-40B4-BE49-F238E27FC236}">
                <a16:creationId xmlns:a16="http://schemas.microsoft.com/office/drawing/2014/main" id="{4AF4374B-E63E-4AE7-A5F4-11E5C4EB2AE9}"/>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145350" y="6476191"/>
            <a:ext cx="210587" cy="186521"/>
          </a:xfrm>
          <a:prstGeom prst="rect">
            <a:avLst/>
          </a:prstGeom>
        </p:spPr>
      </p:pic>
      <p:pic>
        <p:nvPicPr>
          <p:cNvPr id="85" name="Graphic 84">
            <a:extLst>
              <a:ext uri="{FF2B5EF4-FFF2-40B4-BE49-F238E27FC236}">
                <a16:creationId xmlns:a16="http://schemas.microsoft.com/office/drawing/2014/main" id="{A14D28DF-ED0E-447B-8A55-7A3FB6D59BE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060529" y="6466384"/>
            <a:ext cx="210587" cy="186521"/>
          </a:xfrm>
          <a:prstGeom prst="rect">
            <a:avLst/>
          </a:prstGeom>
        </p:spPr>
      </p:pic>
      <p:pic>
        <p:nvPicPr>
          <p:cNvPr id="86" name="Graphic 85">
            <a:extLst>
              <a:ext uri="{FF2B5EF4-FFF2-40B4-BE49-F238E27FC236}">
                <a16:creationId xmlns:a16="http://schemas.microsoft.com/office/drawing/2014/main" id="{4AEA5B78-73F0-481C-9089-ECF8E0549BF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909468" y="6470568"/>
            <a:ext cx="210587" cy="186521"/>
          </a:xfrm>
          <a:prstGeom prst="rect">
            <a:avLst/>
          </a:prstGeom>
        </p:spPr>
      </p:pic>
      <p:pic>
        <p:nvPicPr>
          <p:cNvPr id="87" name="Graphic 86">
            <a:extLst>
              <a:ext uri="{FF2B5EF4-FFF2-40B4-BE49-F238E27FC236}">
                <a16:creationId xmlns:a16="http://schemas.microsoft.com/office/drawing/2014/main" id="{F6BD8650-C820-4D72-9A3D-E3AD01F7344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834926" y="6476191"/>
            <a:ext cx="210587" cy="186521"/>
          </a:xfrm>
          <a:prstGeom prst="rect">
            <a:avLst/>
          </a:prstGeom>
        </p:spPr>
      </p:pic>
      <p:pic>
        <p:nvPicPr>
          <p:cNvPr id="90" name="Graphic 89">
            <a:extLst>
              <a:ext uri="{FF2B5EF4-FFF2-40B4-BE49-F238E27FC236}">
                <a16:creationId xmlns:a16="http://schemas.microsoft.com/office/drawing/2014/main" id="{250A0F69-6D3F-4EF7-A576-68A2CD241AF5}"/>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1" y="6001343"/>
            <a:ext cx="202889" cy="202889"/>
          </a:xfrm>
          <a:prstGeom prst="rect">
            <a:avLst/>
          </a:prstGeom>
        </p:spPr>
      </p:pic>
      <p:pic>
        <p:nvPicPr>
          <p:cNvPr id="91" name="Graphic 90">
            <a:extLst>
              <a:ext uri="{FF2B5EF4-FFF2-40B4-BE49-F238E27FC236}">
                <a16:creationId xmlns:a16="http://schemas.microsoft.com/office/drawing/2014/main" id="{C88549A3-467B-4E1B-B6D3-22D8954ABF5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19202" y="6015110"/>
            <a:ext cx="193041" cy="193041"/>
          </a:xfrm>
          <a:prstGeom prst="rect">
            <a:avLst/>
          </a:prstGeom>
        </p:spPr>
      </p:pic>
      <p:pic>
        <p:nvPicPr>
          <p:cNvPr id="78" name="Graphic 77">
            <a:extLst>
              <a:ext uri="{FF2B5EF4-FFF2-40B4-BE49-F238E27FC236}">
                <a16:creationId xmlns:a16="http://schemas.microsoft.com/office/drawing/2014/main" id="{5B553433-E967-4443-8340-56ECA5896847}"/>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52860" y="5056088"/>
            <a:ext cx="202889" cy="202889"/>
          </a:xfrm>
          <a:prstGeom prst="rect">
            <a:avLst/>
          </a:prstGeom>
        </p:spPr>
      </p:pic>
    </p:spTree>
    <p:extLst>
      <p:ext uri="{BB962C8B-B14F-4D97-AF65-F5344CB8AC3E}">
        <p14:creationId xmlns:p14="http://schemas.microsoft.com/office/powerpoint/2010/main" val="3783804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svg="http://schemas.microsoft.com/office/drawing/2016/SVG/main" xmlns:a14="http://schemas.microsoft.com/office/drawing/2010/main" xmlns:a16="http://schemas.microsoft.com/office/drawing/2014/main"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MasterSp="0">
  <p:cSld>
    <p:bg>
      <p:bgPr>
        <a:solidFill>
          <a:srgbClr val="002060"/>
        </a:solidFill>
        <a:effectLst/>
      </p:bgPr>
    </p:bg>
    <p:spTree>
      <p:nvGrpSpPr>
        <p:cNvPr id="1" name=""/>
        <p:cNvGrpSpPr/>
        <p:nvPr/>
      </p:nvGrpSpPr>
      <p:grpSpPr>
        <a:xfrm>
          <a:off x="0" y="0"/>
          <a:ext cx="0" cy="0"/>
          <a:chOff x="0" y="0"/>
          <a:chExt cx="0" cy="0"/>
        </a:xfrm>
      </p:grpSpPr>
      <p:sp>
        <p:nvSpPr>
          <p:cNvPr id="64" name="Title 1">
            <a:extLst>
              <a:ext uri="{FF2B5EF4-FFF2-40B4-BE49-F238E27FC236}">
                <a16:creationId xmlns:a16="http://schemas.microsoft.com/office/drawing/2014/main" id="{DA39BBBD-906F-4C71-89BB-D480F16F670F}"/>
              </a:ext>
            </a:extLst>
          </p:cNvPr>
          <p:cNvSpPr txBox="1">
            <a:spLocks/>
          </p:cNvSpPr>
          <p:nvPr/>
        </p:nvSpPr>
        <p:spPr>
          <a:xfrm>
            <a:off x="592905" y="3765621"/>
            <a:ext cx="8675014" cy="172902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gradFill>
                  <a:gsLst>
                    <a:gs pos="62564">
                      <a:srgbClr val="FFFFFF"/>
                    </a:gs>
                    <a:gs pos="55000">
                      <a:srgbClr val="FFFFFF"/>
                    </a:gs>
                  </a:gsLst>
                  <a:lin ang="5400000" scaled="0"/>
                </a:gradFill>
                <a:latin typeface="Segoe UI Semibold"/>
              </a:rPr>
              <a:t>Migrate VMs and Servers</a:t>
            </a:r>
          </a:p>
          <a:p>
            <a:pPr defTabSz="951304"/>
            <a:r>
              <a:rPr lang="en-US" sz="3672" spc="-51" dirty="0">
                <a:gradFill>
                  <a:gsLst>
                    <a:gs pos="62564">
                      <a:srgbClr val="FFFFFF"/>
                    </a:gs>
                    <a:gs pos="55000">
                      <a:srgbClr val="FFFFFF"/>
                    </a:gs>
                  </a:gsLst>
                  <a:lin ang="5400000" scaled="0"/>
                </a:gradFill>
                <a:latin typeface="Segoe UI Semibold"/>
              </a:rPr>
              <a:t>	</a:t>
            </a:r>
            <a:r>
              <a:rPr lang="en-US" sz="3672" i="1" spc="-51" dirty="0">
                <a:gradFill>
                  <a:gsLst>
                    <a:gs pos="62564">
                      <a:srgbClr val="FFFFFF"/>
                    </a:gs>
                    <a:gs pos="55000">
                      <a:srgbClr val="FFFFFF"/>
                    </a:gs>
                  </a:gsLst>
                  <a:lin ang="5400000" scaled="0"/>
                </a:gradFill>
                <a:latin typeface="Segoe UI Semibold"/>
              </a:rPr>
              <a:t>with</a:t>
            </a:r>
            <a:r>
              <a:rPr lang="en-US" sz="3672" spc="-51" dirty="0">
                <a:gradFill>
                  <a:gsLst>
                    <a:gs pos="62564">
                      <a:srgbClr val="FFFFFF"/>
                    </a:gs>
                    <a:gs pos="55000">
                      <a:srgbClr val="FFFFFF"/>
                    </a:gs>
                  </a:gsLst>
                  <a:lin ang="5400000" scaled="0"/>
                </a:gradFill>
                <a:latin typeface="Segoe UI Semibold"/>
              </a:rPr>
              <a:t> Azure Site Recovery</a:t>
            </a:r>
          </a:p>
          <a:p>
            <a:pPr defTabSz="951304"/>
            <a:endParaRPr lang="en-US" sz="3672" spc="-51" dirty="0">
              <a:gradFill>
                <a:gsLst>
                  <a:gs pos="62564">
                    <a:srgbClr val="FFFFFF"/>
                  </a:gs>
                  <a:gs pos="55000">
                    <a:srgbClr val="FFFFFF"/>
                  </a:gs>
                </a:gsLst>
                <a:lin ang="5400000" scaled="0"/>
              </a:gradFill>
              <a:latin typeface="Segoe UI Semibold"/>
            </a:endParaRPr>
          </a:p>
        </p:txBody>
      </p:sp>
      <p:grpSp>
        <p:nvGrpSpPr>
          <p:cNvPr id="63" name="Group 62">
            <a:extLst>
              <a:ext uri="{FF2B5EF4-FFF2-40B4-BE49-F238E27FC236}">
                <a16:creationId xmlns:a16="http://schemas.microsoft.com/office/drawing/2014/main" id="{7F8C5A5D-741D-400F-A69D-752C7281E354}"/>
              </a:ext>
            </a:extLst>
          </p:cNvPr>
          <p:cNvGrpSpPr/>
          <p:nvPr/>
        </p:nvGrpSpPr>
        <p:grpSpPr>
          <a:xfrm>
            <a:off x="7804907" y="1143823"/>
            <a:ext cx="4192985" cy="5243597"/>
            <a:chOff x="8199437" y="2299575"/>
            <a:chExt cx="3048000" cy="3778384"/>
          </a:xfrm>
        </p:grpSpPr>
        <p:grpSp>
          <p:nvGrpSpPr>
            <p:cNvPr id="65" name="Group 64">
              <a:extLst>
                <a:ext uri="{FF2B5EF4-FFF2-40B4-BE49-F238E27FC236}">
                  <a16:creationId xmlns:a16="http://schemas.microsoft.com/office/drawing/2014/main" id="{E4F58542-9050-4B66-A4D2-0A33ED452267}"/>
                </a:ext>
              </a:extLst>
            </p:cNvPr>
            <p:cNvGrpSpPr/>
            <p:nvPr/>
          </p:nvGrpSpPr>
          <p:grpSpPr>
            <a:xfrm>
              <a:off x="8199437" y="2430462"/>
              <a:ext cx="3048000" cy="3647497"/>
              <a:chOff x="7988835" y="1222377"/>
              <a:chExt cx="1330325" cy="1249364"/>
            </a:xfrm>
          </p:grpSpPr>
          <p:sp>
            <p:nvSpPr>
              <p:cNvPr id="79" name="Freeform 94">
                <a:extLst>
                  <a:ext uri="{FF2B5EF4-FFF2-40B4-BE49-F238E27FC236}">
                    <a16:creationId xmlns:a16="http://schemas.microsoft.com/office/drawing/2014/main" id="{CD9D2ECF-804A-4413-B861-DE6ABA2D4C00}"/>
                  </a:ext>
                </a:extLst>
              </p:cNvPr>
              <p:cNvSpPr>
                <a:spLocks/>
              </p:cNvSpPr>
              <p:nvPr/>
            </p:nvSpPr>
            <p:spPr bwMode="auto">
              <a:xfrm>
                <a:off x="8498423" y="1466852"/>
                <a:ext cx="525462" cy="314325"/>
              </a:xfrm>
              <a:custGeom>
                <a:avLst/>
                <a:gdLst>
                  <a:gd name="T0" fmla="*/ 97 w 173"/>
                  <a:gd name="T1" fmla="*/ 0 h 104"/>
                  <a:gd name="T2" fmla="*/ 71 w 173"/>
                  <a:gd name="T3" fmla="*/ 16 h 104"/>
                  <a:gd name="T4" fmla="*/ 62 w 173"/>
                  <a:gd name="T5" fmla="*/ 14 h 104"/>
                  <a:gd name="T6" fmla="*/ 35 w 173"/>
                  <a:gd name="T7" fmla="*/ 42 h 104"/>
                  <a:gd name="T8" fmla="*/ 35 w 173"/>
                  <a:gd name="T9" fmla="*/ 42 h 104"/>
                  <a:gd name="T10" fmla="*/ 31 w 173"/>
                  <a:gd name="T11" fmla="*/ 42 h 104"/>
                  <a:gd name="T12" fmla="*/ 0 w 173"/>
                  <a:gd name="T13" fmla="*/ 73 h 104"/>
                  <a:gd name="T14" fmla="*/ 31 w 173"/>
                  <a:gd name="T15" fmla="*/ 104 h 104"/>
                  <a:gd name="T16" fmla="*/ 146 w 173"/>
                  <a:gd name="T17" fmla="*/ 104 h 104"/>
                  <a:gd name="T18" fmla="*/ 173 w 173"/>
                  <a:gd name="T19" fmla="*/ 77 h 104"/>
                  <a:gd name="T20" fmla="*/ 155 w 173"/>
                  <a:gd name="T21" fmla="*/ 52 h 104"/>
                  <a:gd name="T22" fmla="*/ 127 w 173"/>
                  <a:gd name="T23" fmla="*/ 30 h 104"/>
                  <a:gd name="T24" fmla="*/ 127 w 173"/>
                  <a:gd name="T25" fmla="*/ 30 h 104"/>
                  <a:gd name="T26" fmla="*/ 97 w 173"/>
                  <a:gd name="T27"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3" h="104">
                    <a:moveTo>
                      <a:pt x="97" y="0"/>
                    </a:moveTo>
                    <a:cubicBezTo>
                      <a:pt x="86" y="0"/>
                      <a:pt x="76" y="7"/>
                      <a:pt x="71" y="16"/>
                    </a:cubicBezTo>
                    <a:cubicBezTo>
                      <a:pt x="68" y="15"/>
                      <a:pt x="65" y="14"/>
                      <a:pt x="62" y="14"/>
                    </a:cubicBezTo>
                    <a:cubicBezTo>
                      <a:pt x="47" y="14"/>
                      <a:pt x="35" y="27"/>
                      <a:pt x="35" y="42"/>
                    </a:cubicBezTo>
                    <a:cubicBezTo>
                      <a:pt x="35" y="42"/>
                      <a:pt x="35" y="42"/>
                      <a:pt x="35" y="42"/>
                    </a:cubicBezTo>
                    <a:cubicBezTo>
                      <a:pt x="33" y="42"/>
                      <a:pt x="32" y="42"/>
                      <a:pt x="31" y="42"/>
                    </a:cubicBezTo>
                    <a:cubicBezTo>
                      <a:pt x="14" y="42"/>
                      <a:pt x="0" y="56"/>
                      <a:pt x="0" y="73"/>
                    </a:cubicBezTo>
                    <a:cubicBezTo>
                      <a:pt x="0" y="90"/>
                      <a:pt x="14" y="104"/>
                      <a:pt x="31" y="104"/>
                    </a:cubicBezTo>
                    <a:cubicBezTo>
                      <a:pt x="146" y="104"/>
                      <a:pt x="146" y="104"/>
                      <a:pt x="146" y="104"/>
                    </a:cubicBezTo>
                    <a:cubicBezTo>
                      <a:pt x="160" y="104"/>
                      <a:pt x="173" y="92"/>
                      <a:pt x="173" y="77"/>
                    </a:cubicBezTo>
                    <a:cubicBezTo>
                      <a:pt x="173" y="66"/>
                      <a:pt x="166" y="56"/>
                      <a:pt x="155" y="52"/>
                    </a:cubicBezTo>
                    <a:cubicBezTo>
                      <a:pt x="152" y="39"/>
                      <a:pt x="141" y="30"/>
                      <a:pt x="127" y="30"/>
                    </a:cubicBezTo>
                    <a:cubicBezTo>
                      <a:pt x="127" y="30"/>
                      <a:pt x="127" y="30"/>
                      <a:pt x="127" y="30"/>
                    </a:cubicBezTo>
                    <a:cubicBezTo>
                      <a:pt x="127" y="13"/>
                      <a:pt x="113" y="0"/>
                      <a:pt x="97" y="0"/>
                    </a:cubicBezTo>
                  </a:path>
                </a:pathLst>
              </a:custGeom>
              <a:solidFill>
                <a:schemeClr val="accent4">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0" name="Freeform 95">
                <a:extLst>
                  <a:ext uri="{FF2B5EF4-FFF2-40B4-BE49-F238E27FC236}">
                    <a16:creationId xmlns:a16="http://schemas.microsoft.com/office/drawing/2014/main" id="{0339E450-7C5C-4024-B623-5AC2A67BA24F}"/>
                  </a:ext>
                </a:extLst>
              </p:cNvPr>
              <p:cNvSpPr>
                <a:spLocks/>
              </p:cNvSpPr>
              <p:nvPr/>
            </p:nvSpPr>
            <p:spPr bwMode="auto">
              <a:xfrm>
                <a:off x="8498423" y="1527177"/>
                <a:ext cx="404812" cy="254000"/>
              </a:xfrm>
              <a:custGeom>
                <a:avLst/>
                <a:gdLst>
                  <a:gd name="T0" fmla="*/ 46 w 133"/>
                  <a:gd name="T1" fmla="*/ 0 h 84"/>
                  <a:gd name="T2" fmla="*/ 35 w 133"/>
                  <a:gd name="T3" fmla="*/ 18 h 84"/>
                  <a:gd name="T4" fmla="*/ 35 w 133"/>
                  <a:gd name="T5" fmla="*/ 19 h 84"/>
                  <a:gd name="T6" fmla="*/ 35 w 133"/>
                  <a:gd name="T7" fmla="*/ 19 h 84"/>
                  <a:gd name="T8" fmla="*/ 35 w 133"/>
                  <a:gd name="T9" fmla="*/ 20 h 84"/>
                  <a:gd name="T10" fmla="*/ 35 w 133"/>
                  <a:gd name="T11" fmla="*/ 20 h 84"/>
                  <a:gd name="T12" fmla="*/ 35 w 133"/>
                  <a:gd name="T13" fmla="*/ 20 h 84"/>
                  <a:gd name="T14" fmla="*/ 35 w 133"/>
                  <a:gd name="T15" fmla="*/ 21 h 84"/>
                  <a:gd name="T16" fmla="*/ 35 w 133"/>
                  <a:gd name="T17" fmla="*/ 21 h 84"/>
                  <a:gd name="T18" fmla="*/ 35 w 133"/>
                  <a:gd name="T19" fmla="*/ 21 h 84"/>
                  <a:gd name="T20" fmla="*/ 35 w 133"/>
                  <a:gd name="T21" fmla="*/ 21 h 84"/>
                  <a:gd name="T22" fmla="*/ 35 w 133"/>
                  <a:gd name="T23" fmla="*/ 22 h 84"/>
                  <a:gd name="T24" fmla="*/ 35 w 133"/>
                  <a:gd name="T25" fmla="*/ 22 h 84"/>
                  <a:gd name="T26" fmla="*/ 31 w 133"/>
                  <a:gd name="T27" fmla="*/ 22 h 84"/>
                  <a:gd name="T28" fmla="*/ 0 w 133"/>
                  <a:gd name="T29" fmla="*/ 53 h 84"/>
                  <a:gd name="T30" fmla="*/ 31 w 133"/>
                  <a:gd name="T31" fmla="*/ 84 h 84"/>
                  <a:gd name="T32" fmla="*/ 133 w 133"/>
                  <a:gd name="T33" fmla="*/ 84 h 84"/>
                  <a:gd name="T34" fmla="*/ 46 w 133"/>
                  <a:gd name="T3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3" h="84">
                    <a:moveTo>
                      <a:pt x="46" y="0"/>
                    </a:moveTo>
                    <a:cubicBezTo>
                      <a:pt x="40" y="4"/>
                      <a:pt x="36" y="11"/>
                      <a:pt x="35" y="18"/>
                    </a:cubicBezTo>
                    <a:cubicBezTo>
                      <a:pt x="35" y="19"/>
                      <a:pt x="35" y="19"/>
                      <a:pt x="35" y="19"/>
                    </a:cubicBezTo>
                    <a:cubicBezTo>
                      <a:pt x="35" y="19"/>
                      <a:pt x="35" y="19"/>
                      <a:pt x="35" y="19"/>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5" y="21"/>
                      <a:pt x="35" y="21"/>
                    </a:cubicBezTo>
                    <a:cubicBezTo>
                      <a:pt x="35" y="21"/>
                      <a:pt x="35" y="21"/>
                      <a:pt x="35" y="21"/>
                    </a:cubicBezTo>
                    <a:cubicBezTo>
                      <a:pt x="35" y="21"/>
                      <a:pt x="35" y="21"/>
                      <a:pt x="35" y="21"/>
                    </a:cubicBezTo>
                    <a:cubicBezTo>
                      <a:pt x="35" y="22"/>
                      <a:pt x="35" y="22"/>
                      <a:pt x="35" y="22"/>
                    </a:cubicBezTo>
                    <a:cubicBezTo>
                      <a:pt x="35" y="22"/>
                      <a:pt x="35" y="22"/>
                      <a:pt x="35" y="22"/>
                    </a:cubicBezTo>
                    <a:cubicBezTo>
                      <a:pt x="33" y="22"/>
                      <a:pt x="32" y="22"/>
                      <a:pt x="31" y="22"/>
                    </a:cubicBezTo>
                    <a:cubicBezTo>
                      <a:pt x="14" y="22"/>
                      <a:pt x="0" y="36"/>
                      <a:pt x="0" y="53"/>
                    </a:cubicBezTo>
                    <a:cubicBezTo>
                      <a:pt x="0" y="70"/>
                      <a:pt x="14" y="84"/>
                      <a:pt x="31" y="84"/>
                    </a:cubicBezTo>
                    <a:cubicBezTo>
                      <a:pt x="133" y="84"/>
                      <a:pt x="133" y="84"/>
                      <a:pt x="133" y="84"/>
                    </a:cubicBezTo>
                    <a:cubicBezTo>
                      <a:pt x="46" y="0"/>
                      <a:pt x="46" y="0"/>
                      <a:pt x="46" y="0"/>
                    </a:cubicBezTo>
                  </a:path>
                </a:pathLst>
              </a:custGeom>
              <a:solidFill>
                <a:schemeClr val="accent4">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1" name="Freeform 96">
                <a:extLst>
                  <a:ext uri="{FF2B5EF4-FFF2-40B4-BE49-F238E27FC236}">
                    <a16:creationId xmlns:a16="http://schemas.microsoft.com/office/drawing/2014/main" id="{150C0272-D7E5-46B7-87A4-8AA292F766E9}"/>
                  </a:ext>
                </a:extLst>
              </p:cNvPr>
              <p:cNvSpPr>
                <a:spLocks/>
              </p:cNvSpPr>
              <p:nvPr/>
            </p:nvSpPr>
            <p:spPr bwMode="auto">
              <a:xfrm>
                <a:off x="8258710" y="1892302"/>
                <a:ext cx="923925" cy="579437"/>
              </a:xfrm>
              <a:custGeom>
                <a:avLst/>
                <a:gdLst>
                  <a:gd name="T0" fmla="*/ 465 w 582"/>
                  <a:gd name="T1" fmla="*/ 0 h 365"/>
                  <a:gd name="T2" fmla="*/ 465 w 582"/>
                  <a:gd name="T3" fmla="*/ 72 h 365"/>
                  <a:gd name="T4" fmla="*/ 348 w 582"/>
                  <a:gd name="T5" fmla="*/ 72 h 365"/>
                  <a:gd name="T6" fmla="*/ 348 w 582"/>
                  <a:gd name="T7" fmla="*/ 145 h 365"/>
                  <a:gd name="T8" fmla="*/ 232 w 582"/>
                  <a:gd name="T9" fmla="*/ 145 h 365"/>
                  <a:gd name="T10" fmla="*/ 232 w 582"/>
                  <a:gd name="T11" fmla="*/ 219 h 365"/>
                  <a:gd name="T12" fmla="*/ 234 w 582"/>
                  <a:gd name="T13" fmla="*/ 219 h 365"/>
                  <a:gd name="T14" fmla="*/ 232 w 582"/>
                  <a:gd name="T15" fmla="*/ 219 h 365"/>
                  <a:gd name="T16" fmla="*/ 232 w 582"/>
                  <a:gd name="T17" fmla="*/ 219 h 365"/>
                  <a:gd name="T18" fmla="*/ 117 w 582"/>
                  <a:gd name="T19" fmla="*/ 219 h 365"/>
                  <a:gd name="T20" fmla="*/ 117 w 582"/>
                  <a:gd name="T21" fmla="*/ 291 h 365"/>
                  <a:gd name="T22" fmla="*/ 0 w 582"/>
                  <a:gd name="T23" fmla="*/ 291 h 365"/>
                  <a:gd name="T24" fmla="*/ 0 w 582"/>
                  <a:gd name="T25" fmla="*/ 365 h 365"/>
                  <a:gd name="T26" fmla="*/ 117 w 582"/>
                  <a:gd name="T27" fmla="*/ 365 h 365"/>
                  <a:gd name="T28" fmla="*/ 582 w 582"/>
                  <a:gd name="T29" fmla="*/ 365 h 365"/>
                  <a:gd name="T30" fmla="*/ 582 w 582"/>
                  <a:gd name="T31" fmla="*/ 74 h 365"/>
                  <a:gd name="T32" fmla="*/ 582 w 582"/>
                  <a:gd name="T33" fmla="*/ 0 h 365"/>
                  <a:gd name="T34" fmla="*/ 465 w 582"/>
                  <a:gd name="T35" fmla="*/ 0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2" h="365">
                    <a:moveTo>
                      <a:pt x="465" y="0"/>
                    </a:moveTo>
                    <a:lnTo>
                      <a:pt x="465" y="72"/>
                    </a:lnTo>
                    <a:lnTo>
                      <a:pt x="348" y="72"/>
                    </a:lnTo>
                    <a:lnTo>
                      <a:pt x="348" y="145"/>
                    </a:lnTo>
                    <a:lnTo>
                      <a:pt x="232" y="145"/>
                    </a:lnTo>
                    <a:lnTo>
                      <a:pt x="232" y="219"/>
                    </a:lnTo>
                    <a:lnTo>
                      <a:pt x="234" y="219"/>
                    </a:lnTo>
                    <a:lnTo>
                      <a:pt x="232" y="219"/>
                    </a:lnTo>
                    <a:lnTo>
                      <a:pt x="232" y="219"/>
                    </a:lnTo>
                    <a:lnTo>
                      <a:pt x="117" y="219"/>
                    </a:lnTo>
                    <a:lnTo>
                      <a:pt x="117" y="291"/>
                    </a:lnTo>
                    <a:lnTo>
                      <a:pt x="0" y="291"/>
                    </a:lnTo>
                    <a:lnTo>
                      <a:pt x="0" y="365"/>
                    </a:lnTo>
                    <a:lnTo>
                      <a:pt x="117" y="365"/>
                    </a:lnTo>
                    <a:lnTo>
                      <a:pt x="582" y="365"/>
                    </a:lnTo>
                    <a:lnTo>
                      <a:pt x="582" y="74"/>
                    </a:lnTo>
                    <a:lnTo>
                      <a:pt x="582" y="0"/>
                    </a:lnTo>
                    <a:lnTo>
                      <a:pt x="465" y="0"/>
                    </a:lnTo>
                    <a:close/>
                  </a:path>
                </a:pathLst>
              </a:custGeom>
              <a:solidFill>
                <a:srgbClr val="E5A6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2" name="Freeform 97">
                <a:extLst>
                  <a:ext uri="{FF2B5EF4-FFF2-40B4-BE49-F238E27FC236}">
                    <a16:creationId xmlns:a16="http://schemas.microsoft.com/office/drawing/2014/main" id="{95DBDABF-E774-4592-977C-2C8F56D8C598}"/>
                  </a:ext>
                </a:extLst>
              </p:cNvPr>
              <p:cNvSpPr>
                <a:spLocks/>
              </p:cNvSpPr>
              <p:nvPr/>
            </p:nvSpPr>
            <p:spPr bwMode="auto">
              <a:xfrm>
                <a:off x="9114373" y="2058990"/>
                <a:ext cx="68262" cy="111125"/>
              </a:xfrm>
              <a:custGeom>
                <a:avLst/>
                <a:gdLst>
                  <a:gd name="T0" fmla="*/ 22 w 22"/>
                  <a:gd name="T1" fmla="*/ 0 h 37"/>
                  <a:gd name="T2" fmla="*/ 9 w 22"/>
                  <a:gd name="T3" fmla="*/ 11 h 37"/>
                  <a:gd name="T4" fmla="*/ 0 w 22"/>
                  <a:gd name="T5" fmla="*/ 23 h 37"/>
                  <a:gd name="T6" fmla="*/ 14 w 22"/>
                  <a:gd name="T7" fmla="*/ 37 h 37"/>
                  <a:gd name="T8" fmla="*/ 22 w 22"/>
                  <a:gd name="T9" fmla="*/ 37 h 37"/>
                  <a:gd name="T10" fmla="*/ 22 w 22"/>
                  <a:gd name="T11" fmla="*/ 0 h 37"/>
                </a:gdLst>
                <a:ahLst/>
                <a:cxnLst>
                  <a:cxn ang="0">
                    <a:pos x="T0" y="T1"/>
                  </a:cxn>
                  <a:cxn ang="0">
                    <a:pos x="T2" y="T3"/>
                  </a:cxn>
                  <a:cxn ang="0">
                    <a:pos x="T4" y="T5"/>
                  </a:cxn>
                  <a:cxn ang="0">
                    <a:pos x="T6" y="T7"/>
                  </a:cxn>
                  <a:cxn ang="0">
                    <a:pos x="T8" y="T9"/>
                  </a:cxn>
                  <a:cxn ang="0">
                    <a:pos x="T10" y="T11"/>
                  </a:cxn>
                </a:cxnLst>
                <a:rect l="0" t="0" r="r" b="b"/>
                <a:pathLst>
                  <a:path w="22" h="37">
                    <a:moveTo>
                      <a:pt x="22" y="0"/>
                    </a:moveTo>
                    <a:cubicBezTo>
                      <a:pt x="16" y="1"/>
                      <a:pt x="10" y="5"/>
                      <a:pt x="9" y="11"/>
                    </a:cubicBezTo>
                    <a:cubicBezTo>
                      <a:pt x="4" y="13"/>
                      <a:pt x="0" y="18"/>
                      <a:pt x="0" y="23"/>
                    </a:cubicBezTo>
                    <a:cubicBezTo>
                      <a:pt x="0" y="31"/>
                      <a:pt x="6" y="37"/>
                      <a:pt x="14" y="37"/>
                    </a:cubicBezTo>
                    <a:cubicBezTo>
                      <a:pt x="22" y="37"/>
                      <a:pt x="22" y="37"/>
                      <a:pt x="22" y="37"/>
                    </a:cubicBezTo>
                    <a:cubicBezTo>
                      <a:pt x="22" y="0"/>
                      <a:pt x="22" y="0"/>
                      <a:pt x="22" y="0"/>
                    </a:cubicBezTo>
                  </a:path>
                </a:pathLst>
              </a:custGeom>
              <a:solidFill>
                <a:srgbClr val="C4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3" name="Freeform 98">
                <a:extLst>
                  <a:ext uri="{FF2B5EF4-FFF2-40B4-BE49-F238E27FC236}">
                    <a16:creationId xmlns:a16="http://schemas.microsoft.com/office/drawing/2014/main" id="{11197E18-7E72-4C2D-AF74-9FA176B79C04}"/>
                  </a:ext>
                </a:extLst>
              </p:cNvPr>
              <p:cNvSpPr>
                <a:spLocks/>
              </p:cNvSpPr>
              <p:nvPr/>
            </p:nvSpPr>
            <p:spPr bwMode="auto">
              <a:xfrm>
                <a:off x="9063573" y="1919290"/>
                <a:ext cx="255587" cy="153987"/>
              </a:xfrm>
              <a:custGeom>
                <a:avLst/>
                <a:gdLst>
                  <a:gd name="T0" fmla="*/ 8 w 84"/>
                  <a:gd name="T1" fmla="*/ 25 h 51"/>
                  <a:gd name="T2" fmla="*/ 22 w 84"/>
                  <a:gd name="T3" fmla="*/ 14 h 51"/>
                  <a:gd name="T4" fmla="*/ 37 w 84"/>
                  <a:gd name="T5" fmla="*/ 0 h 51"/>
                  <a:gd name="T6" fmla="*/ 49 w 84"/>
                  <a:gd name="T7" fmla="*/ 7 h 51"/>
                  <a:gd name="T8" fmla="*/ 54 w 84"/>
                  <a:gd name="T9" fmla="*/ 7 h 51"/>
                  <a:gd name="T10" fmla="*/ 67 w 84"/>
                  <a:gd name="T11" fmla="*/ 20 h 51"/>
                  <a:gd name="T12" fmla="*/ 69 w 84"/>
                  <a:gd name="T13" fmla="*/ 20 h 51"/>
                  <a:gd name="T14" fmla="*/ 84 w 84"/>
                  <a:gd name="T15" fmla="*/ 35 h 51"/>
                  <a:gd name="T16" fmla="*/ 69 w 84"/>
                  <a:gd name="T17" fmla="*/ 51 h 51"/>
                  <a:gd name="T18" fmla="*/ 13 w 84"/>
                  <a:gd name="T19" fmla="*/ 51 h 51"/>
                  <a:gd name="T20" fmla="*/ 0 w 84"/>
                  <a:gd name="T21" fmla="*/ 37 h 51"/>
                  <a:gd name="T22" fmla="*/ 8 w 84"/>
                  <a:gd name="T23" fmla="*/ 2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51">
                    <a:moveTo>
                      <a:pt x="8" y="25"/>
                    </a:moveTo>
                    <a:cubicBezTo>
                      <a:pt x="10" y="19"/>
                      <a:pt x="15" y="14"/>
                      <a:pt x="22" y="14"/>
                    </a:cubicBezTo>
                    <a:cubicBezTo>
                      <a:pt x="22" y="6"/>
                      <a:pt x="29" y="0"/>
                      <a:pt x="37" y="0"/>
                    </a:cubicBezTo>
                    <a:cubicBezTo>
                      <a:pt x="42" y="0"/>
                      <a:pt x="47" y="3"/>
                      <a:pt x="49" y="7"/>
                    </a:cubicBezTo>
                    <a:cubicBezTo>
                      <a:pt x="51" y="7"/>
                      <a:pt x="52" y="7"/>
                      <a:pt x="54" y="7"/>
                    </a:cubicBezTo>
                    <a:cubicBezTo>
                      <a:pt x="61" y="7"/>
                      <a:pt x="67" y="13"/>
                      <a:pt x="67" y="20"/>
                    </a:cubicBezTo>
                    <a:cubicBezTo>
                      <a:pt x="69" y="20"/>
                      <a:pt x="69" y="20"/>
                      <a:pt x="69" y="20"/>
                    </a:cubicBezTo>
                    <a:cubicBezTo>
                      <a:pt x="77" y="20"/>
                      <a:pt x="84" y="27"/>
                      <a:pt x="84" y="35"/>
                    </a:cubicBezTo>
                    <a:cubicBezTo>
                      <a:pt x="84" y="44"/>
                      <a:pt x="77" y="51"/>
                      <a:pt x="69" y="51"/>
                    </a:cubicBezTo>
                    <a:cubicBezTo>
                      <a:pt x="13" y="51"/>
                      <a:pt x="13" y="51"/>
                      <a:pt x="13" y="51"/>
                    </a:cubicBezTo>
                    <a:cubicBezTo>
                      <a:pt x="6" y="51"/>
                      <a:pt x="0" y="45"/>
                      <a:pt x="0" y="37"/>
                    </a:cubicBezTo>
                    <a:cubicBezTo>
                      <a:pt x="0" y="32"/>
                      <a:pt x="3" y="27"/>
                      <a:pt x="8" y="25"/>
                    </a:cubicBezTo>
                  </a:path>
                </a:pathLst>
              </a:custGeom>
              <a:solidFill>
                <a:schemeClr val="accent4">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4" name="Freeform 99">
                <a:extLst>
                  <a:ext uri="{FF2B5EF4-FFF2-40B4-BE49-F238E27FC236}">
                    <a16:creationId xmlns:a16="http://schemas.microsoft.com/office/drawing/2014/main" id="{8D401DB5-021C-46BC-9D70-BC58582DB8AD}"/>
                  </a:ext>
                </a:extLst>
              </p:cNvPr>
              <p:cNvSpPr>
                <a:spLocks noEditPoints="1"/>
              </p:cNvSpPr>
              <p:nvPr/>
            </p:nvSpPr>
            <p:spPr bwMode="auto">
              <a:xfrm>
                <a:off x="8258710" y="2122490"/>
                <a:ext cx="923925" cy="349250"/>
              </a:xfrm>
              <a:custGeom>
                <a:avLst/>
                <a:gdLst>
                  <a:gd name="T0" fmla="*/ 232 w 582"/>
                  <a:gd name="T1" fmla="*/ 0 h 220"/>
                  <a:gd name="T2" fmla="*/ 232 w 582"/>
                  <a:gd name="T3" fmla="*/ 0 h 220"/>
                  <a:gd name="T4" fmla="*/ 232 w 582"/>
                  <a:gd name="T5" fmla="*/ 74 h 220"/>
                  <a:gd name="T6" fmla="*/ 117 w 582"/>
                  <a:gd name="T7" fmla="*/ 74 h 220"/>
                  <a:gd name="T8" fmla="*/ 117 w 582"/>
                  <a:gd name="T9" fmla="*/ 146 h 220"/>
                  <a:gd name="T10" fmla="*/ 14 w 582"/>
                  <a:gd name="T11" fmla="*/ 146 h 220"/>
                  <a:gd name="T12" fmla="*/ 0 w 582"/>
                  <a:gd name="T13" fmla="*/ 146 h 220"/>
                  <a:gd name="T14" fmla="*/ 0 w 582"/>
                  <a:gd name="T15" fmla="*/ 220 h 220"/>
                  <a:gd name="T16" fmla="*/ 117 w 582"/>
                  <a:gd name="T17" fmla="*/ 220 h 220"/>
                  <a:gd name="T18" fmla="*/ 582 w 582"/>
                  <a:gd name="T19" fmla="*/ 220 h 220"/>
                  <a:gd name="T20" fmla="*/ 232 w 582"/>
                  <a:gd name="T21" fmla="*/ 0 h 220"/>
                  <a:gd name="T22" fmla="*/ 232 w 582"/>
                  <a:gd name="T23" fmla="*/ 74 h 220"/>
                  <a:gd name="T24" fmla="*/ 234 w 582"/>
                  <a:gd name="T25" fmla="*/ 74 h 220"/>
                  <a:gd name="T26" fmla="*/ 232 w 582"/>
                  <a:gd name="T27" fmla="*/ 74 h 220"/>
                  <a:gd name="T28" fmla="*/ 232 w 582"/>
                  <a:gd name="T29" fmla="*/ 7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2" h="220">
                    <a:moveTo>
                      <a:pt x="232" y="0"/>
                    </a:moveTo>
                    <a:lnTo>
                      <a:pt x="232" y="0"/>
                    </a:lnTo>
                    <a:lnTo>
                      <a:pt x="232" y="74"/>
                    </a:lnTo>
                    <a:lnTo>
                      <a:pt x="117" y="74"/>
                    </a:lnTo>
                    <a:lnTo>
                      <a:pt x="117" y="146"/>
                    </a:lnTo>
                    <a:lnTo>
                      <a:pt x="14" y="146"/>
                    </a:lnTo>
                    <a:lnTo>
                      <a:pt x="0" y="146"/>
                    </a:lnTo>
                    <a:lnTo>
                      <a:pt x="0" y="220"/>
                    </a:lnTo>
                    <a:lnTo>
                      <a:pt x="117" y="220"/>
                    </a:lnTo>
                    <a:lnTo>
                      <a:pt x="582" y="220"/>
                    </a:lnTo>
                    <a:lnTo>
                      <a:pt x="232" y="0"/>
                    </a:lnTo>
                    <a:close/>
                    <a:moveTo>
                      <a:pt x="232" y="74"/>
                    </a:moveTo>
                    <a:lnTo>
                      <a:pt x="234" y="74"/>
                    </a:lnTo>
                    <a:lnTo>
                      <a:pt x="232" y="74"/>
                    </a:lnTo>
                    <a:lnTo>
                      <a:pt x="232" y="74"/>
                    </a:lnTo>
                    <a:close/>
                  </a:path>
                </a:pathLst>
              </a:custGeom>
              <a:solidFill>
                <a:srgbClr val="C4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5" name="Freeform 117">
                <a:extLst>
                  <a:ext uri="{FF2B5EF4-FFF2-40B4-BE49-F238E27FC236}">
                    <a16:creationId xmlns:a16="http://schemas.microsoft.com/office/drawing/2014/main" id="{92827BC2-0DFF-46CC-B641-A47BB604EF49}"/>
                  </a:ext>
                </a:extLst>
              </p:cNvPr>
              <p:cNvSpPr>
                <a:spLocks/>
              </p:cNvSpPr>
              <p:nvPr/>
            </p:nvSpPr>
            <p:spPr bwMode="auto">
              <a:xfrm>
                <a:off x="8911173" y="1239840"/>
                <a:ext cx="109537" cy="106362"/>
              </a:xfrm>
              <a:custGeom>
                <a:avLst/>
                <a:gdLst>
                  <a:gd name="T0" fmla="*/ 36 w 36"/>
                  <a:gd name="T1" fmla="*/ 35 h 35"/>
                  <a:gd name="T2" fmla="*/ 0 w 36"/>
                  <a:gd name="T3" fmla="*/ 35 h 35"/>
                  <a:gd name="T4" fmla="*/ 25 w 36"/>
                  <a:gd name="T5" fmla="*/ 0 h 35"/>
                  <a:gd name="T6" fmla="*/ 36 w 36"/>
                  <a:gd name="T7" fmla="*/ 35 h 35"/>
                </a:gdLst>
                <a:ahLst/>
                <a:cxnLst>
                  <a:cxn ang="0">
                    <a:pos x="T0" y="T1"/>
                  </a:cxn>
                  <a:cxn ang="0">
                    <a:pos x="T2" y="T3"/>
                  </a:cxn>
                  <a:cxn ang="0">
                    <a:pos x="T4" y="T5"/>
                  </a:cxn>
                  <a:cxn ang="0">
                    <a:pos x="T6" y="T7"/>
                  </a:cxn>
                </a:cxnLst>
                <a:rect l="0" t="0" r="r" b="b"/>
                <a:pathLst>
                  <a:path w="36" h="35">
                    <a:moveTo>
                      <a:pt x="36" y="35"/>
                    </a:moveTo>
                    <a:cubicBezTo>
                      <a:pt x="0" y="35"/>
                      <a:pt x="0" y="35"/>
                      <a:pt x="0" y="35"/>
                    </a:cubicBezTo>
                    <a:cubicBezTo>
                      <a:pt x="0" y="19"/>
                      <a:pt x="10" y="5"/>
                      <a:pt x="25" y="0"/>
                    </a:cubicBezTo>
                    <a:lnTo>
                      <a:pt x="36" y="35"/>
                    </a:lnTo>
                    <a:close/>
                  </a:path>
                </a:pathLst>
              </a:custGeom>
              <a:solidFill>
                <a:srgbClr val="FF8C00"/>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6" name="Freeform 118">
                <a:extLst>
                  <a:ext uri="{FF2B5EF4-FFF2-40B4-BE49-F238E27FC236}">
                    <a16:creationId xmlns:a16="http://schemas.microsoft.com/office/drawing/2014/main" id="{56FFB2DD-CFFD-4B8A-8DF1-A88C0CE44E24}"/>
                  </a:ext>
                </a:extLst>
              </p:cNvPr>
              <p:cNvSpPr>
                <a:spLocks/>
              </p:cNvSpPr>
              <p:nvPr/>
            </p:nvSpPr>
            <p:spPr bwMode="auto">
              <a:xfrm>
                <a:off x="8911173" y="1346202"/>
                <a:ext cx="109537" cy="63500"/>
              </a:xfrm>
              <a:custGeom>
                <a:avLst/>
                <a:gdLst>
                  <a:gd name="T0" fmla="*/ 36 w 36"/>
                  <a:gd name="T1" fmla="*/ 0 h 21"/>
                  <a:gd name="T2" fmla="*/ 7 w 36"/>
                  <a:gd name="T3" fmla="*/ 21 h 21"/>
                  <a:gd name="T4" fmla="*/ 0 w 36"/>
                  <a:gd name="T5" fmla="*/ 0 h 21"/>
                  <a:gd name="T6" fmla="*/ 36 w 36"/>
                  <a:gd name="T7" fmla="*/ 0 h 21"/>
                </a:gdLst>
                <a:ahLst/>
                <a:cxnLst>
                  <a:cxn ang="0">
                    <a:pos x="T0" y="T1"/>
                  </a:cxn>
                  <a:cxn ang="0">
                    <a:pos x="T2" y="T3"/>
                  </a:cxn>
                  <a:cxn ang="0">
                    <a:pos x="T4" y="T5"/>
                  </a:cxn>
                  <a:cxn ang="0">
                    <a:pos x="T6" y="T7"/>
                  </a:cxn>
                </a:cxnLst>
                <a:rect l="0" t="0" r="r" b="b"/>
                <a:pathLst>
                  <a:path w="36" h="21">
                    <a:moveTo>
                      <a:pt x="36" y="0"/>
                    </a:moveTo>
                    <a:cubicBezTo>
                      <a:pt x="7" y="21"/>
                      <a:pt x="7" y="21"/>
                      <a:pt x="7" y="21"/>
                    </a:cubicBezTo>
                    <a:cubicBezTo>
                      <a:pt x="2" y="14"/>
                      <a:pt x="0" y="8"/>
                      <a:pt x="0" y="0"/>
                    </a:cubicBezTo>
                    <a:lnTo>
                      <a:pt x="36" y="0"/>
                    </a:lnTo>
                    <a:close/>
                  </a:path>
                </a:pathLst>
              </a:custGeom>
              <a:solidFill>
                <a:srgbClr val="40CDF5"/>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7" name="Freeform 119">
                <a:extLst>
                  <a:ext uri="{FF2B5EF4-FFF2-40B4-BE49-F238E27FC236}">
                    <a16:creationId xmlns:a16="http://schemas.microsoft.com/office/drawing/2014/main" id="{932EEABB-55E7-4F4D-8CE8-7C65025AA461}"/>
                  </a:ext>
                </a:extLst>
              </p:cNvPr>
              <p:cNvSpPr>
                <a:spLocks/>
              </p:cNvSpPr>
              <p:nvPr/>
            </p:nvSpPr>
            <p:spPr bwMode="auto">
              <a:xfrm>
                <a:off x="8933398" y="1346202"/>
                <a:ext cx="87312" cy="101600"/>
              </a:xfrm>
              <a:custGeom>
                <a:avLst/>
                <a:gdLst>
                  <a:gd name="T0" fmla="*/ 29 w 29"/>
                  <a:gd name="T1" fmla="*/ 0 h 34"/>
                  <a:gd name="T2" fmla="*/ 18 w 29"/>
                  <a:gd name="T3" fmla="*/ 34 h 34"/>
                  <a:gd name="T4" fmla="*/ 0 w 29"/>
                  <a:gd name="T5" fmla="*/ 21 h 34"/>
                  <a:gd name="T6" fmla="*/ 29 w 29"/>
                  <a:gd name="T7" fmla="*/ 0 h 34"/>
                </a:gdLst>
                <a:ahLst/>
                <a:cxnLst>
                  <a:cxn ang="0">
                    <a:pos x="T0" y="T1"/>
                  </a:cxn>
                  <a:cxn ang="0">
                    <a:pos x="T2" y="T3"/>
                  </a:cxn>
                  <a:cxn ang="0">
                    <a:pos x="T4" y="T5"/>
                  </a:cxn>
                  <a:cxn ang="0">
                    <a:pos x="T6" y="T7"/>
                  </a:cxn>
                </a:cxnLst>
                <a:rect l="0" t="0" r="r" b="b"/>
                <a:pathLst>
                  <a:path w="29" h="34">
                    <a:moveTo>
                      <a:pt x="29" y="0"/>
                    </a:moveTo>
                    <a:cubicBezTo>
                      <a:pt x="18" y="34"/>
                      <a:pt x="18" y="34"/>
                      <a:pt x="18" y="34"/>
                    </a:cubicBezTo>
                    <a:cubicBezTo>
                      <a:pt x="10" y="32"/>
                      <a:pt x="4" y="27"/>
                      <a:pt x="0" y="21"/>
                    </a:cubicBezTo>
                    <a:lnTo>
                      <a:pt x="29" y="0"/>
                    </a:lnTo>
                    <a:close/>
                  </a:path>
                </a:pathLst>
              </a:custGeom>
              <a:solidFill>
                <a:srgbClr val="FFF100"/>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8" name="Freeform 120">
                <a:extLst>
                  <a:ext uri="{FF2B5EF4-FFF2-40B4-BE49-F238E27FC236}">
                    <a16:creationId xmlns:a16="http://schemas.microsoft.com/office/drawing/2014/main" id="{C2DD30C3-A76C-498A-9165-590642161749}"/>
                  </a:ext>
                </a:extLst>
              </p:cNvPr>
              <p:cNvSpPr>
                <a:spLocks/>
              </p:cNvSpPr>
              <p:nvPr/>
            </p:nvSpPr>
            <p:spPr bwMode="auto">
              <a:xfrm>
                <a:off x="8987373" y="1346202"/>
                <a:ext cx="142875" cy="107950"/>
              </a:xfrm>
              <a:custGeom>
                <a:avLst/>
                <a:gdLst>
                  <a:gd name="T0" fmla="*/ 11 w 47"/>
                  <a:gd name="T1" fmla="*/ 0 h 36"/>
                  <a:gd name="T2" fmla="*/ 47 w 47"/>
                  <a:gd name="T3" fmla="*/ 0 h 36"/>
                  <a:gd name="T4" fmla="*/ 11 w 47"/>
                  <a:gd name="T5" fmla="*/ 36 h 36"/>
                  <a:gd name="T6" fmla="*/ 0 w 47"/>
                  <a:gd name="T7" fmla="*/ 34 h 36"/>
                  <a:gd name="T8" fmla="*/ 11 w 47"/>
                  <a:gd name="T9" fmla="*/ 0 h 36"/>
                </a:gdLst>
                <a:ahLst/>
                <a:cxnLst>
                  <a:cxn ang="0">
                    <a:pos x="T0" y="T1"/>
                  </a:cxn>
                  <a:cxn ang="0">
                    <a:pos x="T2" y="T3"/>
                  </a:cxn>
                  <a:cxn ang="0">
                    <a:pos x="T4" y="T5"/>
                  </a:cxn>
                  <a:cxn ang="0">
                    <a:pos x="T6" y="T7"/>
                  </a:cxn>
                  <a:cxn ang="0">
                    <a:pos x="T8" y="T9"/>
                  </a:cxn>
                </a:cxnLst>
                <a:rect l="0" t="0" r="r" b="b"/>
                <a:pathLst>
                  <a:path w="47" h="36">
                    <a:moveTo>
                      <a:pt x="11" y="0"/>
                    </a:moveTo>
                    <a:cubicBezTo>
                      <a:pt x="47" y="0"/>
                      <a:pt x="47" y="0"/>
                      <a:pt x="47" y="0"/>
                    </a:cubicBezTo>
                    <a:cubicBezTo>
                      <a:pt x="47" y="20"/>
                      <a:pt x="31" y="36"/>
                      <a:pt x="11" y="36"/>
                    </a:cubicBezTo>
                    <a:cubicBezTo>
                      <a:pt x="7" y="36"/>
                      <a:pt x="4" y="35"/>
                      <a:pt x="0" y="34"/>
                    </a:cubicBezTo>
                    <a:lnTo>
                      <a:pt x="11" y="0"/>
                    </a:lnTo>
                    <a:close/>
                  </a:path>
                </a:pathLst>
              </a:custGeom>
              <a:solidFill>
                <a:schemeClr val="tx2"/>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9" name="Freeform 121">
                <a:extLst>
                  <a:ext uri="{FF2B5EF4-FFF2-40B4-BE49-F238E27FC236}">
                    <a16:creationId xmlns:a16="http://schemas.microsoft.com/office/drawing/2014/main" id="{AF10F8D9-E94E-4425-AFCE-1912AF3293B8}"/>
                  </a:ext>
                </a:extLst>
              </p:cNvPr>
              <p:cNvSpPr>
                <a:spLocks/>
              </p:cNvSpPr>
              <p:nvPr/>
            </p:nvSpPr>
            <p:spPr bwMode="auto">
              <a:xfrm>
                <a:off x="8987373" y="1222377"/>
                <a:ext cx="142875" cy="123825"/>
              </a:xfrm>
              <a:custGeom>
                <a:avLst/>
                <a:gdLst>
                  <a:gd name="T0" fmla="*/ 11 w 47"/>
                  <a:gd name="T1" fmla="*/ 41 h 41"/>
                  <a:gd name="T2" fmla="*/ 0 w 47"/>
                  <a:gd name="T3" fmla="*/ 6 h 41"/>
                  <a:gd name="T4" fmla="*/ 45 w 47"/>
                  <a:gd name="T5" fmla="*/ 29 h 41"/>
                  <a:gd name="T6" fmla="*/ 47 w 47"/>
                  <a:gd name="T7" fmla="*/ 41 h 41"/>
                  <a:gd name="T8" fmla="*/ 11 w 47"/>
                  <a:gd name="T9" fmla="*/ 41 h 41"/>
                </a:gdLst>
                <a:ahLst/>
                <a:cxnLst>
                  <a:cxn ang="0">
                    <a:pos x="T0" y="T1"/>
                  </a:cxn>
                  <a:cxn ang="0">
                    <a:pos x="T2" y="T3"/>
                  </a:cxn>
                  <a:cxn ang="0">
                    <a:pos x="T4" y="T5"/>
                  </a:cxn>
                  <a:cxn ang="0">
                    <a:pos x="T6" y="T7"/>
                  </a:cxn>
                  <a:cxn ang="0">
                    <a:pos x="T8" y="T9"/>
                  </a:cxn>
                </a:cxnLst>
                <a:rect l="0" t="0" r="r" b="b"/>
                <a:pathLst>
                  <a:path w="47" h="41">
                    <a:moveTo>
                      <a:pt x="11" y="41"/>
                    </a:moveTo>
                    <a:cubicBezTo>
                      <a:pt x="0" y="6"/>
                      <a:pt x="0" y="6"/>
                      <a:pt x="0" y="6"/>
                    </a:cubicBezTo>
                    <a:cubicBezTo>
                      <a:pt x="19" y="0"/>
                      <a:pt x="39" y="11"/>
                      <a:pt x="45" y="29"/>
                    </a:cubicBezTo>
                    <a:cubicBezTo>
                      <a:pt x="46" y="33"/>
                      <a:pt x="47" y="37"/>
                      <a:pt x="47" y="41"/>
                    </a:cubicBezTo>
                    <a:lnTo>
                      <a:pt x="11" y="41"/>
                    </a:lnTo>
                    <a:close/>
                  </a:path>
                </a:pathLst>
              </a:custGeom>
              <a:solidFill>
                <a:srgbClr val="B4A0FF"/>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0" name="Freeform 133">
                <a:extLst>
                  <a:ext uri="{FF2B5EF4-FFF2-40B4-BE49-F238E27FC236}">
                    <a16:creationId xmlns:a16="http://schemas.microsoft.com/office/drawing/2014/main" id="{CBAC100F-8B44-4827-BDEA-9BB0C28BC347}"/>
                  </a:ext>
                </a:extLst>
              </p:cNvPr>
              <p:cNvSpPr>
                <a:spLocks/>
              </p:cNvSpPr>
              <p:nvPr/>
            </p:nvSpPr>
            <p:spPr bwMode="auto">
              <a:xfrm>
                <a:off x="8301573" y="2062165"/>
                <a:ext cx="49212" cy="47625"/>
              </a:xfrm>
              <a:custGeom>
                <a:avLst/>
                <a:gdLst>
                  <a:gd name="T0" fmla="*/ 16 w 16"/>
                  <a:gd name="T1" fmla="*/ 9 h 16"/>
                  <a:gd name="T2" fmla="*/ 7 w 16"/>
                  <a:gd name="T3" fmla="*/ 16 h 16"/>
                  <a:gd name="T4" fmla="*/ 0 w 16"/>
                  <a:gd name="T5" fmla="*/ 7 h 16"/>
                  <a:gd name="T6" fmla="*/ 9 w 16"/>
                  <a:gd name="T7" fmla="*/ 0 h 16"/>
                  <a:gd name="T8" fmla="*/ 16 w 16"/>
                  <a:gd name="T9" fmla="*/ 9 h 16"/>
                </a:gdLst>
                <a:ahLst/>
                <a:cxnLst>
                  <a:cxn ang="0">
                    <a:pos x="T0" y="T1"/>
                  </a:cxn>
                  <a:cxn ang="0">
                    <a:pos x="T2" y="T3"/>
                  </a:cxn>
                  <a:cxn ang="0">
                    <a:pos x="T4" y="T5"/>
                  </a:cxn>
                  <a:cxn ang="0">
                    <a:pos x="T6" y="T7"/>
                  </a:cxn>
                  <a:cxn ang="0">
                    <a:pos x="T8" y="T9"/>
                  </a:cxn>
                </a:cxnLst>
                <a:rect l="0" t="0" r="r" b="b"/>
                <a:pathLst>
                  <a:path w="16" h="16">
                    <a:moveTo>
                      <a:pt x="16" y="9"/>
                    </a:moveTo>
                    <a:cubicBezTo>
                      <a:pt x="15" y="13"/>
                      <a:pt x="12" y="16"/>
                      <a:pt x="7" y="16"/>
                    </a:cubicBezTo>
                    <a:cubicBezTo>
                      <a:pt x="3" y="15"/>
                      <a:pt x="0" y="11"/>
                      <a:pt x="0" y="7"/>
                    </a:cubicBezTo>
                    <a:cubicBezTo>
                      <a:pt x="1" y="3"/>
                      <a:pt x="4" y="0"/>
                      <a:pt x="9" y="0"/>
                    </a:cubicBezTo>
                    <a:cubicBezTo>
                      <a:pt x="13" y="1"/>
                      <a:pt x="16" y="4"/>
                      <a:pt x="16" y="9"/>
                    </a:cubicBez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1" name="Freeform 134">
                <a:extLst>
                  <a:ext uri="{FF2B5EF4-FFF2-40B4-BE49-F238E27FC236}">
                    <a16:creationId xmlns:a16="http://schemas.microsoft.com/office/drawing/2014/main" id="{3F3F272E-019C-4904-A481-C3D1D4BF1D8B}"/>
                  </a:ext>
                </a:extLst>
              </p:cNvPr>
              <p:cNvSpPr>
                <a:spLocks/>
              </p:cNvSpPr>
              <p:nvPr/>
            </p:nvSpPr>
            <p:spPr bwMode="auto">
              <a:xfrm>
                <a:off x="8287285" y="2062165"/>
                <a:ext cx="63500" cy="249237"/>
              </a:xfrm>
              <a:custGeom>
                <a:avLst/>
                <a:gdLst>
                  <a:gd name="T0" fmla="*/ 0 w 21"/>
                  <a:gd name="T1" fmla="*/ 79 h 83"/>
                  <a:gd name="T2" fmla="*/ 9 w 21"/>
                  <a:gd name="T3" fmla="*/ 80 h 83"/>
                  <a:gd name="T4" fmla="*/ 21 w 21"/>
                  <a:gd name="T5" fmla="*/ 9 h 83"/>
                  <a:gd name="T6" fmla="*/ 14 w 21"/>
                  <a:gd name="T7" fmla="*/ 0 h 83"/>
                  <a:gd name="T8" fmla="*/ 5 w 21"/>
                  <a:gd name="T9" fmla="*/ 7 h 83"/>
                  <a:gd name="T10" fmla="*/ 0 w 21"/>
                  <a:gd name="T11" fmla="*/ 79 h 83"/>
                </a:gdLst>
                <a:ahLst/>
                <a:cxnLst>
                  <a:cxn ang="0">
                    <a:pos x="T0" y="T1"/>
                  </a:cxn>
                  <a:cxn ang="0">
                    <a:pos x="T2" y="T3"/>
                  </a:cxn>
                  <a:cxn ang="0">
                    <a:pos x="T4" y="T5"/>
                  </a:cxn>
                  <a:cxn ang="0">
                    <a:pos x="T6" y="T7"/>
                  </a:cxn>
                  <a:cxn ang="0">
                    <a:pos x="T8" y="T9"/>
                  </a:cxn>
                  <a:cxn ang="0">
                    <a:pos x="T10" y="T11"/>
                  </a:cxn>
                </a:cxnLst>
                <a:rect l="0" t="0" r="r" b="b"/>
                <a:pathLst>
                  <a:path w="21" h="83">
                    <a:moveTo>
                      <a:pt x="0" y="79"/>
                    </a:moveTo>
                    <a:cubicBezTo>
                      <a:pt x="0" y="82"/>
                      <a:pt x="9" y="83"/>
                      <a:pt x="9" y="80"/>
                    </a:cubicBezTo>
                    <a:cubicBezTo>
                      <a:pt x="21" y="9"/>
                      <a:pt x="21" y="9"/>
                      <a:pt x="21" y="9"/>
                    </a:cubicBezTo>
                    <a:cubicBezTo>
                      <a:pt x="21" y="4"/>
                      <a:pt x="18" y="1"/>
                      <a:pt x="14" y="0"/>
                    </a:cubicBezTo>
                    <a:cubicBezTo>
                      <a:pt x="9" y="0"/>
                      <a:pt x="6" y="3"/>
                      <a:pt x="5" y="7"/>
                    </a:cubicBezTo>
                    <a:cubicBezTo>
                      <a:pt x="1" y="29"/>
                      <a:pt x="4" y="50"/>
                      <a:pt x="0" y="79"/>
                    </a:cubicBez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2" name="Freeform 135">
                <a:extLst>
                  <a:ext uri="{FF2B5EF4-FFF2-40B4-BE49-F238E27FC236}">
                    <a16:creationId xmlns:a16="http://schemas.microsoft.com/office/drawing/2014/main" id="{73CEE4B0-82E0-41AB-AC7C-FC8D6B83169F}"/>
                  </a:ext>
                </a:extLst>
              </p:cNvPr>
              <p:cNvSpPr>
                <a:spLocks/>
              </p:cNvSpPr>
              <p:nvPr/>
            </p:nvSpPr>
            <p:spPr bwMode="auto">
              <a:xfrm>
                <a:off x="8280935" y="2330452"/>
                <a:ext cx="39687" cy="20637"/>
              </a:xfrm>
              <a:custGeom>
                <a:avLst/>
                <a:gdLst>
                  <a:gd name="T0" fmla="*/ 0 w 13"/>
                  <a:gd name="T1" fmla="*/ 0 h 7"/>
                  <a:gd name="T2" fmla="*/ 3 w 13"/>
                  <a:gd name="T3" fmla="*/ 7 h 7"/>
                  <a:gd name="T4" fmla="*/ 9 w 13"/>
                  <a:gd name="T5" fmla="*/ 7 h 7"/>
                  <a:gd name="T6" fmla="*/ 13 w 13"/>
                  <a:gd name="T7" fmla="*/ 5 h 7"/>
                </a:gdLst>
                <a:ahLst/>
                <a:cxnLst>
                  <a:cxn ang="0">
                    <a:pos x="T0" y="T1"/>
                  </a:cxn>
                  <a:cxn ang="0">
                    <a:pos x="T2" y="T3"/>
                  </a:cxn>
                  <a:cxn ang="0">
                    <a:pos x="T4" y="T5"/>
                  </a:cxn>
                  <a:cxn ang="0">
                    <a:pos x="T6" y="T7"/>
                  </a:cxn>
                </a:cxnLst>
                <a:rect l="0" t="0" r="r" b="b"/>
                <a:pathLst>
                  <a:path w="13" h="7">
                    <a:moveTo>
                      <a:pt x="0" y="0"/>
                    </a:moveTo>
                    <a:cubicBezTo>
                      <a:pt x="3" y="4"/>
                      <a:pt x="2" y="4"/>
                      <a:pt x="3" y="7"/>
                    </a:cubicBezTo>
                    <a:cubicBezTo>
                      <a:pt x="9" y="7"/>
                      <a:pt x="9" y="7"/>
                      <a:pt x="9" y="7"/>
                    </a:cubicBezTo>
                    <a:cubicBezTo>
                      <a:pt x="8" y="5"/>
                      <a:pt x="9" y="3"/>
                      <a:pt x="13" y="5"/>
                    </a:cubicBezTo>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3" name="Freeform 136">
                <a:extLst>
                  <a:ext uri="{FF2B5EF4-FFF2-40B4-BE49-F238E27FC236}">
                    <a16:creationId xmlns:a16="http://schemas.microsoft.com/office/drawing/2014/main" id="{49E7ABEA-7963-4EDB-AA38-F6D2F8857A41}"/>
                  </a:ext>
                </a:extLst>
              </p:cNvPr>
              <p:cNvSpPr>
                <a:spLocks/>
              </p:cNvSpPr>
              <p:nvPr/>
            </p:nvSpPr>
            <p:spPr bwMode="auto">
              <a:xfrm>
                <a:off x="8277760" y="2309815"/>
                <a:ext cx="123825" cy="44450"/>
              </a:xfrm>
              <a:custGeom>
                <a:avLst/>
                <a:gdLst>
                  <a:gd name="T0" fmla="*/ 2 w 41"/>
                  <a:gd name="T1" fmla="*/ 0 h 15"/>
                  <a:gd name="T2" fmla="*/ 0 w 41"/>
                  <a:gd name="T3" fmla="*/ 6 h 15"/>
                  <a:gd name="T4" fmla="*/ 4 w 41"/>
                  <a:gd name="T5" fmla="*/ 9 h 15"/>
                  <a:gd name="T6" fmla="*/ 18 w 41"/>
                  <a:gd name="T7" fmla="*/ 13 h 15"/>
                  <a:gd name="T8" fmla="*/ 28 w 41"/>
                  <a:gd name="T9" fmla="*/ 15 h 15"/>
                  <a:gd name="T10" fmla="*/ 37 w 41"/>
                  <a:gd name="T11" fmla="*/ 15 h 15"/>
                  <a:gd name="T12" fmla="*/ 39 w 41"/>
                  <a:gd name="T13" fmla="*/ 12 h 15"/>
                  <a:gd name="T14" fmla="*/ 21 w 41"/>
                  <a:gd name="T15" fmla="*/ 5 h 15"/>
                  <a:gd name="T16" fmla="*/ 2 w 41"/>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15">
                    <a:moveTo>
                      <a:pt x="2" y="0"/>
                    </a:moveTo>
                    <a:cubicBezTo>
                      <a:pt x="0" y="6"/>
                      <a:pt x="0" y="6"/>
                      <a:pt x="0" y="6"/>
                    </a:cubicBezTo>
                    <a:cubicBezTo>
                      <a:pt x="0" y="8"/>
                      <a:pt x="2" y="8"/>
                      <a:pt x="4" y="9"/>
                    </a:cubicBezTo>
                    <a:cubicBezTo>
                      <a:pt x="18" y="13"/>
                      <a:pt x="18" y="13"/>
                      <a:pt x="18" y="13"/>
                    </a:cubicBezTo>
                    <a:cubicBezTo>
                      <a:pt x="22" y="14"/>
                      <a:pt x="25" y="15"/>
                      <a:pt x="28" y="15"/>
                    </a:cubicBezTo>
                    <a:cubicBezTo>
                      <a:pt x="37" y="15"/>
                      <a:pt x="37" y="15"/>
                      <a:pt x="37" y="15"/>
                    </a:cubicBezTo>
                    <a:cubicBezTo>
                      <a:pt x="41" y="15"/>
                      <a:pt x="40" y="12"/>
                      <a:pt x="39" y="12"/>
                    </a:cubicBezTo>
                    <a:cubicBezTo>
                      <a:pt x="35" y="11"/>
                      <a:pt x="28" y="9"/>
                      <a:pt x="21" y="5"/>
                    </a:cubicBezTo>
                    <a:cubicBezTo>
                      <a:pt x="16" y="2"/>
                      <a:pt x="2" y="0"/>
                      <a:pt x="2"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4" name="Freeform 137">
                <a:extLst>
                  <a:ext uri="{FF2B5EF4-FFF2-40B4-BE49-F238E27FC236}">
                    <a16:creationId xmlns:a16="http://schemas.microsoft.com/office/drawing/2014/main" id="{93602C23-6B22-4053-8B04-B092253FFE0D}"/>
                  </a:ext>
                </a:extLst>
              </p:cNvPr>
              <p:cNvSpPr>
                <a:spLocks/>
              </p:cNvSpPr>
              <p:nvPr/>
            </p:nvSpPr>
            <p:spPr bwMode="auto">
              <a:xfrm>
                <a:off x="8284110" y="2290765"/>
                <a:ext cx="77787" cy="46037"/>
              </a:xfrm>
              <a:custGeom>
                <a:avLst/>
                <a:gdLst>
                  <a:gd name="T0" fmla="*/ 2 w 26"/>
                  <a:gd name="T1" fmla="*/ 0 h 15"/>
                  <a:gd name="T2" fmla="*/ 0 w 26"/>
                  <a:gd name="T3" fmla="*/ 6 h 15"/>
                  <a:gd name="T4" fmla="*/ 22 w 26"/>
                  <a:gd name="T5" fmla="*/ 14 h 15"/>
                  <a:gd name="T6" fmla="*/ 25 w 26"/>
                  <a:gd name="T7" fmla="*/ 14 h 15"/>
                  <a:gd name="T8" fmla="*/ 10 w 26"/>
                  <a:gd name="T9" fmla="*/ 2 h 15"/>
                  <a:gd name="T10" fmla="*/ 2 w 26"/>
                  <a:gd name="T11" fmla="*/ 0 h 15"/>
                </a:gdLst>
                <a:ahLst/>
                <a:cxnLst>
                  <a:cxn ang="0">
                    <a:pos x="T0" y="T1"/>
                  </a:cxn>
                  <a:cxn ang="0">
                    <a:pos x="T2" y="T3"/>
                  </a:cxn>
                  <a:cxn ang="0">
                    <a:pos x="T4" y="T5"/>
                  </a:cxn>
                  <a:cxn ang="0">
                    <a:pos x="T6" y="T7"/>
                  </a:cxn>
                  <a:cxn ang="0">
                    <a:pos x="T8" y="T9"/>
                  </a:cxn>
                  <a:cxn ang="0">
                    <a:pos x="T10" y="T11"/>
                  </a:cxn>
                </a:cxnLst>
                <a:rect l="0" t="0" r="r" b="b"/>
                <a:pathLst>
                  <a:path w="26" h="15">
                    <a:moveTo>
                      <a:pt x="2" y="0"/>
                    </a:moveTo>
                    <a:cubicBezTo>
                      <a:pt x="2" y="3"/>
                      <a:pt x="0" y="5"/>
                      <a:pt x="0" y="6"/>
                    </a:cubicBezTo>
                    <a:cubicBezTo>
                      <a:pt x="0" y="7"/>
                      <a:pt x="22" y="14"/>
                      <a:pt x="22" y="14"/>
                    </a:cubicBezTo>
                    <a:cubicBezTo>
                      <a:pt x="23" y="14"/>
                      <a:pt x="26" y="15"/>
                      <a:pt x="25" y="14"/>
                    </a:cubicBezTo>
                    <a:cubicBezTo>
                      <a:pt x="20" y="11"/>
                      <a:pt x="10" y="5"/>
                      <a:pt x="10" y="2"/>
                    </a:cubicBezTo>
                    <a:lnTo>
                      <a:pt x="2" y="0"/>
                    </a:ln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5" name="Freeform 138">
                <a:extLst>
                  <a:ext uri="{FF2B5EF4-FFF2-40B4-BE49-F238E27FC236}">
                    <a16:creationId xmlns:a16="http://schemas.microsoft.com/office/drawing/2014/main" id="{93FF03A9-954A-4FEB-A169-071F44CE5055}"/>
                  </a:ext>
                </a:extLst>
              </p:cNvPr>
              <p:cNvSpPr>
                <a:spLocks/>
              </p:cNvSpPr>
              <p:nvPr/>
            </p:nvSpPr>
            <p:spPr bwMode="auto">
              <a:xfrm>
                <a:off x="8028523" y="1979615"/>
                <a:ext cx="55562" cy="120650"/>
              </a:xfrm>
              <a:custGeom>
                <a:avLst/>
                <a:gdLst>
                  <a:gd name="T0" fmla="*/ 1 w 18"/>
                  <a:gd name="T1" fmla="*/ 17 h 40"/>
                  <a:gd name="T2" fmla="*/ 5 w 18"/>
                  <a:gd name="T3" fmla="*/ 33 h 40"/>
                  <a:gd name="T4" fmla="*/ 8 w 18"/>
                  <a:gd name="T5" fmla="*/ 34 h 40"/>
                  <a:gd name="T6" fmla="*/ 12 w 18"/>
                  <a:gd name="T7" fmla="*/ 37 h 40"/>
                  <a:gd name="T8" fmla="*/ 15 w 18"/>
                  <a:gd name="T9" fmla="*/ 38 h 40"/>
                  <a:gd name="T10" fmla="*/ 14 w 18"/>
                  <a:gd name="T11" fmla="*/ 35 h 40"/>
                  <a:gd name="T12" fmla="*/ 15 w 18"/>
                  <a:gd name="T13" fmla="*/ 31 h 40"/>
                  <a:gd name="T14" fmla="*/ 14 w 18"/>
                  <a:gd name="T15" fmla="*/ 27 h 40"/>
                  <a:gd name="T16" fmla="*/ 18 w 18"/>
                  <a:gd name="T17" fmla="*/ 28 h 40"/>
                  <a:gd name="T18" fmla="*/ 12 w 18"/>
                  <a:gd name="T19" fmla="*/ 18 h 40"/>
                  <a:gd name="T20" fmla="*/ 11 w 18"/>
                  <a:gd name="T21" fmla="*/ 17 h 40"/>
                  <a:gd name="T22" fmla="*/ 8 w 18"/>
                  <a:gd name="T23" fmla="*/ 0 h 40"/>
                  <a:gd name="T24" fmla="*/ 0 w 18"/>
                  <a:gd name="T25" fmla="*/ 6 h 40"/>
                  <a:gd name="T26" fmla="*/ 1 w 18"/>
                  <a:gd name="T27"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40">
                    <a:moveTo>
                      <a:pt x="1" y="17"/>
                    </a:moveTo>
                    <a:cubicBezTo>
                      <a:pt x="1" y="24"/>
                      <a:pt x="2" y="27"/>
                      <a:pt x="5" y="33"/>
                    </a:cubicBezTo>
                    <a:cubicBezTo>
                      <a:pt x="7" y="36"/>
                      <a:pt x="8" y="36"/>
                      <a:pt x="8" y="34"/>
                    </a:cubicBezTo>
                    <a:cubicBezTo>
                      <a:pt x="9" y="38"/>
                      <a:pt x="12" y="40"/>
                      <a:pt x="12" y="37"/>
                    </a:cubicBezTo>
                    <a:cubicBezTo>
                      <a:pt x="12" y="38"/>
                      <a:pt x="14" y="39"/>
                      <a:pt x="15" y="38"/>
                    </a:cubicBezTo>
                    <a:cubicBezTo>
                      <a:pt x="16" y="38"/>
                      <a:pt x="15" y="36"/>
                      <a:pt x="14" y="35"/>
                    </a:cubicBezTo>
                    <a:cubicBezTo>
                      <a:pt x="15" y="35"/>
                      <a:pt x="16" y="34"/>
                      <a:pt x="15" y="31"/>
                    </a:cubicBezTo>
                    <a:cubicBezTo>
                      <a:pt x="14" y="29"/>
                      <a:pt x="14" y="27"/>
                      <a:pt x="14" y="27"/>
                    </a:cubicBezTo>
                    <a:cubicBezTo>
                      <a:pt x="16" y="29"/>
                      <a:pt x="17" y="29"/>
                      <a:pt x="18" y="28"/>
                    </a:cubicBezTo>
                    <a:cubicBezTo>
                      <a:pt x="16" y="25"/>
                      <a:pt x="14" y="21"/>
                      <a:pt x="12" y="18"/>
                    </a:cubicBezTo>
                    <a:cubicBezTo>
                      <a:pt x="12" y="18"/>
                      <a:pt x="11" y="17"/>
                      <a:pt x="11" y="17"/>
                    </a:cubicBezTo>
                    <a:cubicBezTo>
                      <a:pt x="8" y="0"/>
                      <a:pt x="8" y="0"/>
                      <a:pt x="8" y="0"/>
                    </a:cubicBezTo>
                    <a:cubicBezTo>
                      <a:pt x="0" y="6"/>
                      <a:pt x="0" y="6"/>
                      <a:pt x="0" y="6"/>
                    </a:cubicBezTo>
                    <a:lnTo>
                      <a:pt x="1" y="17"/>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6" name="Freeform 139">
                <a:extLst>
                  <a:ext uri="{FF2B5EF4-FFF2-40B4-BE49-F238E27FC236}">
                    <a16:creationId xmlns:a16="http://schemas.microsoft.com/office/drawing/2014/main" id="{215D25D7-9C01-4297-9D91-B91898CBA7B2}"/>
                  </a:ext>
                </a:extLst>
              </p:cNvPr>
              <p:cNvSpPr>
                <a:spLocks/>
              </p:cNvSpPr>
              <p:nvPr/>
            </p:nvSpPr>
            <p:spPr bwMode="auto">
              <a:xfrm>
                <a:off x="8119010" y="1989140"/>
                <a:ext cx="234950" cy="123825"/>
              </a:xfrm>
              <a:custGeom>
                <a:avLst/>
                <a:gdLst>
                  <a:gd name="T0" fmla="*/ 71 w 77"/>
                  <a:gd name="T1" fmla="*/ 25 h 41"/>
                  <a:gd name="T2" fmla="*/ 75 w 77"/>
                  <a:gd name="T3" fmla="*/ 35 h 41"/>
                  <a:gd name="T4" fmla="*/ 66 w 77"/>
                  <a:gd name="T5" fmla="*/ 40 h 41"/>
                  <a:gd name="T6" fmla="*/ 10 w 77"/>
                  <a:gd name="T7" fmla="*/ 26 h 41"/>
                  <a:gd name="T8" fmla="*/ 2 w 77"/>
                  <a:gd name="T9" fmla="*/ 10 h 41"/>
                  <a:gd name="T10" fmla="*/ 18 w 77"/>
                  <a:gd name="T11" fmla="*/ 2 h 41"/>
                  <a:gd name="T12" fmla="*/ 71 w 77"/>
                  <a:gd name="T13" fmla="*/ 25 h 41"/>
                </a:gdLst>
                <a:ahLst/>
                <a:cxnLst>
                  <a:cxn ang="0">
                    <a:pos x="T0" y="T1"/>
                  </a:cxn>
                  <a:cxn ang="0">
                    <a:pos x="T2" y="T3"/>
                  </a:cxn>
                  <a:cxn ang="0">
                    <a:pos x="T4" y="T5"/>
                  </a:cxn>
                  <a:cxn ang="0">
                    <a:pos x="T6" y="T7"/>
                  </a:cxn>
                  <a:cxn ang="0">
                    <a:pos x="T8" y="T9"/>
                  </a:cxn>
                  <a:cxn ang="0">
                    <a:pos x="T10" y="T11"/>
                  </a:cxn>
                  <a:cxn ang="0">
                    <a:pos x="T12" y="T13"/>
                  </a:cxn>
                </a:cxnLst>
                <a:rect l="0" t="0" r="r" b="b"/>
                <a:pathLst>
                  <a:path w="77" h="41">
                    <a:moveTo>
                      <a:pt x="71" y="25"/>
                    </a:moveTo>
                    <a:cubicBezTo>
                      <a:pt x="75" y="26"/>
                      <a:pt x="77" y="31"/>
                      <a:pt x="75" y="35"/>
                    </a:cubicBezTo>
                    <a:cubicBezTo>
                      <a:pt x="74" y="39"/>
                      <a:pt x="70" y="41"/>
                      <a:pt x="66" y="40"/>
                    </a:cubicBezTo>
                    <a:cubicBezTo>
                      <a:pt x="10" y="26"/>
                      <a:pt x="10" y="26"/>
                      <a:pt x="10" y="26"/>
                    </a:cubicBezTo>
                    <a:cubicBezTo>
                      <a:pt x="3" y="24"/>
                      <a:pt x="0" y="17"/>
                      <a:pt x="2" y="10"/>
                    </a:cubicBezTo>
                    <a:cubicBezTo>
                      <a:pt x="4" y="3"/>
                      <a:pt x="12" y="0"/>
                      <a:pt x="18" y="2"/>
                    </a:cubicBezTo>
                    <a:lnTo>
                      <a:pt x="71" y="25"/>
                    </a:ln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7" name="Freeform 140">
                <a:extLst>
                  <a:ext uri="{FF2B5EF4-FFF2-40B4-BE49-F238E27FC236}">
                    <a16:creationId xmlns:a16="http://schemas.microsoft.com/office/drawing/2014/main" id="{E68E45F9-3E0D-4B3E-B718-A5CDE610B246}"/>
                  </a:ext>
                </a:extLst>
              </p:cNvPr>
              <p:cNvSpPr>
                <a:spLocks/>
              </p:cNvSpPr>
              <p:nvPr/>
            </p:nvSpPr>
            <p:spPr bwMode="auto">
              <a:xfrm>
                <a:off x="8084085" y="2179640"/>
                <a:ext cx="60325" cy="250825"/>
              </a:xfrm>
              <a:custGeom>
                <a:avLst/>
                <a:gdLst>
                  <a:gd name="T0" fmla="*/ 0 w 20"/>
                  <a:gd name="T1" fmla="*/ 80 h 83"/>
                  <a:gd name="T2" fmla="*/ 9 w 20"/>
                  <a:gd name="T3" fmla="*/ 81 h 83"/>
                  <a:gd name="T4" fmla="*/ 20 w 20"/>
                  <a:gd name="T5" fmla="*/ 9 h 83"/>
                  <a:gd name="T6" fmla="*/ 13 w 20"/>
                  <a:gd name="T7" fmla="*/ 1 h 83"/>
                  <a:gd name="T8" fmla="*/ 4 w 20"/>
                  <a:gd name="T9" fmla="*/ 8 h 83"/>
                  <a:gd name="T10" fmla="*/ 0 w 20"/>
                  <a:gd name="T11" fmla="*/ 80 h 83"/>
                </a:gdLst>
                <a:ahLst/>
                <a:cxnLst>
                  <a:cxn ang="0">
                    <a:pos x="T0" y="T1"/>
                  </a:cxn>
                  <a:cxn ang="0">
                    <a:pos x="T2" y="T3"/>
                  </a:cxn>
                  <a:cxn ang="0">
                    <a:pos x="T4" y="T5"/>
                  </a:cxn>
                  <a:cxn ang="0">
                    <a:pos x="T6" y="T7"/>
                  </a:cxn>
                  <a:cxn ang="0">
                    <a:pos x="T8" y="T9"/>
                  </a:cxn>
                  <a:cxn ang="0">
                    <a:pos x="T10" y="T11"/>
                  </a:cxn>
                </a:cxnLst>
                <a:rect l="0" t="0" r="r" b="b"/>
                <a:pathLst>
                  <a:path w="20" h="83">
                    <a:moveTo>
                      <a:pt x="0" y="80"/>
                    </a:moveTo>
                    <a:cubicBezTo>
                      <a:pt x="0" y="82"/>
                      <a:pt x="9" y="83"/>
                      <a:pt x="9" y="81"/>
                    </a:cubicBezTo>
                    <a:cubicBezTo>
                      <a:pt x="20" y="9"/>
                      <a:pt x="20" y="9"/>
                      <a:pt x="20" y="9"/>
                    </a:cubicBezTo>
                    <a:cubicBezTo>
                      <a:pt x="20" y="5"/>
                      <a:pt x="17" y="1"/>
                      <a:pt x="13" y="1"/>
                    </a:cubicBezTo>
                    <a:cubicBezTo>
                      <a:pt x="8" y="0"/>
                      <a:pt x="5" y="4"/>
                      <a:pt x="4" y="8"/>
                    </a:cubicBezTo>
                    <a:cubicBezTo>
                      <a:pt x="1" y="30"/>
                      <a:pt x="4" y="51"/>
                      <a:pt x="0" y="80"/>
                    </a:cubicBez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8" name="Freeform 141">
                <a:extLst>
                  <a:ext uri="{FF2B5EF4-FFF2-40B4-BE49-F238E27FC236}">
                    <a16:creationId xmlns:a16="http://schemas.microsoft.com/office/drawing/2014/main" id="{DE1B1B6F-DB05-4B49-848D-7EA726DF05D1}"/>
                  </a:ext>
                </a:extLst>
              </p:cNvPr>
              <p:cNvSpPr>
                <a:spLocks/>
              </p:cNvSpPr>
              <p:nvPr/>
            </p:nvSpPr>
            <p:spPr bwMode="auto">
              <a:xfrm>
                <a:off x="8095198" y="2179640"/>
                <a:ext cx="49212" cy="50800"/>
              </a:xfrm>
              <a:custGeom>
                <a:avLst/>
                <a:gdLst>
                  <a:gd name="T0" fmla="*/ 16 w 16"/>
                  <a:gd name="T1" fmla="*/ 9 h 17"/>
                  <a:gd name="T2" fmla="*/ 7 w 16"/>
                  <a:gd name="T3" fmla="*/ 16 h 17"/>
                  <a:gd name="T4" fmla="*/ 0 w 16"/>
                  <a:gd name="T5" fmla="*/ 8 h 17"/>
                  <a:gd name="T6" fmla="*/ 9 w 16"/>
                  <a:gd name="T7" fmla="*/ 1 h 17"/>
                  <a:gd name="T8" fmla="*/ 16 w 16"/>
                  <a:gd name="T9" fmla="*/ 9 h 17"/>
                </a:gdLst>
                <a:ahLst/>
                <a:cxnLst>
                  <a:cxn ang="0">
                    <a:pos x="T0" y="T1"/>
                  </a:cxn>
                  <a:cxn ang="0">
                    <a:pos x="T2" y="T3"/>
                  </a:cxn>
                  <a:cxn ang="0">
                    <a:pos x="T4" y="T5"/>
                  </a:cxn>
                  <a:cxn ang="0">
                    <a:pos x="T6" y="T7"/>
                  </a:cxn>
                  <a:cxn ang="0">
                    <a:pos x="T8" y="T9"/>
                  </a:cxn>
                </a:cxnLst>
                <a:rect l="0" t="0" r="r" b="b"/>
                <a:pathLst>
                  <a:path w="16" h="17">
                    <a:moveTo>
                      <a:pt x="16" y="9"/>
                    </a:moveTo>
                    <a:cubicBezTo>
                      <a:pt x="15" y="13"/>
                      <a:pt x="12" y="17"/>
                      <a:pt x="7" y="16"/>
                    </a:cubicBezTo>
                    <a:cubicBezTo>
                      <a:pt x="3" y="16"/>
                      <a:pt x="0" y="12"/>
                      <a:pt x="0" y="8"/>
                    </a:cubicBezTo>
                    <a:cubicBezTo>
                      <a:pt x="1" y="4"/>
                      <a:pt x="4" y="0"/>
                      <a:pt x="9" y="1"/>
                    </a:cubicBezTo>
                    <a:cubicBezTo>
                      <a:pt x="13" y="1"/>
                      <a:pt x="16" y="5"/>
                      <a:pt x="16" y="9"/>
                    </a:cubicBez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9" name="Freeform 142">
                <a:extLst>
                  <a:ext uri="{FF2B5EF4-FFF2-40B4-BE49-F238E27FC236}">
                    <a16:creationId xmlns:a16="http://schemas.microsoft.com/office/drawing/2014/main" id="{1F2B4B80-AA5C-49B7-8B55-77FF61AFA21F}"/>
                  </a:ext>
                </a:extLst>
              </p:cNvPr>
              <p:cNvSpPr>
                <a:spLocks/>
              </p:cNvSpPr>
              <p:nvPr/>
            </p:nvSpPr>
            <p:spPr bwMode="auto">
              <a:xfrm>
                <a:off x="8071385" y="1995490"/>
                <a:ext cx="79375" cy="231775"/>
              </a:xfrm>
              <a:custGeom>
                <a:avLst/>
                <a:gdLst>
                  <a:gd name="T0" fmla="*/ 24 w 26"/>
                  <a:gd name="T1" fmla="*/ 69 h 77"/>
                  <a:gd name="T2" fmla="*/ 16 w 26"/>
                  <a:gd name="T3" fmla="*/ 77 h 77"/>
                  <a:gd name="T4" fmla="*/ 8 w 26"/>
                  <a:gd name="T5" fmla="*/ 70 h 77"/>
                  <a:gd name="T6" fmla="*/ 0 w 26"/>
                  <a:gd name="T7" fmla="*/ 13 h 77"/>
                  <a:gd name="T8" fmla="*/ 13 w 26"/>
                  <a:gd name="T9" fmla="*/ 0 h 77"/>
                  <a:gd name="T10" fmla="*/ 26 w 26"/>
                  <a:gd name="T11" fmla="*/ 12 h 77"/>
                  <a:gd name="T12" fmla="*/ 24 w 26"/>
                  <a:gd name="T13" fmla="*/ 69 h 77"/>
                </a:gdLst>
                <a:ahLst/>
                <a:cxnLst>
                  <a:cxn ang="0">
                    <a:pos x="T0" y="T1"/>
                  </a:cxn>
                  <a:cxn ang="0">
                    <a:pos x="T2" y="T3"/>
                  </a:cxn>
                  <a:cxn ang="0">
                    <a:pos x="T4" y="T5"/>
                  </a:cxn>
                  <a:cxn ang="0">
                    <a:pos x="T6" y="T7"/>
                  </a:cxn>
                  <a:cxn ang="0">
                    <a:pos x="T8" y="T9"/>
                  </a:cxn>
                  <a:cxn ang="0">
                    <a:pos x="T10" y="T11"/>
                  </a:cxn>
                  <a:cxn ang="0">
                    <a:pos x="T12" y="T13"/>
                  </a:cxn>
                </a:cxnLst>
                <a:rect l="0" t="0" r="r" b="b"/>
                <a:pathLst>
                  <a:path w="26" h="77">
                    <a:moveTo>
                      <a:pt x="24" y="69"/>
                    </a:moveTo>
                    <a:cubicBezTo>
                      <a:pt x="24" y="73"/>
                      <a:pt x="21" y="77"/>
                      <a:pt x="16" y="77"/>
                    </a:cubicBezTo>
                    <a:cubicBezTo>
                      <a:pt x="12" y="77"/>
                      <a:pt x="8" y="74"/>
                      <a:pt x="8" y="70"/>
                    </a:cubicBezTo>
                    <a:cubicBezTo>
                      <a:pt x="0" y="13"/>
                      <a:pt x="0" y="13"/>
                      <a:pt x="0" y="13"/>
                    </a:cubicBezTo>
                    <a:cubicBezTo>
                      <a:pt x="0" y="6"/>
                      <a:pt x="6" y="0"/>
                      <a:pt x="13" y="0"/>
                    </a:cubicBezTo>
                    <a:cubicBezTo>
                      <a:pt x="20" y="0"/>
                      <a:pt x="26" y="5"/>
                      <a:pt x="26" y="12"/>
                    </a:cubicBezTo>
                    <a:lnTo>
                      <a:pt x="24" y="69"/>
                    </a:ln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0" name="Freeform 143">
                <a:extLst>
                  <a:ext uri="{FF2B5EF4-FFF2-40B4-BE49-F238E27FC236}">
                    <a16:creationId xmlns:a16="http://schemas.microsoft.com/office/drawing/2014/main" id="{AD98EAFA-519C-408B-B5B7-163D70CCA4F1}"/>
                  </a:ext>
                </a:extLst>
              </p:cNvPr>
              <p:cNvSpPr>
                <a:spLocks/>
              </p:cNvSpPr>
              <p:nvPr/>
            </p:nvSpPr>
            <p:spPr bwMode="auto">
              <a:xfrm>
                <a:off x="8071385" y="2025652"/>
                <a:ext cx="103187" cy="385762"/>
              </a:xfrm>
              <a:custGeom>
                <a:avLst/>
                <a:gdLst>
                  <a:gd name="T0" fmla="*/ 36 w 65"/>
                  <a:gd name="T1" fmla="*/ 243 h 243"/>
                  <a:gd name="T2" fmla="*/ 0 w 65"/>
                  <a:gd name="T3" fmla="*/ 243 h 243"/>
                  <a:gd name="T4" fmla="*/ 6 w 65"/>
                  <a:gd name="T5" fmla="*/ 123 h 243"/>
                  <a:gd name="T6" fmla="*/ 0 w 65"/>
                  <a:gd name="T7" fmla="*/ 0 h 243"/>
                  <a:gd name="T8" fmla="*/ 65 w 65"/>
                  <a:gd name="T9" fmla="*/ 0 h 243"/>
                  <a:gd name="T10" fmla="*/ 46 w 65"/>
                  <a:gd name="T11" fmla="*/ 122 h 243"/>
                  <a:gd name="T12" fmla="*/ 36 w 6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65" h="243">
                    <a:moveTo>
                      <a:pt x="36" y="243"/>
                    </a:moveTo>
                    <a:lnTo>
                      <a:pt x="0" y="243"/>
                    </a:lnTo>
                    <a:lnTo>
                      <a:pt x="6" y="123"/>
                    </a:lnTo>
                    <a:lnTo>
                      <a:pt x="0" y="0"/>
                    </a:lnTo>
                    <a:lnTo>
                      <a:pt x="65" y="0"/>
                    </a:lnTo>
                    <a:lnTo>
                      <a:pt x="46" y="122"/>
                    </a:lnTo>
                    <a:lnTo>
                      <a:pt x="36" y="243"/>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1" name="Freeform 144">
                <a:extLst>
                  <a:ext uri="{FF2B5EF4-FFF2-40B4-BE49-F238E27FC236}">
                    <a16:creationId xmlns:a16="http://schemas.microsoft.com/office/drawing/2014/main" id="{0963D062-F8A3-4FA2-91F8-74D611385A34}"/>
                  </a:ext>
                </a:extLst>
              </p:cNvPr>
              <p:cNvSpPr>
                <a:spLocks/>
              </p:cNvSpPr>
              <p:nvPr/>
            </p:nvSpPr>
            <p:spPr bwMode="auto">
              <a:xfrm>
                <a:off x="8144410" y="1992315"/>
                <a:ext cx="214312" cy="307975"/>
              </a:xfrm>
              <a:custGeom>
                <a:avLst/>
                <a:gdLst>
                  <a:gd name="T0" fmla="*/ 44 w 71"/>
                  <a:gd name="T1" fmla="*/ 102 h 102"/>
                  <a:gd name="T2" fmla="*/ 63 w 71"/>
                  <a:gd name="T3" fmla="*/ 100 h 102"/>
                  <a:gd name="T4" fmla="*/ 70 w 71"/>
                  <a:gd name="T5" fmla="*/ 34 h 102"/>
                  <a:gd name="T6" fmla="*/ 63 w 71"/>
                  <a:gd name="T7" fmla="*/ 22 h 102"/>
                  <a:gd name="T8" fmla="*/ 9 w 71"/>
                  <a:gd name="T9" fmla="*/ 0 h 102"/>
                  <a:gd name="T10" fmla="*/ 0 w 71"/>
                  <a:gd name="T11" fmla="*/ 30 h 102"/>
                  <a:gd name="T12" fmla="*/ 48 w 71"/>
                  <a:gd name="T13" fmla="*/ 42 h 102"/>
                  <a:gd name="T14" fmla="*/ 44 w 71"/>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102">
                    <a:moveTo>
                      <a:pt x="44" y="102"/>
                    </a:moveTo>
                    <a:cubicBezTo>
                      <a:pt x="63" y="100"/>
                      <a:pt x="63" y="100"/>
                      <a:pt x="63" y="100"/>
                    </a:cubicBezTo>
                    <a:cubicBezTo>
                      <a:pt x="70" y="34"/>
                      <a:pt x="70" y="34"/>
                      <a:pt x="70" y="34"/>
                    </a:cubicBezTo>
                    <a:cubicBezTo>
                      <a:pt x="71" y="28"/>
                      <a:pt x="68" y="24"/>
                      <a:pt x="63" y="22"/>
                    </a:cubicBezTo>
                    <a:cubicBezTo>
                      <a:pt x="9" y="0"/>
                      <a:pt x="9" y="0"/>
                      <a:pt x="9" y="0"/>
                    </a:cubicBezTo>
                    <a:cubicBezTo>
                      <a:pt x="0" y="30"/>
                      <a:pt x="0" y="30"/>
                      <a:pt x="0" y="30"/>
                    </a:cubicBezTo>
                    <a:cubicBezTo>
                      <a:pt x="48" y="42"/>
                      <a:pt x="48" y="42"/>
                      <a:pt x="48" y="42"/>
                    </a:cubicBezTo>
                    <a:lnTo>
                      <a:pt x="44" y="102"/>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2" name="Freeform 145">
                <a:extLst>
                  <a:ext uri="{FF2B5EF4-FFF2-40B4-BE49-F238E27FC236}">
                    <a16:creationId xmlns:a16="http://schemas.microsoft.com/office/drawing/2014/main" id="{A77C1A99-2EDC-46FC-AAD4-E2198658DE17}"/>
                  </a:ext>
                </a:extLst>
              </p:cNvPr>
              <p:cNvSpPr>
                <a:spLocks/>
              </p:cNvSpPr>
              <p:nvPr/>
            </p:nvSpPr>
            <p:spPr bwMode="auto">
              <a:xfrm>
                <a:off x="8165048" y="2076452"/>
                <a:ext cx="125412" cy="42862"/>
              </a:xfrm>
              <a:custGeom>
                <a:avLst/>
                <a:gdLst>
                  <a:gd name="T0" fmla="*/ 0 w 79"/>
                  <a:gd name="T1" fmla="*/ 8 h 27"/>
                  <a:gd name="T2" fmla="*/ 2 w 79"/>
                  <a:gd name="T3" fmla="*/ 0 h 27"/>
                  <a:gd name="T4" fmla="*/ 79 w 79"/>
                  <a:gd name="T5" fmla="*/ 27 h 27"/>
                  <a:gd name="T6" fmla="*/ 0 w 79"/>
                  <a:gd name="T7" fmla="*/ 8 h 27"/>
                </a:gdLst>
                <a:ahLst/>
                <a:cxnLst>
                  <a:cxn ang="0">
                    <a:pos x="T0" y="T1"/>
                  </a:cxn>
                  <a:cxn ang="0">
                    <a:pos x="T2" y="T3"/>
                  </a:cxn>
                  <a:cxn ang="0">
                    <a:pos x="T4" y="T5"/>
                  </a:cxn>
                  <a:cxn ang="0">
                    <a:pos x="T6" y="T7"/>
                  </a:cxn>
                </a:cxnLst>
                <a:rect l="0" t="0" r="r" b="b"/>
                <a:pathLst>
                  <a:path w="79" h="27">
                    <a:moveTo>
                      <a:pt x="0" y="8"/>
                    </a:moveTo>
                    <a:lnTo>
                      <a:pt x="2" y="0"/>
                    </a:lnTo>
                    <a:lnTo>
                      <a:pt x="79" y="27"/>
                    </a:lnTo>
                    <a:lnTo>
                      <a:pt x="0" y="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3" name="Freeform 146">
                <a:extLst>
                  <a:ext uri="{FF2B5EF4-FFF2-40B4-BE49-F238E27FC236}">
                    <a16:creationId xmlns:a16="http://schemas.microsoft.com/office/drawing/2014/main" id="{A68F8CB6-1602-4420-85DC-EE8C97A4B566}"/>
                  </a:ext>
                </a:extLst>
              </p:cNvPr>
              <p:cNvSpPr>
                <a:spLocks/>
              </p:cNvSpPr>
              <p:nvPr/>
            </p:nvSpPr>
            <p:spPr bwMode="auto">
              <a:xfrm>
                <a:off x="8061860" y="1752602"/>
                <a:ext cx="88900" cy="300037"/>
              </a:xfrm>
              <a:custGeom>
                <a:avLst/>
                <a:gdLst>
                  <a:gd name="T0" fmla="*/ 54 w 56"/>
                  <a:gd name="T1" fmla="*/ 187 h 189"/>
                  <a:gd name="T2" fmla="*/ 0 w 56"/>
                  <a:gd name="T3" fmla="*/ 189 h 189"/>
                  <a:gd name="T4" fmla="*/ 12 w 56"/>
                  <a:gd name="T5" fmla="*/ 113 h 189"/>
                  <a:gd name="T6" fmla="*/ 2 w 56"/>
                  <a:gd name="T7" fmla="*/ 46 h 189"/>
                  <a:gd name="T8" fmla="*/ 10 w 56"/>
                  <a:gd name="T9" fmla="*/ 0 h 189"/>
                  <a:gd name="T10" fmla="*/ 54 w 56"/>
                  <a:gd name="T11" fmla="*/ 0 h 189"/>
                  <a:gd name="T12" fmla="*/ 56 w 56"/>
                  <a:gd name="T13" fmla="*/ 174 h 189"/>
                  <a:gd name="T14" fmla="*/ 54 w 56"/>
                  <a:gd name="T15" fmla="*/ 187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89">
                    <a:moveTo>
                      <a:pt x="54" y="187"/>
                    </a:moveTo>
                    <a:lnTo>
                      <a:pt x="0" y="189"/>
                    </a:lnTo>
                    <a:lnTo>
                      <a:pt x="12" y="113"/>
                    </a:lnTo>
                    <a:lnTo>
                      <a:pt x="2" y="46"/>
                    </a:lnTo>
                    <a:lnTo>
                      <a:pt x="10" y="0"/>
                    </a:lnTo>
                    <a:lnTo>
                      <a:pt x="54" y="0"/>
                    </a:lnTo>
                    <a:lnTo>
                      <a:pt x="56" y="174"/>
                    </a:lnTo>
                    <a:lnTo>
                      <a:pt x="54" y="187"/>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4" name="Freeform 147">
                <a:extLst>
                  <a:ext uri="{FF2B5EF4-FFF2-40B4-BE49-F238E27FC236}">
                    <a16:creationId xmlns:a16="http://schemas.microsoft.com/office/drawing/2014/main" id="{1F447C33-E583-4922-A88F-7AD380EB798C}"/>
                  </a:ext>
                </a:extLst>
              </p:cNvPr>
              <p:cNvSpPr>
                <a:spLocks/>
              </p:cNvSpPr>
              <p:nvPr/>
            </p:nvSpPr>
            <p:spPr bwMode="auto">
              <a:xfrm>
                <a:off x="8147585" y="1752602"/>
                <a:ext cx="96837" cy="296862"/>
              </a:xfrm>
              <a:custGeom>
                <a:avLst/>
                <a:gdLst>
                  <a:gd name="T0" fmla="*/ 4 w 61"/>
                  <a:gd name="T1" fmla="*/ 187 h 187"/>
                  <a:gd name="T2" fmla="*/ 61 w 61"/>
                  <a:gd name="T3" fmla="*/ 168 h 187"/>
                  <a:gd name="T4" fmla="*/ 42 w 61"/>
                  <a:gd name="T5" fmla="*/ 113 h 187"/>
                  <a:gd name="T6" fmla="*/ 55 w 61"/>
                  <a:gd name="T7" fmla="*/ 37 h 187"/>
                  <a:gd name="T8" fmla="*/ 40 w 61"/>
                  <a:gd name="T9" fmla="*/ 0 h 187"/>
                  <a:gd name="T10" fmla="*/ 0 w 61"/>
                  <a:gd name="T11" fmla="*/ 0 h 187"/>
                  <a:gd name="T12" fmla="*/ 2 w 61"/>
                  <a:gd name="T13" fmla="*/ 174 h 187"/>
                  <a:gd name="T14" fmla="*/ 4 w 61"/>
                  <a:gd name="T15" fmla="*/ 187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187">
                    <a:moveTo>
                      <a:pt x="4" y="187"/>
                    </a:moveTo>
                    <a:lnTo>
                      <a:pt x="61" y="168"/>
                    </a:lnTo>
                    <a:lnTo>
                      <a:pt x="42" y="113"/>
                    </a:lnTo>
                    <a:lnTo>
                      <a:pt x="55" y="37"/>
                    </a:lnTo>
                    <a:lnTo>
                      <a:pt x="40" y="0"/>
                    </a:lnTo>
                    <a:lnTo>
                      <a:pt x="0" y="0"/>
                    </a:lnTo>
                    <a:lnTo>
                      <a:pt x="2" y="174"/>
                    </a:lnTo>
                    <a:lnTo>
                      <a:pt x="4" y="187"/>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5" name="Freeform 148">
                <a:extLst>
                  <a:ext uri="{FF2B5EF4-FFF2-40B4-BE49-F238E27FC236}">
                    <a16:creationId xmlns:a16="http://schemas.microsoft.com/office/drawing/2014/main" id="{17C8E2F9-4B89-4AFE-A73D-27C9D445F609}"/>
                  </a:ext>
                </a:extLst>
              </p:cNvPr>
              <p:cNvSpPr>
                <a:spLocks/>
              </p:cNvSpPr>
              <p:nvPr/>
            </p:nvSpPr>
            <p:spPr bwMode="auto">
              <a:xfrm>
                <a:off x="8122185" y="1711327"/>
                <a:ext cx="52387" cy="111125"/>
              </a:xfrm>
              <a:custGeom>
                <a:avLst/>
                <a:gdLst>
                  <a:gd name="T0" fmla="*/ 17 w 17"/>
                  <a:gd name="T1" fmla="*/ 0 h 37"/>
                  <a:gd name="T2" fmla="*/ 0 w 17"/>
                  <a:gd name="T3" fmla="*/ 1 h 37"/>
                  <a:gd name="T4" fmla="*/ 0 w 17"/>
                  <a:gd name="T5" fmla="*/ 17 h 37"/>
                  <a:gd name="T6" fmla="*/ 8 w 17"/>
                  <a:gd name="T7" fmla="*/ 37 h 37"/>
                  <a:gd name="T8" fmla="*/ 16 w 17"/>
                  <a:gd name="T9" fmla="*/ 17 h 37"/>
                  <a:gd name="T10" fmla="*/ 17 w 17"/>
                  <a:gd name="T11" fmla="*/ 0 h 37"/>
                </a:gdLst>
                <a:ahLst/>
                <a:cxnLst>
                  <a:cxn ang="0">
                    <a:pos x="T0" y="T1"/>
                  </a:cxn>
                  <a:cxn ang="0">
                    <a:pos x="T2" y="T3"/>
                  </a:cxn>
                  <a:cxn ang="0">
                    <a:pos x="T4" y="T5"/>
                  </a:cxn>
                  <a:cxn ang="0">
                    <a:pos x="T6" y="T7"/>
                  </a:cxn>
                  <a:cxn ang="0">
                    <a:pos x="T8" y="T9"/>
                  </a:cxn>
                  <a:cxn ang="0">
                    <a:pos x="T10" y="T11"/>
                  </a:cxn>
                </a:cxnLst>
                <a:rect l="0" t="0" r="r" b="b"/>
                <a:pathLst>
                  <a:path w="17" h="37">
                    <a:moveTo>
                      <a:pt x="17" y="0"/>
                    </a:moveTo>
                    <a:cubicBezTo>
                      <a:pt x="0" y="1"/>
                      <a:pt x="0" y="1"/>
                      <a:pt x="0" y="1"/>
                    </a:cubicBezTo>
                    <a:cubicBezTo>
                      <a:pt x="0" y="17"/>
                      <a:pt x="0" y="17"/>
                      <a:pt x="0" y="17"/>
                    </a:cubicBezTo>
                    <a:cubicBezTo>
                      <a:pt x="0" y="17"/>
                      <a:pt x="1" y="37"/>
                      <a:pt x="8" y="37"/>
                    </a:cubicBezTo>
                    <a:cubicBezTo>
                      <a:pt x="15" y="37"/>
                      <a:pt x="16" y="17"/>
                      <a:pt x="16" y="17"/>
                    </a:cubicBezTo>
                    <a:lnTo>
                      <a:pt x="17" y="0"/>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6" name="Freeform 149">
                <a:extLst>
                  <a:ext uri="{FF2B5EF4-FFF2-40B4-BE49-F238E27FC236}">
                    <a16:creationId xmlns:a16="http://schemas.microsoft.com/office/drawing/2014/main" id="{5602762D-5710-467E-A42C-67BFB0C12FAB}"/>
                  </a:ext>
                </a:extLst>
              </p:cNvPr>
              <p:cNvSpPr>
                <a:spLocks/>
              </p:cNvSpPr>
              <p:nvPr/>
            </p:nvSpPr>
            <p:spPr bwMode="auto">
              <a:xfrm>
                <a:off x="8131710" y="1704977"/>
                <a:ext cx="42862" cy="23812"/>
              </a:xfrm>
              <a:custGeom>
                <a:avLst/>
                <a:gdLst>
                  <a:gd name="T0" fmla="*/ 1 w 14"/>
                  <a:gd name="T1" fmla="*/ 0 h 8"/>
                  <a:gd name="T2" fmla="*/ 14 w 14"/>
                  <a:gd name="T3" fmla="*/ 7 h 8"/>
                  <a:gd name="T4" fmla="*/ 14 w 14"/>
                  <a:gd name="T5" fmla="*/ 2 h 8"/>
                  <a:gd name="T6" fmla="*/ 1 w 14"/>
                  <a:gd name="T7" fmla="*/ 0 h 8"/>
                </a:gdLst>
                <a:ahLst/>
                <a:cxnLst>
                  <a:cxn ang="0">
                    <a:pos x="T0" y="T1"/>
                  </a:cxn>
                  <a:cxn ang="0">
                    <a:pos x="T2" y="T3"/>
                  </a:cxn>
                  <a:cxn ang="0">
                    <a:pos x="T4" y="T5"/>
                  </a:cxn>
                  <a:cxn ang="0">
                    <a:pos x="T6" y="T7"/>
                  </a:cxn>
                </a:cxnLst>
                <a:rect l="0" t="0" r="r" b="b"/>
                <a:pathLst>
                  <a:path w="14" h="8">
                    <a:moveTo>
                      <a:pt x="1" y="0"/>
                    </a:moveTo>
                    <a:cubicBezTo>
                      <a:pt x="0" y="7"/>
                      <a:pt x="10" y="8"/>
                      <a:pt x="14" y="7"/>
                    </a:cubicBezTo>
                    <a:cubicBezTo>
                      <a:pt x="14" y="2"/>
                      <a:pt x="14" y="2"/>
                      <a:pt x="14" y="2"/>
                    </a:cubicBezTo>
                    <a:lnTo>
                      <a:pt x="1" y="0"/>
                    </a:lnTo>
                    <a:close/>
                  </a:path>
                </a:pathLst>
              </a:custGeom>
              <a:solidFill>
                <a:srgbClr val="B897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7" name="Freeform 150">
                <a:extLst>
                  <a:ext uri="{FF2B5EF4-FFF2-40B4-BE49-F238E27FC236}">
                    <a16:creationId xmlns:a16="http://schemas.microsoft.com/office/drawing/2014/main" id="{9B00567A-7766-4651-A85B-1A58C08B6E38}"/>
                  </a:ext>
                </a:extLst>
              </p:cNvPr>
              <p:cNvSpPr>
                <a:spLocks/>
              </p:cNvSpPr>
              <p:nvPr/>
            </p:nvSpPr>
            <p:spPr bwMode="auto">
              <a:xfrm>
                <a:off x="8084085" y="1593852"/>
                <a:ext cx="120650" cy="128587"/>
              </a:xfrm>
              <a:custGeom>
                <a:avLst/>
                <a:gdLst>
                  <a:gd name="T0" fmla="*/ 28 w 40"/>
                  <a:gd name="T1" fmla="*/ 14 h 43"/>
                  <a:gd name="T2" fmla="*/ 0 w 40"/>
                  <a:gd name="T3" fmla="*/ 23 h 43"/>
                  <a:gd name="T4" fmla="*/ 19 w 40"/>
                  <a:gd name="T5" fmla="*/ 41 h 43"/>
                  <a:gd name="T6" fmla="*/ 36 w 40"/>
                  <a:gd name="T7" fmla="*/ 37 h 43"/>
                  <a:gd name="T8" fmla="*/ 39 w 40"/>
                  <a:gd name="T9" fmla="*/ 34 h 43"/>
                  <a:gd name="T10" fmla="*/ 35 w 40"/>
                  <a:gd name="T11" fmla="*/ 24 h 43"/>
                  <a:gd name="T12" fmla="*/ 36 w 40"/>
                  <a:gd name="T13" fmla="*/ 20 h 43"/>
                  <a:gd name="T14" fmla="*/ 29 w 40"/>
                  <a:gd name="T15" fmla="*/ 15 h 43"/>
                  <a:gd name="T16" fmla="*/ 28 w 40"/>
                  <a:gd name="T17" fmla="*/ 1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43">
                    <a:moveTo>
                      <a:pt x="28" y="14"/>
                    </a:moveTo>
                    <a:cubicBezTo>
                      <a:pt x="17" y="0"/>
                      <a:pt x="0" y="9"/>
                      <a:pt x="0" y="23"/>
                    </a:cubicBezTo>
                    <a:cubicBezTo>
                      <a:pt x="0" y="36"/>
                      <a:pt x="10" y="40"/>
                      <a:pt x="19" y="41"/>
                    </a:cubicBezTo>
                    <a:cubicBezTo>
                      <a:pt x="26" y="43"/>
                      <a:pt x="33" y="39"/>
                      <a:pt x="36" y="37"/>
                    </a:cubicBezTo>
                    <a:cubicBezTo>
                      <a:pt x="40" y="36"/>
                      <a:pt x="39" y="34"/>
                      <a:pt x="39" y="34"/>
                    </a:cubicBezTo>
                    <a:cubicBezTo>
                      <a:pt x="38" y="32"/>
                      <a:pt x="35" y="25"/>
                      <a:pt x="35" y="24"/>
                    </a:cubicBezTo>
                    <a:cubicBezTo>
                      <a:pt x="39" y="21"/>
                      <a:pt x="37" y="20"/>
                      <a:pt x="36" y="20"/>
                    </a:cubicBezTo>
                    <a:cubicBezTo>
                      <a:pt x="36" y="20"/>
                      <a:pt x="30" y="17"/>
                      <a:pt x="29" y="15"/>
                    </a:cubicBezTo>
                    <a:cubicBezTo>
                      <a:pt x="29" y="15"/>
                      <a:pt x="29" y="15"/>
                      <a:pt x="28" y="14"/>
                    </a:cubicBez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8" name="Freeform 151">
                <a:extLst>
                  <a:ext uri="{FF2B5EF4-FFF2-40B4-BE49-F238E27FC236}">
                    <a16:creationId xmlns:a16="http://schemas.microsoft.com/office/drawing/2014/main" id="{CA0B2B9E-2330-4B14-935F-F60CEDCAAE2E}"/>
                  </a:ext>
                </a:extLst>
              </p:cNvPr>
              <p:cNvSpPr>
                <a:spLocks/>
              </p:cNvSpPr>
              <p:nvPr/>
            </p:nvSpPr>
            <p:spPr bwMode="auto">
              <a:xfrm>
                <a:off x="8128535" y="1668465"/>
                <a:ext cx="9525" cy="22225"/>
              </a:xfrm>
              <a:custGeom>
                <a:avLst/>
                <a:gdLst>
                  <a:gd name="T0" fmla="*/ 1 w 3"/>
                  <a:gd name="T1" fmla="*/ 0 h 7"/>
                  <a:gd name="T2" fmla="*/ 0 w 3"/>
                  <a:gd name="T3" fmla="*/ 2 h 7"/>
                  <a:gd name="T4" fmla="*/ 2 w 3"/>
                  <a:gd name="T5" fmla="*/ 5 h 7"/>
                  <a:gd name="T6" fmla="*/ 3 w 3"/>
                  <a:gd name="T7" fmla="*/ 7 h 7"/>
                  <a:gd name="T8" fmla="*/ 1 w 3"/>
                  <a:gd name="T9" fmla="*/ 0 h 7"/>
                </a:gdLst>
                <a:ahLst/>
                <a:cxnLst>
                  <a:cxn ang="0">
                    <a:pos x="T0" y="T1"/>
                  </a:cxn>
                  <a:cxn ang="0">
                    <a:pos x="T2" y="T3"/>
                  </a:cxn>
                  <a:cxn ang="0">
                    <a:pos x="T4" y="T5"/>
                  </a:cxn>
                  <a:cxn ang="0">
                    <a:pos x="T6" y="T7"/>
                  </a:cxn>
                  <a:cxn ang="0">
                    <a:pos x="T8" y="T9"/>
                  </a:cxn>
                </a:cxnLst>
                <a:rect l="0" t="0" r="r" b="b"/>
                <a:pathLst>
                  <a:path w="3" h="7">
                    <a:moveTo>
                      <a:pt x="1" y="0"/>
                    </a:moveTo>
                    <a:cubicBezTo>
                      <a:pt x="0" y="0"/>
                      <a:pt x="0" y="1"/>
                      <a:pt x="0" y="2"/>
                    </a:cubicBezTo>
                    <a:cubicBezTo>
                      <a:pt x="0" y="3"/>
                      <a:pt x="0" y="4"/>
                      <a:pt x="2" y="5"/>
                    </a:cubicBezTo>
                    <a:cubicBezTo>
                      <a:pt x="2" y="6"/>
                      <a:pt x="3" y="7"/>
                      <a:pt x="3" y="7"/>
                    </a:cubicBezTo>
                    <a:cubicBezTo>
                      <a:pt x="3" y="6"/>
                      <a:pt x="0" y="2"/>
                      <a:pt x="1" y="0"/>
                    </a:cubicBezTo>
                    <a:close/>
                  </a:path>
                </a:pathLst>
              </a:custGeom>
              <a:solidFill>
                <a:srgbClr val="B897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9" name="Freeform 152">
                <a:extLst>
                  <a:ext uri="{FF2B5EF4-FFF2-40B4-BE49-F238E27FC236}">
                    <a16:creationId xmlns:a16="http://schemas.microsoft.com/office/drawing/2014/main" id="{75AE9BE2-3FAB-427E-A1D9-DD26B407C7B9}"/>
                  </a:ext>
                </a:extLst>
              </p:cNvPr>
              <p:cNvSpPr>
                <a:spLocks/>
              </p:cNvSpPr>
              <p:nvPr/>
            </p:nvSpPr>
            <p:spPr bwMode="auto">
              <a:xfrm>
                <a:off x="8065035" y="1598615"/>
                <a:ext cx="106362" cy="122237"/>
              </a:xfrm>
              <a:custGeom>
                <a:avLst/>
                <a:gdLst>
                  <a:gd name="T0" fmla="*/ 33 w 35"/>
                  <a:gd name="T1" fmla="*/ 12 h 40"/>
                  <a:gd name="T2" fmla="*/ 28 w 35"/>
                  <a:gd name="T3" fmla="*/ 9 h 40"/>
                  <a:gd name="T4" fmla="*/ 32 w 35"/>
                  <a:gd name="T5" fmla="*/ 13 h 40"/>
                  <a:gd name="T6" fmla="*/ 26 w 35"/>
                  <a:gd name="T7" fmla="*/ 22 h 40"/>
                  <a:gd name="T8" fmla="*/ 22 w 35"/>
                  <a:gd name="T9" fmla="*/ 23 h 40"/>
                  <a:gd name="T10" fmla="*/ 21 w 35"/>
                  <a:gd name="T11" fmla="*/ 25 h 40"/>
                  <a:gd name="T12" fmla="*/ 23 w 35"/>
                  <a:gd name="T13" fmla="*/ 28 h 40"/>
                  <a:gd name="T14" fmla="*/ 24 w 35"/>
                  <a:gd name="T15" fmla="*/ 30 h 40"/>
                  <a:gd name="T16" fmla="*/ 25 w 35"/>
                  <a:gd name="T17" fmla="*/ 40 h 40"/>
                  <a:gd name="T18" fmla="*/ 11 w 35"/>
                  <a:gd name="T19" fmla="*/ 35 h 40"/>
                  <a:gd name="T20" fmla="*/ 9 w 35"/>
                  <a:gd name="T21" fmla="*/ 9 h 40"/>
                  <a:gd name="T22" fmla="*/ 35 w 35"/>
                  <a:gd name="T23" fmla="*/ 10 h 40"/>
                  <a:gd name="T24" fmla="*/ 33 w 35"/>
                  <a:gd name="T25"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40">
                    <a:moveTo>
                      <a:pt x="33" y="12"/>
                    </a:moveTo>
                    <a:cubicBezTo>
                      <a:pt x="33" y="12"/>
                      <a:pt x="28" y="9"/>
                      <a:pt x="28" y="9"/>
                    </a:cubicBezTo>
                    <a:cubicBezTo>
                      <a:pt x="28" y="10"/>
                      <a:pt x="33" y="13"/>
                      <a:pt x="32" y="13"/>
                    </a:cubicBezTo>
                    <a:cubicBezTo>
                      <a:pt x="30" y="15"/>
                      <a:pt x="21" y="15"/>
                      <a:pt x="26" y="22"/>
                    </a:cubicBezTo>
                    <a:cubicBezTo>
                      <a:pt x="27" y="23"/>
                      <a:pt x="24" y="23"/>
                      <a:pt x="22" y="23"/>
                    </a:cubicBezTo>
                    <a:cubicBezTo>
                      <a:pt x="21" y="23"/>
                      <a:pt x="21" y="24"/>
                      <a:pt x="21" y="25"/>
                    </a:cubicBezTo>
                    <a:cubicBezTo>
                      <a:pt x="21" y="26"/>
                      <a:pt x="21" y="27"/>
                      <a:pt x="23" y="28"/>
                    </a:cubicBezTo>
                    <a:cubicBezTo>
                      <a:pt x="23" y="29"/>
                      <a:pt x="24" y="30"/>
                      <a:pt x="24" y="30"/>
                    </a:cubicBezTo>
                    <a:cubicBezTo>
                      <a:pt x="26" y="31"/>
                      <a:pt x="28" y="37"/>
                      <a:pt x="25" y="40"/>
                    </a:cubicBezTo>
                    <a:cubicBezTo>
                      <a:pt x="25" y="40"/>
                      <a:pt x="16" y="38"/>
                      <a:pt x="11" y="35"/>
                    </a:cubicBezTo>
                    <a:cubicBezTo>
                      <a:pt x="5" y="29"/>
                      <a:pt x="0" y="19"/>
                      <a:pt x="9" y="9"/>
                    </a:cubicBezTo>
                    <a:cubicBezTo>
                      <a:pt x="17" y="0"/>
                      <a:pt x="31" y="1"/>
                      <a:pt x="35" y="10"/>
                    </a:cubicBezTo>
                    <a:lnTo>
                      <a:pt x="33" y="12"/>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0" name="Freeform 153">
                <a:extLst>
                  <a:ext uri="{FF2B5EF4-FFF2-40B4-BE49-F238E27FC236}">
                    <a16:creationId xmlns:a16="http://schemas.microsoft.com/office/drawing/2014/main" id="{F464A318-E6A8-451E-942A-C403770824B6}"/>
                  </a:ext>
                </a:extLst>
              </p:cNvPr>
              <p:cNvSpPr>
                <a:spLocks/>
              </p:cNvSpPr>
              <p:nvPr/>
            </p:nvSpPr>
            <p:spPr bwMode="auto">
              <a:xfrm>
                <a:off x="8158698" y="1651002"/>
                <a:ext cx="9525" cy="9525"/>
              </a:xfrm>
              <a:custGeom>
                <a:avLst/>
                <a:gdLst>
                  <a:gd name="T0" fmla="*/ 2 w 3"/>
                  <a:gd name="T1" fmla="*/ 2 h 3"/>
                  <a:gd name="T2" fmla="*/ 3 w 3"/>
                  <a:gd name="T3" fmla="*/ 2 h 3"/>
                  <a:gd name="T4" fmla="*/ 3 w 3"/>
                  <a:gd name="T5" fmla="*/ 1 h 3"/>
                  <a:gd name="T6" fmla="*/ 1 w 3"/>
                  <a:gd name="T7" fmla="*/ 0 h 3"/>
                  <a:gd name="T8" fmla="*/ 1 w 3"/>
                  <a:gd name="T9" fmla="*/ 2 h 3"/>
                  <a:gd name="T10" fmla="*/ 1 w 3"/>
                  <a:gd name="T11" fmla="*/ 3 h 3"/>
                  <a:gd name="T12" fmla="*/ 2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2" y="2"/>
                    </a:moveTo>
                    <a:cubicBezTo>
                      <a:pt x="3" y="2"/>
                      <a:pt x="3" y="2"/>
                      <a:pt x="3" y="2"/>
                    </a:cubicBezTo>
                    <a:cubicBezTo>
                      <a:pt x="3" y="1"/>
                      <a:pt x="3" y="1"/>
                      <a:pt x="3" y="1"/>
                    </a:cubicBezTo>
                    <a:cubicBezTo>
                      <a:pt x="3" y="1"/>
                      <a:pt x="2" y="0"/>
                      <a:pt x="1" y="0"/>
                    </a:cubicBezTo>
                    <a:cubicBezTo>
                      <a:pt x="1" y="1"/>
                      <a:pt x="0" y="1"/>
                      <a:pt x="1" y="2"/>
                    </a:cubicBezTo>
                    <a:cubicBezTo>
                      <a:pt x="1" y="3"/>
                      <a:pt x="1" y="3"/>
                      <a:pt x="1" y="3"/>
                    </a:cubicBezTo>
                    <a:cubicBezTo>
                      <a:pt x="1" y="2"/>
                      <a:pt x="2" y="2"/>
                      <a:pt x="2" y="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1" name="Freeform 154">
                <a:extLst>
                  <a:ext uri="{FF2B5EF4-FFF2-40B4-BE49-F238E27FC236}">
                    <a16:creationId xmlns:a16="http://schemas.microsoft.com/office/drawing/2014/main" id="{9CC9FEE0-EE4D-4C97-8E44-3C77C4136E47}"/>
                  </a:ext>
                </a:extLst>
              </p:cNvPr>
              <p:cNvSpPr>
                <a:spLocks/>
              </p:cNvSpPr>
              <p:nvPr/>
            </p:nvSpPr>
            <p:spPr bwMode="auto">
              <a:xfrm>
                <a:off x="8180923" y="1681165"/>
                <a:ext cx="14287" cy="3175"/>
              </a:xfrm>
              <a:custGeom>
                <a:avLst/>
                <a:gdLst>
                  <a:gd name="T0" fmla="*/ 0 w 5"/>
                  <a:gd name="T1" fmla="*/ 1 h 1"/>
                  <a:gd name="T2" fmla="*/ 2 w 5"/>
                  <a:gd name="T3" fmla="*/ 1 h 1"/>
                  <a:gd name="T4" fmla="*/ 5 w 5"/>
                  <a:gd name="T5" fmla="*/ 0 h 1"/>
                  <a:gd name="T6" fmla="*/ 5 w 5"/>
                  <a:gd name="T7" fmla="*/ 0 h 1"/>
                  <a:gd name="T8" fmla="*/ 5 w 5"/>
                  <a:gd name="T9" fmla="*/ 0 h 1"/>
                  <a:gd name="T10" fmla="*/ 5 w 5"/>
                  <a:gd name="T11" fmla="*/ 0 h 1"/>
                  <a:gd name="T12" fmla="*/ 2 w 5"/>
                  <a:gd name="T13" fmla="*/ 1 h 1"/>
                  <a:gd name="T14" fmla="*/ 0 w 5"/>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
                    <a:moveTo>
                      <a:pt x="0" y="1"/>
                    </a:moveTo>
                    <a:cubicBezTo>
                      <a:pt x="0" y="1"/>
                      <a:pt x="1" y="1"/>
                      <a:pt x="2" y="1"/>
                    </a:cubicBezTo>
                    <a:cubicBezTo>
                      <a:pt x="4" y="0"/>
                      <a:pt x="5" y="0"/>
                      <a:pt x="5" y="0"/>
                    </a:cubicBezTo>
                    <a:cubicBezTo>
                      <a:pt x="5" y="0"/>
                      <a:pt x="5" y="0"/>
                      <a:pt x="5" y="0"/>
                    </a:cubicBezTo>
                    <a:cubicBezTo>
                      <a:pt x="5" y="0"/>
                      <a:pt x="5" y="0"/>
                      <a:pt x="5" y="0"/>
                    </a:cubicBezTo>
                    <a:cubicBezTo>
                      <a:pt x="5" y="0"/>
                      <a:pt x="5" y="0"/>
                      <a:pt x="5" y="0"/>
                    </a:cubicBezTo>
                    <a:cubicBezTo>
                      <a:pt x="5" y="0"/>
                      <a:pt x="4" y="1"/>
                      <a:pt x="2" y="1"/>
                    </a:cubicBezTo>
                    <a:cubicBezTo>
                      <a:pt x="1" y="1"/>
                      <a:pt x="0" y="1"/>
                      <a:pt x="0" y="1"/>
                    </a:cubicBezTo>
                    <a:close/>
                  </a:path>
                </a:pathLst>
              </a:custGeom>
              <a:solidFill>
                <a:srgbClr val="8A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2" name="Freeform 155">
                <a:extLst>
                  <a:ext uri="{FF2B5EF4-FFF2-40B4-BE49-F238E27FC236}">
                    <a16:creationId xmlns:a16="http://schemas.microsoft.com/office/drawing/2014/main" id="{E22B6699-C00F-4768-93A9-8589ACAD1EF2}"/>
                  </a:ext>
                </a:extLst>
              </p:cNvPr>
              <p:cNvSpPr>
                <a:spLocks/>
              </p:cNvSpPr>
              <p:nvPr/>
            </p:nvSpPr>
            <p:spPr bwMode="auto">
              <a:xfrm>
                <a:off x="8180923" y="1681165"/>
                <a:ext cx="14287" cy="3175"/>
              </a:xfrm>
              <a:custGeom>
                <a:avLst/>
                <a:gdLst>
                  <a:gd name="T0" fmla="*/ 0 w 5"/>
                  <a:gd name="T1" fmla="*/ 1 h 1"/>
                  <a:gd name="T2" fmla="*/ 2 w 5"/>
                  <a:gd name="T3" fmla="*/ 1 h 1"/>
                  <a:gd name="T4" fmla="*/ 5 w 5"/>
                  <a:gd name="T5" fmla="*/ 0 h 1"/>
                  <a:gd name="T6" fmla="*/ 5 w 5"/>
                  <a:gd name="T7" fmla="*/ 0 h 1"/>
                  <a:gd name="T8" fmla="*/ 5 w 5"/>
                  <a:gd name="T9" fmla="*/ 1 h 1"/>
                  <a:gd name="T10" fmla="*/ 5 w 5"/>
                  <a:gd name="T11" fmla="*/ 1 h 1"/>
                  <a:gd name="T12" fmla="*/ 2 w 5"/>
                  <a:gd name="T13" fmla="*/ 1 h 1"/>
                  <a:gd name="T14" fmla="*/ 0 w 5"/>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
                    <a:moveTo>
                      <a:pt x="0" y="1"/>
                    </a:moveTo>
                    <a:cubicBezTo>
                      <a:pt x="0" y="1"/>
                      <a:pt x="1" y="1"/>
                      <a:pt x="2" y="1"/>
                    </a:cubicBezTo>
                    <a:cubicBezTo>
                      <a:pt x="4" y="1"/>
                      <a:pt x="5" y="0"/>
                      <a:pt x="5" y="0"/>
                    </a:cubicBezTo>
                    <a:cubicBezTo>
                      <a:pt x="5" y="0"/>
                      <a:pt x="5" y="0"/>
                      <a:pt x="5" y="0"/>
                    </a:cubicBezTo>
                    <a:cubicBezTo>
                      <a:pt x="5" y="1"/>
                      <a:pt x="5" y="1"/>
                      <a:pt x="5" y="1"/>
                    </a:cubicBezTo>
                    <a:cubicBezTo>
                      <a:pt x="5" y="1"/>
                      <a:pt x="5" y="1"/>
                      <a:pt x="5" y="1"/>
                    </a:cubicBezTo>
                    <a:cubicBezTo>
                      <a:pt x="5" y="1"/>
                      <a:pt x="4" y="1"/>
                      <a:pt x="2" y="1"/>
                    </a:cubicBezTo>
                    <a:cubicBezTo>
                      <a:pt x="1" y="1"/>
                      <a:pt x="0" y="1"/>
                      <a:pt x="0" y="1"/>
                    </a:cubicBezTo>
                    <a:close/>
                  </a:path>
                </a:pathLst>
              </a:custGeom>
              <a:solidFill>
                <a:srgbClr val="8A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3" name="Freeform 375">
                <a:extLst>
                  <a:ext uri="{FF2B5EF4-FFF2-40B4-BE49-F238E27FC236}">
                    <a16:creationId xmlns:a16="http://schemas.microsoft.com/office/drawing/2014/main" id="{A964BB87-3055-46E9-806E-27DE7FFC03A3}"/>
                  </a:ext>
                </a:extLst>
              </p:cNvPr>
              <p:cNvSpPr>
                <a:spLocks/>
              </p:cNvSpPr>
              <p:nvPr/>
            </p:nvSpPr>
            <p:spPr bwMode="auto">
              <a:xfrm>
                <a:off x="8077735" y="2451103"/>
                <a:ext cx="39687" cy="20638"/>
              </a:xfrm>
              <a:custGeom>
                <a:avLst/>
                <a:gdLst>
                  <a:gd name="T0" fmla="*/ 0 w 13"/>
                  <a:gd name="T1" fmla="*/ 0 h 7"/>
                  <a:gd name="T2" fmla="*/ 3 w 13"/>
                  <a:gd name="T3" fmla="*/ 7 h 7"/>
                  <a:gd name="T4" fmla="*/ 9 w 13"/>
                  <a:gd name="T5" fmla="*/ 7 h 7"/>
                  <a:gd name="T6" fmla="*/ 13 w 13"/>
                  <a:gd name="T7" fmla="*/ 4 h 7"/>
                </a:gdLst>
                <a:ahLst/>
                <a:cxnLst>
                  <a:cxn ang="0">
                    <a:pos x="T0" y="T1"/>
                  </a:cxn>
                  <a:cxn ang="0">
                    <a:pos x="T2" y="T3"/>
                  </a:cxn>
                  <a:cxn ang="0">
                    <a:pos x="T4" y="T5"/>
                  </a:cxn>
                  <a:cxn ang="0">
                    <a:pos x="T6" y="T7"/>
                  </a:cxn>
                </a:cxnLst>
                <a:rect l="0" t="0" r="r" b="b"/>
                <a:pathLst>
                  <a:path w="13" h="7">
                    <a:moveTo>
                      <a:pt x="0" y="0"/>
                    </a:moveTo>
                    <a:cubicBezTo>
                      <a:pt x="3" y="3"/>
                      <a:pt x="2" y="4"/>
                      <a:pt x="3" y="7"/>
                    </a:cubicBezTo>
                    <a:cubicBezTo>
                      <a:pt x="9" y="7"/>
                      <a:pt x="9" y="7"/>
                      <a:pt x="9" y="7"/>
                    </a:cubicBezTo>
                    <a:cubicBezTo>
                      <a:pt x="8" y="5"/>
                      <a:pt x="9" y="3"/>
                      <a:pt x="13" y="4"/>
                    </a:cubicBezTo>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4" name="Freeform 376">
                <a:extLst>
                  <a:ext uri="{FF2B5EF4-FFF2-40B4-BE49-F238E27FC236}">
                    <a16:creationId xmlns:a16="http://schemas.microsoft.com/office/drawing/2014/main" id="{ED9A57C0-F818-43E0-AF1E-8ED314A7CA97}"/>
                  </a:ext>
                </a:extLst>
              </p:cNvPr>
              <p:cNvSpPr>
                <a:spLocks/>
              </p:cNvSpPr>
              <p:nvPr/>
            </p:nvSpPr>
            <p:spPr bwMode="auto">
              <a:xfrm>
                <a:off x="8077735" y="2427290"/>
                <a:ext cx="120650" cy="44450"/>
              </a:xfrm>
              <a:custGeom>
                <a:avLst/>
                <a:gdLst>
                  <a:gd name="T0" fmla="*/ 1 w 40"/>
                  <a:gd name="T1" fmla="*/ 0 h 15"/>
                  <a:gd name="T2" fmla="*/ 0 w 40"/>
                  <a:gd name="T3" fmla="*/ 7 h 15"/>
                  <a:gd name="T4" fmla="*/ 3 w 40"/>
                  <a:gd name="T5" fmla="*/ 10 h 15"/>
                  <a:gd name="T6" fmla="*/ 18 w 40"/>
                  <a:gd name="T7" fmla="*/ 14 h 15"/>
                  <a:gd name="T8" fmla="*/ 28 w 40"/>
                  <a:gd name="T9" fmla="*/ 15 h 15"/>
                  <a:gd name="T10" fmla="*/ 36 w 40"/>
                  <a:gd name="T11" fmla="*/ 15 h 15"/>
                  <a:gd name="T12" fmla="*/ 38 w 40"/>
                  <a:gd name="T13" fmla="*/ 12 h 15"/>
                  <a:gd name="T14" fmla="*/ 20 w 40"/>
                  <a:gd name="T15" fmla="*/ 6 h 15"/>
                  <a:gd name="T16" fmla="*/ 1 w 40"/>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5">
                    <a:moveTo>
                      <a:pt x="1" y="0"/>
                    </a:moveTo>
                    <a:cubicBezTo>
                      <a:pt x="0" y="7"/>
                      <a:pt x="0" y="7"/>
                      <a:pt x="0" y="7"/>
                    </a:cubicBezTo>
                    <a:cubicBezTo>
                      <a:pt x="0" y="8"/>
                      <a:pt x="1" y="9"/>
                      <a:pt x="3" y="10"/>
                    </a:cubicBezTo>
                    <a:cubicBezTo>
                      <a:pt x="18" y="14"/>
                      <a:pt x="18" y="14"/>
                      <a:pt x="18" y="14"/>
                    </a:cubicBezTo>
                    <a:cubicBezTo>
                      <a:pt x="21" y="15"/>
                      <a:pt x="24" y="15"/>
                      <a:pt x="28" y="15"/>
                    </a:cubicBezTo>
                    <a:cubicBezTo>
                      <a:pt x="36" y="15"/>
                      <a:pt x="36" y="15"/>
                      <a:pt x="36" y="15"/>
                    </a:cubicBezTo>
                    <a:cubicBezTo>
                      <a:pt x="40" y="15"/>
                      <a:pt x="39" y="12"/>
                      <a:pt x="38" y="12"/>
                    </a:cubicBezTo>
                    <a:cubicBezTo>
                      <a:pt x="35" y="11"/>
                      <a:pt x="27" y="9"/>
                      <a:pt x="20" y="6"/>
                    </a:cubicBezTo>
                    <a:cubicBezTo>
                      <a:pt x="15" y="3"/>
                      <a:pt x="1" y="0"/>
                      <a:pt x="1"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5" name="Freeform 377">
                <a:extLst>
                  <a:ext uri="{FF2B5EF4-FFF2-40B4-BE49-F238E27FC236}">
                    <a16:creationId xmlns:a16="http://schemas.microsoft.com/office/drawing/2014/main" id="{F6050A9E-52A3-4FC7-936B-420789D1676B}"/>
                  </a:ext>
                </a:extLst>
              </p:cNvPr>
              <p:cNvSpPr>
                <a:spLocks/>
              </p:cNvSpPr>
              <p:nvPr/>
            </p:nvSpPr>
            <p:spPr bwMode="auto">
              <a:xfrm>
                <a:off x="8080910" y="2411415"/>
                <a:ext cx="77787" cy="42863"/>
              </a:xfrm>
              <a:custGeom>
                <a:avLst/>
                <a:gdLst>
                  <a:gd name="T0" fmla="*/ 1 w 26"/>
                  <a:gd name="T1" fmla="*/ 0 h 14"/>
                  <a:gd name="T2" fmla="*/ 0 w 26"/>
                  <a:gd name="T3" fmla="*/ 5 h 14"/>
                  <a:gd name="T4" fmla="*/ 22 w 26"/>
                  <a:gd name="T5" fmla="*/ 14 h 14"/>
                  <a:gd name="T6" fmla="*/ 25 w 26"/>
                  <a:gd name="T7" fmla="*/ 13 h 14"/>
                  <a:gd name="T8" fmla="*/ 10 w 26"/>
                  <a:gd name="T9" fmla="*/ 2 h 14"/>
                  <a:gd name="T10" fmla="*/ 1 w 26"/>
                  <a:gd name="T11" fmla="*/ 0 h 14"/>
                </a:gdLst>
                <a:ahLst/>
                <a:cxnLst>
                  <a:cxn ang="0">
                    <a:pos x="T0" y="T1"/>
                  </a:cxn>
                  <a:cxn ang="0">
                    <a:pos x="T2" y="T3"/>
                  </a:cxn>
                  <a:cxn ang="0">
                    <a:pos x="T4" y="T5"/>
                  </a:cxn>
                  <a:cxn ang="0">
                    <a:pos x="T6" y="T7"/>
                  </a:cxn>
                  <a:cxn ang="0">
                    <a:pos x="T8" y="T9"/>
                  </a:cxn>
                  <a:cxn ang="0">
                    <a:pos x="T10" y="T11"/>
                  </a:cxn>
                </a:cxnLst>
                <a:rect l="0" t="0" r="r" b="b"/>
                <a:pathLst>
                  <a:path w="26" h="14">
                    <a:moveTo>
                      <a:pt x="1" y="0"/>
                    </a:moveTo>
                    <a:cubicBezTo>
                      <a:pt x="2" y="2"/>
                      <a:pt x="0" y="4"/>
                      <a:pt x="0" y="5"/>
                    </a:cubicBezTo>
                    <a:cubicBezTo>
                      <a:pt x="0" y="7"/>
                      <a:pt x="22" y="14"/>
                      <a:pt x="22" y="14"/>
                    </a:cubicBezTo>
                    <a:cubicBezTo>
                      <a:pt x="23" y="14"/>
                      <a:pt x="26" y="14"/>
                      <a:pt x="25" y="13"/>
                    </a:cubicBezTo>
                    <a:cubicBezTo>
                      <a:pt x="20" y="11"/>
                      <a:pt x="10" y="4"/>
                      <a:pt x="10" y="2"/>
                    </a:cubicBezTo>
                    <a:lnTo>
                      <a:pt x="1" y="0"/>
                    </a:ln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6" name="Freeform 378">
                <a:extLst>
                  <a:ext uri="{FF2B5EF4-FFF2-40B4-BE49-F238E27FC236}">
                    <a16:creationId xmlns:a16="http://schemas.microsoft.com/office/drawing/2014/main" id="{2B17D14A-D439-4256-9C79-7F9925DAE528}"/>
                  </a:ext>
                </a:extLst>
              </p:cNvPr>
              <p:cNvSpPr>
                <a:spLocks/>
              </p:cNvSpPr>
              <p:nvPr/>
            </p:nvSpPr>
            <p:spPr bwMode="auto">
              <a:xfrm>
                <a:off x="7988835" y="1882778"/>
                <a:ext cx="55562" cy="55563"/>
              </a:xfrm>
              <a:custGeom>
                <a:avLst/>
                <a:gdLst>
                  <a:gd name="T0" fmla="*/ 13 w 18"/>
                  <a:gd name="T1" fmla="*/ 2 h 18"/>
                  <a:gd name="T2" fmla="*/ 16 w 18"/>
                  <a:gd name="T3" fmla="*/ 13 h 18"/>
                  <a:gd name="T4" fmla="*/ 6 w 18"/>
                  <a:gd name="T5" fmla="*/ 16 h 18"/>
                  <a:gd name="T6" fmla="*/ 2 w 18"/>
                  <a:gd name="T7" fmla="*/ 6 h 18"/>
                  <a:gd name="T8" fmla="*/ 13 w 18"/>
                  <a:gd name="T9" fmla="*/ 2 h 18"/>
                </a:gdLst>
                <a:ahLst/>
                <a:cxnLst>
                  <a:cxn ang="0">
                    <a:pos x="T0" y="T1"/>
                  </a:cxn>
                  <a:cxn ang="0">
                    <a:pos x="T2" y="T3"/>
                  </a:cxn>
                  <a:cxn ang="0">
                    <a:pos x="T4" y="T5"/>
                  </a:cxn>
                  <a:cxn ang="0">
                    <a:pos x="T6" y="T7"/>
                  </a:cxn>
                  <a:cxn ang="0">
                    <a:pos x="T8" y="T9"/>
                  </a:cxn>
                </a:cxnLst>
                <a:rect l="0" t="0" r="r" b="b"/>
                <a:pathLst>
                  <a:path w="18" h="18">
                    <a:moveTo>
                      <a:pt x="13" y="2"/>
                    </a:moveTo>
                    <a:cubicBezTo>
                      <a:pt x="17" y="4"/>
                      <a:pt x="18" y="9"/>
                      <a:pt x="16" y="13"/>
                    </a:cubicBezTo>
                    <a:cubicBezTo>
                      <a:pt x="14" y="17"/>
                      <a:pt x="10" y="18"/>
                      <a:pt x="6" y="16"/>
                    </a:cubicBezTo>
                    <a:cubicBezTo>
                      <a:pt x="2" y="14"/>
                      <a:pt x="0" y="10"/>
                      <a:pt x="2" y="6"/>
                    </a:cubicBezTo>
                    <a:cubicBezTo>
                      <a:pt x="4" y="2"/>
                      <a:pt x="9" y="0"/>
                      <a:pt x="13" y="2"/>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7" name="Freeform 379">
                <a:extLst>
                  <a:ext uri="{FF2B5EF4-FFF2-40B4-BE49-F238E27FC236}">
                    <a16:creationId xmlns:a16="http://schemas.microsoft.com/office/drawing/2014/main" id="{E51ABC29-C07F-4DEC-AF82-DF9A9BDDAE6D}"/>
                  </a:ext>
                </a:extLst>
              </p:cNvPr>
              <p:cNvSpPr>
                <a:spLocks/>
              </p:cNvSpPr>
              <p:nvPr/>
            </p:nvSpPr>
            <p:spPr bwMode="auto">
              <a:xfrm>
                <a:off x="8041222" y="1751015"/>
                <a:ext cx="76200" cy="74613"/>
              </a:xfrm>
              <a:custGeom>
                <a:avLst/>
                <a:gdLst>
                  <a:gd name="T0" fmla="*/ 22 w 25"/>
                  <a:gd name="T1" fmla="*/ 17 h 25"/>
                  <a:gd name="T2" fmla="*/ 8 w 25"/>
                  <a:gd name="T3" fmla="*/ 22 h 25"/>
                  <a:gd name="T4" fmla="*/ 3 w 25"/>
                  <a:gd name="T5" fmla="*/ 7 h 25"/>
                  <a:gd name="T6" fmla="*/ 18 w 25"/>
                  <a:gd name="T7" fmla="*/ 2 h 25"/>
                  <a:gd name="T8" fmla="*/ 22 w 25"/>
                  <a:gd name="T9" fmla="*/ 17 h 25"/>
                </a:gdLst>
                <a:ahLst/>
                <a:cxnLst>
                  <a:cxn ang="0">
                    <a:pos x="T0" y="T1"/>
                  </a:cxn>
                  <a:cxn ang="0">
                    <a:pos x="T2" y="T3"/>
                  </a:cxn>
                  <a:cxn ang="0">
                    <a:pos x="T4" y="T5"/>
                  </a:cxn>
                  <a:cxn ang="0">
                    <a:pos x="T6" y="T7"/>
                  </a:cxn>
                  <a:cxn ang="0">
                    <a:pos x="T8" y="T9"/>
                  </a:cxn>
                </a:cxnLst>
                <a:rect l="0" t="0" r="r" b="b"/>
                <a:pathLst>
                  <a:path w="25" h="25">
                    <a:moveTo>
                      <a:pt x="22" y="17"/>
                    </a:moveTo>
                    <a:cubicBezTo>
                      <a:pt x="20" y="23"/>
                      <a:pt x="13" y="25"/>
                      <a:pt x="8" y="22"/>
                    </a:cubicBezTo>
                    <a:cubicBezTo>
                      <a:pt x="2" y="19"/>
                      <a:pt x="0" y="13"/>
                      <a:pt x="3" y="7"/>
                    </a:cubicBezTo>
                    <a:cubicBezTo>
                      <a:pt x="6" y="2"/>
                      <a:pt x="12" y="0"/>
                      <a:pt x="18" y="2"/>
                    </a:cubicBezTo>
                    <a:cubicBezTo>
                      <a:pt x="23" y="5"/>
                      <a:pt x="25" y="12"/>
                      <a:pt x="22" y="17"/>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8" name="Freeform 380">
                <a:extLst>
                  <a:ext uri="{FF2B5EF4-FFF2-40B4-BE49-F238E27FC236}">
                    <a16:creationId xmlns:a16="http://schemas.microsoft.com/office/drawing/2014/main" id="{B2BCC53D-1A8C-4360-BF30-51828291B790}"/>
                  </a:ext>
                </a:extLst>
              </p:cNvPr>
              <p:cNvSpPr>
                <a:spLocks/>
              </p:cNvSpPr>
              <p:nvPr/>
            </p:nvSpPr>
            <p:spPr bwMode="auto">
              <a:xfrm>
                <a:off x="7995185" y="1771653"/>
                <a:ext cx="115887" cy="150813"/>
              </a:xfrm>
              <a:custGeom>
                <a:avLst/>
                <a:gdLst>
                  <a:gd name="T0" fmla="*/ 35 w 73"/>
                  <a:gd name="T1" fmla="*/ 0 h 95"/>
                  <a:gd name="T2" fmla="*/ 0 w 73"/>
                  <a:gd name="T3" fmla="*/ 82 h 95"/>
                  <a:gd name="T4" fmla="*/ 27 w 73"/>
                  <a:gd name="T5" fmla="*/ 95 h 95"/>
                  <a:gd name="T6" fmla="*/ 73 w 73"/>
                  <a:gd name="T7" fmla="*/ 19 h 95"/>
                  <a:gd name="T8" fmla="*/ 35 w 73"/>
                  <a:gd name="T9" fmla="*/ 0 h 95"/>
                </a:gdLst>
                <a:ahLst/>
                <a:cxnLst>
                  <a:cxn ang="0">
                    <a:pos x="T0" y="T1"/>
                  </a:cxn>
                  <a:cxn ang="0">
                    <a:pos x="T2" y="T3"/>
                  </a:cxn>
                  <a:cxn ang="0">
                    <a:pos x="T4" y="T5"/>
                  </a:cxn>
                  <a:cxn ang="0">
                    <a:pos x="T6" y="T7"/>
                  </a:cxn>
                  <a:cxn ang="0">
                    <a:pos x="T8" y="T9"/>
                  </a:cxn>
                </a:cxnLst>
                <a:rect l="0" t="0" r="r" b="b"/>
                <a:pathLst>
                  <a:path w="73" h="95">
                    <a:moveTo>
                      <a:pt x="35" y="0"/>
                    </a:moveTo>
                    <a:lnTo>
                      <a:pt x="0" y="82"/>
                    </a:lnTo>
                    <a:lnTo>
                      <a:pt x="27" y="95"/>
                    </a:lnTo>
                    <a:lnTo>
                      <a:pt x="73" y="19"/>
                    </a:lnTo>
                    <a:lnTo>
                      <a:pt x="35" y="0"/>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9" name="Freeform 381">
                <a:extLst>
                  <a:ext uri="{FF2B5EF4-FFF2-40B4-BE49-F238E27FC236}">
                    <a16:creationId xmlns:a16="http://schemas.microsoft.com/office/drawing/2014/main" id="{C1EAD895-6F49-4B9E-A1F2-24376322B264}"/>
                  </a:ext>
                </a:extLst>
              </p:cNvPr>
              <p:cNvSpPr>
                <a:spLocks/>
              </p:cNvSpPr>
              <p:nvPr/>
            </p:nvSpPr>
            <p:spPr bwMode="auto">
              <a:xfrm>
                <a:off x="8022172" y="2016128"/>
                <a:ext cx="39687" cy="20638"/>
              </a:xfrm>
              <a:custGeom>
                <a:avLst/>
                <a:gdLst>
                  <a:gd name="T0" fmla="*/ 25 w 25"/>
                  <a:gd name="T1" fmla="*/ 8 h 13"/>
                  <a:gd name="T2" fmla="*/ 2 w 25"/>
                  <a:gd name="T3" fmla="*/ 13 h 13"/>
                  <a:gd name="T4" fmla="*/ 0 w 25"/>
                  <a:gd name="T5" fmla="*/ 6 h 13"/>
                  <a:gd name="T6" fmla="*/ 25 w 25"/>
                  <a:gd name="T7" fmla="*/ 0 h 13"/>
                  <a:gd name="T8" fmla="*/ 25 w 25"/>
                  <a:gd name="T9" fmla="*/ 8 h 13"/>
                </a:gdLst>
                <a:ahLst/>
                <a:cxnLst>
                  <a:cxn ang="0">
                    <a:pos x="T0" y="T1"/>
                  </a:cxn>
                  <a:cxn ang="0">
                    <a:pos x="T2" y="T3"/>
                  </a:cxn>
                  <a:cxn ang="0">
                    <a:pos x="T4" y="T5"/>
                  </a:cxn>
                  <a:cxn ang="0">
                    <a:pos x="T6" y="T7"/>
                  </a:cxn>
                  <a:cxn ang="0">
                    <a:pos x="T8" y="T9"/>
                  </a:cxn>
                </a:cxnLst>
                <a:rect l="0" t="0" r="r" b="b"/>
                <a:pathLst>
                  <a:path w="25" h="13">
                    <a:moveTo>
                      <a:pt x="25" y="8"/>
                    </a:moveTo>
                    <a:lnTo>
                      <a:pt x="2" y="13"/>
                    </a:lnTo>
                    <a:lnTo>
                      <a:pt x="0" y="6"/>
                    </a:lnTo>
                    <a:lnTo>
                      <a:pt x="25" y="0"/>
                    </a:lnTo>
                    <a:lnTo>
                      <a:pt x="25" y="8"/>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0" name="Freeform 382">
                <a:extLst>
                  <a:ext uri="{FF2B5EF4-FFF2-40B4-BE49-F238E27FC236}">
                    <a16:creationId xmlns:a16="http://schemas.microsoft.com/office/drawing/2014/main" id="{FF497333-8170-4483-86EA-EB60595612AA}"/>
                  </a:ext>
                </a:extLst>
              </p:cNvPr>
              <p:cNvSpPr>
                <a:spLocks/>
              </p:cNvSpPr>
              <p:nvPr/>
            </p:nvSpPr>
            <p:spPr bwMode="auto">
              <a:xfrm>
                <a:off x="7988835" y="1882778"/>
                <a:ext cx="55562" cy="55563"/>
              </a:xfrm>
              <a:custGeom>
                <a:avLst/>
                <a:gdLst>
                  <a:gd name="T0" fmla="*/ 11 w 18"/>
                  <a:gd name="T1" fmla="*/ 17 h 18"/>
                  <a:gd name="T2" fmla="*/ 1 w 18"/>
                  <a:gd name="T3" fmla="*/ 11 h 18"/>
                  <a:gd name="T4" fmla="*/ 7 w 18"/>
                  <a:gd name="T5" fmla="*/ 1 h 18"/>
                  <a:gd name="T6" fmla="*/ 17 w 18"/>
                  <a:gd name="T7" fmla="*/ 7 h 18"/>
                  <a:gd name="T8" fmla="*/ 11 w 18"/>
                  <a:gd name="T9" fmla="*/ 17 h 18"/>
                </a:gdLst>
                <a:ahLst/>
                <a:cxnLst>
                  <a:cxn ang="0">
                    <a:pos x="T0" y="T1"/>
                  </a:cxn>
                  <a:cxn ang="0">
                    <a:pos x="T2" y="T3"/>
                  </a:cxn>
                  <a:cxn ang="0">
                    <a:pos x="T4" y="T5"/>
                  </a:cxn>
                  <a:cxn ang="0">
                    <a:pos x="T6" y="T7"/>
                  </a:cxn>
                  <a:cxn ang="0">
                    <a:pos x="T8" y="T9"/>
                  </a:cxn>
                </a:cxnLst>
                <a:rect l="0" t="0" r="r" b="b"/>
                <a:pathLst>
                  <a:path w="18" h="18">
                    <a:moveTo>
                      <a:pt x="11" y="17"/>
                    </a:moveTo>
                    <a:cubicBezTo>
                      <a:pt x="7" y="18"/>
                      <a:pt x="2" y="15"/>
                      <a:pt x="1" y="11"/>
                    </a:cubicBezTo>
                    <a:cubicBezTo>
                      <a:pt x="0" y="7"/>
                      <a:pt x="3" y="2"/>
                      <a:pt x="7" y="1"/>
                    </a:cubicBezTo>
                    <a:cubicBezTo>
                      <a:pt x="11" y="0"/>
                      <a:pt x="16" y="3"/>
                      <a:pt x="17" y="7"/>
                    </a:cubicBezTo>
                    <a:cubicBezTo>
                      <a:pt x="18" y="11"/>
                      <a:pt x="15" y="15"/>
                      <a:pt x="11" y="17"/>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1" name="Freeform 383">
                <a:extLst>
                  <a:ext uri="{FF2B5EF4-FFF2-40B4-BE49-F238E27FC236}">
                    <a16:creationId xmlns:a16="http://schemas.microsoft.com/office/drawing/2014/main" id="{1C12553C-93C0-4EC1-9574-3ADE3FE544F1}"/>
                  </a:ext>
                </a:extLst>
              </p:cNvPr>
              <p:cNvSpPr>
                <a:spLocks/>
              </p:cNvSpPr>
              <p:nvPr/>
            </p:nvSpPr>
            <p:spPr bwMode="auto">
              <a:xfrm>
                <a:off x="7992010" y="1905003"/>
                <a:ext cx="69850" cy="120650"/>
              </a:xfrm>
              <a:custGeom>
                <a:avLst/>
                <a:gdLst>
                  <a:gd name="T0" fmla="*/ 44 w 44"/>
                  <a:gd name="T1" fmla="*/ 70 h 76"/>
                  <a:gd name="T2" fmla="*/ 31 w 44"/>
                  <a:gd name="T3" fmla="*/ 0 h 76"/>
                  <a:gd name="T4" fmla="*/ 0 w 44"/>
                  <a:gd name="T5" fmla="*/ 7 h 76"/>
                  <a:gd name="T6" fmla="*/ 17 w 44"/>
                  <a:gd name="T7" fmla="*/ 76 h 76"/>
                  <a:gd name="T8" fmla="*/ 44 w 44"/>
                  <a:gd name="T9" fmla="*/ 70 h 76"/>
                </a:gdLst>
                <a:ahLst/>
                <a:cxnLst>
                  <a:cxn ang="0">
                    <a:pos x="T0" y="T1"/>
                  </a:cxn>
                  <a:cxn ang="0">
                    <a:pos x="T2" y="T3"/>
                  </a:cxn>
                  <a:cxn ang="0">
                    <a:pos x="T4" y="T5"/>
                  </a:cxn>
                  <a:cxn ang="0">
                    <a:pos x="T6" y="T7"/>
                  </a:cxn>
                  <a:cxn ang="0">
                    <a:pos x="T8" y="T9"/>
                  </a:cxn>
                </a:cxnLst>
                <a:rect l="0" t="0" r="r" b="b"/>
                <a:pathLst>
                  <a:path w="44" h="76">
                    <a:moveTo>
                      <a:pt x="44" y="70"/>
                    </a:moveTo>
                    <a:lnTo>
                      <a:pt x="31" y="0"/>
                    </a:lnTo>
                    <a:lnTo>
                      <a:pt x="0" y="7"/>
                    </a:lnTo>
                    <a:lnTo>
                      <a:pt x="17" y="76"/>
                    </a:lnTo>
                    <a:lnTo>
                      <a:pt x="44" y="70"/>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2" name="Freeform 384">
                <a:extLst>
                  <a:ext uri="{FF2B5EF4-FFF2-40B4-BE49-F238E27FC236}">
                    <a16:creationId xmlns:a16="http://schemas.microsoft.com/office/drawing/2014/main" id="{2C544125-3BC9-49E5-A160-4EF68B2E6196}"/>
                  </a:ext>
                </a:extLst>
              </p:cNvPr>
              <p:cNvSpPr>
                <a:spLocks/>
              </p:cNvSpPr>
              <p:nvPr/>
            </p:nvSpPr>
            <p:spPr bwMode="auto">
              <a:xfrm>
                <a:off x="8241247" y="1938340"/>
                <a:ext cx="50800" cy="120650"/>
              </a:xfrm>
              <a:custGeom>
                <a:avLst/>
                <a:gdLst>
                  <a:gd name="T0" fmla="*/ 16 w 17"/>
                  <a:gd name="T1" fmla="*/ 16 h 40"/>
                  <a:gd name="T2" fmla="*/ 13 w 17"/>
                  <a:gd name="T3" fmla="*/ 32 h 40"/>
                  <a:gd name="T4" fmla="*/ 10 w 17"/>
                  <a:gd name="T5" fmla="*/ 34 h 40"/>
                  <a:gd name="T6" fmla="*/ 6 w 17"/>
                  <a:gd name="T7" fmla="*/ 37 h 40"/>
                  <a:gd name="T8" fmla="*/ 4 w 17"/>
                  <a:gd name="T9" fmla="*/ 39 h 40"/>
                  <a:gd name="T10" fmla="*/ 4 w 17"/>
                  <a:gd name="T11" fmla="*/ 35 h 40"/>
                  <a:gd name="T12" fmla="*/ 3 w 17"/>
                  <a:gd name="T13" fmla="*/ 32 h 40"/>
                  <a:gd name="T14" fmla="*/ 4 w 17"/>
                  <a:gd name="T15" fmla="*/ 28 h 40"/>
                  <a:gd name="T16" fmla="*/ 0 w 17"/>
                  <a:gd name="T17" fmla="*/ 28 h 40"/>
                  <a:gd name="T18" fmla="*/ 5 w 17"/>
                  <a:gd name="T19" fmla="*/ 19 h 40"/>
                  <a:gd name="T20" fmla="*/ 6 w 17"/>
                  <a:gd name="T21" fmla="*/ 17 h 40"/>
                  <a:gd name="T22" fmla="*/ 8 w 17"/>
                  <a:gd name="T23" fmla="*/ 0 h 40"/>
                  <a:gd name="T24" fmla="*/ 17 w 17"/>
                  <a:gd name="T25" fmla="*/ 5 h 40"/>
                  <a:gd name="T26" fmla="*/ 16 w 17"/>
                  <a:gd name="T27"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40">
                    <a:moveTo>
                      <a:pt x="16" y="16"/>
                    </a:moveTo>
                    <a:cubicBezTo>
                      <a:pt x="16" y="24"/>
                      <a:pt x="16" y="26"/>
                      <a:pt x="13" y="32"/>
                    </a:cubicBezTo>
                    <a:cubicBezTo>
                      <a:pt x="12" y="36"/>
                      <a:pt x="10" y="36"/>
                      <a:pt x="10" y="34"/>
                    </a:cubicBezTo>
                    <a:cubicBezTo>
                      <a:pt x="9" y="38"/>
                      <a:pt x="6" y="40"/>
                      <a:pt x="6" y="37"/>
                    </a:cubicBezTo>
                    <a:cubicBezTo>
                      <a:pt x="6" y="38"/>
                      <a:pt x="5" y="39"/>
                      <a:pt x="4" y="39"/>
                    </a:cubicBezTo>
                    <a:cubicBezTo>
                      <a:pt x="3" y="38"/>
                      <a:pt x="4" y="36"/>
                      <a:pt x="4" y="35"/>
                    </a:cubicBezTo>
                    <a:cubicBezTo>
                      <a:pt x="3" y="35"/>
                      <a:pt x="2" y="34"/>
                      <a:pt x="3" y="32"/>
                    </a:cubicBezTo>
                    <a:cubicBezTo>
                      <a:pt x="4" y="30"/>
                      <a:pt x="4" y="28"/>
                      <a:pt x="4" y="28"/>
                    </a:cubicBezTo>
                    <a:cubicBezTo>
                      <a:pt x="2" y="30"/>
                      <a:pt x="1" y="30"/>
                      <a:pt x="0" y="28"/>
                    </a:cubicBezTo>
                    <a:cubicBezTo>
                      <a:pt x="2" y="26"/>
                      <a:pt x="3" y="22"/>
                      <a:pt x="5" y="19"/>
                    </a:cubicBezTo>
                    <a:cubicBezTo>
                      <a:pt x="6" y="18"/>
                      <a:pt x="6" y="17"/>
                      <a:pt x="6" y="17"/>
                    </a:cubicBezTo>
                    <a:cubicBezTo>
                      <a:pt x="8" y="0"/>
                      <a:pt x="8" y="0"/>
                      <a:pt x="8" y="0"/>
                    </a:cubicBezTo>
                    <a:cubicBezTo>
                      <a:pt x="17" y="5"/>
                      <a:pt x="17" y="5"/>
                      <a:pt x="17" y="5"/>
                    </a:cubicBezTo>
                    <a:lnTo>
                      <a:pt x="16" y="16"/>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3" name="Freeform 385">
                <a:extLst>
                  <a:ext uri="{FF2B5EF4-FFF2-40B4-BE49-F238E27FC236}">
                    <a16:creationId xmlns:a16="http://schemas.microsoft.com/office/drawing/2014/main" id="{82248040-01BB-4D7A-A3FD-9B2BB728AC89}"/>
                  </a:ext>
                </a:extLst>
              </p:cNvPr>
              <p:cNvSpPr>
                <a:spLocks/>
              </p:cNvSpPr>
              <p:nvPr/>
            </p:nvSpPr>
            <p:spPr bwMode="auto">
              <a:xfrm>
                <a:off x="8268235" y="1849440"/>
                <a:ext cx="55562" cy="55563"/>
              </a:xfrm>
              <a:custGeom>
                <a:avLst/>
                <a:gdLst>
                  <a:gd name="T0" fmla="*/ 4 w 18"/>
                  <a:gd name="T1" fmla="*/ 3 h 18"/>
                  <a:gd name="T2" fmla="*/ 3 w 18"/>
                  <a:gd name="T3" fmla="*/ 14 h 18"/>
                  <a:gd name="T4" fmla="*/ 15 w 18"/>
                  <a:gd name="T5" fmla="*/ 15 h 18"/>
                  <a:gd name="T6" fmla="*/ 15 w 18"/>
                  <a:gd name="T7" fmla="*/ 3 h 18"/>
                  <a:gd name="T8" fmla="*/ 4 w 18"/>
                  <a:gd name="T9" fmla="*/ 3 h 18"/>
                </a:gdLst>
                <a:ahLst/>
                <a:cxnLst>
                  <a:cxn ang="0">
                    <a:pos x="T0" y="T1"/>
                  </a:cxn>
                  <a:cxn ang="0">
                    <a:pos x="T2" y="T3"/>
                  </a:cxn>
                  <a:cxn ang="0">
                    <a:pos x="T4" y="T5"/>
                  </a:cxn>
                  <a:cxn ang="0">
                    <a:pos x="T6" y="T7"/>
                  </a:cxn>
                  <a:cxn ang="0">
                    <a:pos x="T8" y="T9"/>
                  </a:cxn>
                </a:cxnLst>
                <a:rect l="0" t="0" r="r" b="b"/>
                <a:pathLst>
                  <a:path w="18" h="18">
                    <a:moveTo>
                      <a:pt x="4" y="3"/>
                    </a:moveTo>
                    <a:cubicBezTo>
                      <a:pt x="1" y="6"/>
                      <a:pt x="0" y="11"/>
                      <a:pt x="3" y="14"/>
                    </a:cubicBezTo>
                    <a:cubicBezTo>
                      <a:pt x="6" y="17"/>
                      <a:pt x="11" y="18"/>
                      <a:pt x="15" y="15"/>
                    </a:cubicBezTo>
                    <a:cubicBezTo>
                      <a:pt x="18" y="12"/>
                      <a:pt x="18" y="7"/>
                      <a:pt x="15" y="3"/>
                    </a:cubicBezTo>
                    <a:cubicBezTo>
                      <a:pt x="12" y="0"/>
                      <a:pt x="7" y="0"/>
                      <a:pt x="4" y="3"/>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4" name="Freeform 386">
                <a:extLst>
                  <a:ext uri="{FF2B5EF4-FFF2-40B4-BE49-F238E27FC236}">
                    <a16:creationId xmlns:a16="http://schemas.microsoft.com/office/drawing/2014/main" id="{52269F32-5A72-4105-AFF0-C55AD16A0BBB}"/>
                  </a:ext>
                </a:extLst>
              </p:cNvPr>
              <p:cNvSpPr>
                <a:spLocks/>
              </p:cNvSpPr>
              <p:nvPr/>
            </p:nvSpPr>
            <p:spPr bwMode="auto">
              <a:xfrm>
                <a:off x="8174572" y="1751015"/>
                <a:ext cx="76200" cy="71438"/>
              </a:xfrm>
              <a:custGeom>
                <a:avLst/>
                <a:gdLst>
                  <a:gd name="T0" fmla="*/ 4 w 25"/>
                  <a:gd name="T1" fmla="*/ 19 h 24"/>
                  <a:gd name="T2" fmla="*/ 20 w 25"/>
                  <a:gd name="T3" fmla="*/ 20 h 24"/>
                  <a:gd name="T4" fmla="*/ 21 w 25"/>
                  <a:gd name="T5" fmla="*/ 4 h 24"/>
                  <a:gd name="T6" fmla="*/ 5 w 25"/>
                  <a:gd name="T7" fmla="*/ 4 h 24"/>
                  <a:gd name="T8" fmla="*/ 4 w 25"/>
                  <a:gd name="T9" fmla="*/ 19 h 24"/>
                </a:gdLst>
                <a:ahLst/>
                <a:cxnLst>
                  <a:cxn ang="0">
                    <a:pos x="T0" y="T1"/>
                  </a:cxn>
                  <a:cxn ang="0">
                    <a:pos x="T2" y="T3"/>
                  </a:cxn>
                  <a:cxn ang="0">
                    <a:pos x="T4" y="T5"/>
                  </a:cxn>
                  <a:cxn ang="0">
                    <a:pos x="T6" y="T7"/>
                  </a:cxn>
                  <a:cxn ang="0">
                    <a:pos x="T8" y="T9"/>
                  </a:cxn>
                </a:cxnLst>
                <a:rect l="0" t="0" r="r" b="b"/>
                <a:pathLst>
                  <a:path w="25" h="24">
                    <a:moveTo>
                      <a:pt x="4" y="19"/>
                    </a:moveTo>
                    <a:cubicBezTo>
                      <a:pt x="9" y="24"/>
                      <a:pt x="16" y="24"/>
                      <a:pt x="20" y="20"/>
                    </a:cubicBezTo>
                    <a:cubicBezTo>
                      <a:pt x="24" y="16"/>
                      <a:pt x="25" y="9"/>
                      <a:pt x="21" y="4"/>
                    </a:cubicBezTo>
                    <a:cubicBezTo>
                      <a:pt x="16" y="0"/>
                      <a:pt x="9" y="0"/>
                      <a:pt x="5" y="4"/>
                    </a:cubicBezTo>
                    <a:cubicBezTo>
                      <a:pt x="1" y="8"/>
                      <a:pt x="0" y="15"/>
                      <a:pt x="4" y="19"/>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5" name="Freeform 387">
                <a:extLst>
                  <a:ext uri="{FF2B5EF4-FFF2-40B4-BE49-F238E27FC236}">
                    <a16:creationId xmlns:a16="http://schemas.microsoft.com/office/drawing/2014/main" id="{4904CC87-6310-4780-B82B-E97E11F1D28D}"/>
                  </a:ext>
                </a:extLst>
              </p:cNvPr>
              <p:cNvSpPr>
                <a:spLocks/>
              </p:cNvSpPr>
              <p:nvPr/>
            </p:nvSpPr>
            <p:spPr bwMode="auto">
              <a:xfrm>
                <a:off x="8187272" y="1762128"/>
                <a:ext cx="127000" cy="130175"/>
              </a:xfrm>
              <a:custGeom>
                <a:avLst/>
                <a:gdLst>
                  <a:gd name="T0" fmla="*/ 30 w 80"/>
                  <a:gd name="T1" fmla="*/ 0 h 82"/>
                  <a:gd name="T2" fmla="*/ 80 w 80"/>
                  <a:gd name="T3" fmla="*/ 61 h 82"/>
                  <a:gd name="T4" fmla="*/ 57 w 80"/>
                  <a:gd name="T5" fmla="*/ 82 h 82"/>
                  <a:gd name="T6" fmla="*/ 0 w 80"/>
                  <a:gd name="T7" fmla="*/ 31 h 82"/>
                  <a:gd name="T8" fmla="*/ 30 w 80"/>
                  <a:gd name="T9" fmla="*/ 0 h 82"/>
                </a:gdLst>
                <a:ahLst/>
                <a:cxnLst>
                  <a:cxn ang="0">
                    <a:pos x="T0" y="T1"/>
                  </a:cxn>
                  <a:cxn ang="0">
                    <a:pos x="T2" y="T3"/>
                  </a:cxn>
                  <a:cxn ang="0">
                    <a:pos x="T4" y="T5"/>
                  </a:cxn>
                  <a:cxn ang="0">
                    <a:pos x="T6" y="T7"/>
                  </a:cxn>
                  <a:cxn ang="0">
                    <a:pos x="T8" y="T9"/>
                  </a:cxn>
                </a:cxnLst>
                <a:rect l="0" t="0" r="r" b="b"/>
                <a:pathLst>
                  <a:path w="80" h="82">
                    <a:moveTo>
                      <a:pt x="30" y="0"/>
                    </a:moveTo>
                    <a:lnTo>
                      <a:pt x="80" y="61"/>
                    </a:lnTo>
                    <a:lnTo>
                      <a:pt x="57" y="82"/>
                    </a:lnTo>
                    <a:lnTo>
                      <a:pt x="0" y="31"/>
                    </a:lnTo>
                    <a:lnTo>
                      <a:pt x="30" y="0"/>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6" name="Freeform 388">
                <a:extLst>
                  <a:ext uri="{FF2B5EF4-FFF2-40B4-BE49-F238E27FC236}">
                    <a16:creationId xmlns:a16="http://schemas.microsoft.com/office/drawing/2014/main" id="{21325FF5-7724-41A5-A6DE-6C1822DC4DD8}"/>
                  </a:ext>
                </a:extLst>
              </p:cNvPr>
              <p:cNvSpPr>
                <a:spLocks/>
              </p:cNvSpPr>
              <p:nvPr/>
            </p:nvSpPr>
            <p:spPr bwMode="auto">
              <a:xfrm>
                <a:off x="8258710" y="1976440"/>
                <a:ext cx="39687" cy="15875"/>
              </a:xfrm>
              <a:custGeom>
                <a:avLst/>
                <a:gdLst>
                  <a:gd name="T0" fmla="*/ 0 w 25"/>
                  <a:gd name="T1" fmla="*/ 6 h 10"/>
                  <a:gd name="T2" fmla="*/ 23 w 25"/>
                  <a:gd name="T3" fmla="*/ 10 h 10"/>
                  <a:gd name="T4" fmla="*/ 25 w 25"/>
                  <a:gd name="T5" fmla="*/ 2 h 10"/>
                  <a:gd name="T6" fmla="*/ 0 w 25"/>
                  <a:gd name="T7" fmla="*/ 0 h 10"/>
                  <a:gd name="T8" fmla="*/ 0 w 25"/>
                  <a:gd name="T9" fmla="*/ 6 h 10"/>
                </a:gdLst>
                <a:ahLst/>
                <a:cxnLst>
                  <a:cxn ang="0">
                    <a:pos x="T0" y="T1"/>
                  </a:cxn>
                  <a:cxn ang="0">
                    <a:pos x="T2" y="T3"/>
                  </a:cxn>
                  <a:cxn ang="0">
                    <a:pos x="T4" y="T5"/>
                  </a:cxn>
                  <a:cxn ang="0">
                    <a:pos x="T6" y="T7"/>
                  </a:cxn>
                  <a:cxn ang="0">
                    <a:pos x="T8" y="T9"/>
                  </a:cxn>
                </a:cxnLst>
                <a:rect l="0" t="0" r="r" b="b"/>
                <a:pathLst>
                  <a:path w="25" h="10">
                    <a:moveTo>
                      <a:pt x="0" y="6"/>
                    </a:moveTo>
                    <a:lnTo>
                      <a:pt x="23" y="10"/>
                    </a:lnTo>
                    <a:lnTo>
                      <a:pt x="25" y="2"/>
                    </a:lnTo>
                    <a:lnTo>
                      <a:pt x="0" y="0"/>
                    </a:lnTo>
                    <a:lnTo>
                      <a:pt x="0" y="6"/>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7" name="Freeform 389">
                <a:extLst>
                  <a:ext uri="{FF2B5EF4-FFF2-40B4-BE49-F238E27FC236}">
                    <a16:creationId xmlns:a16="http://schemas.microsoft.com/office/drawing/2014/main" id="{1033E587-F3F0-4424-8B47-A13973BD2010}"/>
                  </a:ext>
                </a:extLst>
              </p:cNvPr>
              <p:cNvSpPr>
                <a:spLocks/>
              </p:cNvSpPr>
              <p:nvPr/>
            </p:nvSpPr>
            <p:spPr bwMode="auto">
              <a:xfrm>
                <a:off x="8271410" y="1849440"/>
                <a:ext cx="52387" cy="52388"/>
              </a:xfrm>
              <a:custGeom>
                <a:avLst/>
                <a:gdLst>
                  <a:gd name="T0" fmla="*/ 7 w 17"/>
                  <a:gd name="T1" fmla="*/ 17 h 17"/>
                  <a:gd name="T2" fmla="*/ 16 w 17"/>
                  <a:gd name="T3" fmla="*/ 10 h 17"/>
                  <a:gd name="T4" fmla="*/ 10 w 17"/>
                  <a:gd name="T5" fmla="*/ 1 h 17"/>
                  <a:gd name="T6" fmla="*/ 0 w 17"/>
                  <a:gd name="T7" fmla="*/ 7 h 17"/>
                  <a:gd name="T8" fmla="*/ 7 w 17"/>
                  <a:gd name="T9" fmla="*/ 17 h 17"/>
                </a:gdLst>
                <a:ahLst/>
                <a:cxnLst>
                  <a:cxn ang="0">
                    <a:pos x="T0" y="T1"/>
                  </a:cxn>
                  <a:cxn ang="0">
                    <a:pos x="T2" y="T3"/>
                  </a:cxn>
                  <a:cxn ang="0">
                    <a:pos x="T4" y="T5"/>
                  </a:cxn>
                  <a:cxn ang="0">
                    <a:pos x="T6" y="T7"/>
                  </a:cxn>
                  <a:cxn ang="0">
                    <a:pos x="T8" y="T9"/>
                  </a:cxn>
                </a:cxnLst>
                <a:rect l="0" t="0" r="r" b="b"/>
                <a:pathLst>
                  <a:path w="17" h="17">
                    <a:moveTo>
                      <a:pt x="7" y="17"/>
                    </a:moveTo>
                    <a:cubicBezTo>
                      <a:pt x="11" y="17"/>
                      <a:pt x="15" y="15"/>
                      <a:pt x="16" y="10"/>
                    </a:cubicBezTo>
                    <a:cubicBezTo>
                      <a:pt x="17" y="6"/>
                      <a:pt x="14" y="2"/>
                      <a:pt x="10" y="1"/>
                    </a:cubicBezTo>
                    <a:cubicBezTo>
                      <a:pt x="5" y="0"/>
                      <a:pt x="1" y="3"/>
                      <a:pt x="0" y="7"/>
                    </a:cubicBezTo>
                    <a:cubicBezTo>
                      <a:pt x="0" y="12"/>
                      <a:pt x="2" y="16"/>
                      <a:pt x="7" y="17"/>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8" name="Freeform 390">
                <a:extLst>
                  <a:ext uri="{FF2B5EF4-FFF2-40B4-BE49-F238E27FC236}">
                    <a16:creationId xmlns:a16="http://schemas.microsoft.com/office/drawing/2014/main" id="{359FE003-CF2A-46F9-900B-B77351915D0C}"/>
                  </a:ext>
                </a:extLst>
              </p:cNvPr>
              <p:cNvSpPr>
                <a:spLocks/>
              </p:cNvSpPr>
              <p:nvPr/>
            </p:nvSpPr>
            <p:spPr bwMode="auto">
              <a:xfrm>
                <a:off x="8258710" y="1871665"/>
                <a:ext cx="61912" cy="111125"/>
              </a:xfrm>
              <a:custGeom>
                <a:avLst/>
                <a:gdLst>
                  <a:gd name="T0" fmla="*/ 0 w 39"/>
                  <a:gd name="T1" fmla="*/ 66 h 70"/>
                  <a:gd name="T2" fmla="*/ 8 w 39"/>
                  <a:gd name="T3" fmla="*/ 0 h 70"/>
                  <a:gd name="T4" fmla="*/ 39 w 39"/>
                  <a:gd name="T5" fmla="*/ 5 h 70"/>
                  <a:gd name="T6" fmla="*/ 27 w 39"/>
                  <a:gd name="T7" fmla="*/ 70 h 70"/>
                  <a:gd name="T8" fmla="*/ 0 w 39"/>
                  <a:gd name="T9" fmla="*/ 66 h 70"/>
                </a:gdLst>
                <a:ahLst/>
                <a:cxnLst>
                  <a:cxn ang="0">
                    <a:pos x="T0" y="T1"/>
                  </a:cxn>
                  <a:cxn ang="0">
                    <a:pos x="T2" y="T3"/>
                  </a:cxn>
                  <a:cxn ang="0">
                    <a:pos x="T4" y="T5"/>
                  </a:cxn>
                  <a:cxn ang="0">
                    <a:pos x="T6" y="T7"/>
                  </a:cxn>
                  <a:cxn ang="0">
                    <a:pos x="T8" y="T9"/>
                  </a:cxn>
                </a:cxnLst>
                <a:rect l="0" t="0" r="r" b="b"/>
                <a:pathLst>
                  <a:path w="39" h="70">
                    <a:moveTo>
                      <a:pt x="0" y="66"/>
                    </a:moveTo>
                    <a:lnTo>
                      <a:pt x="8" y="0"/>
                    </a:lnTo>
                    <a:lnTo>
                      <a:pt x="39" y="5"/>
                    </a:lnTo>
                    <a:lnTo>
                      <a:pt x="27" y="70"/>
                    </a:lnTo>
                    <a:lnTo>
                      <a:pt x="0" y="66"/>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9" name="Freeform 391">
                <a:extLst>
                  <a:ext uri="{FF2B5EF4-FFF2-40B4-BE49-F238E27FC236}">
                    <a16:creationId xmlns:a16="http://schemas.microsoft.com/office/drawing/2014/main" id="{D66D1AA2-2FC4-4A15-98B3-90A412019F73}"/>
                  </a:ext>
                </a:extLst>
              </p:cNvPr>
              <p:cNvSpPr>
                <a:spLocks/>
              </p:cNvSpPr>
              <p:nvPr/>
            </p:nvSpPr>
            <p:spPr bwMode="auto">
              <a:xfrm>
                <a:off x="8241247" y="2019303"/>
                <a:ext cx="12700" cy="9525"/>
              </a:xfrm>
              <a:custGeom>
                <a:avLst/>
                <a:gdLst>
                  <a:gd name="T0" fmla="*/ 0 w 8"/>
                  <a:gd name="T1" fmla="*/ 2 h 6"/>
                  <a:gd name="T2" fmla="*/ 2 w 8"/>
                  <a:gd name="T3" fmla="*/ 6 h 6"/>
                  <a:gd name="T4" fmla="*/ 8 w 8"/>
                  <a:gd name="T5" fmla="*/ 4 h 6"/>
                  <a:gd name="T6" fmla="*/ 2 w 8"/>
                  <a:gd name="T7" fmla="*/ 0 h 6"/>
                  <a:gd name="T8" fmla="*/ 0 w 8"/>
                  <a:gd name="T9" fmla="*/ 2 h 6"/>
                </a:gdLst>
                <a:ahLst/>
                <a:cxnLst>
                  <a:cxn ang="0">
                    <a:pos x="T0" y="T1"/>
                  </a:cxn>
                  <a:cxn ang="0">
                    <a:pos x="T2" y="T3"/>
                  </a:cxn>
                  <a:cxn ang="0">
                    <a:pos x="T4" y="T5"/>
                  </a:cxn>
                  <a:cxn ang="0">
                    <a:pos x="T6" y="T7"/>
                  </a:cxn>
                  <a:cxn ang="0">
                    <a:pos x="T8" y="T9"/>
                  </a:cxn>
                </a:cxnLst>
                <a:rect l="0" t="0" r="r" b="b"/>
                <a:pathLst>
                  <a:path w="8" h="6">
                    <a:moveTo>
                      <a:pt x="0" y="2"/>
                    </a:moveTo>
                    <a:lnTo>
                      <a:pt x="2" y="6"/>
                    </a:lnTo>
                    <a:lnTo>
                      <a:pt x="8" y="4"/>
                    </a:lnTo>
                    <a:lnTo>
                      <a:pt x="2" y="0"/>
                    </a:lnTo>
                    <a:lnTo>
                      <a:pt x="0" y="2"/>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0" name="Freeform 392">
                <a:extLst>
                  <a:ext uri="{FF2B5EF4-FFF2-40B4-BE49-F238E27FC236}">
                    <a16:creationId xmlns:a16="http://schemas.microsoft.com/office/drawing/2014/main" id="{C8D37C1F-04F1-4FD5-AB21-49F7D0A3A92E}"/>
                  </a:ext>
                </a:extLst>
              </p:cNvPr>
              <p:cNvSpPr>
                <a:spLocks/>
              </p:cNvSpPr>
              <p:nvPr/>
            </p:nvSpPr>
            <p:spPr bwMode="auto">
              <a:xfrm>
                <a:off x="8071385" y="2019303"/>
                <a:ext cx="173037" cy="36513"/>
              </a:xfrm>
              <a:custGeom>
                <a:avLst/>
                <a:gdLst>
                  <a:gd name="T0" fmla="*/ 109 w 109"/>
                  <a:gd name="T1" fmla="*/ 0 h 23"/>
                  <a:gd name="T2" fmla="*/ 52 w 109"/>
                  <a:gd name="T3" fmla="*/ 17 h 23"/>
                  <a:gd name="T4" fmla="*/ 50 w 109"/>
                  <a:gd name="T5" fmla="*/ 6 h 23"/>
                  <a:gd name="T6" fmla="*/ 48 w 109"/>
                  <a:gd name="T7" fmla="*/ 19 h 23"/>
                  <a:gd name="T8" fmla="*/ 0 w 109"/>
                  <a:gd name="T9" fmla="*/ 21 h 23"/>
                  <a:gd name="T10" fmla="*/ 0 w 109"/>
                  <a:gd name="T11" fmla="*/ 23 h 23"/>
                  <a:gd name="T12" fmla="*/ 52 w 109"/>
                  <a:gd name="T13" fmla="*/ 21 h 23"/>
                  <a:gd name="T14" fmla="*/ 109 w 109"/>
                  <a:gd name="T15" fmla="*/ 2 h 23"/>
                  <a:gd name="T16" fmla="*/ 109 w 10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23">
                    <a:moveTo>
                      <a:pt x="109" y="0"/>
                    </a:moveTo>
                    <a:lnTo>
                      <a:pt x="52" y="17"/>
                    </a:lnTo>
                    <a:lnTo>
                      <a:pt x="50" y="6"/>
                    </a:lnTo>
                    <a:lnTo>
                      <a:pt x="48" y="19"/>
                    </a:lnTo>
                    <a:lnTo>
                      <a:pt x="0" y="21"/>
                    </a:lnTo>
                    <a:lnTo>
                      <a:pt x="0" y="23"/>
                    </a:lnTo>
                    <a:lnTo>
                      <a:pt x="52" y="21"/>
                    </a:lnTo>
                    <a:lnTo>
                      <a:pt x="109" y="2"/>
                    </a:lnTo>
                    <a:lnTo>
                      <a:pt x="109"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1" name="Freeform 422">
                <a:extLst>
                  <a:ext uri="{FF2B5EF4-FFF2-40B4-BE49-F238E27FC236}">
                    <a16:creationId xmlns:a16="http://schemas.microsoft.com/office/drawing/2014/main" id="{1BB31D04-2C26-465E-A3DC-DCCC80ACE848}"/>
                  </a:ext>
                </a:extLst>
              </p:cNvPr>
              <p:cNvSpPr>
                <a:spLocks/>
              </p:cNvSpPr>
              <p:nvPr/>
            </p:nvSpPr>
            <p:spPr bwMode="auto">
              <a:xfrm>
                <a:off x="8147585" y="1752602"/>
                <a:ext cx="33337" cy="212725"/>
              </a:xfrm>
              <a:custGeom>
                <a:avLst/>
                <a:gdLst>
                  <a:gd name="T0" fmla="*/ 0 w 21"/>
                  <a:gd name="T1" fmla="*/ 25 h 134"/>
                  <a:gd name="T2" fmla="*/ 0 w 21"/>
                  <a:gd name="T3" fmla="*/ 134 h 134"/>
                  <a:gd name="T4" fmla="*/ 13 w 21"/>
                  <a:gd name="T5" fmla="*/ 58 h 134"/>
                  <a:gd name="T6" fmla="*/ 21 w 21"/>
                  <a:gd name="T7" fmla="*/ 23 h 134"/>
                  <a:gd name="T8" fmla="*/ 9 w 21"/>
                  <a:gd name="T9" fmla="*/ 0 h 134"/>
                  <a:gd name="T10" fmla="*/ 9 w 21"/>
                  <a:gd name="T11" fmla="*/ 8 h 134"/>
                  <a:gd name="T12" fmla="*/ 0 w 21"/>
                  <a:gd name="T13" fmla="*/ 25 h 134"/>
                </a:gdLst>
                <a:ahLst/>
                <a:cxnLst>
                  <a:cxn ang="0">
                    <a:pos x="T0" y="T1"/>
                  </a:cxn>
                  <a:cxn ang="0">
                    <a:pos x="T2" y="T3"/>
                  </a:cxn>
                  <a:cxn ang="0">
                    <a:pos x="T4" y="T5"/>
                  </a:cxn>
                  <a:cxn ang="0">
                    <a:pos x="T6" y="T7"/>
                  </a:cxn>
                  <a:cxn ang="0">
                    <a:pos x="T8" y="T9"/>
                  </a:cxn>
                  <a:cxn ang="0">
                    <a:pos x="T10" y="T11"/>
                  </a:cxn>
                  <a:cxn ang="0">
                    <a:pos x="T12" y="T13"/>
                  </a:cxn>
                </a:cxnLst>
                <a:rect l="0" t="0" r="r" b="b"/>
                <a:pathLst>
                  <a:path w="21" h="134">
                    <a:moveTo>
                      <a:pt x="0" y="25"/>
                    </a:moveTo>
                    <a:lnTo>
                      <a:pt x="0" y="134"/>
                    </a:lnTo>
                    <a:lnTo>
                      <a:pt x="13" y="58"/>
                    </a:lnTo>
                    <a:lnTo>
                      <a:pt x="21" y="23"/>
                    </a:lnTo>
                    <a:lnTo>
                      <a:pt x="9" y="0"/>
                    </a:lnTo>
                    <a:lnTo>
                      <a:pt x="9" y="8"/>
                    </a:lnTo>
                    <a:lnTo>
                      <a:pt x="0" y="25"/>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2" name="Freeform 423">
                <a:extLst>
                  <a:ext uri="{FF2B5EF4-FFF2-40B4-BE49-F238E27FC236}">
                    <a16:creationId xmlns:a16="http://schemas.microsoft.com/office/drawing/2014/main" id="{BD012681-6857-4F61-8199-CE2D498598C6}"/>
                  </a:ext>
                </a:extLst>
              </p:cNvPr>
              <p:cNvSpPr>
                <a:spLocks/>
              </p:cNvSpPr>
              <p:nvPr/>
            </p:nvSpPr>
            <p:spPr bwMode="auto">
              <a:xfrm>
                <a:off x="8114248" y="1752602"/>
                <a:ext cx="33337" cy="212725"/>
              </a:xfrm>
              <a:custGeom>
                <a:avLst/>
                <a:gdLst>
                  <a:gd name="T0" fmla="*/ 21 w 21"/>
                  <a:gd name="T1" fmla="*/ 25 h 134"/>
                  <a:gd name="T2" fmla="*/ 21 w 21"/>
                  <a:gd name="T3" fmla="*/ 134 h 134"/>
                  <a:gd name="T4" fmla="*/ 9 w 21"/>
                  <a:gd name="T5" fmla="*/ 61 h 134"/>
                  <a:gd name="T6" fmla="*/ 0 w 21"/>
                  <a:gd name="T7" fmla="*/ 25 h 134"/>
                  <a:gd name="T8" fmla="*/ 13 w 21"/>
                  <a:gd name="T9" fmla="*/ 0 h 134"/>
                  <a:gd name="T10" fmla="*/ 13 w 21"/>
                  <a:gd name="T11" fmla="*/ 6 h 134"/>
                  <a:gd name="T12" fmla="*/ 21 w 21"/>
                  <a:gd name="T13" fmla="*/ 25 h 134"/>
                </a:gdLst>
                <a:ahLst/>
                <a:cxnLst>
                  <a:cxn ang="0">
                    <a:pos x="T0" y="T1"/>
                  </a:cxn>
                  <a:cxn ang="0">
                    <a:pos x="T2" y="T3"/>
                  </a:cxn>
                  <a:cxn ang="0">
                    <a:pos x="T4" y="T5"/>
                  </a:cxn>
                  <a:cxn ang="0">
                    <a:pos x="T6" y="T7"/>
                  </a:cxn>
                  <a:cxn ang="0">
                    <a:pos x="T8" y="T9"/>
                  </a:cxn>
                  <a:cxn ang="0">
                    <a:pos x="T10" y="T11"/>
                  </a:cxn>
                  <a:cxn ang="0">
                    <a:pos x="T12" y="T13"/>
                  </a:cxn>
                </a:cxnLst>
                <a:rect l="0" t="0" r="r" b="b"/>
                <a:pathLst>
                  <a:path w="21" h="134">
                    <a:moveTo>
                      <a:pt x="21" y="25"/>
                    </a:moveTo>
                    <a:lnTo>
                      <a:pt x="21" y="134"/>
                    </a:lnTo>
                    <a:lnTo>
                      <a:pt x="9" y="61"/>
                    </a:lnTo>
                    <a:lnTo>
                      <a:pt x="0" y="25"/>
                    </a:lnTo>
                    <a:lnTo>
                      <a:pt x="13" y="0"/>
                    </a:lnTo>
                    <a:lnTo>
                      <a:pt x="13" y="6"/>
                    </a:lnTo>
                    <a:lnTo>
                      <a:pt x="21"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3" name="Freeform 424">
                <a:extLst>
                  <a:ext uri="{FF2B5EF4-FFF2-40B4-BE49-F238E27FC236}">
                    <a16:creationId xmlns:a16="http://schemas.microsoft.com/office/drawing/2014/main" id="{D18C5019-2DE3-430B-A291-6E5B62271C87}"/>
                  </a:ext>
                </a:extLst>
              </p:cNvPr>
              <p:cNvSpPr>
                <a:spLocks/>
              </p:cNvSpPr>
              <p:nvPr/>
            </p:nvSpPr>
            <p:spPr bwMode="auto">
              <a:xfrm>
                <a:off x="8095198" y="1747840"/>
                <a:ext cx="52387" cy="217487"/>
              </a:xfrm>
              <a:custGeom>
                <a:avLst/>
                <a:gdLst>
                  <a:gd name="T0" fmla="*/ 1 w 17"/>
                  <a:gd name="T1" fmla="*/ 5 h 72"/>
                  <a:gd name="T2" fmla="*/ 3 w 17"/>
                  <a:gd name="T3" fmla="*/ 10 h 72"/>
                  <a:gd name="T4" fmla="*/ 0 w 17"/>
                  <a:gd name="T5" fmla="*/ 12 h 72"/>
                  <a:gd name="T6" fmla="*/ 17 w 17"/>
                  <a:gd name="T7" fmla="*/ 72 h 72"/>
                  <a:gd name="T8" fmla="*/ 17 w 17"/>
                  <a:gd name="T9" fmla="*/ 66 h 72"/>
                  <a:gd name="T10" fmla="*/ 9 w 17"/>
                  <a:gd name="T11" fmla="*/ 0 h 72"/>
                  <a:gd name="T12" fmla="*/ 1 w 17"/>
                  <a:gd name="T13" fmla="*/ 5 h 72"/>
                </a:gdLst>
                <a:ahLst/>
                <a:cxnLst>
                  <a:cxn ang="0">
                    <a:pos x="T0" y="T1"/>
                  </a:cxn>
                  <a:cxn ang="0">
                    <a:pos x="T2" y="T3"/>
                  </a:cxn>
                  <a:cxn ang="0">
                    <a:pos x="T4" y="T5"/>
                  </a:cxn>
                  <a:cxn ang="0">
                    <a:pos x="T6" y="T7"/>
                  </a:cxn>
                  <a:cxn ang="0">
                    <a:pos x="T8" y="T9"/>
                  </a:cxn>
                  <a:cxn ang="0">
                    <a:pos x="T10" y="T11"/>
                  </a:cxn>
                  <a:cxn ang="0">
                    <a:pos x="T12" y="T13"/>
                  </a:cxn>
                </a:cxnLst>
                <a:rect l="0" t="0" r="r" b="b"/>
                <a:pathLst>
                  <a:path w="17" h="72">
                    <a:moveTo>
                      <a:pt x="1" y="5"/>
                    </a:moveTo>
                    <a:cubicBezTo>
                      <a:pt x="3" y="10"/>
                      <a:pt x="3" y="10"/>
                      <a:pt x="3" y="10"/>
                    </a:cubicBezTo>
                    <a:cubicBezTo>
                      <a:pt x="0" y="12"/>
                      <a:pt x="0" y="12"/>
                      <a:pt x="0" y="12"/>
                    </a:cubicBezTo>
                    <a:cubicBezTo>
                      <a:pt x="6" y="30"/>
                      <a:pt x="17" y="72"/>
                      <a:pt x="17" y="72"/>
                    </a:cubicBezTo>
                    <a:cubicBezTo>
                      <a:pt x="17" y="66"/>
                      <a:pt x="17" y="66"/>
                      <a:pt x="17" y="66"/>
                    </a:cubicBezTo>
                    <a:cubicBezTo>
                      <a:pt x="14" y="51"/>
                      <a:pt x="9" y="0"/>
                      <a:pt x="9" y="0"/>
                    </a:cubicBezTo>
                    <a:lnTo>
                      <a:pt x="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4" name="Freeform 425">
                <a:extLst>
                  <a:ext uri="{FF2B5EF4-FFF2-40B4-BE49-F238E27FC236}">
                    <a16:creationId xmlns:a16="http://schemas.microsoft.com/office/drawing/2014/main" id="{3F563722-2FD2-48D1-AAE5-17E7CEA0051F}"/>
                  </a:ext>
                </a:extLst>
              </p:cNvPr>
              <p:cNvSpPr>
                <a:spLocks/>
              </p:cNvSpPr>
              <p:nvPr/>
            </p:nvSpPr>
            <p:spPr bwMode="auto">
              <a:xfrm>
                <a:off x="8147585" y="1747840"/>
                <a:ext cx="50800" cy="217487"/>
              </a:xfrm>
              <a:custGeom>
                <a:avLst/>
                <a:gdLst>
                  <a:gd name="T0" fmla="*/ 15 w 17"/>
                  <a:gd name="T1" fmla="*/ 5 h 72"/>
                  <a:gd name="T2" fmla="*/ 14 w 17"/>
                  <a:gd name="T3" fmla="*/ 10 h 72"/>
                  <a:gd name="T4" fmla="*/ 17 w 17"/>
                  <a:gd name="T5" fmla="*/ 12 h 72"/>
                  <a:gd name="T6" fmla="*/ 0 w 17"/>
                  <a:gd name="T7" fmla="*/ 72 h 72"/>
                  <a:gd name="T8" fmla="*/ 0 w 17"/>
                  <a:gd name="T9" fmla="*/ 66 h 72"/>
                  <a:gd name="T10" fmla="*/ 9 w 17"/>
                  <a:gd name="T11" fmla="*/ 0 h 72"/>
                  <a:gd name="T12" fmla="*/ 15 w 17"/>
                  <a:gd name="T13" fmla="*/ 5 h 72"/>
                </a:gdLst>
                <a:ahLst/>
                <a:cxnLst>
                  <a:cxn ang="0">
                    <a:pos x="T0" y="T1"/>
                  </a:cxn>
                  <a:cxn ang="0">
                    <a:pos x="T2" y="T3"/>
                  </a:cxn>
                  <a:cxn ang="0">
                    <a:pos x="T4" y="T5"/>
                  </a:cxn>
                  <a:cxn ang="0">
                    <a:pos x="T6" y="T7"/>
                  </a:cxn>
                  <a:cxn ang="0">
                    <a:pos x="T8" y="T9"/>
                  </a:cxn>
                  <a:cxn ang="0">
                    <a:pos x="T10" y="T11"/>
                  </a:cxn>
                  <a:cxn ang="0">
                    <a:pos x="T12" y="T13"/>
                  </a:cxn>
                </a:cxnLst>
                <a:rect l="0" t="0" r="r" b="b"/>
                <a:pathLst>
                  <a:path w="17" h="72">
                    <a:moveTo>
                      <a:pt x="15" y="5"/>
                    </a:moveTo>
                    <a:cubicBezTo>
                      <a:pt x="14" y="10"/>
                      <a:pt x="14" y="10"/>
                      <a:pt x="14" y="10"/>
                    </a:cubicBezTo>
                    <a:cubicBezTo>
                      <a:pt x="17" y="12"/>
                      <a:pt x="17" y="12"/>
                      <a:pt x="17" y="12"/>
                    </a:cubicBezTo>
                    <a:cubicBezTo>
                      <a:pt x="11" y="30"/>
                      <a:pt x="0" y="72"/>
                      <a:pt x="0" y="72"/>
                    </a:cubicBezTo>
                    <a:cubicBezTo>
                      <a:pt x="0" y="66"/>
                      <a:pt x="0" y="66"/>
                      <a:pt x="0" y="66"/>
                    </a:cubicBezTo>
                    <a:cubicBezTo>
                      <a:pt x="4" y="50"/>
                      <a:pt x="9" y="0"/>
                      <a:pt x="9" y="0"/>
                    </a:cubicBezTo>
                    <a:lnTo>
                      <a:pt x="15" y="5"/>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5" name="Freeform 426">
                <a:extLst>
                  <a:ext uri="{FF2B5EF4-FFF2-40B4-BE49-F238E27FC236}">
                    <a16:creationId xmlns:a16="http://schemas.microsoft.com/office/drawing/2014/main" id="{907F6229-78A9-4959-8F47-9AAAD45035B1}"/>
                  </a:ext>
                </a:extLst>
              </p:cNvPr>
              <p:cNvSpPr>
                <a:spLocks/>
              </p:cNvSpPr>
              <p:nvPr/>
            </p:nvSpPr>
            <p:spPr bwMode="auto">
              <a:xfrm>
                <a:off x="8111073" y="1735140"/>
                <a:ext cx="23812" cy="63500"/>
              </a:xfrm>
              <a:custGeom>
                <a:avLst/>
                <a:gdLst>
                  <a:gd name="T0" fmla="*/ 7 w 15"/>
                  <a:gd name="T1" fmla="*/ 0 h 40"/>
                  <a:gd name="T2" fmla="*/ 5 w 15"/>
                  <a:gd name="T3" fmla="*/ 10 h 40"/>
                  <a:gd name="T4" fmla="*/ 0 w 15"/>
                  <a:gd name="T5" fmla="*/ 40 h 40"/>
                  <a:gd name="T6" fmla="*/ 15 w 15"/>
                  <a:gd name="T7" fmla="*/ 11 h 40"/>
                  <a:gd name="T8" fmla="*/ 7 w 15"/>
                  <a:gd name="T9" fmla="*/ 0 h 40"/>
                </a:gdLst>
                <a:ahLst/>
                <a:cxnLst>
                  <a:cxn ang="0">
                    <a:pos x="T0" y="T1"/>
                  </a:cxn>
                  <a:cxn ang="0">
                    <a:pos x="T2" y="T3"/>
                  </a:cxn>
                  <a:cxn ang="0">
                    <a:pos x="T4" y="T5"/>
                  </a:cxn>
                  <a:cxn ang="0">
                    <a:pos x="T6" y="T7"/>
                  </a:cxn>
                  <a:cxn ang="0">
                    <a:pos x="T8" y="T9"/>
                  </a:cxn>
                </a:cxnLst>
                <a:rect l="0" t="0" r="r" b="b"/>
                <a:pathLst>
                  <a:path w="15" h="40">
                    <a:moveTo>
                      <a:pt x="7" y="0"/>
                    </a:moveTo>
                    <a:lnTo>
                      <a:pt x="5" y="10"/>
                    </a:lnTo>
                    <a:lnTo>
                      <a:pt x="0" y="40"/>
                    </a:lnTo>
                    <a:lnTo>
                      <a:pt x="15" y="11"/>
                    </a:lnTo>
                    <a:lnTo>
                      <a:pt x="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6" name="Freeform 427">
                <a:extLst>
                  <a:ext uri="{FF2B5EF4-FFF2-40B4-BE49-F238E27FC236}">
                    <a16:creationId xmlns:a16="http://schemas.microsoft.com/office/drawing/2014/main" id="{23EA674B-704D-4B4A-8646-A84AC72DE890}"/>
                  </a:ext>
                </a:extLst>
              </p:cNvPr>
              <p:cNvSpPr>
                <a:spLocks/>
              </p:cNvSpPr>
              <p:nvPr/>
            </p:nvSpPr>
            <p:spPr bwMode="auto">
              <a:xfrm>
                <a:off x="8161873" y="1735140"/>
                <a:ext cx="19050" cy="57150"/>
              </a:xfrm>
              <a:custGeom>
                <a:avLst/>
                <a:gdLst>
                  <a:gd name="T0" fmla="*/ 0 w 12"/>
                  <a:gd name="T1" fmla="*/ 11 h 36"/>
                  <a:gd name="T2" fmla="*/ 6 w 12"/>
                  <a:gd name="T3" fmla="*/ 0 h 36"/>
                  <a:gd name="T4" fmla="*/ 10 w 12"/>
                  <a:gd name="T5" fmla="*/ 10 h 36"/>
                  <a:gd name="T6" fmla="*/ 12 w 12"/>
                  <a:gd name="T7" fmla="*/ 36 h 36"/>
                  <a:gd name="T8" fmla="*/ 0 w 12"/>
                  <a:gd name="T9" fmla="*/ 11 h 36"/>
                </a:gdLst>
                <a:ahLst/>
                <a:cxnLst>
                  <a:cxn ang="0">
                    <a:pos x="T0" y="T1"/>
                  </a:cxn>
                  <a:cxn ang="0">
                    <a:pos x="T2" y="T3"/>
                  </a:cxn>
                  <a:cxn ang="0">
                    <a:pos x="T4" y="T5"/>
                  </a:cxn>
                  <a:cxn ang="0">
                    <a:pos x="T6" y="T7"/>
                  </a:cxn>
                  <a:cxn ang="0">
                    <a:pos x="T8" y="T9"/>
                  </a:cxn>
                </a:cxnLst>
                <a:rect l="0" t="0" r="r" b="b"/>
                <a:pathLst>
                  <a:path w="12" h="36">
                    <a:moveTo>
                      <a:pt x="0" y="11"/>
                    </a:moveTo>
                    <a:lnTo>
                      <a:pt x="6" y="0"/>
                    </a:lnTo>
                    <a:lnTo>
                      <a:pt x="10" y="10"/>
                    </a:lnTo>
                    <a:lnTo>
                      <a:pt x="12" y="36"/>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7" name="Freeform 502">
                <a:extLst>
                  <a:ext uri="{FF2B5EF4-FFF2-40B4-BE49-F238E27FC236}">
                    <a16:creationId xmlns:a16="http://schemas.microsoft.com/office/drawing/2014/main" id="{20E7B75B-A812-42CB-8C92-1CFD2C7DBCB7}"/>
                  </a:ext>
                </a:extLst>
              </p:cNvPr>
              <p:cNvSpPr>
                <a:spLocks/>
              </p:cNvSpPr>
              <p:nvPr/>
            </p:nvSpPr>
            <p:spPr bwMode="auto">
              <a:xfrm>
                <a:off x="8047573" y="1681165"/>
                <a:ext cx="71437" cy="138112"/>
              </a:xfrm>
              <a:custGeom>
                <a:avLst/>
                <a:gdLst>
                  <a:gd name="T0" fmla="*/ 12 w 24"/>
                  <a:gd name="T1" fmla="*/ 0 h 46"/>
                  <a:gd name="T2" fmla="*/ 24 w 24"/>
                  <a:gd name="T3" fmla="*/ 39 h 46"/>
                  <a:gd name="T4" fmla="*/ 11 w 24"/>
                  <a:gd name="T5" fmla="*/ 6 h 46"/>
                  <a:gd name="T6" fmla="*/ 14 w 24"/>
                  <a:gd name="T7" fmla="*/ 3 h 46"/>
                </a:gdLst>
                <a:ahLst/>
                <a:cxnLst>
                  <a:cxn ang="0">
                    <a:pos x="T0" y="T1"/>
                  </a:cxn>
                  <a:cxn ang="0">
                    <a:pos x="T2" y="T3"/>
                  </a:cxn>
                  <a:cxn ang="0">
                    <a:pos x="T4" y="T5"/>
                  </a:cxn>
                  <a:cxn ang="0">
                    <a:pos x="T6" y="T7"/>
                  </a:cxn>
                </a:cxnLst>
                <a:rect l="0" t="0" r="r" b="b"/>
                <a:pathLst>
                  <a:path w="24" h="46">
                    <a:moveTo>
                      <a:pt x="12" y="0"/>
                    </a:moveTo>
                    <a:cubicBezTo>
                      <a:pt x="0" y="10"/>
                      <a:pt x="0" y="46"/>
                      <a:pt x="24" y="39"/>
                    </a:cubicBezTo>
                    <a:cubicBezTo>
                      <a:pt x="15" y="33"/>
                      <a:pt x="5" y="17"/>
                      <a:pt x="11" y="6"/>
                    </a:cubicBezTo>
                    <a:cubicBezTo>
                      <a:pt x="12" y="3"/>
                      <a:pt x="14" y="3"/>
                      <a:pt x="14" y="3"/>
                    </a:cubicBezTo>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grpSp>
        <p:sp>
          <p:nvSpPr>
            <p:cNvPr id="66" name="Freeform 21">
              <a:extLst>
                <a:ext uri="{FF2B5EF4-FFF2-40B4-BE49-F238E27FC236}">
                  <a16:creationId xmlns:a16="http://schemas.microsoft.com/office/drawing/2014/main" id="{A6CFFAB6-02F9-492F-85DA-8A0679E22023}"/>
                </a:ext>
              </a:extLst>
            </p:cNvPr>
            <p:cNvSpPr>
              <a:spLocks noEditPoints="1"/>
            </p:cNvSpPr>
            <p:nvPr/>
          </p:nvSpPr>
          <p:spPr bwMode="auto">
            <a:xfrm>
              <a:off x="9932506" y="2885861"/>
              <a:ext cx="328612" cy="144462"/>
            </a:xfrm>
            <a:custGeom>
              <a:avLst/>
              <a:gdLst>
                <a:gd name="T0" fmla="*/ 21 w 108"/>
                <a:gd name="T1" fmla="*/ 24 h 48"/>
                <a:gd name="T2" fmla="*/ 15 w 108"/>
                <a:gd name="T3" fmla="*/ 32 h 48"/>
                <a:gd name="T4" fmla="*/ 8 w 108"/>
                <a:gd name="T5" fmla="*/ 24 h 48"/>
                <a:gd name="T6" fmla="*/ 15 w 108"/>
                <a:gd name="T7" fmla="*/ 17 h 48"/>
                <a:gd name="T8" fmla="*/ 21 w 108"/>
                <a:gd name="T9" fmla="*/ 24 h 48"/>
                <a:gd name="T10" fmla="*/ 0 w 108"/>
                <a:gd name="T11" fmla="*/ 24 h 48"/>
                <a:gd name="T12" fmla="*/ 10 w 108"/>
                <a:gd name="T13" fmla="*/ 44 h 48"/>
                <a:gd name="T14" fmla="*/ 25 w 108"/>
                <a:gd name="T15" fmla="*/ 48 h 48"/>
                <a:gd name="T16" fmla="*/ 47 w 108"/>
                <a:gd name="T17" fmla="*/ 34 h 48"/>
                <a:gd name="T18" fmla="*/ 55 w 108"/>
                <a:gd name="T19" fmla="*/ 34 h 48"/>
                <a:gd name="T20" fmla="*/ 55 w 108"/>
                <a:gd name="T21" fmla="*/ 29 h 48"/>
                <a:gd name="T22" fmla="*/ 60 w 108"/>
                <a:gd name="T23" fmla="*/ 32 h 48"/>
                <a:gd name="T24" fmla="*/ 67 w 108"/>
                <a:gd name="T25" fmla="*/ 28 h 48"/>
                <a:gd name="T26" fmla="*/ 72 w 108"/>
                <a:gd name="T27" fmla="*/ 32 h 48"/>
                <a:gd name="T28" fmla="*/ 77 w 108"/>
                <a:gd name="T29" fmla="*/ 28 h 48"/>
                <a:gd name="T30" fmla="*/ 82 w 108"/>
                <a:gd name="T31" fmla="*/ 32 h 48"/>
                <a:gd name="T32" fmla="*/ 92 w 108"/>
                <a:gd name="T33" fmla="*/ 27 h 48"/>
                <a:gd name="T34" fmla="*/ 95 w 108"/>
                <a:gd name="T35" fmla="*/ 32 h 48"/>
                <a:gd name="T36" fmla="*/ 99 w 108"/>
                <a:gd name="T37" fmla="*/ 32 h 48"/>
                <a:gd name="T38" fmla="*/ 108 w 108"/>
                <a:gd name="T39" fmla="*/ 19 h 48"/>
                <a:gd name="T40" fmla="*/ 108 w 108"/>
                <a:gd name="T41" fmla="*/ 14 h 48"/>
                <a:gd name="T42" fmla="*/ 47 w 108"/>
                <a:gd name="T43" fmla="*/ 14 h 48"/>
                <a:gd name="T44" fmla="*/ 46 w 108"/>
                <a:gd name="T45" fmla="*/ 12 h 48"/>
                <a:gd name="T46" fmla="*/ 25 w 108"/>
                <a:gd name="T47" fmla="*/ 0 h 48"/>
                <a:gd name="T48" fmla="*/ 0 w 108"/>
                <a:gd name="T4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8" h="48">
                  <a:moveTo>
                    <a:pt x="21" y="24"/>
                  </a:moveTo>
                  <a:cubicBezTo>
                    <a:pt x="21" y="28"/>
                    <a:pt x="18" y="32"/>
                    <a:pt x="15" y="32"/>
                  </a:cubicBezTo>
                  <a:cubicBezTo>
                    <a:pt x="11" y="32"/>
                    <a:pt x="8" y="28"/>
                    <a:pt x="8" y="24"/>
                  </a:cubicBezTo>
                  <a:cubicBezTo>
                    <a:pt x="8" y="21"/>
                    <a:pt x="11" y="17"/>
                    <a:pt x="15" y="17"/>
                  </a:cubicBezTo>
                  <a:cubicBezTo>
                    <a:pt x="18" y="17"/>
                    <a:pt x="21" y="21"/>
                    <a:pt x="21" y="24"/>
                  </a:cubicBezTo>
                  <a:close/>
                  <a:moveTo>
                    <a:pt x="0" y="24"/>
                  </a:moveTo>
                  <a:cubicBezTo>
                    <a:pt x="0" y="32"/>
                    <a:pt x="4" y="40"/>
                    <a:pt x="10" y="44"/>
                  </a:cubicBezTo>
                  <a:cubicBezTo>
                    <a:pt x="14" y="47"/>
                    <a:pt x="19" y="48"/>
                    <a:pt x="25" y="48"/>
                  </a:cubicBezTo>
                  <a:cubicBezTo>
                    <a:pt x="35" y="48"/>
                    <a:pt x="43" y="43"/>
                    <a:pt x="47" y="34"/>
                  </a:cubicBezTo>
                  <a:cubicBezTo>
                    <a:pt x="55" y="34"/>
                    <a:pt x="55" y="34"/>
                    <a:pt x="55" y="34"/>
                  </a:cubicBezTo>
                  <a:cubicBezTo>
                    <a:pt x="55" y="29"/>
                    <a:pt x="55" y="29"/>
                    <a:pt x="55" y="29"/>
                  </a:cubicBezTo>
                  <a:cubicBezTo>
                    <a:pt x="60" y="32"/>
                    <a:pt x="60" y="32"/>
                    <a:pt x="60" y="32"/>
                  </a:cubicBezTo>
                  <a:cubicBezTo>
                    <a:pt x="67" y="28"/>
                    <a:pt x="67" y="28"/>
                    <a:pt x="67" y="28"/>
                  </a:cubicBezTo>
                  <a:cubicBezTo>
                    <a:pt x="72" y="32"/>
                    <a:pt x="72" y="32"/>
                    <a:pt x="72" y="32"/>
                  </a:cubicBezTo>
                  <a:cubicBezTo>
                    <a:pt x="77" y="28"/>
                    <a:pt x="77" y="28"/>
                    <a:pt x="77" y="28"/>
                  </a:cubicBezTo>
                  <a:cubicBezTo>
                    <a:pt x="82" y="32"/>
                    <a:pt x="82" y="32"/>
                    <a:pt x="82" y="32"/>
                  </a:cubicBezTo>
                  <a:cubicBezTo>
                    <a:pt x="92" y="27"/>
                    <a:pt x="92" y="27"/>
                    <a:pt x="92" y="27"/>
                  </a:cubicBezTo>
                  <a:cubicBezTo>
                    <a:pt x="95" y="32"/>
                    <a:pt x="95" y="32"/>
                    <a:pt x="95" y="32"/>
                  </a:cubicBezTo>
                  <a:cubicBezTo>
                    <a:pt x="99" y="32"/>
                    <a:pt x="99" y="32"/>
                    <a:pt x="99" y="32"/>
                  </a:cubicBezTo>
                  <a:cubicBezTo>
                    <a:pt x="108" y="19"/>
                    <a:pt x="108" y="19"/>
                    <a:pt x="108" y="19"/>
                  </a:cubicBezTo>
                  <a:cubicBezTo>
                    <a:pt x="108" y="14"/>
                    <a:pt x="108" y="14"/>
                    <a:pt x="108" y="14"/>
                  </a:cubicBezTo>
                  <a:cubicBezTo>
                    <a:pt x="47" y="14"/>
                    <a:pt x="47" y="14"/>
                    <a:pt x="47" y="14"/>
                  </a:cubicBezTo>
                  <a:cubicBezTo>
                    <a:pt x="46" y="14"/>
                    <a:pt x="46" y="13"/>
                    <a:pt x="46" y="12"/>
                  </a:cubicBezTo>
                  <a:cubicBezTo>
                    <a:pt x="41" y="5"/>
                    <a:pt x="33" y="0"/>
                    <a:pt x="25" y="0"/>
                  </a:cubicBezTo>
                  <a:cubicBezTo>
                    <a:pt x="11" y="0"/>
                    <a:pt x="0" y="11"/>
                    <a:pt x="0" y="24"/>
                  </a:cubicBezTo>
                  <a:close/>
                </a:path>
              </a:pathLst>
            </a:custGeom>
            <a:solidFill>
              <a:srgbClr val="FFF1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grpSp>
          <p:nvGrpSpPr>
            <p:cNvPr id="67" name="Group 66">
              <a:extLst>
                <a:ext uri="{FF2B5EF4-FFF2-40B4-BE49-F238E27FC236}">
                  <a16:creationId xmlns:a16="http://schemas.microsoft.com/office/drawing/2014/main" id="{C3DA21F2-4D12-4ECC-99B6-A506FA651AF2}"/>
                </a:ext>
              </a:extLst>
            </p:cNvPr>
            <p:cNvGrpSpPr/>
            <p:nvPr/>
          </p:nvGrpSpPr>
          <p:grpSpPr>
            <a:xfrm>
              <a:off x="9768855" y="2299575"/>
              <a:ext cx="492100" cy="532514"/>
              <a:chOff x="1536899" y="4542023"/>
              <a:chExt cx="333375" cy="328612"/>
            </a:xfrm>
          </p:grpSpPr>
          <p:sp>
            <p:nvSpPr>
              <p:cNvPr id="68" name="Freeform 106">
                <a:extLst>
                  <a:ext uri="{FF2B5EF4-FFF2-40B4-BE49-F238E27FC236}">
                    <a16:creationId xmlns:a16="http://schemas.microsoft.com/office/drawing/2014/main" id="{79A897E6-356F-4F5A-A5C8-48D3A8E8CEA4}"/>
                  </a:ext>
                </a:extLst>
              </p:cNvPr>
              <p:cNvSpPr>
                <a:spLocks/>
              </p:cNvSpPr>
              <p:nvPr/>
            </p:nvSpPr>
            <p:spPr bwMode="auto">
              <a:xfrm>
                <a:off x="1736924" y="4738873"/>
                <a:ext cx="133350" cy="131762"/>
              </a:xfrm>
              <a:custGeom>
                <a:avLst/>
                <a:gdLst>
                  <a:gd name="T0" fmla="*/ 34 w 44"/>
                  <a:gd name="T1" fmla="*/ 42 h 44"/>
                  <a:gd name="T2" fmla="*/ 0 w 44"/>
                  <a:gd name="T3" fmla="*/ 8 h 44"/>
                  <a:gd name="T4" fmla="*/ 8 w 44"/>
                  <a:gd name="T5" fmla="*/ 0 h 44"/>
                  <a:gd name="T6" fmla="*/ 42 w 44"/>
                  <a:gd name="T7" fmla="*/ 34 h 44"/>
                  <a:gd name="T8" fmla="*/ 42 w 44"/>
                  <a:gd name="T9" fmla="*/ 42 h 44"/>
                  <a:gd name="T10" fmla="*/ 34 w 44"/>
                  <a:gd name="T11" fmla="*/ 42 h 44"/>
                </a:gdLst>
                <a:ahLst/>
                <a:cxnLst>
                  <a:cxn ang="0">
                    <a:pos x="T0" y="T1"/>
                  </a:cxn>
                  <a:cxn ang="0">
                    <a:pos x="T2" y="T3"/>
                  </a:cxn>
                  <a:cxn ang="0">
                    <a:pos x="T4" y="T5"/>
                  </a:cxn>
                  <a:cxn ang="0">
                    <a:pos x="T6" y="T7"/>
                  </a:cxn>
                  <a:cxn ang="0">
                    <a:pos x="T8" y="T9"/>
                  </a:cxn>
                  <a:cxn ang="0">
                    <a:pos x="T10" y="T11"/>
                  </a:cxn>
                </a:cxnLst>
                <a:rect l="0" t="0" r="r" b="b"/>
                <a:pathLst>
                  <a:path w="44" h="44">
                    <a:moveTo>
                      <a:pt x="34" y="42"/>
                    </a:moveTo>
                    <a:cubicBezTo>
                      <a:pt x="0" y="8"/>
                      <a:pt x="0" y="8"/>
                      <a:pt x="0" y="8"/>
                    </a:cubicBezTo>
                    <a:cubicBezTo>
                      <a:pt x="8" y="0"/>
                      <a:pt x="8" y="0"/>
                      <a:pt x="8" y="0"/>
                    </a:cubicBezTo>
                    <a:cubicBezTo>
                      <a:pt x="42" y="34"/>
                      <a:pt x="42" y="34"/>
                      <a:pt x="42" y="34"/>
                    </a:cubicBezTo>
                    <a:cubicBezTo>
                      <a:pt x="44" y="36"/>
                      <a:pt x="44" y="40"/>
                      <a:pt x="42" y="42"/>
                    </a:cubicBezTo>
                    <a:cubicBezTo>
                      <a:pt x="40" y="44"/>
                      <a:pt x="36" y="44"/>
                      <a:pt x="34" y="42"/>
                    </a:cubicBezTo>
                  </a:path>
                </a:pathLst>
              </a:custGeom>
              <a:solidFill>
                <a:srgbClr val="0075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69" name="Freeform 107">
                <a:extLst>
                  <a:ext uri="{FF2B5EF4-FFF2-40B4-BE49-F238E27FC236}">
                    <a16:creationId xmlns:a16="http://schemas.microsoft.com/office/drawing/2014/main" id="{A47DD572-06D4-45B3-A36A-D4A49816903F}"/>
                  </a:ext>
                </a:extLst>
              </p:cNvPr>
              <p:cNvSpPr>
                <a:spLocks noEditPoints="1"/>
              </p:cNvSpPr>
              <p:nvPr/>
            </p:nvSpPr>
            <p:spPr bwMode="auto">
              <a:xfrm>
                <a:off x="1536899" y="4542023"/>
                <a:ext cx="258762" cy="260350"/>
              </a:xfrm>
              <a:custGeom>
                <a:avLst/>
                <a:gdLst>
                  <a:gd name="T0" fmla="*/ 2 w 85"/>
                  <a:gd name="T1" fmla="*/ 39 h 86"/>
                  <a:gd name="T2" fmla="*/ 47 w 85"/>
                  <a:gd name="T3" fmla="*/ 3 h 86"/>
                  <a:gd name="T4" fmla="*/ 83 w 85"/>
                  <a:gd name="T5" fmla="*/ 47 h 86"/>
                  <a:gd name="T6" fmla="*/ 38 w 85"/>
                  <a:gd name="T7" fmla="*/ 83 h 86"/>
                  <a:gd name="T8" fmla="*/ 2 w 85"/>
                  <a:gd name="T9" fmla="*/ 39 h 86"/>
                  <a:gd name="T10" fmla="*/ 39 w 85"/>
                  <a:gd name="T11" fmla="*/ 76 h 86"/>
                  <a:gd name="T12" fmla="*/ 75 w 85"/>
                  <a:gd name="T13" fmla="*/ 46 h 86"/>
                  <a:gd name="T14" fmla="*/ 46 w 85"/>
                  <a:gd name="T15" fmla="*/ 10 h 86"/>
                  <a:gd name="T16" fmla="*/ 9 w 85"/>
                  <a:gd name="T17" fmla="*/ 39 h 86"/>
                  <a:gd name="T18" fmla="*/ 39 w 85"/>
                  <a:gd name="T19" fmla="*/ 7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2" y="39"/>
                    </a:moveTo>
                    <a:cubicBezTo>
                      <a:pt x="4" y="16"/>
                      <a:pt x="24" y="0"/>
                      <a:pt x="47" y="3"/>
                    </a:cubicBezTo>
                    <a:cubicBezTo>
                      <a:pt x="69" y="5"/>
                      <a:pt x="85" y="25"/>
                      <a:pt x="83" y="47"/>
                    </a:cubicBezTo>
                    <a:cubicBezTo>
                      <a:pt x="80" y="70"/>
                      <a:pt x="60" y="86"/>
                      <a:pt x="38" y="83"/>
                    </a:cubicBezTo>
                    <a:cubicBezTo>
                      <a:pt x="16" y="81"/>
                      <a:pt x="0" y="61"/>
                      <a:pt x="2" y="39"/>
                    </a:cubicBezTo>
                    <a:moveTo>
                      <a:pt x="39" y="76"/>
                    </a:moveTo>
                    <a:cubicBezTo>
                      <a:pt x="57" y="78"/>
                      <a:pt x="73" y="65"/>
                      <a:pt x="75" y="46"/>
                    </a:cubicBezTo>
                    <a:cubicBezTo>
                      <a:pt x="77" y="28"/>
                      <a:pt x="64" y="12"/>
                      <a:pt x="46" y="10"/>
                    </a:cubicBezTo>
                    <a:cubicBezTo>
                      <a:pt x="28" y="8"/>
                      <a:pt x="11" y="21"/>
                      <a:pt x="9" y="39"/>
                    </a:cubicBezTo>
                    <a:cubicBezTo>
                      <a:pt x="7" y="58"/>
                      <a:pt x="21" y="74"/>
                      <a:pt x="39" y="76"/>
                    </a:cubicBezTo>
                  </a:path>
                </a:pathLst>
              </a:custGeom>
              <a:solidFill>
                <a:srgbClr val="0075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0" name="Freeform 108">
                <a:extLst>
                  <a:ext uri="{FF2B5EF4-FFF2-40B4-BE49-F238E27FC236}">
                    <a16:creationId xmlns:a16="http://schemas.microsoft.com/office/drawing/2014/main" id="{68FA386B-ED21-4CF4-AA66-A49D48867BE2}"/>
                  </a:ext>
                </a:extLst>
              </p:cNvPr>
              <p:cNvSpPr>
                <a:spLocks/>
              </p:cNvSpPr>
              <p:nvPr/>
            </p:nvSpPr>
            <p:spPr bwMode="auto">
              <a:xfrm>
                <a:off x="1627387" y="4642036"/>
                <a:ext cx="36512" cy="30162"/>
              </a:xfrm>
              <a:custGeom>
                <a:avLst/>
                <a:gdLst>
                  <a:gd name="T0" fmla="*/ 9 w 12"/>
                  <a:gd name="T1" fmla="*/ 0 h 10"/>
                  <a:gd name="T2" fmla="*/ 0 w 12"/>
                  <a:gd name="T3" fmla="*/ 10 h 10"/>
                  <a:gd name="T4" fmla="*/ 12 w 12"/>
                  <a:gd name="T5" fmla="*/ 10 h 10"/>
                  <a:gd name="T6" fmla="*/ 9 w 12"/>
                  <a:gd name="T7" fmla="*/ 0 h 10"/>
                </a:gdLst>
                <a:ahLst/>
                <a:cxnLst>
                  <a:cxn ang="0">
                    <a:pos x="T0" y="T1"/>
                  </a:cxn>
                  <a:cxn ang="0">
                    <a:pos x="T2" y="T3"/>
                  </a:cxn>
                  <a:cxn ang="0">
                    <a:pos x="T4" y="T5"/>
                  </a:cxn>
                  <a:cxn ang="0">
                    <a:pos x="T6" y="T7"/>
                  </a:cxn>
                </a:cxnLst>
                <a:rect l="0" t="0" r="r" b="b"/>
                <a:pathLst>
                  <a:path w="12" h="10">
                    <a:moveTo>
                      <a:pt x="9" y="0"/>
                    </a:moveTo>
                    <a:cubicBezTo>
                      <a:pt x="6" y="3"/>
                      <a:pt x="2" y="6"/>
                      <a:pt x="0" y="10"/>
                    </a:cubicBezTo>
                    <a:cubicBezTo>
                      <a:pt x="12" y="10"/>
                      <a:pt x="12" y="10"/>
                      <a:pt x="12" y="10"/>
                    </a:cubicBezTo>
                    <a:cubicBezTo>
                      <a:pt x="9" y="0"/>
                      <a:pt x="9" y="0"/>
                      <a:pt x="9" y="0"/>
                    </a:cubicBezTo>
                  </a:path>
                </a:pathLst>
              </a:custGeom>
              <a:solidFill>
                <a:srgbClr val="FFCC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1" name="Freeform 109">
                <a:extLst>
                  <a:ext uri="{FF2B5EF4-FFF2-40B4-BE49-F238E27FC236}">
                    <a16:creationId xmlns:a16="http://schemas.microsoft.com/office/drawing/2014/main" id="{0AD7D38D-C7E4-4B28-B03A-8082A1AFB1A8}"/>
                  </a:ext>
                </a:extLst>
              </p:cNvPr>
              <p:cNvSpPr>
                <a:spLocks noEditPoints="1"/>
              </p:cNvSpPr>
              <p:nvPr/>
            </p:nvSpPr>
            <p:spPr bwMode="auto">
              <a:xfrm>
                <a:off x="1609924" y="4672198"/>
                <a:ext cx="53975" cy="38100"/>
              </a:xfrm>
              <a:custGeom>
                <a:avLst/>
                <a:gdLst>
                  <a:gd name="T0" fmla="*/ 18 w 18"/>
                  <a:gd name="T1" fmla="*/ 0 h 13"/>
                  <a:gd name="T2" fmla="*/ 18 w 18"/>
                  <a:gd name="T3" fmla="*/ 0 h 13"/>
                  <a:gd name="T4" fmla="*/ 18 w 18"/>
                  <a:gd name="T5" fmla="*/ 0 h 13"/>
                  <a:gd name="T6" fmla="*/ 18 w 18"/>
                  <a:gd name="T7" fmla="*/ 0 h 13"/>
                  <a:gd name="T8" fmla="*/ 6 w 18"/>
                  <a:gd name="T9" fmla="*/ 0 h 13"/>
                  <a:gd name="T10" fmla="*/ 0 w 18"/>
                  <a:gd name="T11" fmla="*/ 13 h 13"/>
                  <a:gd name="T12" fmla="*/ 18 w 18"/>
                  <a:gd name="T13" fmla="*/ 0 h 13"/>
                  <a:gd name="T14" fmla="*/ 6 w 18"/>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3">
                    <a:moveTo>
                      <a:pt x="18" y="0"/>
                    </a:moveTo>
                    <a:cubicBezTo>
                      <a:pt x="18" y="0"/>
                      <a:pt x="18" y="0"/>
                      <a:pt x="18" y="0"/>
                    </a:cubicBezTo>
                    <a:cubicBezTo>
                      <a:pt x="18" y="0"/>
                      <a:pt x="18" y="0"/>
                      <a:pt x="18" y="0"/>
                    </a:cubicBezTo>
                    <a:cubicBezTo>
                      <a:pt x="18" y="0"/>
                      <a:pt x="18" y="0"/>
                      <a:pt x="18" y="0"/>
                    </a:cubicBezTo>
                    <a:moveTo>
                      <a:pt x="6" y="0"/>
                    </a:moveTo>
                    <a:cubicBezTo>
                      <a:pt x="3" y="4"/>
                      <a:pt x="1" y="8"/>
                      <a:pt x="0" y="13"/>
                    </a:cubicBezTo>
                    <a:cubicBezTo>
                      <a:pt x="18" y="0"/>
                      <a:pt x="18" y="0"/>
                      <a:pt x="18" y="0"/>
                    </a:cubicBezTo>
                    <a:cubicBezTo>
                      <a:pt x="6" y="0"/>
                      <a:pt x="6" y="0"/>
                      <a:pt x="6" y="0"/>
                    </a:cubicBezTo>
                  </a:path>
                </a:pathLst>
              </a:custGeom>
              <a:solidFill>
                <a:srgbClr val="A3CD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2" name="Freeform 110">
                <a:extLst>
                  <a:ext uri="{FF2B5EF4-FFF2-40B4-BE49-F238E27FC236}">
                    <a16:creationId xmlns:a16="http://schemas.microsoft.com/office/drawing/2014/main" id="{F7DE68F7-999B-4F95-826E-8F4F542DAE76}"/>
                  </a:ext>
                </a:extLst>
              </p:cNvPr>
              <p:cNvSpPr>
                <a:spLocks/>
              </p:cNvSpPr>
              <p:nvPr/>
            </p:nvSpPr>
            <p:spPr bwMode="auto">
              <a:xfrm>
                <a:off x="1606749" y="4672198"/>
                <a:ext cx="57150" cy="93662"/>
              </a:xfrm>
              <a:custGeom>
                <a:avLst/>
                <a:gdLst>
                  <a:gd name="T0" fmla="*/ 19 w 19"/>
                  <a:gd name="T1" fmla="*/ 0 h 31"/>
                  <a:gd name="T2" fmla="*/ 19 w 19"/>
                  <a:gd name="T3" fmla="*/ 0 h 31"/>
                  <a:gd name="T4" fmla="*/ 1 w 19"/>
                  <a:gd name="T5" fmla="*/ 13 h 31"/>
                  <a:gd name="T6" fmla="*/ 0 w 19"/>
                  <a:gd name="T7" fmla="*/ 18 h 31"/>
                  <a:gd name="T8" fmla="*/ 0 w 19"/>
                  <a:gd name="T9" fmla="*/ 27 h 31"/>
                  <a:gd name="T10" fmla="*/ 9 w 19"/>
                  <a:gd name="T11" fmla="*/ 31 h 31"/>
                  <a:gd name="T12" fmla="*/ 19 w 19"/>
                  <a:gd name="T13" fmla="*/ 0 h 31"/>
                  <a:gd name="T14" fmla="*/ 19 w 19"/>
                  <a:gd name="T15" fmla="*/ 0 h 31"/>
                  <a:gd name="T16" fmla="*/ 19 w 19"/>
                  <a:gd name="T17" fmla="*/ 0 h 31"/>
                  <a:gd name="T18" fmla="*/ 19 w 19"/>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31">
                    <a:moveTo>
                      <a:pt x="19" y="0"/>
                    </a:moveTo>
                    <a:cubicBezTo>
                      <a:pt x="19" y="0"/>
                      <a:pt x="19" y="0"/>
                      <a:pt x="19" y="0"/>
                    </a:cubicBezTo>
                    <a:cubicBezTo>
                      <a:pt x="1" y="13"/>
                      <a:pt x="1" y="13"/>
                      <a:pt x="1" y="13"/>
                    </a:cubicBezTo>
                    <a:cubicBezTo>
                      <a:pt x="1" y="15"/>
                      <a:pt x="1" y="16"/>
                      <a:pt x="0" y="18"/>
                    </a:cubicBezTo>
                    <a:cubicBezTo>
                      <a:pt x="0" y="21"/>
                      <a:pt x="0" y="24"/>
                      <a:pt x="0" y="27"/>
                    </a:cubicBezTo>
                    <a:cubicBezTo>
                      <a:pt x="3" y="29"/>
                      <a:pt x="6" y="30"/>
                      <a:pt x="9" y="31"/>
                    </a:cubicBezTo>
                    <a:cubicBezTo>
                      <a:pt x="19" y="0"/>
                      <a:pt x="19" y="0"/>
                      <a:pt x="19" y="0"/>
                    </a:cubicBezTo>
                    <a:cubicBezTo>
                      <a:pt x="19" y="0"/>
                      <a:pt x="19" y="0"/>
                      <a:pt x="19" y="0"/>
                    </a:cubicBezTo>
                    <a:cubicBezTo>
                      <a:pt x="19" y="0"/>
                      <a:pt x="19" y="0"/>
                      <a:pt x="19" y="0"/>
                    </a:cubicBezTo>
                    <a:cubicBezTo>
                      <a:pt x="19" y="0"/>
                      <a:pt x="19" y="0"/>
                      <a:pt x="19" y="0"/>
                    </a:cubicBezTo>
                  </a:path>
                </a:pathLst>
              </a:custGeom>
              <a:solidFill>
                <a:srgbClr val="FFF5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3" name="Freeform 111">
                <a:extLst>
                  <a:ext uri="{FF2B5EF4-FFF2-40B4-BE49-F238E27FC236}">
                    <a16:creationId xmlns:a16="http://schemas.microsoft.com/office/drawing/2014/main" id="{B8EF290A-4C79-43E1-AED9-A90D05FAF42C}"/>
                  </a:ext>
                </a:extLst>
              </p:cNvPr>
              <p:cNvSpPr>
                <a:spLocks/>
              </p:cNvSpPr>
              <p:nvPr/>
            </p:nvSpPr>
            <p:spPr bwMode="auto">
              <a:xfrm>
                <a:off x="1633737" y="4672198"/>
                <a:ext cx="133350" cy="100012"/>
              </a:xfrm>
              <a:custGeom>
                <a:avLst/>
                <a:gdLst>
                  <a:gd name="T0" fmla="*/ 44 w 44"/>
                  <a:gd name="T1" fmla="*/ 0 h 33"/>
                  <a:gd name="T2" fmla="*/ 44 w 44"/>
                  <a:gd name="T3" fmla="*/ 0 h 33"/>
                  <a:gd name="T4" fmla="*/ 10 w 44"/>
                  <a:gd name="T5" fmla="*/ 0 h 33"/>
                  <a:gd name="T6" fmla="*/ 0 w 44"/>
                  <a:gd name="T7" fmla="*/ 31 h 33"/>
                  <a:gd name="T8" fmla="*/ 11 w 44"/>
                  <a:gd name="T9" fmla="*/ 33 h 33"/>
                  <a:gd name="T10" fmla="*/ 44 w 44"/>
                  <a:gd name="T11" fmla="*/ 0 h 33"/>
                  <a:gd name="T12" fmla="*/ 44 w 44"/>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4" h="33">
                    <a:moveTo>
                      <a:pt x="44" y="0"/>
                    </a:moveTo>
                    <a:cubicBezTo>
                      <a:pt x="44" y="0"/>
                      <a:pt x="44" y="0"/>
                      <a:pt x="44" y="0"/>
                    </a:cubicBezTo>
                    <a:cubicBezTo>
                      <a:pt x="10" y="0"/>
                      <a:pt x="10" y="0"/>
                      <a:pt x="10" y="0"/>
                    </a:cubicBezTo>
                    <a:cubicBezTo>
                      <a:pt x="0" y="31"/>
                      <a:pt x="0" y="31"/>
                      <a:pt x="0" y="31"/>
                    </a:cubicBezTo>
                    <a:cubicBezTo>
                      <a:pt x="4" y="33"/>
                      <a:pt x="7" y="33"/>
                      <a:pt x="11" y="33"/>
                    </a:cubicBezTo>
                    <a:cubicBezTo>
                      <a:pt x="29" y="33"/>
                      <a:pt x="44" y="18"/>
                      <a:pt x="44" y="0"/>
                    </a:cubicBezTo>
                    <a:cubicBezTo>
                      <a:pt x="44" y="0"/>
                      <a:pt x="44" y="0"/>
                      <a:pt x="44" y="0"/>
                    </a:cubicBezTo>
                  </a:path>
                </a:pathLst>
              </a:custGeom>
              <a:solidFill>
                <a:srgbClr val="47C7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4" name="Freeform 112">
                <a:extLst>
                  <a:ext uri="{FF2B5EF4-FFF2-40B4-BE49-F238E27FC236}">
                    <a16:creationId xmlns:a16="http://schemas.microsoft.com/office/drawing/2014/main" id="{912547B1-586D-4858-ABCB-18D63FBA1A4E}"/>
                  </a:ext>
                </a:extLst>
              </p:cNvPr>
              <p:cNvSpPr>
                <a:spLocks/>
              </p:cNvSpPr>
              <p:nvPr/>
            </p:nvSpPr>
            <p:spPr bwMode="auto">
              <a:xfrm>
                <a:off x="1655962" y="4616636"/>
                <a:ext cx="111125" cy="55562"/>
              </a:xfrm>
              <a:custGeom>
                <a:avLst/>
                <a:gdLst>
                  <a:gd name="T0" fmla="*/ 25 w 37"/>
                  <a:gd name="T1" fmla="*/ 0 h 18"/>
                  <a:gd name="T2" fmla="*/ 0 w 37"/>
                  <a:gd name="T3" fmla="*/ 8 h 18"/>
                  <a:gd name="T4" fmla="*/ 3 w 37"/>
                  <a:gd name="T5" fmla="*/ 18 h 18"/>
                  <a:gd name="T6" fmla="*/ 3 w 37"/>
                  <a:gd name="T7" fmla="*/ 18 h 18"/>
                  <a:gd name="T8" fmla="*/ 3 w 37"/>
                  <a:gd name="T9" fmla="*/ 18 h 18"/>
                  <a:gd name="T10" fmla="*/ 3 w 37"/>
                  <a:gd name="T11" fmla="*/ 18 h 18"/>
                  <a:gd name="T12" fmla="*/ 3 w 37"/>
                  <a:gd name="T13" fmla="*/ 18 h 18"/>
                  <a:gd name="T14" fmla="*/ 37 w 37"/>
                  <a:gd name="T15" fmla="*/ 18 h 18"/>
                  <a:gd name="T16" fmla="*/ 37 w 37"/>
                  <a:gd name="T17" fmla="*/ 18 h 18"/>
                  <a:gd name="T18" fmla="*/ 35 w 37"/>
                  <a:gd name="T19" fmla="*/ 8 h 18"/>
                  <a:gd name="T20" fmla="*/ 31 w 37"/>
                  <a:gd name="T21" fmla="*/ 0 h 18"/>
                  <a:gd name="T22" fmla="*/ 29 w 37"/>
                  <a:gd name="T23" fmla="*/ 0 h 18"/>
                  <a:gd name="T24" fmla="*/ 25 w 37"/>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18">
                    <a:moveTo>
                      <a:pt x="25" y="0"/>
                    </a:moveTo>
                    <a:cubicBezTo>
                      <a:pt x="16" y="0"/>
                      <a:pt x="7" y="3"/>
                      <a:pt x="0" y="8"/>
                    </a:cubicBezTo>
                    <a:cubicBezTo>
                      <a:pt x="3" y="18"/>
                      <a:pt x="3" y="18"/>
                      <a:pt x="3" y="18"/>
                    </a:cubicBezTo>
                    <a:cubicBezTo>
                      <a:pt x="3" y="18"/>
                      <a:pt x="3" y="18"/>
                      <a:pt x="3" y="18"/>
                    </a:cubicBezTo>
                    <a:cubicBezTo>
                      <a:pt x="3" y="18"/>
                      <a:pt x="3" y="18"/>
                      <a:pt x="3" y="18"/>
                    </a:cubicBezTo>
                    <a:cubicBezTo>
                      <a:pt x="3" y="18"/>
                      <a:pt x="3" y="18"/>
                      <a:pt x="3" y="18"/>
                    </a:cubicBezTo>
                    <a:cubicBezTo>
                      <a:pt x="3" y="18"/>
                      <a:pt x="3" y="18"/>
                      <a:pt x="3" y="18"/>
                    </a:cubicBezTo>
                    <a:cubicBezTo>
                      <a:pt x="37" y="18"/>
                      <a:pt x="37" y="18"/>
                      <a:pt x="37" y="18"/>
                    </a:cubicBezTo>
                    <a:cubicBezTo>
                      <a:pt x="37" y="18"/>
                      <a:pt x="37" y="18"/>
                      <a:pt x="37" y="18"/>
                    </a:cubicBezTo>
                    <a:cubicBezTo>
                      <a:pt x="36" y="14"/>
                      <a:pt x="36" y="11"/>
                      <a:pt x="35" y="8"/>
                    </a:cubicBezTo>
                    <a:cubicBezTo>
                      <a:pt x="34" y="5"/>
                      <a:pt x="33" y="2"/>
                      <a:pt x="31" y="0"/>
                    </a:cubicBezTo>
                    <a:cubicBezTo>
                      <a:pt x="31" y="0"/>
                      <a:pt x="30" y="0"/>
                      <a:pt x="29" y="0"/>
                    </a:cubicBezTo>
                    <a:cubicBezTo>
                      <a:pt x="28" y="0"/>
                      <a:pt x="26" y="0"/>
                      <a:pt x="25" y="0"/>
                    </a:cubicBezTo>
                  </a:path>
                </a:pathLst>
              </a:custGeom>
              <a:solidFill>
                <a:srgbClr val="47A5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5" name="Freeform 113">
                <a:extLst>
                  <a:ext uri="{FF2B5EF4-FFF2-40B4-BE49-F238E27FC236}">
                    <a16:creationId xmlns:a16="http://schemas.microsoft.com/office/drawing/2014/main" id="{1C55D777-1D5D-4612-9768-D2027E9276EB}"/>
                  </a:ext>
                </a:extLst>
              </p:cNvPr>
              <p:cNvSpPr>
                <a:spLocks/>
              </p:cNvSpPr>
              <p:nvPr/>
            </p:nvSpPr>
            <p:spPr bwMode="auto">
              <a:xfrm>
                <a:off x="1563887" y="4575361"/>
                <a:ext cx="92075" cy="96837"/>
              </a:xfrm>
              <a:custGeom>
                <a:avLst/>
                <a:gdLst>
                  <a:gd name="T0" fmla="*/ 23 w 30"/>
                  <a:gd name="T1" fmla="*/ 0 h 32"/>
                  <a:gd name="T2" fmla="*/ 0 w 30"/>
                  <a:gd name="T3" fmla="*/ 32 h 32"/>
                  <a:gd name="T4" fmla="*/ 21 w 30"/>
                  <a:gd name="T5" fmla="*/ 32 h 32"/>
                  <a:gd name="T6" fmla="*/ 30 w 30"/>
                  <a:gd name="T7" fmla="*/ 22 h 32"/>
                  <a:gd name="T8" fmla="*/ 23 w 30"/>
                  <a:gd name="T9" fmla="*/ 0 h 32"/>
                </a:gdLst>
                <a:ahLst/>
                <a:cxnLst>
                  <a:cxn ang="0">
                    <a:pos x="T0" y="T1"/>
                  </a:cxn>
                  <a:cxn ang="0">
                    <a:pos x="T2" y="T3"/>
                  </a:cxn>
                  <a:cxn ang="0">
                    <a:pos x="T4" y="T5"/>
                  </a:cxn>
                  <a:cxn ang="0">
                    <a:pos x="T6" y="T7"/>
                  </a:cxn>
                  <a:cxn ang="0">
                    <a:pos x="T8" y="T9"/>
                  </a:cxn>
                </a:cxnLst>
                <a:rect l="0" t="0" r="r" b="b"/>
                <a:pathLst>
                  <a:path w="30" h="32">
                    <a:moveTo>
                      <a:pt x="23" y="0"/>
                    </a:moveTo>
                    <a:cubicBezTo>
                      <a:pt x="9" y="5"/>
                      <a:pt x="0" y="17"/>
                      <a:pt x="0" y="32"/>
                    </a:cubicBezTo>
                    <a:cubicBezTo>
                      <a:pt x="21" y="32"/>
                      <a:pt x="21" y="32"/>
                      <a:pt x="21" y="32"/>
                    </a:cubicBezTo>
                    <a:cubicBezTo>
                      <a:pt x="23" y="28"/>
                      <a:pt x="27" y="25"/>
                      <a:pt x="30" y="22"/>
                    </a:cubicBezTo>
                    <a:cubicBezTo>
                      <a:pt x="23" y="0"/>
                      <a:pt x="23" y="0"/>
                      <a:pt x="23" y="0"/>
                    </a:cubicBezTo>
                  </a:path>
                </a:pathLst>
              </a:custGeom>
              <a:solidFill>
                <a:srgbClr val="FFD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6" name="Freeform 114">
                <a:extLst>
                  <a:ext uri="{FF2B5EF4-FFF2-40B4-BE49-F238E27FC236}">
                    <a16:creationId xmlns:a16="http://schemas.microsoft.com/office/drawing/2014/main" id="{515F6CE8-2037-43A9-9A19-E1AFEC95CF19}"/>
                  </a:ext>
                </a:extLst>
              </p:cNvPr>
              <p:cNvSpPr>
                <a:spLocks/>
              </p:cNvSpPr>
              <p:nvPr/>
            </p:nvSpPr>
            <p:spPr bwMode="auto">
              <a:xfrm>
                <a:off x="1563887" y="4672198"/>
                <a:ext cx="63500" cy="57150"/>
              </a:xfrm>
              <a:custGeom>
                <a:avLst/>
                <a:gdLst>
                  <a:gd name="T0" fmla="*/ 0 w 21"/>
                  <a:gd name="T1" fmla="*/ 0 h 19"/>
                  <a:gd name="T2" fmla="*/ 7 w 21"/>
                  <a:gd name="T3" fmla="*/ 19 h 19"/>
                  <a:gd name="T4" fmla="*/ 15 w 21"/>
                  <a:gd name="T5" fmla="*/ 13 h 19"/>
                  <a:gd name="T6" fmla="*/ 21 w 21"/>
                  <a:gd name="T7" fmla="*/ 0 h 19"/>
                  <a:gd name="T8" fmla="*/ 0 w 21"/>
                  <a:gd name="T9" fmla="*/ 0 h 19"/>
                </a:gdLst>
                <a:ahLst/>
                <a:cxnLst>
                  <a:cxn ang="0">
                    <a:pos x="T0" y="T1"/>
                  </a:cxn>
                  <a:cxn ang="0">
                    <a:pos x="T2" y="T3"/>
                  </a:cxn>
                  <a:cxn ang="0">
                    <a:pos x="T4" y="T5"/>
                  </a:cxn>
                  <a:cxn ang="0">
                    <a:pos x="T6" y="T7"/>
                  </a:cxn>
                  <a:cxn ang="0">
                    <a:pos x="T8" y="T9"/>
                  </a:cxn>
                </a:cxnLst>
                <a:rect l="0" t="0" r="r" b="b"/>
                <a:pathLst>
                  <a:path w="21" h="19">
                    <a:moveTo>
                      <a:pt x="0" y="0"/>
                    </a:moveTo>
                    <a:cubicBezTo>
                      <a:pt x="0" y="7"/>
                      <a:pt x="2" y="14"/>
                      <a:pt x="7" y="19"/>
                    </a:cubicBezTo>
                    <a:cubicBezTo>
                      <a:pt x="15" y="13"/>
                      <a:pt x="15" y="13"/>
                      <a:pt x="15" y="13"/>
                    </a:cubicBezTo>
                    <a:cubicBezTo>
                      <a:pt x="16" y="8"/>
                      <a:pt x="18" y="4"/>
                      <a:pt x="21" y="0"/>
                    </a:cubicBezTo>
                    <a:cubicBezTo>
                      <a:pt x="0" y="0"/>
                      <a:pt x="0" y="0"/>
                      <a:pt x="0" y="0"/>
                    </a:cubicBezTo>
                  </a:path>
                </a:pathLst>
              </a:custGeom>
              <a:solidFill>
                <a:srgbClr val="BDDB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7" name="Freeform 115">
                <a:extLst>
                  <a:ext uri="{FF2B5EF4-FFF2-40B4-BE49-F238E27FC236}">
                    <a16:creationId xmlns:a16="http://schemas.microsoft.com/office/drawing/2014/main" id="{CB4BC20B-6C2A-4B3B-ACED-4A1B54491AEA}"/>
                  </a:ext>
                </a:extLst>
              </p:cNvPr>
              <p:cNvSpPr>
                <a:spLocks/>
              </p:cNvSpPr>
              <p:nvPr/>
            </p:nvSpPr>
            <p:spPr bwMode="auto">
              <a:xfrm>
                <a:off x="1582937" y="4710298"/>
                <a:ext cx="26987" cy="42862"/>
              </a:xfrm>
              <a:custGeom>
                <a:avLst/>
                <a:gdLst>
                  <a:gd name="T0" fmla="*/ 9 w 9"/>
                  <a:gd name="T1" fmla="*/ 0 h 14"/>
                  <a:gd name="T2" fmla="*/ 1 w 9"/>
                  <a:gd name="T3" fmla="*/ 6 h 14"/>
                  <a:gd name="T4" fmla="*/ 0 w 9"/>
                  <a:gd name="T5" fmla="*/ 7 h 14"/>
                  <a:gd name="T6" fmla="*/ 8 w 9"/>
                  <a:gd name="T7" fmla="*/ 14 h 14"/>
                  <a:gd name="T8" fmla="*/ 8 w 9"/>
                  <a:gd name="T9" fmla="*/ 5 h 14"/>
                  <a:gd name="T10" fmla="*/ 9 w 9"/>
                  <a:gd name="T11" fmla="*/ 0 h 14"/>
                </a:gdLst>
                <a:ahLst/>
                <a:cxnLst>
                  <a:cxn ang="0">
                    <a:pos x="T0" y="T1"/>
                  </a:cxn>
                  <a:cxn ang="0">
                    <a:pos x="T2" y="T3"/>
                  </a:cxn>
                  <a:cxn ang="0">
                    <a:pos x="T4" y="T5"/>
                  </a:cxn>
                  <a:cxn ang="0">
                    <a:pos x="T6" y="T7"/>
                  </a:cxn>
                  <a:cxn ang="0">
                    <a:pos x="T8" y="T9"/>
                  </a:cxn>
                  <a:cxn ang="0">
                    <a:pos x="T10" y="T11"/>
                  </a:cxn>
                </a:cxnLst>
                <a:rect l="0" t="0" r="r" b="b"/>
                <a:pathLst>
                  <a:path w="9" h="14">
                    <a:moveTo>
                      <a:pt x="9" y="0"/>
                    </a:moveTo>
                    <a:cubicBezTo>
                      <a:pt x="1" y="6"/>
                      <a:pt x="1" y="6"/>
                      <a:pt x="1" y="6"/>
                    </a:cubicBezTo>
                    <a:cubicBezTo>
                      <a:pt x="0" y="7"/>
                      <a:pt x="0" y="7"/>
                      <a:pt x="0" y="7"/>
                    </a:cubicBezTo>
                    <a:cubicBezTo>
                      <a:pt x="3" y="10"/>
                      <a:pt x="5" y="12"/>
                      <a:pt x="8" y="14"/>
                    </a:cubicBezTo>
                    <a:cubicBezTo>
                      <a:pt x="8" y="11"/>
                      <a:pt x="8" y="8"/>
                      <a:pt x="8" y="5"/>
                    </a:cubicBezTo>
                    <a:cubicBezTo>
                      <a:pt x="9" y="3"/>
                      <a:pt x="9" y="2"/>
                      <a:pt x="9" y="0"/>
                    </a:cubicBezTo>
                  </a:path>
                </a:pathLst>
              </a:custGeom>
              <a:solidFill>
                <a:srgbClr val="FFF8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8" name="Freeform 116">
                <a:extLst>
                  <a:ext uri="{FF2B5EF4-FFF2-40B4-BE49-F238E27FC236}">
                    <a16:creationId xmlns:a16="http://schemas.microsoft.com/office/drawing/2014/main" id="{959F1148-91D2-446C-A8B0-02D68C94BA0D}"/>
                  </a:ext>
                </a:extLst>
              </p:cNvPr>
              <p:cNvSpPr>
                <a:spLocks/>
              </p:cNvSpPr>
              <p:nvPr/>
            </p:nvSpPr>
            <p:spPr bwMode="auto">
              <a:xfrm>
                <a:off x="1633737" y="4572186"/>
                <a:ext cx="115887" cy="69850"/>
              </a:xfrm>
              <a:custGeom>
                <a:avLst/>
                <a:gdLst>
                  <a:gd name="T0" fmla="*/ 10 w 38"/>
                  <a:gd name="T1" fmla="*/ 0 h 23"/>
                  <a:gd name="T2" fmla="*/ 0 w 38"/>
                  <a:gd name="T3" fmla="*/ 1 h 23"/>
                  <a:gd name="T4" fmla="*/ 7 w 38"/>
                  <a:gd name="T5" fmla="*/ 23 h 23"/>
                  <a:gd name="T6" fmla="*/ 32 w 38"/>
                  <a:gd name="T7" fmla="*/ 15 h 23"/>
                  <a:gd name="T8" fmla="*/ 36 w 38"/>
                  <a:gd name="T9" fmla="*/ 15 h 23"/>
                  <a:gd name="T10" fmla="*/ 38 w 38"/>
                  <a:gd name="T11" fmla="*/ 15 h 23"/>
                  <a:gd name="T12" fmla="*/ 10 w 38"/>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38" h="23">
                    <a:moveTo>
                      <a:pt x="10" y="0"/>
                    </a:moveTo>
                    <a:cubicBezTo>
                      <a:pt x="7" y="0"/>
                      <a:pt x="3" y="0"/>
                      <a:pt x="0" y="1"/>
                    </a:cubicBezTo>
                    <a:cubicBezTo>
                      <a:pt x="7" y="23"/>
                      <a:pt x="7" y="23"/>
                      <a:pt x="7" y="23"/>
                    </a:cubicBezTo>
                    <a:cubicBezTo>
                      <a:pt x="14" y="18"/>
                      <a:pt x="23" y="15"/>
                      <a:pt x="32" y="15"/>
                    </a:cubicBezTo>
                    <a:cubicBezTo>
                      <a:pt x="33" y="15"/>
                      <a:pt x="35" y="15"/>
                      <a:pt x="36" y="15"/>
                    </a:cubicBezTo>
                    <a:cubicBezTo>
                      <a:pt x="37" y="15"/>
                      <a:pt x="38" y="15"/>
                      <a:pt x="38" y="15"/>
                    </a:cubicBezTo>
                    <a:cubicBezTo>
                      <a:pt x="32" y="6"/>
                      <a:pt x="22" y="0"/>
                      <a:pt x="10" y="0"/>
                    </a:cubicBezTo>
                  </a:path>
                </a:pathLst>
              </a:custGeom>
              <a:solidFill>
                <a:srgbClr val="7ABE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grpSp>
      </p:grpSp>
    </p:spTree>
    <p:extLst>
      <p:ext uri="{BB962C8B-B14F-4D97-AF65-F5344CB8AC3E}">
        <p14:creationId xmlns:p14="http://schemas.microsoft.com/office/powerpoint/2010/main" val="373021042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A4C15-30B1-44EA-AEB0-97275D0D2C80}"/>
              </a:ext>
            </a:extLst>
          </p:cNvPr>
          <p:cNvSpPr>
            <a:spLocks noGrp="1"/>
          </p:cNvSpPr>
          <p:nvPr>
            <p:ph type="title"/>
          </p:nvPr>
        </p:nvSpPr>
        <p:spPr/>
        <p:txBody>
          <a:bodyPr/>
          <a:lstStyle/>
          <a:p>
            <a:r>
              <a:rPr lang="en-US" dirty="0"/>
              <a:t>Azure Site Recovery for Server Migration</a:t>
            </a:r>
          </a:p>
        </p:txBody>
      </p:sp>
      <p:sp>
        <p:nvSpPr>
          <p:cNvPr id="3" name="Text Placeholder 3">
            <a:extLst>
              <a:ext uri="{FF2B5EF4-FFF2-40B4-BE49-F238E27FC236}">
                <a16:creationId xmlns:a16="http://schemas.microsoft.com/office/drawing/2014/main" id="{3B76D541-4130-40EB-A6C0-95ECD36D8833}"/>
              </a:ext>
            </a:extLst>
          </p:cNvPr>
          <p:cNvSpPr txBox="1">
            <a:spLocks/>
          </p:cNvSpPr>
          <p:nvPr/>
        </p:nvSpPr>
        <p:spPr>
          <a:xfrm>
            <a:off x="703892" y="1420558"/>
            <a:ext cx="7815621" cy="3139640"/>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51143">
              <a:spcAft>
                <a:spcPts val="612"/>
              </a:spcAft>
              <a:buNone/>
              <a:defRPr/>
            </a:pPr>
            <a:r>
              <a:rPr lang="en-US" sz="2913" b="1" dirty="0">
                <a:gradFill>
                  <a:gsLst>
                    <a:gs pos="2917">
                      <a:srgbClr val="353535"/>
                    </a:gs>
                    <a:gs pos="30000">
                      <a:srgbClr val="353535"/>
                    </a:gs>
                  </a:gsLst>
                  <a:lin ang="5400000" scaled="0"/>
                </a:gradFill>
                <a:latin typeface="Segoe UI Semilight"/>
              </a:rPr>
              <a:t>What does it do?</a:t>
            </a:r>
          </a:p>
          <a:p>
            <a:pPr marL="233149" indent="-233149" defTabSz="951143">
              <a:spcAft>
                <a:spcPts val="612"/>
              </a:spcAft>
              <a:defRPr/>
            </a:pPr>
            <a:r>
              <a:rPr lang="en-US" sz="2040" dirty="0">
                <a:gradFill>
                  <a:gsLst>
                    <a:gs pos="2917">
                      <a:srgbClr val="353535"/>
                    </a:gs>
                    <a:gs pos="30000">
                      <a:srgbClr val="353535"/>
                    </a:gs>
                  </a:gsLst>
                  <a:lin ang="5400000" scaled="0"/>
                </a:gradFill>
                <a:latin typeface="Segoe UI Semilight"/>
              </a:rPr>
              <a:t>Effortless </a:t>
            </a:r>
            <a:r>
              <a:rPr lang="en-US" sz="2040" b="1" dirty="0">
                <a:solidFill>
                  <a:srgbClr val="8E0000"/>
                </a:solidFill>
                <a:latin typeface="Segoe UI Semilight"/>
              </a:rPr>
              <a:t>migration of VMs and apps </a:t>
            </a:r>
            <a:r>
              <a:rPr lang="en-US" sz="2040" dirty="0">
                <a:gradFill>
                  <a:gsLst>
                    <a:gs pos="2917">
                      <a:srgbClr val="353535"/>
                    </a:gs>
                    <a:gs pos="30000">
                      <a:srgbClr val="353535"/>
                    </a:gs>
                  </a:gsLst>
                  <a:lin ang="5400000" scaled="0"/>
                </a:gradFill>
                <a:latin typeface="Segoe UI Semilight"/>
              </a:rPr>
              <a:t>to Azure </a:t>
            </a:r>
          </a:p>
          <a:p>
            <a:pPr marL="233149" indent="-233149" defTabSz="951143">
              <a:spcAft>
                <a:spcPts val="612"/>
              </a:spcAft>
              <a:defRPr/>
            </a:pPr>
            <a:r>
              <a:rPr lang="en-US" sz="2040" b="1" dirty="0">
                <a:solidFill>
                  <a:srgbClr val="8E0000"/>
                </a:solidFill>
                <a:latin typeface="Segoe UI Semilight"/>
              </a:rPr>
              <a:t>Zero </a:t>
            </a:r>
            <a:r>
              <a:rPr lang="en-US" sz="2040" dirty="0">
                <a:gradFill>
                  <a:gsLst>
                    <a:gs pos="2917">
                      <a:srgbClr val="353535"/>
                    </a:gs>
                    <a:gs pos="30000">
                      <a:srgbClr val="353535"/>
                    </a:gs>
                  </a:gsLst>
                  <a:lin ang="5400000" scaled="0"/>
                </a:gradFill>
                <a:latin typeface="Segoe UI Semilight"/>
              </a:rPr>
              <a:t>application</a:t>
            </a:r>
            <a:r>
              <a:rPr lang="en-US" sz="2040" b="1" dirty="0">
                <a:solidFill>
                  <a:srgbClr val="8E0000"/>
                </a:solidFill>
                <a:latin typeface="Segoe UI Semilight"/>
              </a:rPr>
              <a:t> data loss </a:t>
            </a:r>
            <a:r>
              <a:rPr lang="en-US" sz="2040" dirty="0">
                <a:gradFill>
                  <a:gsLst>
                    <a:gs pos="2917">
                      <a:srgbClr val="353535"/>
                    </a:gs>
                    <a:gs pos="30000">
                      <a:srgbClr val="353535"/>
                    </a:gs>
                  </a:gsLst>
                  <a:lin ang="5400000" scaled="0"/>
                </a:gradFill>
                <a:latin typeface="Segoe UI Semilight"/>
              </a:rPr>
              <a:t>during migration</a:t>
            </a:r>
          </a:p>
          <a:p>
            <a:pPr marL="233149" indent="-233149" defTabSz="951143">
              <a:spcAft>
                <a:spcPts val="612"/>
              </a:spcAft>
              <a:defRPr/>
            </a:pPr>
            <a:r>
              <a:rPr lang="en-US" sz="2040" b="1" dirty="0">
                <a:solidFill>
                  <a:srgbClr val="8E0000"/>
                </a:solidFill>
                <a:latin typeface="Segoe UI Semilight"/>
              </a:rPr>
              <a:t>Near-zero </a:t>
            </a:r>
            <a:r>
              <a:rPr lang="en-US" sz="2040" dirty="0">
                <a:gradFill>
                  <a:gsLst>
                    <a:gs pos="2917">
                      <a:srgbClr val="353535"/>
                    </a:gs>
                    <a:gs pos="30000">
                      <a:srgbClr val="353535"/>
                    </a:gs>
                  </a:gsLst>
                  <a:lin ang="5400000" scaled="0"/>
                </a:gradFill>
                <a:latin typeface="Segoe UI Semilight"/>
              </a:rPr>
              <a:t>application</a:t>
            </a:r>
            <a:r>
              <a:rPr lang="en-US" sz="2040" b="1" dirty="0">
                <a:solidFill>
                  <a:srgbClr val="8E0000"/>
                </a:solidFill>
                <a:latin typeface="Segoe UI Semilight"/>
              </a:rPr>
              <a:t> downtime </a:t>
            </a:r>
            <a:r>
              <a:rPr lang="en-US" sz="2040" dirty="0">
                <a:gradFill>
                  <a:gsLst>
                    <a:gs pos="2917">
                      <a:srgbClr val="353535"/>
                    </a:gs>
                    <a:gs pos="30000">
                      <a:srgbClr val="353535"/>
                    </a:gs>
                  </a:gsLst>
                  <a:lin ang="5400000" scaled="0"/>
                </a:gradFill>
                <a:latin typeface="Segoe UI Semilight"/>
              </a:rPr>
              <a:t>during migration</a:t>
            </a:r>
          </a:p>
          <a:p>
            <a:pPr marL="233149" indent="-233149" defTabSz="951143">
              <a:spcAft>
                <a:spcPts val="612"/>
              </a:spcAft>
              <a:defRPr/>
            </a:pPr>
            <a:r>
              <a:rPr lang="en-US" sz="2040" b="1" dirty="0">
                <a:solidFill>
                  <a:srgbClr val="8E0000"/>
                </a:solidFill>
                <a:latin typeface="Segoe UI Semilight"/>
              </a:rPr>
              <a:t>Broad coverage </a:t>
            </a:r>
            <a:r>
              <a:rPr lang="en-US" sz="2040" dirty="0">
                <a:gradFill>
                  <a:gsLst>
                    <a:gs pos="2917">
                      <a:srgbClr val="353535"/>
                    </a:gs>
                    <a:gs pos="30000">
                      <a:srgbClr val="353535"/>
                    </a:gs>
                  </a:gsLst>
                  <a:lin ang="5400000" scaled="0"/>
                </a:gradFill>
                <a:latin typeface="Segoe UI Semilight"/>
              </a:rPr>
              <a:t>for hypervisors, applications, operating systems, and Azure features</a:t>
            </a:r>
          </a:p>
          <a:p>
            <a:pPr marL="233149" indent="-233149" defTabSz="951143">
              <a:spcAft>
                <a:spcPts val="612"/>
              </a:spcAft>
              <a:defRPr/>
            </a:pPr>
            <a:r>
              <a:rPr lang="en-US" sz="2040" b="1" dirty="0">
                <a:solidFill>
                  <a:srgbClr val="8E0000"/>
                </a:solidFill>
                <a:latin typeface="Segoe UI Semilight"/>
              </a:rPr>
              <a:t>No-impact</a:t>
            </a:r>
            <a:r>
              <a:rPr lang="en-US" sz="2040" dirty="0">
                <a:gradFill>
                  <a:gsLst>
                    <a:gs pos="2917">
                      <a:srgbClr val="353535"/>
                    </a:gs>
                    <a:gs pos="30000">
                      <a:srgbClr val="353535"/>
                    </a:gs>
                  </a:gsLst>
                  <a:lin ang="5400000" scaled="0"/>
                </a:gradFill>
                <a:latin typeface="Segoe UI Semilight"/>
              </a:rPr>
              <a:t> application </a:t>
            </a:r>
            <a:r>
              <a:rPr lang="en-US" sz="2040" b="1" dirty="0">
                <a:solidFill>
                  <a:srgbClr val="8E0000"/>
                </a:solidFill>
                <a:latin typeface="Segoe UI Semilight"/>
              </a:rPr>
              <a:t>testing</a:t>
            </a:r>
            <a:r>
              <a:rPr lang="en-US" sz="2040" dirty="0">
                <a:gradFill>
                  <a:gsLst>
                    <a:gs pos="2917">
                      <a:srgbClr val="353535"/>
                    </a:gs>
                    <a:gs pos="30000">
                      <a:srgbClr val="353535"/>
                    </a:gs>
                  </a:gsLst>
                  <a:lin ang="5400000" scaled="0"/>
                </a:gradFill>
                <a:latin typeface="Segoe UI Semilight"/>
              </a:rPr>
              <a:t> in Azure</a:t>
            </a:r>
          </a:p>
          <a:p>
            <a:pPr marL="233149" indent="-233149" defTabSz="951143">
              <a:spcAft>
                <a:spcPts val="612"/>
              </a:spcAft>
              <a:defRPr/>
            </a:pPr>
            <a:r>
              <a:rPr lang="en-US" sz="2040" b="1" dirty="0">
                <a:solidFill>
                  <a:srgbClr val="8E0000"/>
                </a:solidFill>
                <a:latin typeface="Segoe UI Semilight"/>
              </a:rPr>
              <a:t>Free</a:t>
            </a:r>
            <a:r>
              <a:rPr lang="en-US" sz="2040" dirty="0">
                <a:gradFill>
                  <a:gsLst>
                    <a:gs pos="2917">
                      <a:srgbClr val="353535"/>
                    </a:gs>
                    <a:gs pos="30000">
                      <a:srgbClr val="353535"/>
                    </a:gs>
                  </a:gsLst>
                  <a:lin ang="5400000" scaled="0"/>
                </a:gradFill>
                <a:latin typeface="Segoe UI Semilight"/>
              </a:rPr>
              <a:t> usage during migration </a:t>
            </a:r>
          </a:p>
          <a:p>
            <a:pPr marL="0" indent="0" defTabSz="951143">
              <a:spcBef>
                <a:spcPts val="1837"/>
              </a:spcBef>
              <a:spcAft>
                <a:spcPts val="612"/>
              </a:spcAft>
              <a:buNone/>
            </a:pPr>
            <a:r>
              <a:rPr lang="en-US" sz="2913" b="1" dirty="0">
                <a:gradFill>
                  <a:gsLst>
                    <a:gs pos="2917">
                      <a:srgbClr val="353535"/>
                    </a:gs>
                    <a:gs pos="30000">
                      <a:srgbClr val="353535"/>
                    </a:gs>
                  </a:gsLst>
                  <a:lin ang="5400000" scaled="0"/>
                </a:gradFill>
                <a:latin typeface="Segoe UI Semilight"/>
              </a:rPr>
              <a:t>Roadmap</a:t>
            </a:r>
            <a:endParaRPr lang="en-US" sz="2913" b="1" dirty="0">
              <a:solidFill>
                <a:srgbClr val="D83B01"/>
              </a:solidFill>
              <a:latin typeface="Segoe UI Semilight"/>
            </a:endParaRPr>
          </a:p>
          <a:p>
            <a:pPr marL="356692" indent="-356692" defTabSz="951143">
              <a:spcAft>
                <a:spcPts val="612"/>
              </a:spcAft>
              <a:buFont typeface="Arial" panose="020B0604020202020204" pitchFamily="34" charset="0"/>
              <a:buChar char="•"/>
            </a:pPr>
            <a:r>
              <a:rPr lang="en-US" sz="2040" dirty="0">
                <a:gradFill>
                  <a:gsLst>
                    <a:gs pos="2917">
                      <a:srgbClr val="353535"/>
                    </a:gs>
                    <a:gs pos="30000">
                      <a:srgbClr val="353535"/>
                    </a:gs>
                  </a:gsLst>
                  <a:lin ang="5400000" scaled="0"/>
                </a:gradFill>
                <a:latin typeface="Segoe UI Semilight"/>
              </a:rPr>
              <a:t>OS-agnostic, agentless migrations to Azure</a:t>
            </a:r>
          </a:p>
          <a:p>
            <a:pPr marL="356692" indent="-356692" defTabSz="951143">
              <a:spcAft>
                <a:spcPts val="612"/>
              </a:spcAft>
              <a:buFont typeface="Arial" panose="020B0604020202020204" pitchFamily="34" charset="0"/>
              <a:buChar char="•"/>
            </a:pPr>
            <a:r>
              <a:rPr lang="en-US" sz="2040" dirty="0">
                <a:gradFill>
                  <a:gsLst>
                    <a:gs pos="2917">
                      <a:srgbClr val="353535"/>
                    </a:gs>
                    <a:gs pos="30000">
                      <a:srgbClr val="353535"/>
                    </a:gs>
                  </a:gsLst>
                  <a:lin ang="5400000" scaled="0"/>
                </a:gradFill>
                <a:latin typeface="Segoe UI Semilight"/>
              </a:rPr>
              <a:t>Integration with discovery and assessment</a:t>
            </a:r>
          </a:p>
          <a:p>
            <a:pPr marL="0" indent="0" defTabSz="951143">
              <a:spcAft>
                <a:spcPts val="612"/>
              </a:spcAft>
              <a:buNone/>
              <a:defRPr/>
            </a:pPr>
            <a:endParaRPr lang="en-US" sz="2040" dirty="0">
              <a:gradFill>
                <a:gsLst>
                  <a:gs pos="2917">
                    <a:srgbClr val="353535"/>
                  </a:gs>
                  <a:gs pos="30000">
                    <a:srgbClr val="353535"/>
                  </a:gs>
                </a:gsLst>
                <a:lin ang="5400000" scaled="0"/>
              </a:gradFill>
              <a:latin typeface="Segoe UI Semilight"/>
            </a:endParaRPr>
          </a:p>
          <a:p>
            <a:pPr marL="317059" indent="-317059" defTabSz="951143">
              <a:spcAft>
                <a:spcPts val="612"/>
              </a:spcAft>
              <a:defRPr/>
            </a:pPr>
            <a:endParaRPr lang="en-US" sz="2081" dirty="0">
              <a:solidFill>
                <a:srgbClr val="000000"/>
              </a:solidFill>
              <a:latin typeface="Segoe UI Semilight"/>
            </a:endParaRPr>
          </a:p>
          <a:p>
            <a:pPr marL="0" indent="0" defTabSz="951143">
              <a:spcAft>
                <a:spcPts val="612"/>
              </a:spcAft>
              <a:buNone/>
              <a:defRPr/>
            </a:pPr>
            <a:endParaRPr lang="en-US" sz="2081" dirty="0">
              <a:solidFill>
                <a:srgbClr val="000000"/>
              </a:solidFill>
              <a:latin typeface="Segoe UI Semilight"/>
            </a:endParaRPr>
          </a:p>
          <a:p>
            <a:pPr marL="0" indent="0" defTabSz="951143">
              <a:spcAft>
                <a:spcPts val="612"/>
              </a:spcAft>
              <a:buNone/>
              <a:defRPr/>
            </a:pPr>
            <a:endParaRPr lang="en-US" sz="2913" dirty="0">
              <a:solidFill>
                <a:srgbClr val="000000"/>
              </a:solidFill>
              <a:latin typeface="Segoe UI Semilight"/>
            </a:endParaRPr>
          </a:p>
        </p:txBody>
      </p:sp>
      <p:cxnSp>
        <p:nvCxnSpPr>
          <p:cNvPr id="11" name="Straight Arrow Connector 10">
            <a:extLst>
              <a:ext uri="{FF2B5EF4-FFF2-40B4-BE49-F238E27FC236}">
                <a16:creationId xmlns:a16="http://schemas.microsoft.com/office/drawing/2014/main" id="{91D18A57-6840-4328-9B87-84BC87A145F0}"/>
              </a:ext>
            </a:extLst>
          </p:cNvPr>
          <p:cNvCxnSpPr/>
          <p:nvPr/>
        </p:nvCxnSpPr>
        <p:spPr>
          <a:xfrm flipV="1">
            <a:off x="10678913" y="4045251"/>
            <a:ext cx="0" cy="1055498"/>
          </a:xfrm>
          <a:prstGeom prst="straightConnector1">
            <a:avLst/>
          </a:prstGeom>
          <a:ln w="28575">
            <a:solidFill>
              <a:schemeClr val="accent3"/>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529C0B6-F38E-4440-BF5B-9B2ABF9DC06B}"/>
              </a:ext>
            </a:extLst>
          </p:cNvPr>
          <p:cNvCxnSpPr/>
          <p:nvPr/>
        </p:nvCxnSpPr>
        <p:spPr>
          <a:xfrm flipV="1">
            <a:off x="9249869" y="4045251"/>
            <a:ext cx="0" cy="1055498"/>
          </a:xfrm>
          <a:prstGeom prst="straightConnector1">
            <a:avLst/>
          </a:prstGeom>
          <a:ln w="28575">
            <a:solidFill>
              <a:schemeClr val="accent3"/>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DD71C7B-72DD-4039-A0A4-9DBD7E14D52E}"/>
              </a:ext>
            </a:extLst>
          </p:cNvPr>
          <p:cNvCxnSpPr>
            <a:cxnSpLocks/>
          </p:cNvCxnSpPr>
          <p:nvPr/>
        </p:nvCxnSpPr>
        <p:spPr>
          <a:xfrm>
            <a:off x="8272112" y="1714621"/>
            <a:ext cx="0" cy="4359303"/>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DD844892-95F3-4881-BE3E-FCB53EE4E5BB}"/>
              </a:ext>
            </a:extLst>
          </p:cNvPr>
          <p:cNvGrpSpPr/>
          <p:nvPr/>
        </p:nvGrpSpPr>
        <p:grpSpPr>
          <a:xfrm>
            <a:off x="9001098" y="1633228"/>
            <a:ext cx="2098657" cy="1328004"/>
            <a:chOff x="8824913" y="1973262"/>
            <a:chExt cx="2057986" cy="1302268"/>
          </a:xfrm>
        </p:grpSpPr>
        <p:sp>
          <p:nvSpPr>
            <p:cNvPr id="15" name="cloud" title="Icon of a cloud">
              <a:extLst>
                <a:ext uri="{FF2B5EF4-FFF2-40B4-BE49-F238E27FC236}">
                  <a16:creationId xmlns:a16="http://schemas.microsoft.com/office/drawing/2014/main" id="{DEA076E9-7A47-43CD-AD0A-20FD656F19ED}"/>
                </a:ext>
              </a:extLst>
            </p:cNvPr>
            <p:cNvSpPr>
              <a:spLocks noChangeAspect="1"/>
            </p:cNvSpPr>
            <p:nvPr/>
          </p:nvSpPr>
          <p:spPr bwMode="auto">
            <a:xfrm>
              <a:off x="8824913" y="1973262"/>
              <a:ext cx="2057986" cy="1302268"/>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4" rIns="93247" bIns="46624" numCol="1" anchor="t" anchorCtr="0" compatLnSpc="1">
              <a:prstTxWarp prst="textNoShape">
                <a:avLst/>
              </a:prstTxWarp>
            </a:bodyPr>
            <a:lstStyle/>
            <a:p>
              <a:pPr defTabSz="951143"/>
              <a:endParaRPr lang="en-US" sz="1837">
                <a:solidFill>
                  <a:srgbClr val="353535"/>
                </a:solidFill>
                <a:latin typeface="Segoe UI"/>
              </a:endParaRPr>
            </a:p>
          </p:txBody>
        </p:sp>
        <p:sp>
          <p:nvSpPr>
            <p:cNvPr id="16" name="TextBox 15">
              <a:extLst>
                <a:ext uri="{FF2B5EF4-FFF2-40B4-BE49-F238E27FC236}">
                  <a16:creationId xmlns:a16="http://schemas.microsoft.com/office/drawing/2014/main" id="{E372C6D4-9AED-4D8C-8A45-3F1B59CD7990}"/>
                </a:ext>
              </a:extLst>
            </p:cNvPr>
            <p:cNvSpPr txBox="1"/>
            <p:nvPr/>
          </p:nvSpPr>
          <p:spPr>
            <a:xfrm>
              <a:off x="9068863" y="2444483"/>
              <a:ext cx="1524000" cy="634580"/>
            </a:xfrm>
            <a:prstGeom prst="rect">
              <a:avLst/>
            </a:prstGeom>
            <a:noFill/>
          </p:spPr>
          <p:txBody>
            <a:bodyPr wrap="square" lIns="186494" tIns="149195" rIns="186494" bIns="149195" rtlCol="0">
              <a:spAutoFit/>
            </a:bodyPr>
            <a:lstStyle/>
            <a:p>
              <a:pPr algn="ctr" defTabSz="951143">
                <a:lnSpc>
                  <a:spcPct val="90000"/>
                </a:lnSpc>
                <a:spcAft>
                  <a:spcPts val="612"/>
                </a:spcAft>
              </a:pPr>
              <a:r>
                <a:rPr lang="en-US" sz="2448">
                  <a:gradFill>
                    <a:gsLst>
                      <a:gs pos="2917">
                        <a:srgbClr val="002050"/>
                      </a:gs>
                      <a:gs pos="30000">
                        <a:srgbClr val="002050"/>
                      </a:gs>
                    </a:gsLst>
                    <a:lin ang="5400000" scaled="0"/>
                  </a:gradFill>
                  <a:latin typeface="Segoe UI"/>
                </a:rPr>
                <a:t>Azure</a:t>
              </a:r>
            </a:p>
          </p:txBody>
        </p:sp>
      </p:grpSp>
      <p:sp>
        <p:nvSpPr>
          <p:cNvPr id="17" name="building_7" title="Icon of a building with a curved section protruding from it">
            <a:extLst>
              <a:ext uri="{FF2B5EF4-FFF2-40B4-BE49-F238E27FC236}">
                <a16:creationId xmlns:a16="http://schemas.microsoft.com/office/drawing/2014/main" id="{2B649B06-E165-42EF-8DD9-E7735F851F31}"/>
              </a:ext>
            </a:extLst>
          </p:cNvPr>
          <p:cNvSpPr>
            <a:spLocks noChangeAspect="1" noEditPoints="1"/>
          </p:cNvSpPr>
          <p:nvPr/>
        </p:nvSpPr>
        <p:spPr bwMode="auto">
          <a:xfrm>
            <a:off x="9408591" y="4600155"/>
            <a:ext cx="1283677" cy="1453516"/>
          </a:xfrm>
          <a:custGeom>
            <a:avLst/>
            <a:gdLst>
              <a:gd name="T0" fmla="*/ 142 w 235"/>
              <a:gd name="T1" fmla="*/ 110 h 269"/>
              <a:gd name="T2" fmla="*/ 168 w 235"/>
              <a:gd name="T3" fmla="*/ 110 h 269"/>
              <a:gd name="T4" fmla="*/ 235 w 235"/>
              <a:gd name="T5" fmla="*/ 176 h 269"/>
              <a:gd name="T6" fmla="*/ 235 w 235"/>
              <a:gd name="T7" fmla="*/ 269 h 269"/>
              <a:gd name="T8" fmla="*/ 142 w 235"/>
              <a:gd name="T9" fmla="*/ 94 h 269"/>
              <a:gd name="T10" fmla="*/ 142 w 235"/>
              <a:gd name="T11" fmla="*/ 72 h 269"/>
              <a:gd name="T12" fmla="*/ 0 w 235"/>
              <a:gd name="T13" fmla="*/ 72 h 269"/>
              <a:gd name="T14" fmla="*/ 0 w 235"/>
              <a:gd name="T15" fmla="*/ 269 h 269"/>
              <a:gd name="T16" fmla="*/ 54 w 235"/>
              <a:gd name="T17" fmla="*/ 269 h 269"/>
              <a:gd name="T18" fmla="*/ 54 w 235"/>
              <a:gd name="T19" fmla="*/ 215 h 269"/>
              <a:gd name="T20" fmla="*/ 91 w 235"/>
              <a:gd name="T21" fmla="*/ 215 h 269"/>
              <a:gd name="T22" fmla="*/ 91 w 235"/>
              <a:gd name="T23" fmla="*/ 269 h 269"/>
              <a:gd name="T24" fmla="*/ 142 w 235"/>
              <a:gd name="T25" fmla="*/ 269 h 269"/>
              <a:gd name="T26" fmla="*/ 142 w 235"/>
              <a:gd name="T27" fmla="*/ 110 h 269"/>
              <a:gd name="T28" fmla="*/ 142 w 235"/>
              <a:gd name="T29" fmla="*/ 94 h 269"/>
              <a:gd name="T30" fmla="*/ 127 w 235"/>
              <a:gd name="T31" fmla="*/ 72 h 269"/>
              <a:gd name="T32" fmla="*/ 127 w 235"/>
              <a:gd name="T33" fmla="*/ 37 h 269"/>
              <a:gd name="T34" fmla="*/ 16 w 235"/>
              <a:gd name="T35" fmla="*/ 37 h 269"/>
              <a:gd name="T36" fmla="*/ 16 w 235"/>
              <a:gd name="T37" fmla="*/ 72 h 269"/>
              <a:gd name="T38" fmla="*/ 90 w 235"/>
              <a:gd name="T39" fmla="*/ 37 h 269"/>
              <a:gd name="T40" fmla="*/ 90 w 235"/>
              <a:gd name="T41" fmla="*/ 0 h 269"/>
              <a:gd name="T42" fmla="*/ 53 w 235"/>
              <a:gd name="T43" fmla="*/ 0 h 269"/>
              <a:gd name="T44" fmla="*/ 53 w 235"/>
              <a:gd name="T45" fmla="*/ 37 h 269"/>
              <a:gd name="T46" fmla="*/ 36 w 235"/>
              <a:gd name="T47" fmla="*/ 106 h 269"/>
              <a:gd name="T48" fmla="*/ 36 w 235"/>
              <a:gd name="T49" fmla="*/ 129 h 269"/>
              <a:gd name="T50" fmla="*/ 71 w 235"/>
              <a:gd name="T51" fmla="*/ 106 h 269"/>
              <a:gd name="T52" fmla="*/ 71 w 235"/>
              <a:gd name="T53" fmla="*/ 129 h 269"/>
              <a:gd name="T54" fmla="*/ 108 w 235"/>
              <a:gd name="T55" fmla="*/ 106 h 269"/>
              <a:gd name="T56" fmla="*/ 108 w 235"/>
              <a:gd name="T57" fmla="*/ 129 h 269"/>
              <a:gd name="T58" fmla="*/ 36 w 235"/>
              <a:gd name="T59" fmla="*/ 160 h 269"/>
              <a:gd name="T60" fmla="*/ 36 w 235"/>
              <a:gd name="T61" fmla="*/ 184 h 269"/>
              <a:gd name="T62" fmla="*/ 71 w 235"/>
              <a:gd name="T63" fmla="*/ 160 h 269"/>
              <a:gd name="T64" fmla="*/ 71 w 235"/>
              <a:gd name="T65" fmla="*/ 184 h 269"/>
              <a:gd name="T66" fmla="*/ 108 w 235"/>
              <a:gd name="T67" fmla="*/ 160 h 269"/>
              <a:gd name="T68" fmla="*/ 108 w 235"/>
              <a:gd name="T69" fmla="*/ 184 h 269"/>
              <a:gd name="T70" fmla="*/ 175 w 235"/>
              <a:gd name="T71" fmla="*/ 269 h 269"/>
              <a:gd name="T72" fmla="*/ 201 w 235"/>
              <a:gd name="T73" fmla="*/ 269 h 269"/>
              <a:gd name="T74" fmla="*/ 175 w 235"/>
              <a:gd name="T75" fmla="*/ 235 h 269"/>
              <a:gd name="T76" fmla="*/ 201 w 235"/>
              <a:gd name="T77" fmla="*/ 235 h 269"/>
              <a:gd name="T78" fmla="*/ 175 w 235"/>
              <a:gd name="T79" fmla="*/ 200 h 269"/>
              <a:gd name="T80" fmla="*/ 201 w 235"/>
              <a:gd name="T81" fmla="*/ 200 h 269"/>
              <a:gd name="T82" fmla="*/ 175 w 235"/>
              <a:gd name="T83" fmla="*/ 166 h 269"/>
              <a:gd name="T84" fmla="*/ 201 w 235"/>
              <a:gd name="T85" fmla="*/ 16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5" h="269">
                <a:moveTo>
                  <a:pt x="142" y="110"/>
                </a:moveTo>
                <a:cubicBezTo>
                  <a:pt x="168" y="110"/>
                  <a:pt x="168" y="110"/>
                  <a:pt x="168" y="110"/>
                </a:cubicBezTo>
                <a:cubicBezTo>
                  <a:pt x="205" y="110"/>
                  <a:pt x="235" y="140"/>
                  <a:pt x="235" y="176"/>
                </a:cubicBezTo>
                <a:cubicBezTo>
                  <a:pt x="235" y="269"/>
                  <a:pt x="235" y="269"/>
                  <a:pt x="235" y="269"/>
                </a:cubicBezTo>
                <a:moveTo>
                  <a:pt x="142" y="94"/>
                </a:moveTo>
                <a:cubicBezTo>
                  <a:pt x="142" y="72"/>
                  <a:pt x="142" y="72"/>
                  <a:pt x="142" y="72"/>
                </a:cubicBezTo>
                <a:cubicBezTo>
                  <a:pt x="0" y="72"/>
                  <a:pt x="0" y="72"/>
                  <a:pt x="0" y="72"/>
                </a:cubicBezTo>
                <a:cubicBezTo>
                  <a:pt x="0" y="269"/>
                  <a:pt x="0" y="269"/>
                  <a:pt x="0" y="269"/>
                </a:cubicBezTo>
                <a:cubicBezTo>
                  <a:pt x="54" y="269"/>
                  <a:pt x="54" y="269"/>
                  <a:pt x="54" y="269"/>
                </a:cubicBezTo>
                <a:cubicBezTo>
                  <a:pt x="54" y="215"/>
                  <a:pt x="54" y="215"/>
                  <a:pt x="54" y="215"/>
                </a:cubicBezTo>
                <a:cubicBezTo>
                  <a:pt x="91" y="215"/>
                  <a:pt x="91" y="215"/>
                  <a:pt x="91" y="215"/>
                </a:cubicBezTo>
                <a:cubicBezTo>
                  <a:pt x="91" y="269"/>
                  <a:pt x="91" y="269"/>
                  <a:pt x="91" y="269"/>
                </a:cubicBezTo>
                <a:cubicBezTo>
                  <a:pt x="142" y="269"/>
                  <a:pt x="142" y="269"/>
                  <a:pt x="142" y="269"/>
                </a:cubicBezTo>
                <a:cubicBezTo>
                  <a:pt x="142" y="110"/>
                  <a:pt x="142" y="110"/>
                  <a:pt x="142" y="110"/>
                </a:cubicBezTo>
                <a:lnTo>
                  <a:pt x="142" y="94"/>
                </a:lnTo>
                <a:close/>
                <a:moveTo>
                  <a:pt x="127" y="72"/>
                </a:moveTo>
                <a:cubicBezTo>
                  <a:pt x="127" y="37"/>
                  <a:pt x="127" y="37"/>
                  <a:pt x="127" y="37"/>
                </a:cubicBezTo>
                <a:cubicBezTo>
                  <a:pt x="16" y="37"/>
                  <a:pt x="16" y="37"/>
                  <a:pt x="16" y="37"/>
                </a:cubicBezTo>
                <a:cubicBezTo>
                  <a:pt x="16" y="72"/>
                  <a:pt x="16" y="72"/>
                  <a:pt x="16" y="72"/>
                </a:cubicBezTo>
                <a:moveTo>
                  <a:pt x="90" y="37"/>
                </a:moveTo>
                <a:cubicBezTo>
                  <a:pt x="90" y="0"/>
                  <a:pt x="90" y="0"/>
                  <a:pt x="90" y="0"/>
                </a:cubicBezTo>
                <a:cubicBezTo>
                  <a:pt x="53" y="0"/>
                  <a:pt x="53" y="0"/>
                  <a:pt x="53" y="0"/>
                </a:cubicBezTo>
                <a:cubicBezTo>
                  <a:pt x="53" y="37"/>
                  <a:pt x="53" y="37"/>
                  <a:pt x="53" y="37"/>
                </a:cubicBezTo>
                <a:moveTo>
                  <a:pt x="36" y="106"/>
                </a:moveTo>
                <a:cubicBezTo>
                  <a:pt x="36" y="129"/>
                  <a:pt x="36" y="129"/>
                  <a:pt x="36" y="129"/>
                </a:cubicBezTo>
                <a:moveTo>
                  <a:pt x="71" y="106"/>
                </a:moveTo>
                <a:cubicBezTo>
                  <a:pt x="71" y="129"/>
                  <a:pt x="71" y="129"/>
                  <a:pt x="71" y="129"/>
                </a:cubicBezTo>
                <a:moveTo>
                  <a:pt x="108" y="106"/>
                </a:moveTo>
                <a:cubicBezTo>
                  <a:pt x="108" y="129"/>
                  <a:pt x="108" y="129"/>
                  <a:pt x="108" y="129"/>
                </a:cubicBezTo>
                <a:moveTo>
                  <a:pt x="36" y="160"/>
                </a:moveTo>
                <a:cubicBezTo>
                  <a:pt x="36" y="184"/>
                  <a:pt x="36" y="184"/>
                  <a:pt x="36" y="184"/>
                </a:cubicBezTo>
                <a:moveTo>
                  <a:pt x="71" y="160"/>
                </a:moveTo>
                <a:cubicBezTo>
                  <a:pt x="71" y="184"/>
                  <a:pt x="71" y="184"/>
                  <a:pt x="71" y="184"/>
                </a:cubicBezTo>
                <a:moveTo>
                  <a:pt x="108" y="160"/>
                </a:moveTo>
                <a:cubicBezTo>
                  <a:pt x="108" y="184"/>
                  <a:pt x="108" y="184"/>
                  <a:pt x="108" y="184"/>
                </a:cubicBezTo>
                <a:moveTo>
                  <a:pt x="175" y="269"/>
                </a:moveTo>
                <a:cubicBezTo>
                  <a:pt x="201" y="269"/>
                  <a:pt x="201" y="269"/>
                  <a:pt x="201" y="269"/>
                </a:cubicBezTo>
                <a:moveTo>
                  <a:pt x="175" y="235"/>
                </a:moveTo>
                <a:cubicBezTo>
                  <a:pt x="201" y="235"/>
                  <a:pt x="201" y="235"/>
                  <a:pt x="201" y="235"/>
                </a:cubicBezTo>
                <a:moveTo>
                  <a:pt x="175" y="200"/>
                </a:moveTo>
                <a:cubicBezTo>
                  <a:pt x="201" y="200"/>
                  <a:pt x="201" y="200"/>
                  <a:pt x="201" y="200"/>
                </a:cubicBezTo>
                <a:moveTo>
                  <a:pt x="175" y="166"/>
                </a:moveTo>
                <a:cubicBezTo>
                  <a:pt x="201" y="166"/>
                  <a:pt x="201" y="166"/>
                  <a:pt x="201" y="166"/>
                </a:cubicBez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4" rIns="93247" bIns="46624" numCol="1" anchor="t" anchorCtr="0" compatLnSpc="1">
            <a:prstTxWarp prst="textNoShape">
              <a:avLst/>
            </a:prstTxWarp>
          </a:bodyPr>
          <a:lstStyle/>
          <a:p>
            <a:pPr defTabSz="951143"/>
            <a:endParaRPr lang="en-US" sz="1837">
              <a:solidFill>
                <a:srgbClr val="353535"/>
              </a:solidFill>
              <a:latin typeface="Segoe UI"/>
            </a:endParaRPr>
          </a:p>
        </p:txBody>
      </p:sp>
      <p:pic>
        <p:nvPicPr>
          <p:cNvPr id="18" name="Picture 2" descr="Image result for linux logo transparent png">
            <a:extLst>
              <a:ext uri="{FF2B5EF4-FFF2-40B4-BE49-F238E27FC236}">
                <a16:creationId xmlns:a16="http://schemas.microsoft.com/office/drawing/2014/main" id="{F9321CDE-D8AF-4A4C-B869-C713B8DC12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12038" y="3083161"/>
            <a:ext cx="885502" cy="97810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Image result for windows logo transparent png">
            <a:extLst>
              <a:ext uri="{FF2B5EF4-FFF2-40B4-BE49-F238E27FC236}">
                <a16:creationId xmlns:a16="http://schemas.microsoft.com/office/drawing/2014/main" id="{2370DB13-C340-4C52-B721-6E7D3DCFBF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40075" y="3129452"/>
            <a:ext cx="673360" cy="738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90722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AD03F-6AD8-45A0-828B-A0F7ED6EC591}"/>
              </a:ext>
            </a:extLst>
          </p:cNvPr>
          <p:cNvSpPr>
            <a:spLocks noGrp="1"/>
          </p:cNvSpPr>
          <p:nvPr>
            <p:ph type="title"/>
          </p:nvPr>
        </p:nvSpPr>
        <p:spPr/>
        <p:txBody>
          <a:bodyPr/>
          <a:lstStyle/>
          <a:p>
            <a:r>
              <a:rPr lang="en-US" dirty="0"/>
              <a:t>How Hyper-V Migration Works</a:t>
            </a:r>
          </a:p>
        </p:txBody>
      </p:sp>
      <p:pic>
        <p:nvPicPr>
          <p:cNvPr id="3" name="Picture 98">
            <a:extLst>
              <a:ext uri="{FF2B5EF4-FFF2-40B4-BE49-F238E27FC236}">
                <a16:creationId xmlns:a16="http://schemas.microsoft.com/office/drawing/2014/main" id="{10FC4F94-0209-4F40-8A5D-F6069BA7D693}"/>
              </a:ext>
            </a:extLst>
          </p:cNvPr>
          <p:cNvPicPr>
            <a:picLocks noChangeAspect="1" noChangeArrowheads="1"/>
          </p:cNvPicPr>
          <p:nvPr/>
        </p:nvPicPr>
        <p:blipFill>
          <a:blip r:embed="rId3"/>
          <a:stretch>
            <a:fillRect/>
          </a:stretch>
        </p:blipFill>
        <p:spPr bwMode="auto">
          <a:xfrm>
            <a:off x="1076611" y="1930818"/>
            <a:ext cx="3938530" cy="2138925"/>
          </a:xfrm>
          <a:prstGeom prst="rect">
            <a:avLst/>
          </a:prstGeom>
          <a:noFill/>
          <a:ln w="9525">
            <a:noFill/>
            <a:miter lim="800000"/>
            <a:headEnd/>
            <a:tailEnd/>
          </a:ln>
          <a:effectLst>
            <a:glow>
              <a:srgbClr val="D83B01">
                <a:alpha val="0"/>
              </a:srgbClr>
            </a:glow>
          </a:effectLst>
        </p:spPr>
      </p:pic>
      <p:sp>
        <p:nvSpPr>
          <p:cNvPr id="4" name="TextBox 3">
            <a:extLst>
              <a:ext uri="{FF2B5EF4-FFF2-40B4-BE49-F238E27FC236}">
                <a16:creationId xmlns:a16="http://schemas.microsoft.com/office/drawing/2014/main" id="{C249109E-9228-4AA5-8DEE-9D23BAFB4873}"/>
              </a:ext>
            </a:extLst>
          </p:cNvPr>
          <p:cNvSpPr txBox="1"/>
          <p:nvPr/>
        </p:nvSpPr>
        <p:spPr>
          <a:xfrm>
            <a:off x="673979" y="4192334"/>
            <a:ext cx="3798457" cy="480272"/>
          </a:xfrm>
          <a:prstGeom prst="rect">
            <a:avLst/>
          </a:prstGeom>
          <a:noFill/>
        </p:spPr>
        <p:txBody>
          <a:bodyPr wrap="square" lIns="0" tIns="0" rIns="0" bIns="0" rtlCol="0">
            <a:spAutoFit/>
          </a:bodyPr>
          <a:lstStyle/>
          <a:p>
            <a:pPr algn="ctr" defTabSz="950895">
              <a:lnSpc>
                <a:spcPct val="90000"/>
              </a:lnSpc>
              <a:defRPr/>
            </a:pPr>
            <a:r>
              <a:rPr lang="en-US" sz="2040" b="1" spc="-53" dirty="0">
                <a:solidFill>
                  <a:srgbClr val="000000"/>
                </a:solidFill>
                <a:latin typeface="Segoe UI Semilight" panose="020B0402040204020203" pitchFamily="34" charset="0"/>
                <a:cs typeface="Segoe UI Semilight" panose="020B0402040204020203" pitchFamily="34" charset="0"/>
              </a:rPr>
              <a:t>Source: Hyper-V</a:t>
            </a:r>
            <a:br>
              <a:rPr lang="en-US" sz="2040" b="1" spc="-53" dirty="0">
                <a:solidFill>
                  <a:srgbClr val="000000"/>
                </a:solidFill>
                <a:latin typeface="Segoe UI Semilight" panose="020B0402040204020203" pitchFamily="34" charset="0"/>
                <a:cs typeface="Segoe UI Semilight" panose="020B0402040204020203" pitchFamily="34" charset="0"/>
              </a:rPr>
            </a:br>
            <a:endParaRPr lang="en-US" sz="2040" b="1" spc="-53" baseline="-25000" dirty="0">
              <a:solidFill>
                <a:srgbClr val="000000"/>
              </a:solidFill>
              <a:latin typeface="Segoe UI Semilight" panose="020B0402040204020203" pitchFamily="34" charset="0"/>
              <a:cs typeface="Segoe UI Semilight" panose="020B0402040204020203" pitchFamily="34" charset="0"/>
            </a:endParaRPr>
          </a:p>
        </p:txBody>
      </p:sp>
      <p:sp>
        <p:nvSpPr>
          <p:cNvPr id="5" name="TextBox 4">
            <a:extLst>
              <a:ext uri="{FF2B5EF4-FFF2-40B4-BE49-F238E27FC236}">
                <a16:creationId xmlns:a16="http://schemas.microsoft.com/office/drawing/2014/main" id="{BCFDEFDA-97D4-4398-B18F-7AF6D41FDF12}"/>
              </a:ext>
            </a:extLst>
          </p:cNvPr>
          <p:cNvSpPr txBox="1"/>
          <p:nvPr/>
        </p:nvSpPr>
        <p:spPr>
          <a:xfrm>
            <a:off x="10069290" y="1966891"/>
            <a:ext cx="999821" cy="143742"/>
          </a:xfrm>
          <a:prstGeom prst="rect">
            <a:avLst/>
          </a:prstGeom>
          <a:noFill/>
        </p:spPr>
        <p:txBody>
          <a:bodyPr wrap="square" lIns="0" tIns="0" rIns="0" bIns="0" rtlCol="0">
            <a:spAutoFit/>
          </a:bodyPr>
          <a:lstStyle/>
          <a:p>
            <a:pPr algn="ctr" defTabSz="950895">
              <a:lnSpc>
                <a:spcPct val="90000"/>
              </a:lnSpc>
              <a:defRPr/>
            </a:pPr>
            <a:endParaRPr lang="en-US" sz="1526" b="1" spc="-53" baseline="-25000">
              <a:solidFill>
                <a:srgbClr val="000000"/>
              </a:solidFill>
              <a:latin typeface="Segoe UI Semilight" panose="020B0402040204020203" pitchFamily="34" charset="0"/>
              <a:cs typeface="Segoe UI Semilight" panose="020B0402040204020203" pitchFamily="34" charset="0"/>
            </a:endParaRPr>
          </a:p>
        </p:txBody>
      </p:sp>
      <p:pic>
        <p:nvPicPr>
          <p:cNvPr id="9" name="Picture 8">
            <a:extLst>
              <a:ext uri="{FF2B5EF4-FFF2-40B4-BE49-F238E27FC236}">
                <a16:creationId xmlns:a16="http://schemas.microsoft.com/office/drawing/2014/main" id="{A49EBA3E-7B60-4465-9304-D806C87FC90B}"/>
              </a:ext>
            </a:extLst>
          </p:cNvPr>
          <p:cNvPicPr>
            <a:picLocks noChangeAspect="1"/>
          </p:cNvPicPr>
          <p:nvPr/>
        </p:nvPicPr>
        <p:blipFill>
          <a:blip r:embed="rId4"/>
          <a:stretch>
            <a:fillRect/>
          </a:stretch>
        </p:blipFill>
        <p:spPr>
          <a:xfrm>
            <a:off x="8413761" y="1926791"/>
            <a:ext cx="3925002" cy="2194941"/>
          </a:xfrm>
          <a:prstGeom prst="rect">
            <a:avLst/>
          </a:prstGeom>
        </p:spPr>
      </p:pic>
      <p:sp>
        <p:nvSpPr>
          <p:cNvPr id="10" name="TextBox 179">
            <a:extLst>
              <a:ext uri="{FF2B5EF4-FFF2-40B4-BE49-F238E27FC236}">
                <a16:creationId xmlns:a16="http://schemas.microsoft.com/office/drawing/2014/main" id="{CBDCBD13-4C13-4D9F-AF81-6B9156F25461}"/>
              </a:ext>
            </a:extLst>
          </p:cNvPr>
          <p:cNvSpPr txBox="1"/>
          <p:nvPr/>
        </p:nvSpPr>
        <p:spPr>
          <a:xfrm>
            <a:off x="8732979" y="3298968"/>
            <a:ext cx="3286566" cy="762245"/>
          </a:xfrm>
          <a:prstGeom prst="rect">
            <a:avLst/>
          </a:prstGeom>
          <a:noFill/>
          <a:ln>
            <a:noFill/>
          </a:ln>
        </p:spPr>
        <p:txBody>
          <a:bodyPr wrap="none" lIns="186388" tIns="149110" rIns="186388" bIns="149110" rtlCol="0">
            <a:spAutoFit/>
          </a:bodyPr>
          <a:lstStyle/>
          <a:p>
            <a:pPr algn="ctr" defTabSz="949951">
              <a:lnSpc>
                <a:spcPct val="90000"/>
              </a:lnSpc>
              <a:spcAft>
                <a:spcPts val="612"/>
              </a:spcAft>
              <a:defRPr/>
            </a:pPr>
            <a:r>
              <a:rPr lang="en-US" sz="3264" kern="0" dirty="0">
                <a:solidFill>
                  <a:srgbClr val="1A1A1A"/>
                </a:solidFill>
                <a:latin typeface="Segoe UI Semilight" panose="020B0402040204020203" pitchFamily="34" charset="0"/>
                <a:cs typeface="Segoe UI Semilight" panose="020B0402040204020203" pitchFamily="34" charset="0"/>
              </a:rPr>
              <a:t>Microsoft Azure</a:t>
            </a:r>
          </a:p>
        </p:txBody>
      </p:sp>
      <p:pic>
        <p:nvPicPr>
          <p:cNvPr id="14" name="Picture 13">
            <a:extLst>
              <a:ext uri="{FF2B5EF4-FFF2-40B4-BE49-F238E27FC236}">
                <a16:creationId xmlns:a16="http://schemas.microsoft.com/office/drawing/2014/main" id="{1889C020-1440-4F60-A306-7932A78FD450}"/>
              </a:ext>
            </a:extLst>
          </p:cNvPr>
          <p:cNvPicPr>
            <a:picLocks noChangeAspect="1"/>
          </p:cNvPicPr>
          <p:nvPr/>
        </p:nvPicPr>
        <p:blipFill>
          <a:blip r:embed="rId5"/>
          <a:stretch>
            <a:fillRect/>
          </a:stretch>
        </p:blipFill>
        <p:spPr>
          <a:xfrm>
            <a:off x="2293130" y="2541988"/>
            <a:ext cx="489588" cy="1086295"/>
          </a:xfrm>
          <a:prstGeom prst="rect">
            <a:avLst/>
          </a:prstGeom>
          <a:ln>
            <a:solidFill>
              <a:srgbClr val="00B0F0"/>
            </a:solidFill>
          </a:ln>
        </p:spPr>
      </p:pic>
      <p:grpSp>
        <p:nvGrpSpPr>
          <p:cNvPr id="48" name="Group 47">
            <a:extLst>
              <a:ext uri="{FF2B5EF4-FFF2-40B4-BE49-F238E27FC236}">
                <a16:creationId xmlns:a16="http://schemas.microsoft.com/office/drawing/2014/main" id="{C9961AED-6C65-47F5-9434-E02F4B296AAC}"/>
              </a:ext>
            </a:extLst>
          </p:cNvPr>
          <p:cNvGrpSpPr/>
          <p:nvPr/>
        </p:nvGrpSpPr>
        <p:grpSpPr>
          <a:xfrm>
            <a:off x="1235007" y="3523804"/>
            <a:ext cx="3143506" cy="2667425"/>
            <a:chOff x="1210037" y="3455024"/>
            <a:chExt cx="3082148" cy="2615360"/>
          </a:xfrm>
        </p:grpSpPr>
        <p:grpSp>
          <p:nvGrpSpPr>
            <p:cNvPr id="6" name="Group 5">
              <a:extLst>
                <a:ext uri="{FF2B5EF4-FFF2-40B4-BE49-F238E27FC236}">
                  <a16:creationId xmlns:a16="http://schemas.microsoft.com/office/drawing/2014/main" id="{53231419-B1F0-485C-B1B1-FA6FC4002C86}"/>
                </a:ext>
              </a:extLst>
            </p:cNvPr>
            <p:cNvGrpSpPr/>
            <p:nvPr/>
          </p:nvGrpSpPr>
          <p:grpSpPr>
            <a:xfrm>
              <a:off x="1210037" y="5314426"/>
              <a:ext cx="3082148" cy="755958"/>
              <a:chOff x="9321608" y="5849905"/>
              <a:chExt cx="3082585" cy="756066"/>
            </a:xfrm>
          </p:grpSpPr>
          <p:sp>
            <p:nvSpPr>
              <p:cNvPr id="7" name="TextBox 6">
                <a:extLst>
                  <a:ext uri="{FF2B5EF4-FFF2-40B4-BE49-F238E27FC236}">
                    <a16:creationId xmlns:a16="http://schemas.microsoft.com/office/drawing/2014/main" id="{FFF07B98-C231-42FD-9158-917A0E9D77CE}"/>
                  </a:ext>
                </a:extLst>
              </p:cNvPr>
              <p:cNvSpPr txBox="1"/>
              <p:nvPr/>
            </p:nvSpPr>
            <p:spPr>
              <a:xfrm>
                <a:off x="9979194" y="5941207"/>
                <a:ext cx="2424999" cy="664764"/>
              </a:xfrm>
              <a:prstGeom prst="rect">
                <a:avLst/>
              </a:prstGeom>
              <a:noFill/>
            </p:spPr>
            <p:txBody>
              <a:bodyPr wrap="square" lIns="0" tIns="0" rIns="0" bIns="0" rtlCol="0">
                <a:spAutoFit/>
              </a:bodyPr>
              <a:lstStyle/>
              <a:p>
                <a:pPr defTabSz="950895">
                  <a:lnSpc>
                    <a:spcPct val="90000"/>
                  </a:lnSpc>
                  <a:defRPr/>
                </a:pPr>
                <a:r>
                  <a:rPr lang="en-US" b="1" dirty="0">
                    <a:solidFill>
                      <a:srgbClr val="1A1A1A"/>
                    </a:solidFill>
                    <a:latin typeface="Segoe UI Semilight" panose="020B0402040204020203" pitchFamily="34" charset="0"/>
                    <a:cs typeface="Segoe UI Semilight" panose="020B0402040204020203" pitchFamily="34" charset="0"/>
                  </a:rPr>
                  <a:t>Microsoft Azure Recovery Services Agent </a:t>
                </a:r>
                <a:endParaRPr lang="en-US" sz="1387" b="1" spc="-53" dirty="0">
                  <a:solidFill>
                    <a:srgbClr val="1A1A1A"/>
                  </a:solidFill>
                  <a:latin typeface="Segoe UI Semilight" panose="020B0402040204020203" pitchFamily="34" charset="0"/>
                  <a:cs typeface="Segoe UI Semilight" panose="020B0402040204020203" pitchFamily="34" charset="0"/>
                </a:endParaRPr>
              </a:p>
              <a:p>
                <a:pPr defTabSz="950895">
                  <a:lnSpc>
                    <a:spcPct val="90000"/>
                  </a:lnSpc>
                  <a:defRPr/>
                </a:pPr>
                <a:r>
                  <a:rPr lang="en-US" sz="1199" dirty="0">
                    <a:gradFill>
                      <a:gsLst>
                        <a:gs pos="2917">
                          <a:srgbClr val="505050"/>
                        </a:gs>
                        <a:gs pos="30000">
                          <a:srgbClr val="505050"/>
                        </a:gs>
                      </a:gsLst>
                      <a:lin ang="5400000" scaled="0"/>
                    </a:gradFill>
                    <a:latin typeface="Segoe UI Semilight" panose="020B0402040204020203" pitchFamily="34" charset="0"/>
                    <a:cs typeface="Segoe UI Semilight" panose="020B0402040204020203" pitchFamily="34" charset="0"/>
                  </a:rPr>
                  <a:t>Replicates data to Azure</a:t>
                </a:r>
              </a:p>
            </p:txBody>
          </p:sp>
          <p:pic>
            <p:nvPicPr>
              <p:cNvPr id="8" name="Picture 7">
                <a:extLst>
                  <a:ext uri="{FF2B5EF4-FFF2-40B4-BE49-F238E27FC236}">
                    <a16:creationId xmlns:a16="http://schemas.microsoft.com/office/drawing/2014/main" id="{2D0CB668-3FFE-4574-BEA4-456B7D47376C}"/>
                  </a:ext>
                </a:extLst>
              </p:cNvPr>
              <p:cNvPicPr>
                <a:picLocks noChangeAspect="1"/>
              </p:cNvPicPr>
              <p:nvPr/>
            </p:nvPicPr>
            <p:blipFill>
              <a:blip r:embed="rId6"/>
              <a:stretch>
                <a:fillRect/>
              </a:stretch>
            </p:blipFill>
            <p:spPr>
              <a:xfrm>
                <a:off x="9321608" y="5849905"/>
                <a:ext cx="597788" cy="532683"/>
              </a:xfrm>
              <a:prstGeom prst="rect">
                <a:avLst/>
              </a:prstGeom>
            </p:spPr>
          </p:pic>
        </p:grpSp>
        <p:pic>
          <p:nvPicPr>
            <p:cNvPr id="18" name="Picture 17">
              <a:extLst>
                <a:ext uri="{FF2B5EF4-FFF2-40B4-BE49-F238E27FC236}">
                  <a16:creationId xmlns:a16="http://schemas.microsoft.com/office/drawing/2014/main" id="{8BB16726-311F-44A8-A510-62A00D2AF997}"/>
                </a:ext>
              </a:extLst>
            </p:cNvPr>
            <p:cNvPicPr>
              <a:picLocks noChangeAspect="1"/>
            </p:cNvPicPr>
            <p:nvPr/>
          </p:nvPicPr>
          <p:blipFill>
            <a:blip r:embed="rId6"/>
            <a:stretch>
              <a:fillRect/>
            </a:stretch>
          </p:blipFill>
          <p:spPr>
            <a:xfrm>
              <a:off x="1807741" y="3455024"/>
              <a:ext cx="620905" cy="553281"/>
            </a:xfrm>
            <a:prstGeom prst="rect">
              <a:avLst/>
            </a:prstGeom>
          </p:spPr>
        </p:pic>
      </p:grpSp>
      <p:sp>
        <p:nvSpPr>
          <p:cNvPr id="29" name="Rectangle 28">
            <a:extLst>
              <a:ext uri="{FF2B5EF4-FFF2-40B4-BE49-F238E27FC236}">
                <a16:creationId xmlns:a16="http://schemas.microsoft.com/office/drawing/2014/main" id="{256177FE-050F-4D76-A3A7-45F7AB05D1AF}"/>
              </a:ext>
            </a:extLst>
          </p:cNvPr>
          <p:cNvSpPr/>
          <p:nvPr/>
        </p:nvSpPr>
        <p:spPr>
          <a:xfrm>
            <a:off x="728759" y="6366516"/>
            <a:ext cx="12007637" cy="669988"/>
          </a:xfrm>
          <a:prstGeom prst="rect">
            <a:avLst/>
          </a:prstGeom>
        </p:spPr>
        <p:txBody>
          <a:bodyPr wrap="square">
            <a:spAutoFit/>
          </a:bodyPr>
          <a:lstStyle/>
          <a:p>
            <a:pPr defTabSz="634119">
              <a:defRPr/>
            </a:pPr>
            <a:r>
              <a:rPr lang="en-US" sz="1223" b="1">
                <a:solidFill>
                  <a:srgbClr val="1A1A1A"/>
                </a:solidFill>
                <a:latin typeface="Segoe UI Semilight" panose="020B0402040204020203" pitchFamily="34" charset="0"/>
                <a:cs typeface="Segoe UI Semilight" panose="020B0402040204020203" pitchFamily="34" charset="0"/>
              </a:rPr>
              <a:t>Documentation: </a:t>
            </a:r>
            <a:r>
              <a:rPr lang="en-US" sz="1223">
                <a:solidFill>
                  <a:srgbClr val="1A1A1A"/>
                </a:solidFill>
                <a:latin typeface="Segoe UI Semilight" panose="020B0402040204020203" pitchFamily="34" charset="0"/>
                <a:cs typeface="Segoe UI Semilight" panose="020B0402040204020203" pitchFamily="34" charset="0"/>
                <a:hlinkClick r:id="rId7"/>
              </a:rPr>
              <a:t>https://aka.ms/asr_hyperv</a:t>
            </a:r>
            <a:r>
              <a:rPr lang="en-US" sz="1223">
                <a:solidFill>
                  <a:srgbClr val="1A1A1A"/>
                </a:solidFill>
                <a:latin typeface="Segoe UI Semilight" panose="020B0402040204020203" pitchFamily="34" charset="0"/>
                <a:cs typeface="Segoe UI Semilight" panose="020B0402040204020203" pitchFamily="34" charset="0"/>
              </a:rPr>
              <a:t> </a:t>
            </a:r>
          </a:p>
          <a:p>
            <a:pPr defTabSz="634119">
              <a:defRPr/>
            </a:pPr>
            <a:r>
              <a:rPr lang="en-US" sz="1223" b="1">
                <a:solidFill>
                  <a:srgbClr val="1A1A1A"/>
                </a:solidFill>
                <a:latin typeface="Segoe UI Semilight" panose="020B0402040204020203" pitchFamily="34" charset="0"/>
                <a:cs typeface="Segoe UI Semilight" panose="020B0402040204020203" pitchFamily="34" charset="0"/>
              </a:rPr>
              <a:t>Videos: </a:t>
            </a:r>
            <a:r>
              <a:rPr lang="en-US" sz="1223">
                <a:solidFill>
                  <a:srgbClr val="1A1A1A"/>
                </a:solidFill>
                <a:latin typeface="Segoe UI Semilight" panose="020B0402040204020203" pitchFamily="34" charset="0"/>
                <a:cs typeface="Segoe UI Semilight" panose="020B0402040204020203" pitchFamily="34" charset="0"/>
                <a:hlinkClick r:id="rId8"/>
              </a:rPr>
              <a:t>https://aka.ms/asr_videos</a:t>
            </a:r>
            <a:r>
              <a:rPr lang="en-US" sz="1223">
                <a:solidFill>
                  <a:srgbClr val="1A1A1A"/>
                </a:solidFill>
                <a:latin typeface="Segoe UI Semilight" panose="020B0402040204020203" pitchFamily="34" charset="0"/>
                <a:cs typeface="Segoe UI Semilight" panose="020B0402040204020203" pitchFamily="34" charset="0"/>
              </a:rPr>
              <a:t> </a:t>
            </a:r>
          </a:p>
          <a:p>
            <a:pPr defTabSz="634119">
              <a:defRPr/>
            </a:pPr>
            <a:endParaRPr lang="en-US" sz="1223">
              <a:solidFill>
                <a:srgbClr val="FFFFFF"/>
              </a:solidFill>
              <a:latin typeface="Segoe UI Semilight" panose="020B0402040204020203" pitchFamily="34" charset="0"/>
              <a:cs typeface="Segoe UI Semilight" panose="020B0402040204020203" pitchFamily="34" charset="0"/>
            </a:endParaRPr>
          </a:p>
        </p:txBody>
      </p:sp>
      <p:sp>
        <p:nvSpPr>
          <p:cNvPr id="30" name="Freeform 386">
            <a:extLst>
              <a:ext uri="{FF2B5EF4-FFF2-40B4-BE49-F238E27FC236}">
                <a16:creationId xmlns:a16="http://schemas.microsoft.com/office/drawing/2014/main" id="{C843A71B-FAFE-40C9-B097-EDAD5C5824D4}"/>
              </a:ext>
            </a:extLst>
          </p:cNvPr>
          <p:cNvSpPr>
            <a:spLocks/>
          </p:cNvSpPr>
          <p:nvPr/>
        </p:nvSpPr>
        <p:spPr bwMode="auto">
          <a:xfrm>
            <a:off x="617204" y="6385029"/>
            <a:ext cx="157838" cy="342878"/>
          </a:xfrm>
          <a:custGeom>
            <a:avLst/>
            <a:gdLst>
              <a:gd name="T0" fmla="*/ 58 w 58"/>
              <a:gd name="T1" fmla="*/ 120 h 120"/>
              <a:gd name="T2" fmla="*/ 28 w 58"/>
              <a:gd name="T3" fmla="*/ 101 h 120"/>
              <a:gd name="T4" fmla="*/ 0 w 58"/>
              <a:gd name="T5" fmla="*/ 120 h 120"/>
              <a:gd name="T6" fmla="*/ 0 w 58"/>
              <a:gd name="T7" fmla="*/ 0 h 120"/>
              <a:gd name="T8" fmla="*/ 58 w 58"/>
              <a:gd name="T9" fmla="*/ 0 h 120"/>
              <a:gd name="T10" fmla="*/ 58 w 58"/>
              <a:gd name="T11" fmla="*/ 120 h 120"/>
            </a:gdLst>
            <a:ahLst/>
            <a:cxnLst>
              <a:cxn ang="0">
                <a:pos x="T0" y="T1"/>
              </a:cxn>
              <a:cxn ang="0">
                <a:pos x="T2" y="T3"/>
              </a:cxn>
              <a:cxn ang="0">
                <a:pos x="T4" y="T5"/>
              </a:cxn>
              <a:cxn ang="0">
                <a:pos x="T6" y="T7"/>
              </a:cxn>
              <a:cxn ang="0">
                <a:pos x="T8" y="T9"/>
              </a:cxn>
              <a:cxn ang="0">
                <a:pos x="T10" y="T11"/>
              </a:cxn>
            </a:cxnLst>
            <a:rect l="0" t="0" r="r" b="b"/>
            <a:pathLst>
              <a:path w="58" h="120">
                <a:moveTo>
                  <a:pt x="58" y="120"/>
                </a:moveTo>
                <a:lnTo>
                  <a:pt x="28" y="101"/>
                </a:lnTo>
                <a:lnTo>
                  <a:pt x="0" y="120"/>
                </a:lnTo>
                <a:lnTo>
                  <a:pt x="0" y="0"/>
                </a:lnTo>
                <a:lnTo>
                  <a:pt x="58" y="0"/>
                </a:lnTo>
                <a:lnTo>
                  <a:pt x="58" y="120"/>
                </a:lnTo>
                <a:close/>
              </a:path>
            </a:pathLst>
          </a:custGeom>
          <a:solidFill>
            <a:srgbClr val="FFFF00"/>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FFFFFF"/>
              </a:solidFill>
              <a:latin typeface="Segoe UI Semilight" panose="020B0402040204020203" pitchFamily="34" charset="0"/>
              <a:cs typeface="Segoe UI Semilight" panose="020B0402040204020203" pitchFamily="34" charset="0"/>
            </a:endParaRPr>
          </a:p>
        </p:txBody>
      </p:sp>
      <p:grpSp>
        <p:nvGrpSpPr>
          <p:cNvPr id="47" name="Group 46">
            <a:extLst>
              <a:ext uri="{FF2B5EF4-FFF2-40B4-BE49-F238E27FC236}">
                <a16:creationId xmlns:a16="http://schemas.microsoft.com/office/drawing/2014/main" id="{136486FA-85F3-476B-8608-2A9D4BD35E13}"/>
              </a:ext>
            </a:extLst>
          </p:cNvPr>
          <p:cNvGrpSpPr/>
          <p:nvPr/>
        </p:nvGrpSpPr>
        <p:grpSpPr>
          <a:xfrm>
            <a:off x="5135997" y="2182428"/>
            <a:ext cx="3277762" cy="2791161"/>
            <a:chOff x="5034884" y="2139829"/>
            <a:chExt cx="3213784" cy="2736681"/>
          </a:xfrm>
        </p:grpSpPr>
        <p:grpSp>
          <p:nvGrpSpPr>
            <p:cNvPr id="20" name="Group 19">
              <a:extLst>
                <a:ext uri="{FF2B5EF4-FFF2-40B4-BE49-F238E27FC236}">
                  <a16:creationId xmlns:a16="http://schemas.microsoft.com/office/drawing/2014/main" id="{4699253A-4CA6-4EEB-844A-6159E20BD123}"/>
                </a:ext>
              </a:extLst>
            </p:cNvPr>
            <p:cNvGrpSpPr/>
            <p:nvPr/>
          </p:nvGrpSpPr>
          <p:grpSpPr>
            <a:xfrm>
              <a:off x="5034884" y="3345574"/>
              <a:ext cx="3213784" cy="1530936"/>
              <a:chOff x="4827441" y="3646622"/>
              <a:chExt cx="3214240" cy="1531153"/>
            </a:xfrm>
          </p:grpSpPr>
          <p:sp>
            <p:nvSpPr>
              <p:cNvPr id="22" name="TextBox 21">
                <a:extLst>
                  <a:ext uri="{FF2B5EF4-FFF2-40B4-BE49-F238E27FC236}">
                    <a16:creationId xmlns:a16="http://schemas.microsoft.com/office/drawing/2014/main" id="{1F103CC6-7BD1-4A01-BE2F-83029B6AAD68}"/>
                  </a:ext>
                </a:extLst>
              </p:cNvPr>
              <p:cNvSpPr txBox="1"/>
              <p:nvPr/>
            </p:nvSpPr>
            <p:spPr>
              <a:xfrm>
                <a:off x="4827441" y="4160558"/>
                <a:ext cx="3214240" cy="1017217"/>
              </a:xfrm>
              <a:prstGeom prst="rect">
                <a:avLst/>
              </a:prstGeom>
              <a:noFill/>
            </p:spPr>
            <p:txBody>
              <a:bodyPr wrap="square" lIns="0" tIns="0" rIns="0" bIns="0" rtlCol="0">
                <a:spAutoFit/>
              </a:bodyPr>
              <a:lstStyle/>
              <a:p>
                <a:pPr algn="ctr" defTabSz="950895">
                  <a:lnSpc>
                    <a:spcPct val="90000"/>
                  </a:lnSpc>
                  <a:defRPr/>
                </a:pPr>
                <a:r>
                  <a:rPr lang="en-US" sz="2040" kern="0" spc="-53" dirty="0">
                    <a:solidFill>
                      <a:srgbClr val="1A1A1A"/>
                    </a:solidFill>
                    <a:latin typeface="Segoe UI Semilight" panose="020B0402040204020203" pitchFamily="34" charset="0"/>
                    <a:cs typeface="Segoe UI Semilight" panose="020B0402040204020203" pitchFamily="34" charset="0"/>
                  </a:rPr>
                  <a:t>Data Channel</a:t>
                </a:r>
              </a:p>
              <a:p>
                <a:pPr algn="ctr" defTabSz="950895">
                  <a:lnSpc>
                    <a:spcPct val="90000"/>
                  </a:lnSpc>
                  <a:defRPr/>
                </a:pPr>
                <a:endParaRPr lang="en-US" sz="2040" kern="0" spc="-53" dirty="0">
                  <a:solidFill>
                    <a:srgbClr val="505050"/>
                  </a:solidFill>
                  <a:latin typeface="Segoe UI Semilight" panose="020B0402040204020203" pitchFamily="34" charset="0"/>
                  <a:cs typeface="Segoe UI Semilight" panose="020B0402040204020203" pitchFamily="34" charset="0"/>
                </a:endParaRPr>
              </a:p>
              <a:p>
                <a:pPr algn="ctr" defTabSz="950895">
                  <a:lnSpc>
                    <a:spcPct val="90000"/>
                  </a:lnSpc>
                  <a:defRPr/>
                </a:pPr>
                <a:r>
                  <a:rPr lang="en-US" sz="1632" kern="0" spc="-53" dirty="0">
                    <a:solidFill>
                      <a:srgbClr val="1A1A1A"/>
                    </a:solidFill>
                    <a:latin typeface="Segoe UI Semilight" panose="020B0402040204020203" pitchFamily="34" charset="0"/>
                    <a:cs typeface="Segoe UI Semilight" panose="020B0402040204020203" pitchFamily="34" charset="0"/>
                  </a:rPr>
                  <a:t>Public Internet or ExpressRoute with Public Peering</a:t>
                </a:r>
                <a:endParaRPr lang="en-US" sz="1632" kern="0" spc="-53" baseline="-25000" dirty="0">
                  <a:solidFill>
                    <a:srgbClr val="1A1A1A"/>
                  </a:solidFill>
                  <a:latin typeface="Segoe UI Semilight" panose="020B0402040204020203" pitchFamily="34" charset="0"/>
                  <a:cs typeface="Segoe UI Semilight" panose="020B0402040204020203" pitchFamily="34" charset="0"/>
                </a:endParaRPr>
              </a:p>
            </p:txBody>
          </p:sp>
          <p:grpSp>
            <p:nvGrpSpPr>
              <p:cNvPr id="23" name="Group 22">
                <a:extLst>
                  <a:ext uri="{FF2B5EF4-FFF2-40B4-BE49-F238E27FC236}">
                    <a16:creationId xmlns:a16="http://schemas.microsoft.com/office/drawing/2014/main" id="{4FBE67D4-9B14-4289-9EA4-2E1E606B9D91}"/>
                  </a:ext>
                </a:extLst>
              </p:cNvPr>
              <p:cNvGrpSpPr/>
              <p:nvPr/>
            </p:nvGrpSpPr>
            <p:grpSpPr>
              <a:xfrm>
                <a:off x="4861364" y="3646622"/>
                <a:ext cx="2728473" cy="489391"/>
                <a:chOff x="4861364" y="3646622"/>
                <a:chExt cx="2728473" cy="489391"/>
              </a:xfrm>
            </p:grpSpPr>
            <p:cxnSp>
              <p:nvCxnSpPr>
                <p:cNvPr id="24" name="Straight Arrow Connector 23">
                  <a:extLst>
                    <a:ext uri="{FF2B5EF4-FFF2-40B4-BE49-F238E27FC236}">
                      <a16:creationId xmlns:a16="http://schemas.microsoft.com/office/drawing/2014/main" id="{DF2C272F-8925-42D0-A9C4-F8CAD977C224}"/>
                    </a:ext>
                  </a:extLst>
                </p:cNvPr>
                <p:cNvCxnSpPr/>
                <p:nvPr/>
              </p:nvCxnSpPr>
              <p:spPr>
                <a:xfrm>
                  <a:off x="5075237" y="4030662"/>
                  <a:ext cx="2514600" cy="0"/>
                </a:xfrm>
                <a:prstGeom prst="straightConnector1">
                  <a:avLst/>
                </a:prstGeom>
                <a:noFill/>
                <a:ln w="12700" cap="flat" cmpd="sng" algn="ctr">
                  <a:solidFill>
                    <a:schemeClr val="tx2"/>
                  </a:solidFill>
                  <a:prstDash val="solid"/>
                  <a:round/>
                  <a:headEnd type="none" w="med" len="med"/>
                  <a:tailEnd type="arrow" w="med" len="med"/>
                </a:ln>
                <a:effectLst/>
              </p:spPr>
            </p:cxnSp>
            <p:sp>
              <p:nvSpPr>
                <p:cNvPr id="25" name="TextBox 24">
                  <a:extLst>
                    <a:ext uri="{FF2B5EF4-FFF2-40B4-BE49-F238E27FC236}">
                      <a16:creationId xmlns:a16="http://schemas.microsoft.com/office/drawing/2014/main" id="{5B5B7471-F763-4FDE-8AE8-ACFA0AB0C1DA}"/>
                    </a:ext>
                  </a:extLst>
                </p:cNvPr>
                <p:cNvSpPr txBox="1"/>
                <p:nvPr/>
              </p:nvSpPr>
              <p:spPr>
                <a:xfrm>
                  <a:off x="4861364" y="3646622"/>
                  <a:ext cx="2153234" cy="489391"/>
                </a:xfrm>
                <a:prstGeom prst="rect">
                  <a:avLst/>
                </a:prstGeom>
                <a:noFill/>
              </p:spPr>
              <p:txBody>
                <a:bodyPr wrap="square" lIns="186494" tIns="149195" rIns="186494" bIns="149195" rtlCol="0">
                  <a:spAutoFit/>
                </a:bodyPr>
                <a:lstStyle/>
                <a:p>
                  <a:pPr defTabSz="932535">
                    <a:lnSpc>
                      <a:spcPct val="90000"/>
                    </a:lnSpc>
                    <a:spcAft>
                      <a:spcPts val="612"/>
                    </a:spcAft>
                    <a:defRPr/>
                  </a:pPr>
                  <a:r>
                    <a:rPr lang="en-US" sz="1428" kern="0" dirty="0">
                      <a:solidFill>
                        <a:srgbClr val="1A1A1A"/>
                      </a:solidFill>
                      <a:latin typeface="Segoe UI Semilight" panose="020B0402040204020203" pitchFamily="34" charset="0"/>
                      <a:cs typeface="Segoe UI Semilight" panose="020B0402040204020203" pitchFamily="34" charset="0"/>
                    </a:rPr>
                    <a:t>443 (HTTPS)</a:t>
                  </a:r>
                </a:p>
              </p:txBody>
            </p:sp>
          </p:grpSp>
        </p:grpSp>
        <p:pic>
          <p:nvPicPr>
            <p:cNvPr id="1026" name="Picture 2" descr="Image result for azure site recovery transparent icon">
              <a:extLst>
                <a:ext uri="{FF2B5EF4-FFF2-40B4-BE49-F238E27FC236}">
                  <a16:creationId xmlns:a16="http://schemas.microsoft.com/office/drawing/2014/main" id="{3E443FC5-3EA3-48DC-926C-CBBC93B6110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291167" y="2139829"/>
              <a:ext cx="2402277" cy="126119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6" name="Group 45">
            <a:extLst>
              <a:ext uri="{FF2B5EF4-FFF2-40B4-BE49-F238E27FC236}">
                <a16:creationId xmlns:a16="http://schemas.microsoft.com/office/drawing/2014/main" id="{2267B936-4602-4FA0-BE80-857A5988BE21}"/>
              </a:ext>
            </a:extLst>
          </p:cNvPr>
          <p:cNvGrpSpPr/>
          <p:nvPr/>
        </p:nvGrpSpPr>
        <p:grpSpPr>
          <a:xfrm>
            <a:off x="2117006" y="1440165"/>
            <a:ext cx="1838113" cy="1678341"/>
            <a:chOff x="2265016" y="1564128"/>
            <a:chExt cx="1430314" cy="1324558"/>
          </a:xfrm>
        </p:grpSpPr>
        <p:grpSp>
          <p:nvGrpSpPr>
            <p:cNvPr id="11" name="Group 10">
              <a:extLst>
                <a:ext uri="{FF2B5EF4-FFF2-40B4-BE49-F238E27FC236}">
                  <a16:creationId xmlns:a16="http://schemas.microsoft.com/office/drawing/2014/main" id="{7A2553F6-551A-420A-829A-122506C59BB8}"/>
                </a:ext>
              </a:extLst>
            </p:cNvPr>
            <p:cNvGrpSpPr/>
            <p:nvPr/>
          </p:nvGrpSpPr>
          <p:grpSpPr>
            <a:xfrm>
              <a:off x="2265016" y="1564128"/>
              <a:ext cx="386176" cy="840227"/>
              <a:chOff x="1257164" y="2481571"/>
              <a:chExt cx="386230" cy="840346"/>
            </a:xfrm>
          </p:grpSpPr>
          <p:pic>
            <p:nvPicPr>
              <p:cNvPr id="12" name="Picture 11">
                <a:extLst>
                  <a:ext uri="{FF2B5EF4-FFF2-40B4-BE49-F238E27FC236}">
                    <a16:creationId xmlns:a16="http://schemas.microsoft.com/office/drawing/2014/main" id="{124C6FCF-C314-4440-AB17-8597D9EF6A0C}"/>
                  </a:ext>
                </a:extLst>
              </p:cNvPr>
              <p:cNvPicPr>
                <a:picLocks noChangeAspect="1"/>
              </p:cNvPicPr>
              <p:nvPr/>
            </p:nvPicPr>
            <p:blipFill>
              <a:blip r:embed="rId10"/>
              <a:stretch>
                <a:fillRect/>
              </a:stretch>
            </p:blipFill>
            <p:spPr>
              <a:xfrm>
                <a:off x="1268554" y="2910378"/>
                <a:ext cx="374840" cy="411539"/>
              </a:xfrm>
              <a:prstGeom prst="rect">
                <a:avLst/>
              </a:prstGeom>
            </p:spPr>
          </p:pic>
          <p:pic>
            <p:nvPicPr>
              <p:cNvPr id="13" name="Picture 12">
                <a:extLst>
                  <a:ext uri="{FF2B5EF4-FFF2-40B4-BE49-F238E27FC236}">
                    <a16:creationId xmlns:a16="http://schemas.microsoft.com/office/drawing/2014/main" id="{BDD86F55-F18E-4313-B358-C0056F2E7D1A}"/>
                  </a:ext>
                </a:extLst>
              </p:cNvPr>
              <p:cNvPicPr>
                <a:picLocks noChangeAspect="1"/>
              </p:cNvPicPr>
              <p:nvPr/>
            </p:nvPicPr>
            <p:blipFill>
              <a:blip r:embed="rId11"/>
              <a:stretch>
                <a:fillRect/>
              </a:stretch>
            </p:blipFill>
            <p:spPr>
              <a:xfrm>
                <a:off x="1257164" y="2481571"/>
                <a:ext cx="376044" cy="414346"/>
              </a:xfrm>
              <a:prstGeom prst="rect">
                <a:avLst/>
              </a:prstGeom>
            </p:spPr>
          </p:pic>
        </p:grpSp>
        <p:grpSp>
          <p:nvGrpSpPr>
            <p:cNvPr id="44" name="Group 43">
              <a:extLst>
                <a:ext uri="{FF2B5EF4-FFF2-40B4-BE49-F238E27FC236}">
                  <a16:creationId xmlns:a16="http://schemas.microsoft.com/office/drawing/2014/main" id="{CDD524B9-17D6-46DA-8B09-5D15A8A47040}"/>
                </a:ext>
              </a:extLst>
            </p:cNvPr>
            <p:cNvGrpSpPr/>
            <p:nvPr/>
          </p:nvGrpSpPr>
          <p:grpSpPr>
            <a:xfrm>
              <a:off x="2841921" y="2355319"/>
              <a:ext cx="853409" cy="533367"/>
              <a:chOff x="2841921" y="2355319"/>
              <a:chExt cx="853409" cy="533367"/>
            </a:xfrm>
          </p:grpSpPr>
          <p:pic>
            <p:nvPicPr>
              <p:cNvPr id="38" name="Picture 37">
                <a:extLst>
                  <a:ext uri="{FF2B5EF4-FFF2-40B4-BE49-F238E27FC236}">
                    <a16:creationId xmlns:a16="http://schemas.microsoft.com/office/drawing/2014/main" id="{2811C7BE-F207-494D-9D4C-51CF9F400DE4}"/>
                  </a:ext>
                </a:extLst>
              </p:cNvPr>
              <p:cNvPicPr>
                <a:picLocks noChangeAspect="1"/>
              </p:cNvPicPr>
              <p:nvPr/>
            </p:nvPicPr>
            <p:blipFill>
              <a:blip r:embed="rId12"/>
              <a:stretch>
                <a:fillRect/>
              </a:stretch>
            </p:blipFill>
            <p:spPr>
              <a:xfrm>
                <a:off x="2841921" y="2654147"/>
                <a:ext cx="238933" cy="232297"/>
              </a:xfrm>
              <a:prstGeom prst="rect">
                <a:avLst/>
              </a:prstGeom>
            </p:spPr>
          </p:pic>
          <p:pic>
            <p:nvPicPr>
              <p:cNvPr id="39" name="Picture 38">
                <a:extLst>
                  <a:ext uri="{FF2B5EF4-FFF2-40B4-BE49-F238E27FC236}">
                    <a16:creationId xmlns:a16="http://schemas.microsoft.com/office/drawing/2014/main" id="{36778881-8CA5-4F3C-A328-17B86C578EB9}"/>
                  </a:ext>
                </a:extLst>
              </p:cNvPr>
              <p:cNvPicPr>
                <a:picLocks noChangeAspect="1"/>
              </p:cNvPicPr>
              <p:nvPr/>
            </p:nvPicPr>
            <p:blipFill>
              <a:blip r:embed="rId12"/>
              <a:stretch>
                <a:fillRect/>
              </a:stretch>
            </p:blipFill>
            <p:spPr>
              <a:xfrm>
                <a:off x="2843811" y="2357559"/>
                <a:ext cx="238933" cy="232297"/>
              </a:xfrm>
              <a:prstGeom prst="rect">
                <a:avLst/>
              </a:prstGeom>
            </p:spPr>
          </p:pic>
          <p:pic>
            <p:nvPicPr>
              <p:cNvPr id="40" name="Picture 39">
                <a:extLst>
                  <a:ext uri="{FF2B5EF4-FFF2-40B4-BE49-F238E27FC236}">
                    <a16:creationId xmlns:a16="http://schemas.microsoft.com/office/drawing/2014/main" id="{60E678DB-8A0E-445F-9802-B228157A6FE7}"/>
                  </a:ext>
                </a:extLst>
              </p:cNvPr>
              <p:cNvPicPr>
                <a:picLocks noChangeAspect="1"/>
              </p:cNvPicPr>
              <p:nvPr/>
            </p:nvPicPr>
            <p:blipFill>
              <a:blip r:embed="rId12"/>
              <a:stretch>
                <a:fillRect/>
              </a:stretch>
            </p:blipFill>
            <p:spPr>
              <a:xfrm>
                <a:off x="3149159" y="2656389"/>
                <a:ext cx="238933" cy="232297"/>
              </a:xfrm>
              <a:prstGeom prst="rect">
                <a:avLst/>
              </a:prstGeom>
            </p:spPr>
          </p:pic>
          <p:pic>
            <p:nvPicPr>
              <p:cNvPr id="41" name="Picture 40">
                <a:extLst>
                  <a:ext uri="{FF2B5EF4-FFF2-40B4-BE49-F238E27FC236}">
                    <a16:creationId xmlns:a16="http://schemas.microsoft.com/office/drawing/2014/main" id="{9A9C9116-7C6D-4657-B58F-105D20686A9B}"/>
                  </a:ext>
                </a:extLst>
              </p:cNvPr>
              <p:cNvPicPr>
                <a:picLocks noChangeAspect="1"/>
              </p:cNvPicPr>
              <p:nvPr/>
            </p:nvPicPr>
            <p:blipFill>
              <a:blip r:embed="rId12"/>
              <a:stretch>
                <a:fillRect/>
              </a:stretch>
            </p:blipFill>
            <p:spPr>
              <a:xfrm>
                <a:off x="3151049" y="2359801"/>
                <a:ext cx="238933" cy="232297"/>
              </a:xfrm>
              <a:prstGeom prst="rect">
                <a:avLst/>
              </a:prstGeom>
            </p:spPr>
          </p:pic>
          <p:pic>
            <p:nvPicPr>
              <p:cNvPr id="42" name="Picture 41">
                <a:extLst>
                  <a:ext uri="{FF2B5EF4-FFF2-40B4-BE49-F238E27FC236}">
                    <a16:creationId xmlns:a16="http://schemas.microsoft.com/office/drawing/2014/main" id="{45E49456-AFBA-448A-A82A-052FF37F6439}"/>
                  </a:ext>
                </a:extLst>
              </p:cNvPr>
              <p:cNvPicPr>
                <a:picLocks noChangeAspect="1"/>
              </p:cNvPicPr>
              <p:nvPr/>
            </p:nvPicPr>
            <p:blipFill>
              <a:blip r:embed="rId12"/>
              <a:stretch>
                <a:fillRect/>
              </a:stretch>
            </p:blipFill>
            <p:spPr>
              <a:xfrm>
                <a:off x="3454507" y="2651907"/>
                <a:ext cx="238933" cy="232297"/>
              </a:xfrm>
              <a:prstGeom prst="rect">
                <a:avLst/>
              </a:prstGeom>
            </p:spPr>
          </p:pic>
          <p:pic>
            <p:nvPicPr>
              <p:cNvPr id="43" name="Picture 42">
                <a:extLst>
                  <a:ext uri="{FF2B5EF4-FFF2-40B4-BE49-F238E27FC236}">
                    <a16:creationId xmlns:a16="http://schemas.microsoft.com/office/drawing/2014/main" id="{22543899-4C1D-4A1C-8239-8C106FC9742C}"/>
                  </a:ext>
                </a:extLst>
              </p:cNvPr>
              <p:cNvPicPr>
                <a:picLocks noChangeAspect="1"/>
              </p:cNvPicPr>
              <p:nvPr/>
            </p:nvPicPr>
            <p:blipFill>
              <a:blip r:embed="rId12"/>
              <a:stretch>
                <a:fillRect/>
              </a:stretch>
            </p:blipFill>
            <p:spPr>
              <a:xfrm>
                <a:off x="3456397" y="2355319"/>
                <a:ext cx="238933" cy="232297"/>
              </a:xfrm>
              <a:prstGeom prst="rect">
                <a:avLst/>
              </a:prstGeom>
            </p:spPr>
          </p:pic>
        </p:grpSp>
      </p:grpSp>
    </p:spTree>
    <p:extLst>
      <p:ext uri="{BB962C8B-B14F-4D97-AF65-F5344CB8AC3E}">
        <p14:creationId xmlns:p14="http://schemas.microsoft.com/office/powerpoint/2010/main" val="40432259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7" presetClass="path" presetSubtype="0" accel="50000" decel="50000" fill="hold" nodeType="clickEffect">
                                  <p:stCondLst>
                                    <p:cond delay="0"/>
                                  </p:stCondLst>
                                  <p:childTnLst>
                                    <p:animMotion origin="layout" path="M -4.16667E-7 -4.44444E-6 L 0.14492 -0.1118 C 0.17513 -0.13657 0.22044 -0.15023 0.2681 -0.15023 C 0.32227 -0.15023 0.36563 -0.13657 0.39583 -0.1118 L 0.54102 -4.44444E-6 " pathEditMode="relative" rAng="0" ptsTypes="AAAAA">
                                      <p:cBhvr>
                                        <p:cTn id="14" dur="2000" fill="hold"/>
                                        <p:tgtEl>
                                          <p:spTgt spid="46"/>
                                        </p:tgtEl>
                                        <p:attrNameLst>
                                          <p:attrName>ppt_x</p:attrName>
                                          <p:attrName>ppt_y</p:attrName>
                                        </p:attrNameLst>
                                      </p:cBhvr>
                                      <p:rCtr x="27044" y="-75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98">
            <a:extLst>
              <a:ext uri="{FF2B5EF4-FFF2-40B4-BE49-F238E27FC236}">
                <a16:creationId xmlns:a16="http://schemas.microsoft.com/office/drawing/2014/main" id="{BC731EB7-ACA9-4339-8819-34F904B5C7F9}"/>
              </a:ext>
            </a:extLst>
          </p:cNvPr>
          <p:cNvPicPr>
            <a:picLocks noChangeAspect="1" noChangeArrowheads="1"/>
          </p:cNvPicPr>
          <p:nvPr/>
        </p:nvPicPr>
        <p:blipFill>
          <a:blip r:embed="rId3"/>
          <a:stretch>
            <a:fillRect/>
          </a:stretch>
        </p:blipFill>
        <p:spPr bwMode="auto">
          <a:xfrm>
            <a:off x="814822" y="1972451"/>
            <a:ext cx="3938530" cy="2138925"/>
          </a:xfrm>
          <a:prstGeom prst="rect">
            <a:avLst/>
          </a:prstGeom>
          <a:noFill/>
          <a:ln w="9525">
            <a:noFill/>
            <a:miter lim="800000"/>
            <a:headEnd/>
            <a:tailEnd/>
          </a:ln>
          <a:effectLst>
            <a:glow>
              <a:srgbClr val="D83B01">
                <a:alpha val="0"/>
              </a:srgbClr>
            </a:glow>
          </a:effectLst>
        </p:spPr>
      </p:pic>
      <p:sp>
        <p:nvSpPr>
          <p:cNvPr id="2" name="Title 1">
            <a:extLst>
              <a:ext uri="{FF2B5EF4-FFF2-40B4-BE49-F238E27FC236}">
                <a16:creationId xmlns:a16="http://schemas.microsoft.com/office/drawing/2014/main" id="{51EAD03F-6AD8-45A0-828B-A0F7ED6EC591}"/>
              </a:ext>
            </a:extLst>
          </p:cNvPr>
          <p:cNvSpPr>
            <a:spLocks noGrp="1"/>
          </p:cNvSpPr>
          <p:nvPr>
            <p:ph type="title"/>
          </p:nvPr>
        </p:nvSpPr>
        <p:spPr/>
        <p:txBody>
          <a:bodyPr/>
          <a:lstStyle/>
          <a:p>
            <a:r>
              <a:rPr lang="en-US" dirty="0"/>
              <a:t>How VMware Migration Works</a:t>
            </a:r>
          </a:p>
        </p:txBody>
      </p:sp>
      <p:sp>
        <p:nvSpPr>
          <p:cNvPr id="16" name="TextBox 15">
            <a:extLst>
              <a:ext uri="{FF2B5EF4-FFF2-40B4-BE49-F238E27FC236}">
                <a16:creationId xmlns:a16="http://schemas.microsoft.com/office/drawing/2014/main" id="{C1BBF28B-6989-4583-9B2C-1224792BF67A}"/>
              </a:ext>
            </a:extLst>
          </p:cNvPr>
          <p:cNvSpPr txBox="1"/>
          <p:nvPr/>
        </p:nvSpPr>
        <p:spPr>
          <a:xfrm>
            <a:off x="462608" y="4193891"/>
            <a:ext cx="3798457" cy="768409"/>
          </a:xfrm>
          <a:prstGeom prst="rect">
            <a:avLst/>
          </a:prstGeom>
          <a:noFill/>
        </p:spPr>
        <p:txBody>
          <a:bodyPr wrap="square" lIns="0" tIns="0" rIns="0" bIns="0" rtlCol="0">
            <a:spAutoFit/>
          </a:bodyPr>
          <a:lstStyle/>
          <a:p>
            <a:pPr algn="ctr" defTabSz="950895">
              <a:lnSpc>
                <a:spcPct val="90000"/>
              </a:lnSpc>
              <a:defRPr/>
            </a:pPr>
            <a:r>
              <a:rPr lang="en-US" sz="2040" b="1" spc="-53" dirty="0">
                <a:solidFill>
                  <a:srgbClr val="000000"/>
                </a:solidFill>
                <a:latin typeface="Segoe UI Semilight" panose="020B0402040204020203" pitchFamily="34" charset="0"/>
                <a:cs typeface="Segoe UI Semilight" panose="020B0402040204020203" pitchFamily="34" charset="0"/>
              </a:rPr>
              <a:t>Source: VMware, AWS, Physical Servers</a:t>
            </a:r>
            <a:br>
              <a:rPr lang="en-US" sz="2040" b="1" spc="-53" dirty="0">
                <a:solidFill>
                  <a:srgbClr val="000000"/>
                </a:solidFill>
                <a:latin typeface="Segoe UI Semilight" panose="020B0402040204020203" pitchFamily="34" charset="0"/>
                <a:cs typeface="Segoe UI Semilight" panose="020B0402040204020203" pitchFamily="34" charset="0"/>
              </a:rPr>
            </a:br>
            <a:endParaRPr lang="en-US" sz="2040" b="1" spc="-53" baseline="-25000" dirty="0">
              <a:solidFill>
                <a:srgbClr val="000000"/>
              </a:solidFill>
              <a:latin typeface="Segoe UI Semilight" panose="020B0402040204020203" pitchFamily="34" charset="0"/>
              <a:cs typeface="Segoe UI Semilight" panose="020B0402040204020203" pitchFamily="34" charset="0"/>
            </a:endParaRPr>
          </a:p>
        </p:txBody>
      </p:sp>
      <p:sp>
        <p:nvSpPr>
          <p:cNvPr id="17" name="TextBox 16">
            <a:extLst>
              <a:ext uri="{FF2B5EF4-FFF2-40B4-BE49-F238E27FC236}">
                <a16:creationId xmlns:a16="http://schemas.microsoft.com/office/drawing/2014/main" id="{7EB646A6-AC98-4A68-9190-2C4D1C8DBB52}"/>
              </a:ext>
            </a:extLst>
          </p:cNvPr>
          <p:cNvSpPr txBox="1"/>
          <p:nvPr/>
        </p:nvSpPr>
        <p:spPr>
          <a:xfrm>
            <a:off x="9857920" y="1968448"/>
            <a:ext cx="999821" cy="143742"/>
          </a:xfrm>
          <a:prstGeom prst="rect">
            <a:avLst/>
          </a:prstGeom>
          <a:noFill/>
        </p:spPr>
        <p:txBody>
          <a:bodyPr wrap="square" lIns="0" tIns="0" rIns="0" bIns="0" rtlCol="0">
            <a:spAutoFit/>
          </a:bodyPr>
          <a:lstStyle/>
          <a:p>
            <a:pPr algn="ctr" defTabSz="950895">
              <a:lnSpc>
                <a:spcPct val="90000"/>
              </a:lnSpc>
              <a:defRPr/>
            </a:pPr>
            <a:endParaRPr lang="en-US" sz="1526" b="1" spc="-53" baseline="-25000">
              <a:solidFill>
                <a:srgbClr val="505050"/>
              </a:solidFill>
              <a:latin typeface="Segoe UI"/>
            </a:endParaRPr>
          </a:p>
        </p:txBody>
      </p:sp>
      <p:sp>
        <p:nvSpPr>
          <p:cNvPr id="18" name="TextBox 179">
            <a:extLst>
              <a:ext uri="{FF2B5EF4-FFF2-40B4-BE49-F238E27FC236}">
                <a16:creationId xmlns:a16="http://schemas.microsoft.com/office/drawing/2014/main" id="{DE95A560-9F63-4B39-9F6C-BC060F12C675}"/>
              </a:ext>
            </a:extLst>
          </p:cNvPr>
          <p:cNvSpPr txBox="1"/>
          <p:nvPr/>
        </p:nvSpPr>
        <p:spPr>
          <a:xfrm>
            <a:off x="8480736" y="3300526"/>
            <a:ext cx="3368311" cy="762245"/>
          </a:xfrm>
          <a:prstGeom prst="rect">
            <a:avLst/>
          </a:prstGeom>
          <a:noFill/>
          <a:ln>
            <a:noFill/>
          </a:ln>
        </p:spPr>
        <p:txBody>
          <a:bodyPr wrap="none" lIns="186388" tIns="149110" rIns="186388" bIns="149110" rtlCol="0">
            <a:spAutoFit/>
          </a:bodyPr>
          <a:lstStyle/>
          <a:p>
            <a:pPr algn="ctr" defTabSz="949951">
              <a:lnSpc>
                <a:spcPct val="90000"/>
              </a:lnSpc>
              <a:spcAft>
                <a:spcPts val="612"/>
              </a:spcAft>
              <a:defRPr/>
            </a:pPr>
            <a:r>
              <a:rPr lang="en-US" sz="3264" kern="0">
                <a:solidFill>
                  <a:srgbClr val="FFFFFF"/>
                </a:solidFill>
                <a:latin typeface="Segoe UI"/>
              </a:rPr>
              <a:t>Microsoft Azure</a:t>
            </a:r>
          </a:p>
        </p:txBody>
      </p:sp>
      <p:grpSp>
        <p:nvGrpSpPr>
          <p:cNvPr id="43" name="Group 42">
            <a:extLst>
              <a:ext uri="{FF2B5EF4-FFF2-40B4-BE49-F238E27FC236}">
                <a16:creationId xmlns:a16="http://schemas.microsoft.com/office/drawing/2014/main" id="{3B808DAC-EA6E-44AC-8828-495BC247A5E7}"/>
              </a:ext>
            </a:extLst>
          </p:cNvPr>
          <p:cNvGrpSpPr/>
          <p:nvPr/>
        </p:nvGrpSpPr>
        <p:grpSpPr>
          <a:xfrm>
            <a:off x="2821714" y="2277417"/>
            <a:ext cx="1311568" cy="707578"/>
            <a:chOff x="2715981" y="2610158"/>
            <a:chExt cx="1286150" cy="693865"/>
          </a:xfrm>
        </p:grpSpPr>
        <p:grpSp>
          <p:nvGrpSpPr>
            <p:cNvPr id="44" name="Group 43">
              <a:extLst>
                <a:ext uri="{FF2B5EF4-FFF2-40B4-BE49-F238E27FC236}">
                  <a16:creationId xmlns:a16="http://schemas.microsoft.com/office/drawing/2014/main" id="{116CE834-E7A9-40E1-9442-7AC65B48DDB9}"/>
                </a:ext>
              </a:extLst>
            </p:cNvPr>
            <p:cNvGrpSpPr/>
            <p:nvPr/>
          </p:nvGrpSpPr>
          <p:grpSpPr>
            <a:xfrm>
              <a:off x="2763472" y="2610158"/>
              <a:ext cx="1238659" cy="420132"/>
              <a:chOff x="6118236" y="4364440"/>
              <a:chExt cx="2153234" cy="420132"/>
            </a:xfrm>
          </p:grpSpPr>
          <p:cxnSp>
            <p:nvCxnSpPr>
              <p:cNvPr id="48" name="Straight Arrow Connector 47">
                <a:extLst>
                  <a:ext uri="{FF2B5EF4-FFF2-40B4-BE49-F238E27FC236}">
                    <a16:creationId xmlns:a16="http://schemas.microsoft.com/office/drawing/2014/main" id="{4C28CD6A-C378-4742-A6AF-005CCCF56B78}"/>
                  </a:ext>
                </a:extLst>
              </p:cNvPr>
              <p:cNvCxnSpPr>
                <a:cxnSpLocks/>
              </p:cNvCxnSpPr>
              <p:nvPr/>
            </p:nvCxnSpPr>
            <p:spPr>
              <a:xfrm>
                <a:off x="6337970" y="4640483"/>
                <a:ext cx="1326575" cy="0"/>
              </a:xfrm>
              <a:prstGeom prst="straightConnector1">
                <a:avLst/>
              </a:prstGeom>
              <a:noFill/>
              <a:ln w="12700" cap="flat" cmpd="sng" algn="ctr">
                <a:solidFill>
                  <a:schemeClr val="tx2"/>
                </a:solidFill>
                <a:prstDash val="solid"/>
                <a:round/>
                <a:headEnd type="none" w="med" len="med"/>
                <a:tailEnd type="arrow" w="med" len="med"/>
              </a:ln>
              <a:effectLst/>
            </p:spPr>
          </p:cxnSp>
          <p:sp>
            <p:nvSpPr>
              <p:cNvPr id="49" name="TextBox 48">
                <a:extLst>
                  <a:ext uri="{FF2B5EF4-FFF2-40B4-BE49-F238E27FC236}">
                    <a16:creationId xmlns:a16="http://schemas.microsoft.com/office/drawing/2014/main" id="{65FDF36E-EF13-4451-8569-CB05756EF685}"/>
                  </a:ext>
                </a:extLst>
              </p:cNvPr>
              <p:cNvSpPr txBox="1"/>
              <p:nvPr/>
            </p:nvSpPr>
            <p:spPr>
              <a:xfrm>
                <a:off x="6118236" y="4364440"/>
                <a:ext cx="2153234" cy="420132"/>
              </a:xfrm>
              <a:prstGeom prst="rect">
                <a:avLst/>
              </a:prstGeom>
              <a:noFill/>
              <a:ln w="12700" cap="flat" cmpd="sng" algn="ctr">
                <a:noFill/>
                <a:prstDash val="solid"/>
                <a:round/>
                <a:headEnd type="none" w="med" len="med"/>
                <a:tailEnd type="arrow" w="med" len="med"/>
              </a:ln>
              <a:effectLst/>
            </p:spPr>
            <p:txBody>
              <a:bodyPr wrap="square" lIns="186494" tIns="149195" rIns="186494" bIns="149195" rtlCol="0">
                <a:spAutoFit/>
              </a:bodyPr>
              <a:lstStyle/>
              <a:p>
                <a:pPr defTabSz="932535">
                  <a:lnSpc>
                    <a:spcPct val="90000"/>
                  </a:lnSpc>
                  <a:spcAft>
                    <a:spcPts val="612"/>
                  </a:spcAft>
                  <a:defRPr/>
                </a:pPr>
                <a:r>
                  <a:rPr lang="en-US" sz="918" kern="0" dirty="0">
                    <a:solidFill>
                      <a:srgbClr val="1A1A1A"/>
                    </a:solidFill>
                    <a:latin typeface="Segoe UI Semilight" panose="020B0402040204020203" pitchFamily="34" charset="0"/>
                    <a:cs typeface="Segoe UI Semilight" panose="020B0402040204020203" pitchFamily="34" charset="0"/>
                  </a:rPr>
                  <a:t>443 (HTTPS)</a:t>
                </a:r>
              </a:p>
            </p:txBody>
          </p:sp>
        </p:grpSp>
        <p:grpSp>
          <p:nvGrpSpPr>
            <p:cNvPr id="45" name="Group 44">
              <a:extLst>
                <a:ext uri="{FF2B5EF4-FFF2-40B4-BE49-F238E27FC236}">
                  <a16:creationId xmlns:a16="http://schemas.microsoft.com/office/drawing/2014/main" id="{F3213F64-5976-417A-9BCA-63B08A50C817}"/>
                </a:ext>
              </a:extLst>
            </p:cNvPr>
            <p:cNvGrpSpPr/>
            <p:nvPr/>
          </p:nvGrpSpPr>
          <p:grpSpPr>
            <a:xfrm>
              <a:off x="2715981" y="2883891"/>
              <a:ext cx="1272790" cy="420132"/>
              <a:chOff x="4634953" y="3726556"/>
              <a:chExt cx="3230856" cy="420132"/>
            </a:xfrm>
          </p:grpSpPr>
          <p:cxnSp>
            <p:nvCxnSpPr>
              <p:cNvPr id="46" name="Straight Arrow Connector 45">
                <a:extLst>
                  <a:ext uri="{FF2B5EF4-FFF2-40B4-BE49-F238E27FC236}">
                    <a16:creationId xmlns:a16="http://schemas.microsoft.com/office/drawing/2014/main" id="{68FD14CC-F9B9-4599-A50A-710D39FD6194}"/>
                  </a:ext>
                </a:extLst>
              </p:cNvPr>
              <p:cNvCxnSpPr>
                <a:cxnSpLocks/>
              </p:cNvCxnSpPr>
              <p:nvPr/>
            </p:nvCxnSpPr>
            <p:spPr>
              <a:xfrm>
                <a:off x="5075238" y="4030662"/>
                <a:ext cx="1939361" cy="4465"/>
              </a:xfrm>
              <a:prstGeom prst="straightConnector1">
                <a:avLst/>
              </a:prstGeom>
              <a:noFill/>
              <a:ln w="12700" cap="flat" cmpd="sng" algn="ctr">
                <a:solidFill>
                  <a:schemeClr val="tx2"/>
                </a:solidFill>
                <a:prstDash val="solid"/>
                <a:round/>
                <a:headEnd type="none" w="med" len="med"/>
                <a:tailEnd type="arrow" w="med" len="med"/>
              </a:ln>
              <a:effectLst/>
            </p:spPr>
          </p:cxnSp>
          <p:sp>
            <p:nvSpPr>
              <p:cNvPr id="47" name="TextBox 46">
                <a:extLst>
                  <a:ext uri="{FF2B5EF4-FFF2-40B4-BE49-F238E27FC236}">
                    <a16:creationId xmlns:a16="http://schemas.microsoft.com/office/drawing/2014/main" id="{30820EEA-FC92-421C-B900-58E0A839AD73}"/>
                  </a:ext>
                </a:extLst>
              </p:cNvPr>
              <p:cNvSpPr txBox="1"/>
              <p:nvPr/>
            </p:nvSpPr>
            <p:spPr>
              <a:xfrm>
                <a:off x="4634953" y="3726556"/>
                <a:ext cx="3230856" cy="420132"/>
              </a:xfrm>
              <a:prstGeom prst="rect">
                <a:avLst/>
              </a:prstGeom>
              <a:noFill/>
              <a:ln w="12700" cap="flat" cmpd="sng" algn="ctr">
                <a:noFill/>
                <a:prstDash val="solid"/>
                <a:round/>
                <a:headEnd type="none" w="med" len="med"/>
                <a:tailEnd type="arrow" w="med" len="med"/>
              </a:ln>
              <a:effectLst/>
            </p:spPr>
            <p:txBody>
              <a:bodyPr wrap="square" lIns="186494" tIns="149195" rIns="186494" bIns="149195" rtlCol="0">
                <a:spAutoFit/>
              </a:bodyPr>
              <a:lstStyle/>
              <a:p>
                <a:pPr defTabSz="932535">
                  <a:lnSpc>
                    <a:spcPct val="90000"/>
                  </a:lnSpc>
                  <a:spcAft>
                    <a:spcPts val="612"/>
                  </a:spcAft>
                  <a:defRPr/>
                </a:pPr>
                <a:r>
                  <a:rPr lang="en-US" sz="918" kern="0" dirty="0">
                    <a:solidFill>
                      <a:srgbClr val="1A1A1A"/>
                    </a:solidFill>
                    <a:latin typeface="Segoe UI Semilight" panose="020B0402040204020203" pitchFamily="34" charset="0"/>
                    <a:cs typeface="Segoe UI Semilight" panose="020B0402040204020203" pitchFamily="34" charset="0"/>
                  </a:rPr>
                  <a:t>9443 (HTTPS)</a:t>
                </a:r>
              </a:p>
            </p:txBody>
          </p:sp>
        </p:grpSp>
      </p:grpSp>
      <p:sp>
        <p:nvSpPr>
          <p:cNvPr id="50" name="Rectangle 49">
            <a:extLst>
              <a:ext uri="{FF2B5EF4-FFF2-40B4-BE49-F238E27FC236}">
                <a16:creationId xmlns:a16="http://schemas.microsoft.com/office/drawing/2014/main" id="{EB3BD79B-7047-4266-BB33-8837643BCB1D}"/>
              </a:ext>
            </a:extLst>
          </p:cNvPr>
          <p:cNvSpPr/>
          <p:nvPr/>
        </p:nvSpPr>
        <p:spPr>
          <a:xfrm>
            <a:off x="517388" y="6368074"/>
            <a:ext cx="12007637" cy="669988"/>
          </a:xfrm>
          <a:prstGeom prst="rect">
            <a:avLst/>
          </a:prstGeom>
        </p:spPr>
        <p:txBody>
          <a:bodyPr wrap="square">
            <a:spAutoFit/>
          </a:bodyPr>
          <a:lstStyle/>
          <a:p>
            <a:pPr defTabSz="634119">
              <a:defRPr/>
            </a:pPr>
            <a:r>
              <a:rPr lang="en-US" sz="1223" b="1">
                <a:solidFill>
                  <a:srgbClr val="1A1A1A"/>
                </a:solidFill>
                <a:latin typeface="Segoe UI"/>
              </a:rPr>
              <a:t>Documentation: </a:t>
            </a:r>
            <a:r>
              <a:rPr lang="en-US" sz="1223">
                <a:solidFill>
                  <a:srgbClr val="0D0D0D">
                    <a:lumMod val="50000"/>
                    <a:lumOff val="50000"/>
                  </a:srgbClr>
                </a:solidFill>
                <a:latin typeface="Segoe UI"/>
                <a:hlinkClick r:id="rId4"/>
              </a:rPr>
              <a:t>http://aka.ms/asr_vmware</a:t>
            </a:r>
            <a:r>
              <a:rPr lang="en-US" sz="1223">
                <a:solidFill>
                  <a:srgbClr val="0D0D0D">
                    <a:lumMod val="50000"/>
                    <a:lumOff val="50000"/>
                  </a:srgbClr>
                </a:solidFill>
                <a:latin typeface="Segoe UI"/>
              </a:rPr>
              <a:t> </a:t>
            </a:r>
          </a:p>
          <a:p>
            <a:pPr defTabSz="634119">
              <a:defRPr/>
            </a:pPr>
            <a:r>
              <a:rPr lang="en-US" sz="1223" b="1">
                <a:solidFill>
                  <a:srgbClr val="1A1A1A"/>
                </a:solidFill>
                <a:latin typeface="Segoe UI"/>
              </a:rPr>
              <a:t>Videos:</a:t>
            </a:r>
            <a:r>
              <a:rPr lang="en-US" sz="1223">
                <a:solidFill>
                  <a:srgbClr val="1A1A1A"/>
                </a:solidFill>
                <a:latin typeface="Segoe UI"/>
              </a:rPr>
              <a:t> </a:t>
            </a:r>
            <a:r>
              <a:rPr lang="en-US" sz="1223">
                <a:solidFill>
                  <a:srgbClr val="0D0D0D">
                    <a:lumMod val="50000"/>
                    <a:lumOff val="50000"/>
                  </a:srgbClr>
                </a:solidFill>
                <a:latin typeface="Segoe UI"/>
                <a:hlinkClick r:id="rId5"/>
              </a:rPr>
              <a:t>https://aka.ms/asr_videos</a:t>
            </a:r>
            <a:r>
              <a:rPr lang="en-US" sz="1223">
                <a:solidFill>
                  <a:srgbClr val="0D0D0D">
                    <a:lumMod val="50000"/>
                    <a:lumOff val="50000"/>
                  </a:srgbClr>
                </a:solidFill>
                <a:latin typeface="Segoe UI"/>
              </a:rPr>
              <a:t> </a:t>
            </a:r>
          </a:p>
          <a:p>
            <a:pPr defTabSz="634119">
              <a:defRPr/>
            </a:pPr>
            <a:endParaRPr lang="en-US" sz="1223">
              <a:solidFill>
                <a:srgbClr val="505050"/>
              </a:solidFill>
              <a:latin typeface="Segoe UI"/>
            </a:endParaRPr>
          </a:p>
        </p:txBody>
      </p:sp>
      <p:sp>
        <p:nvSpPr>
          <p:cNvPr id="51" name="Freeform 386">
            <a:extLst>
              <a:ext uri="{FF2B5EF4-FFF2-40B4-BE49-F238E27FC236}">
                <a16:creationId xmlns:a16="http://schemas.microsoft.com/office/drawing/2014/main" id="{6DAB8D35-9007-40EA-968D-228848AB395C}"/>
              </a:ext>
            </a:extLst>
          </p:cNvPr>
          <p:cNvSpPr>
            <a:spLocks/>
          </p:cNvSpPr>
          <p:nvPr/>
        </p:nvSpPr>
        <p:spPr bwMode="auto">
          <a:xfrm>
            <a:off x="413065" y="6418259"/>
            <a:ext cx="157838" cy="342878"/>
          </a:xfrm>
          <a:custGeom>
            <a:avLst/>
            <a:gdLst>
              <a:gd name="T0" fmla="*/ 58 w 58"/>
              <a:gd name="T1" fmla="*/ 120 h 120"/>
              <a:gd name="T2" fmla="*/ 28 w 58"/>
              <a:gd name="T3" fmla="*/ 101 h 120"/>
              <a:gd name="T4" fmla="*/ 0 w 58"/>
              <a:gd name="T5" fmla="*/ 120 h 120"/>
              <a:gd name="T6" fmla="*/ 0 w 58"/>
              <a:gd name="T7" fmla="*/ 0 h 120"/>
              <a:gd name="T8" fmla="*/ 58 w 58"/>
              <a:gd name="T9" fmla="*/ 0 h 120"/>
              <a:gd name="T10" fmla="*/ 58 w 58"/>
              <a:gd name="T11" fmla="*/ 120 h 120"/>
            </a:gdLst>
            <a:ahLst/>
            <a:cxnLst>
              <a:cxn ang="0">
                <a:pos x="T0" y="T1"/>
              </a:cxn>
              <a:cxn ang="0">
                <a:pos x="T2" y="T3"/>
              </a:cxn>
              <a:cxn ang="0">
                <a:pos x="T4" y="T5"/>
              </a:cxn>
              <a:cxn ang="0">
                <a:pos x="T6" y="T7"/>
              </a:cxn>
              <a:cxn ang="0">
                <a:pos x="T8" y="T9"/>
              </a:cxn>
              <a:cxn ang="0">
                <a:pos x="T10" y="T11"/>
              </a:cxn>
            </a:cxnLst>
            <a:rect l="0" t="0" r="r" b="b"/>
            <a:pathLst>
              <a:path w="58" h="120">
                <a:moveTo>
                  <a:pt x="58" y="120"/>
                </a:moveTo>
                <a:lnTo>
                  <a:pt x="28" y="101"/>
                </a:lnTo>
                <a:lnTo>
                  <a:pt x="0" y="120"/>
                </a:lnTo>
                <a:lnTo>
                  <a:pt x="0" y="0"/>
                </a:lnTo>
                <a:lnTo>
                  <a:pt x="58" y="0"/>
                </a:lnTo>
                <a:lnTo>
                  <a:pt x="58" y="120"/>
                </a:lnTo>
                <a:close/>
              </a:path>
            </a:pathLst>
          </a:custGeom>
          <a:solidFill>
            <a:srgbClr val="FFFF00"/>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FFFF00"/>
              </a:solidFill>
              <a:latin typeface="Segoe UI"/>
            </a:endParaRPr>
          </a:p>
        </p:txBody>
      </p:sp>
      <p:pic>
        <p:nvPicPr>
          <p:cNvPr id="52" name="Picture 51">
            <a:extLst>
              <a:ext uri="{FF2B5EF4-FFF2-40B4-BE49-F238E27FC236}">
                <a16:creationId xmlns:a16="http://schemas.microsoft.com/office/drawing/2014/main" id="{966D2645-9720-4EE1-93A7-2B43143E5009}"/>
              </a:ext>
            </a:extLst>
          </p:cNvPr>
          <p:cNvPicPr>
            <a:picLocks noChangeAspect="1"/>
          </p:cNvPicPr>
          <p:nvPr/>
        </p:nvPicPr>
        <p:blipFill>
          <a:blip r:embed="rId6"/>
          <a:stretch>
            <a:fillRect/>
          </a:stretch>
        </p:blipFill>
        <p:spPr>
          <a:xfrm>
            <a:off x="8413761" y="1926791"/>
            <a:ext cx="3925002" cy="2194941"/>
          </a:xfrm>
          <a:prstGeom prst="rect">
            <a:avLst/>
          </a:prstGeom>
        </p:spPr>
      </p:pic>
      <p:grpSp>
        <p:nvGrpSpPr>
          <p:cNvPr id="53" name="Group 52">
            <a:extLst>
              <a:ext uri="{FF2B5EF4-FFF2-40B4-BE49-F238E27FC236}">
                <a16:creationId xmlns:a16="http://schemas.microsoft.com/office/drawing/2014/main" id="{2F69E1A3-FBB7-47A8-809E-D0AB4271A838}"/>
              </a:ext>
            </a:extLst>
          </p:cNvPr>
          <p:cNvGrpSpPr/>
          <p:nvPr/>
        </p:nvGrpSpPr>
        <p:grpSpPr>
          <a:xfrm>
            <a:off x="5135997" y="2182428"/>
            <a:ext cx="3277762" cy="2791161"/>
            <a:chOff x="5034884" y="2139829"/>
            <a:chExt cx="3213784" cy="2736681"/>
          </a:xfrm>
        </p:grpSpPr>
        <p:grpSp>
          <p:nvGrpSpPr>
            <p:cNvPr id="54" name="Group 53">
              <a:extLst>
                <a:ext uri="{FF2B5EF4-FFF2-40B4-BE49-F238E27FC236}">
                  <a16:creationId xmlns:a16="http://schemas.microsoft.com/office/drawing/2014/main" id="{C4AAEB7E-6922-429C-B6B3-3294AFDC6F44}"/>
                </a:ext>
              </a:extLst>
            </p:cNvPr>
            <p:cNvGrpSpPr/>
            <p:nvPr/>
          </p:nvGrpSpPr>
          <p:grpSpPr>
            <a:xfrm>
              <a:off x="5034884" y="3345574"/>
              <a:ext cx="3213784" cy="1530936"/>
              <a:chOff x="4827441" y="3646622"/>
              <a:chExt cx="3214240" cy="1531153"/>
            </a:xfrm>
          </p:grpSpPr>
          <p:sp>
            <p:nvSpPr>
              <p:cNvPr id="56" name="TextBox 55">
                <a:extLst>
                  <a:ext uri="{FF2B5EF4-FFF2-40B4-BE49-F238E27FC236}">
                    <a16:creationId xmlns:a16="http://schemas.microsoft.com/office/drawing/2014/main" id="{B1D3B03B-0FDD-457C-8E2E-120B47EB0131}"/>
                  </a:ext>
                </a:extLst>
              </p:cNvPr>
              <p:cNvSpPr txBox="1"/>
              <p:nvPr/>
            </p:nvSpPr>
            <p:spPr>
              <a:xfrm>
                <a:off x="4827441" y="4160558"/>
                <a:ext cx="3214240" cy="1017217"/>
              </a:xfrm>
              <a:prstGeom prst="rect">
                <a:avLst/>
              </a:prstGeom>
              <a:noFill/>
            </p:spPr>
            <p:txBody>
              <a:bodyPr wrap="square" lIns="0" tIns="0" rIns="0" bIns="0" rtlCol="0">
                <a:spAutoFit/>
              </a:bodyPr>
              <a:lstStyle/>
              <a:p>
                <a:pPr algn="ctr" defTabSz="950895">
                  <a:lnSpc>
                    <a:spcPct val="90000"/>
                  </a:lnSpc>
                  <a:defRPr/>
                </a:pPr>
                <a:r>
                  <a:rPr lang="en-US" sz="2040" kern="0" spc="-53" dirty="0">
                    <a:solidFill>
                      <a:srgbClr val="1A1A1A"/>
                    </a:solidFill>
                    <a:latin typeface="Segoe UI Semilight" panose="020B0402040204020203" pitchFamily="34" charset="0"/>
                    <a:cs typeface="Segoe UI Semilight" panose="020B0402040204020203" pitchFamily="34" charset="0"/>
                  </a:rPr>
                  <a:t>Data Channel</a:t>
                </a:r>
              </a:p>
              <a:p>
                <a:pPr algn="ctr" defTabSz="950895">
                  <a:lnSpc>
                    <a:spcPct val="90000"/>
                  </a:lnSpc>
                  <a:defRPr/>
                </a:pPr>
                <a:endParaRPr lang="en-US" sz="2040" kern="0" spc="-53" dirty="0">
                  <a:solidFill>
                    <a:srgbClr val="505050"/>
                  </a:solidFill>
                  <a:latin typeface="Segoe UI Semilight" panose="020B0402040204020203" pitchFamily="34" charset="0"/>
                  <a:cs typeface="Segoe UI Semilight" panose="020B0402040204020203" pitchFamily="34" charset="0"/>
                </a:endParaRPr>
              </a:p>
              <a:p>
                <a:pPr algn="ctr" defTabSz="950895">
                  <a:lnSpc>
                    <a:spcPct val="90000"/>
                  </a:lnSpc>
                  <a:defRPr/>
                </a:pPr>
                <a:r>
                  <a:rPr lang="en-US" sz="1632" kern="0" spc="-53" dirty="0">
                    <a:solidFill>
                      <a:srgbClr val="1A1A1A"/>
                    </a:solidFill>
                    <a:latin typeface="Segoe UI Semilight" panose="020B0402040204020203" pitchFamily="34" charset="0"/>
                    <a:cs typeface="Segoe UI Semilight" panose="020B0402040204020203" pitchFamily="34" charset="0"/>
                  </a:rPr>
                  <a:t>Public Internet or ExpressRoute with Public Peering</a:t>
                </a:r>
                <a:endParaRPr lang="en-US" sz="1632" kern="0" spc="-53" baseline="-25000" dirty="0">
                  <a:solidFill>
                    <a:srgbClr val="1A1A1A"/>
                  </a:solidFill>
                  <a:latin typeface="Segoe UI Semilight" panose="020B0402040204020203" pitchFamily="34" charset="0"/>
                  <a:cs typeface="Segoe UI Semilight" panose="020B0402040204020203" pitchFamily="34" charset="0"/>
                </a:endParaRPr>
              </a:p>
            </p:txBody>
          </p:sp>
          <p:grpSp>
            <p:nvGrpSpPr>
              <p:cNvPr id="57" name="Group 56">
                <a:extLst>
                  <a:ext uri="{FF2B5EF4-FFF2-40B4-BE49-F238E27FC236}">
                    <a16:creationId xmlns:a16="http://schemas.microsoft.com/office/drawing/2014/main" id="{EBF47769-A0F0-4FC5-84C0-3A2A3BC5CB82}"/>
                  </a:ext>
                </a:extLst>
              </p:cNvPr>
              <p:cNvGrpSpPr/>
              <p:nvPr/>
            </p:nvGrpSpPr>
            <p:grpSpPr>
              <a:xfrm>
                <a:off x="4861364" y="3646622"/>
                <a:ext cx="2728473" cy="489391"/>
                <a:chOff x="4861364" y="3646622"/>
                <a:chExt cx="2728473" cy="489391"/>
              </a:xfrm>
            </p:grpSpPr>
            <p:cxnSp>
              <p:nvCxnSpPr>
                <p:cNvPr id="58" name="Straight Arrow Connector 57">
                  <a:extLst>
                    <a:ext uri="{FF2B5EF4-FFF2-40B4-BE49-F238E27FC236}">
                      <a16:creationId xmlns:a16="http://schemas.microsoft.com/office/drawing/2014/main" id="{2159208A-EFB4-4A58-9CD5-665EC8F76805}"/>
                    </a:ext>
                  </a:extLst>
                </p:cNvPr>
                <p:cNvCxnSpPr/>
                <p:nvPr/>
              </p:nvCxnSpPr>
              <p:spPr>
                <a:xfrm>
                  <a:off x="5075237" y="4030662"/>
                  <a:ext cx="2514600" cy="0"/>
                </a:xfrm>
                <a:prstGeom prst="straightConnector1">
                  <a:avLst/>
                </a:prstGeom>
                <a:noFill/>
                <a:ln w="12700" cap="flat" cmpd="sng" algn="ctr">
                  <a:solidFill>
                    <a:schemeClr val="tx2"/>
                  </a:solidFill>
                  <a:prstDash val="solid"/>
                  <a:round/>
                  <a:headEnd type="none" w="med" len="med"/>
                  <a:tailEnd type="arrow" w="med" len="med"/>
                </a:ln>
                <a:effectLst/>
              </p:spPr>
            </p:cxnSp>
            <p:sp>
              <p:nvSpPr>
                <p:cNvPr id="59" name="TextBox 58">
                  <a:extLst>
                    <a:ext uri="{FF2B5EF4-FFF2-40B4-BE49-F238E27FC236}">
                      <a16:creationId xmlns:a16="http://schemas.microsoft.com/office/drawing/2014/main" id="{C7203393-B0CF-47E4-BFD4-C8905BFC38AE}"/>
                    </a:ext>
                  </a:extLst>
                </p:cNvPr>
                <p:cNvSpPr txBox="1"/>
                <p:nvPr/>
              </p:nvSpPr>
              <p:spPr>
                <a:xfrm>
                  <a:off x="4861364" y="3646622"/>
                  <a:ext cx="2153234" cy="489391"/>
                </a:xfrm>
                <a:prstGeom prst="rect">
                  <a:avLst/>
                </a:prstGeom>
                <a:noFill/>
              </p:spPr>
              <p:txBody>
                <a:bodyPr wrap="square" lIns="186494" tIns="149195" rIns="186494" bIns="149195" rtlCol="0">
                  <a:spAutoFit/>
                </a:bodyPr>
                <a:lstStyle/>
                <a:p>
                  <a:pPr defTabSz="932535">
                    <a:lnSpc>
                      <a:spcPct val="90000"/>
                    </a:lnSpc>
                    <a:spcAft>
                      <a:spcPts val="612"/>
                    </a:spcAft>
                    <a:defRPr/>
                  </a:pPr>
                  <a:r>
                    <a:rPr lang="en-US" sz="1428" kern="0" dirty="0">
                      <a:solidFill>
                        <a:srgbClr val="1A1A1A"/>
                      </a:solidFill>
                      <a:latin typeface="Segoe UI Semilight" panose="020B0402040204020203" pitchFamily="34" charset="0"/>
                      <a:cs typeface="Segoe UI Semilight" panose="020B0402040204020203" pitchFamily="34" charset="0"/>
                    </a:rPr>
                    <a:t>443 (HTTPS)</a:t>
                  </a:r>
                </a:p>
              </p:txBody>
            </p:sp>
          </p:grpSp>
        </p:grpSp>
        <p:pic>
          <p:nvPicPr>
            <p:cNvPr id="55" name="Picture 2" descr="Image result for azure site recovery transparent icon">
              <a:extLst>
                <a:ext uri="{FF2B5EF4-FFF2-40B4-BE49-F238E27FC236}">
                  <a16:creationId xmlns:a16="http://schemas.microsoft.com/office/drawing/2014/main" id="{447CF37E-33BB-4A19-9AA8-CEC280B5335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291167" y="2139829"/>
              <a:ext cx="2402277" cy="1261195"/>
            </a:xfrm>
            <a:prstGeom prst="rect">
              <a:avLst/>
            </a:prstGeom>
            <a:noFill/>
            <a:extLst>
              <a:ext uri="{909E8E84-426E-40DD-AFC4-6F175D3DCCD1}">
                <a14:hiddenFill xmlns:a14="http://schemas.microsoft.com/office/drawing/2010/main">
                  <a:solidFill>
                    <a:srgbClr val="FFFFFF"/>
                  </a:solidFill>
                </a14:hiddenFill>
              </a:ext>
            </a:extLst>
          </p:spPr>
        </p:pic>
      </p:grpSp>
      <p:sp>
        <p:nvSpPr>
          <p:cNvPr id="60" name="TextBox 179">
            <a:extLst>
              <a:ext uri="{FF2B5EF4-FFF2-40B4-BE49-F238E27FC236}">
                <a16:creationId xmlns:a16="http://schemas.microsoft.com/office/drawing/2014/main" id="{7CA89004-1978-4D0D-A5A4-C59BEF3A8785}"/>
              </a:ext>
            </a:extLst>
          </p:cNvPr>
          <p:cNvSpPr txBox="1"/>
          <p:nvPr/>
        </p:nvSpPr>
        <p:spPr>
          <a:xfrm>
            <a:off x="8732979" y="3298968"/>
            <a:ext cx="3286566" cy="762245"/>
          </a:xfrm>
          <a:prstGeom prst="rect">
            <a:avLst/>
          </a:prstGeom>
          <a:noFill/>
          <a:ln>
            <a:noFill/>
          </a:ln>
        </p:spPr>
        <p:txBody>
          <a:bodyPr wrap="none" lIns="186388" tIns="149110" rIns="186388" bIns="149110" rtlCol="0">
            <a:spAutoFit/>
          </a:bodyPr>
          <a:lstStyle/>
          <a:p>
            <a:pPr algn="ctr" defTabSz="949951">
              <a:lnSpc>
                <a:spcPct val="90000"/>
              </a:lnSpc>
              <a:spcAft>
                <a:spcPts val="612"/>
              </a:spcAft>
              <a:defRPr/>
            </a:pPr>
            <a:r>
              <a:rPr lang="en-US" sz="3264" kern="0" dirty="0">
                <a:solidFill>
                  <a:srgbClr val="1A1A1A"/>
                </a:solidFill>
                <a:latin typeface="Segoe UI Semilight" panose="020B0402040204020203" pitchFamily="34" charset="0"/>
                <a:cs typeface="Segoe UI Semilight" panose="020B0402040204020203" pitchFamily="34" charset="0"/>
              </a:rPr>
              <a:t>Microsoft Azure</a:t>
            </a:r>
          </a:p>
        </p:txBody>
      </p:sp>
      <p:pic>
        <p:nvPicPr>
          <p:cNvPr id="75" name="Picture 74">
            <a:extLst>
              <a:ext uri="{FF2B5EF4-FFF2-40B4-BE49-F238E27FC236}">
                <a16:creationId xmlns:a16="http://schemas.microsoft.com/office/drawing/2014/main" id="{4DDAC625-FE8D-44C8-838C-C9978DBA5C7B}"/>
              </a:ext>
            </a:extLst>
          </p:cNvPr>
          <p:cNvPicPr>
            <a:picLocks noChangeAspect="1"/>
          </p:cNvPicPr>
          <p:nvPr/>
        </p:nvPicPr>
        <p:blipFill>
          <a:blip r:embed="rId8"/>
          <a:stretch>
            <a:fillRect/>
          </a:stretch>
        </p:blipFill>
        <p:spPr>
          <a:xfrm>
            <a:off x="1202435" y="2363997"/>
            <a:ext cx="489588" cy="1086295"/>
          </a:xfrm>
          <a:prstGeom prst="rect">
            <a:avLst/>
          </a:prstGeom>
          <a:ln>
            <a:solidFill>
              <a:srgbClr val="00B0F0"/>
            </a:solidFill>
          </a:ln>
        </p:spPr>
      </p:pic>
      <p:grpSp>
        <p:nvGrpSpPr>
          <p:cNvPr id="76" name="Group 75">
            <a:extLst>
              <a:ext uri="{FF2B5EF4-FFF2-40B4-BE49-F238E27FC236}">
                <a16:creationId xmlns:a16="http://schemas.microsoft.com/office/drawing/2014/main" id="{B889C733-5FC8-414F-A4C2-68BEE6FE9F2C}"/>
              </a:ext>
            </a:extLst>
          </p:cNvPr>
          <p:cNvGrpSpPr/>
          <p:nvPr/>
        </p:nvGrpSpPr>
        <p:grpSpPr>
          <a:xfrm>
            <a:off x="1026312" y="1262174"/>
            <a:ext cx="1838113" cy="1678341"/>
            <a:chOff x="2265016" y="1564128"/>
            <a:chExt cx="1430314" cy="1324558"/>
          </a:xfrm>
        </p:grpSpPr>
        <p:grpSp>
          <p:nvGrpSpPr>
            <p:cNvPr id="77" name="Group 76">
              <a:extLst>
                <a:ext uri="{FF2B5EF4-FFF2-40B4-BE49-F238E27FC236}">
                  <a16:creationId xmlns:a16="http://schemas.microsoft.com/office/drawing/2014/main" id="{C71760C1-D6C3-4DA7-B3BD-32F5BD3E6B2F}"/>
                </a:ext>
              </a:extLst>
            </p:cNvPr>
            <p:cNvGrpSpPr/>
            <p:nvPr/>
          </p:nvGrpSpPr>
          <p:grpSpPr>
            <a:xfrm>
              <a:off x="2265016" y="1564128"/>
              <a:ext cx="386176" cy="840227"/>
              <a:chOff x="1257164" y="2481571"/>
              <a:chExt cx="386230" cy="840346"/>
            </a:xfrm>
          </p:grpSpPr>
          <p:pic>
            <p:nvPicPr>
              <p:cNvPr id="85" name="Picture 84">
                <a:extLst>
                  <a:ext uri="{FF2B5EF4-FFF2-40B4-BE49-F238E27FC236}">
                    <a16:creationId xmlns:a16="http://schemas.microsoft.com/office/drawing/2014/main" id="{6E2C558C-D555-4861-AF9D-77FCD98B7AA3}"/>
                  </a:ext>
                </a:extLst>
              </p:cNvPr>
              <p:cNvPicPr>
                <a:picLocks noChangeAspect="1"/>
              </p:cNvPicPr>
              <p:nvPr/>
            </p:nvPicPr>
            <p:blipFill>
              <a:blip r:embed="rId9"/>
              <a:stretch>
                <a:fillRect/>
              </a:stretch>
            </p:blipFill>
            <p:spPr>
              <a:xfrm>
                <a:off x="1268554" y="2910378"/>
                <a:ext cx="374840" cy="411539"/>
              </a:xfrm>
              <a:prstGeom prst="rect">
                <a:avLst/>
              </a:prstGeom>
            </p:spPr>
          </p:pic>
          <p:pic>
            <p:nvPicPr>
              <p:cNvPr id="86" name="Picture 85">
                <a:extLst>
                  <a:ext uri="{FF2B5EF4-FFF2-40B4-BE49-F238E27FC236}">
                    <a16:creationId xmlns:a16="http://schemas.microsoft.com/office/drawing/2014/main" id="{4323B58B-A769-465D-95FE-AE42341CFC7D}"/>
                  </a:ext>
                </a:extLst>
              </p:cNvPr>
              <p:cNvPicPr>
                <a:picLocks noChangeAspect="1"/>
              </p:cNvPicPr>
              <p:nvPr/>
            </p:nvPicPr>
            <p:blipFill>
              <a:blip r:embed="rId10"/>
              <a:stretch>
                <a:fillRect/>
              </a:stretch>
            </p:blipFill>
            <p:spPr>
              <a:xfrm>
                <a:off x="1257164" y="2481571"/>
                <a:ext cx="376044" cy="414346"/>
              </a:xfrm>
              <a:prstGeom prst="rect">
                <a:avLst/>
              </a:prstGeom>
            </p:spPr>
          </p:pic>
        </p:grpSp>
        <p:grpSp>
          <p:nvGrpSpPr>
            <p:cNvPr id="78" name="Group 77">
              <a:extLst>
                <a:ext uri="{FF2B5EF4-FFF2-40B4-BE49-F238E27FC236}">
                  <a16:creationId xmlns:a16="http://schemas.microsoft.com/office/drawing/2014/main" id="{99E1E077-F84F-459E-8B4C-AE778D9E3328}"/>
                </a:ext>
              </a:extLst>
            </p:cNvPr>
            <p:cNvGrpSpPr/>
            <p:nvPr/>
          </p:nvGrpSpPr>
          <p:grpSpPr>
            <a:xfrm>
              <a:off x="2841921" y="2355319"/>
              <a:ext cx="853409" cy="533367"/>
              <a:chOff x="2841921" y="2355319"/>
              <a:chExt cx="853409" cy="533367"/>
            </a:xfrm>
          </p:grpSpPr>
          <p:pic>
            <p:nvPicPr>
              <p:cNvPr id="79" name="Picture 78">
                <a:extLst>
                  <a:ext uri="{FF2B5EF4-FFF2-40B4-BE49-F238E27FC236}">
                    <a16:creationId xmlns:a16="http://schemas.microsoft.com/office/drawing/2014/main" id="{F1378419-0D92-4AFA-9032-9FC418181F29}"/>
                  </a:ext>
                </a:extLst>
              </p:cNvPr>
              <p:cNvPicPr>
                <a:picLocks noChangeAspect="1"/>
              </p:cNvPicPr>
              <p:nvPr/>
            </p:nvPicPr>
            <p:blipFill>
              <a:blip r:embed="rId11"/>
              <a:stretch>
                <a:fillRect/>
              </a:stretch>
            </p:blipFill>
            <p:spPr>
              <a:xfrm>
                <a:off x="2841921" y="2654147"/>
                <a:ext cx="238933" cy="232297"/>
              </a:xfrm>
              <a:prstGeom prst="rect">
                <a:avLst/>
              </a:prstGeom>
            </p:spPr>
          </p:pic>
          <p:pic>
            <p:nvPicPr>
              <p:cNvPr id="80" name="Picture 79">
                <a:extLst>
                  <a:ext uri="{FF2B5EF4-FFF2-40B4-BE49-F238E27FC236}">
                    <a16:creationId xmlns:a16="http://schemas.microsoft.com/office/drawing/2014/main" id="{FE4250B3-D822-44A4-8473-8EDBE177AE22}"/>
                  </a:ext>
                </a:extLst>
              </p:cNvPr>
              <p:cNvPicPr>
                <a:picLocks noChangeAspect="1"/>
              </p:cNvPicPr>
              <p:nvPr/>
            </p:nvPicPr>
            <p:blipFill>
              <a:blip r:embed="rId11"/>
              <a:stretch>
                <a:fillRect/>
              </a:stretch>
            </p:blipFill>
            <p:spPr>
              <a:xfrm>
                <a:off x="2843811" y="2357559"/>
                <a:ext cx="238933" cy="232297"/>
              </a:xfrm>
              <a:prstGeom prst="rect">
                <a:avLst/>
              </a:prstGeom>
            </p:spPr>
          </p:pic>
          <p:pic>
            <p:nvPicPr>
              <p:cNvPr id="81" name="Picture 80">
                <a:extLst>
                  <a:ext uri="{FF2B5EF4-FFF2-40B4-BE49-F238E27FC236}">
                    <a16:creationId xmlns:a16="http://schemas.microsoft.com/office/drawing/2014/main" id="{D93083AC-2F22-41BA-85EB-75C68C2109D8}"/>
                  </a:ext>
                </a:extLst>
              </p:cNvPr>
              <p:cNvPicPr>
                <a:picLocks noChangeAspect="1"/>
              </p:cNvPicPr>
              <p:nvPr/>
            </p:nvPicPr>
            <p:blipFill>
              <a:blip r:embed="rId11"/>
              <a:stretch>
                <a:fillRect/>
              </a:stretch>
            </p:blipFill>
            <p:spPr>
              <a:xfrm>
                <a:off x="3149159" y="2656389"/>
                <a:ext cx="238933" cy="232297"/>
              </a:xfrm>
              <a:prstGeom prst="rect">
                <a:avLst/>
              </a:prstGeom>
            </p:spPr>
          </p:pic>
          <p:pic>
            <p:nvPicPr>
              <p:cNvPr id="82" name="Picture 81">
                <a:extLst>
                  <a:ext uri="{FF2B5EF4-FFF2-40B4-BE49-F238E27FC236}">
                    <a16:creationId xmlns:a16="http://schemas.microsoft.com/office/drawing/2014/main" id="{65FD2585-69A7-46A9-9B82-9FDB0379B82D}"/>
                  </a:ext>
                </a:extLst>
              </p:cNvPr>
              <p:cNvPicPr>
                <a:picLocks noChangeAspect="1"/>
              </p:cNvPicPr>
              <p:nvPr/>
            </p:nvPicPr>
            <p:blipFill>
              <a:blip r:embed="rId11"/>
              <a:stretch>
                <a:fillRect/>
              </a:stretch>
            </p:blipFill>
            <p:spPr>
              <a:xfrm>
                <a:off x="3151049" y="2359801"/>
                <a:ext cx="238933" cy="232297"/>
              </a:xfrm>
              <a:prstGeom prst="rect">
                <a:avLst/>
              </a:prstGeom>
            </p:spPr>
          </p:pic>
          <p:pic>
            <p:nvPicPr>
              <p:cNvPr id="83" name="Picture 82">
                <a:extLst>
                  <a:ext uri="{FF2B5EF4-FFF2-40B4-BE49-F238E27FC236}">
                    <a16:creationId xmlns:a16="http://schemas.microsoft.com/office/drawing/2014/main" id="{324C0704-6AC1-48A2-BDC0-257579281169}"/>
                  </a:ext>
                </a:extLst>
              </p:cNvPr>
              <p:cNvPicPr>
                <a:picLocks noChangeAspect="1"/>
              </p:cNvPicPr>
              <p:nvPr/>
            </p:nvPicPr>
            <p:blipFill>
              <a:blip r:embed="rId11"/>
              <a:stretch>
                <a:fillRect/>
              </a:stretch>
            </p:blipFill>
            <p:spPr>
              <a:xfrm>
                <a:off x="3454507" y="2651907"/>
                <a:ext cx="238933" cy="232297"/>
              </a:xfrm>
              <a:prstGeom prst="rect">
                <a:avLst/>
              </a:prstGeom>
            </p:spPr>
          </p:pic>
          <p:pic>
            <p:nvPicPr>
              <p:cNvPr id="84" name="Picture 83">
                <a:extLst>
                  <a:ext uri="{FF2B5EF4-FFF2-40B4-BE49-F238E27FC236}">
                    <a16:creationId xmlns:a16="http://schemas.microsoft.com/office/drawing/2014/main" id="{5ACC6F8E-86AF-4B59-B806-532A18248D6D}"/>
                  </a:ext>
                </a:extLst>
              </p:cNvPr>
              <p:cNvPicPr>
                <a:picLocks noChangeAspect="1"/>
              </p:cNvPicPr>
              <p:nvPr/>
            </p:nvPicPr>
            <p:blipFill>
              <a:blip r:embed="rId11"/>
              <a:stretch>
                <a:fillRect/>
              </a:stretch>
            </p:blipFill>
            <p:spPr>
              <a:xfrm>
                <a:off x="3456397" y="2355319"/>
                <a:ext cx="238933" cy="232297"/>
              </a:xfrm>
              <a:prstGeom prst="rect">
                <a:avLst/>
              </a:prstGeom>
            </p:spPr>
          </p:pic>
        </p:grpSp>
      </p:grpSp>
      <p:grpSp>
        <p:nvGrpSpPr>
          <p:cNvPr id="2049" name="Group 2048">
            <a:extLst>
              <a:ext uri="{FF2B5EF4-FFF2-40B4-BE49-F238E27FC236}">
                <a16:creationId xmlns:a16="http://schemas.microsoft.com/office/drawing/2014/main" id="{258969B0-B677-4BA8-9BA4-9424B7DD867B}"/>
              </a:ext>
            </a:extLst>
          </p:cNvPr>
          <p:cNvGrpSpPr/>
          <p:nvPr/>
        </p:nvGrpSpPr>
        <p:grpSpPr>
          <a:xfrm>
            <a:off x="2653922" y="2031199"/>
            <a:ext cx="7203997" cy="4086678"/>
            <a:chOff x="2601256" y="1991552"/>
            <a:chExt cx="7063383" cy="4006911"/>
          </a:xfrm>
        </p:grpSpPr>
        <p:grpSp>
          <p:nvGrpSpPr>
            <p:cNvPr id="28" name="Group 27">
              <a:extLst>
                <a:ext uri="{FF2B5EF4-FFF2-40B4-BE49-F238E27FC236}">
                  <a16:creationId xmlns:a16="http://schemas.microsoft.com/office/drawing/2014/main" id="{11EBCC18-78CB-4334-85B3-93011B25FEA0}"/>
                </a:ext>
              </a:extLst>
            </p:cNvPr>
            <p:cNvGrpSpPr/>
            <p:nvPr/>
          </p:nvGrpSpPr>
          <p:grpSpPr>
            <a:xfrm>
              <a:off x="7395272" y="5417022"/>
              <a:ext cx="2269367" cy="581441"/>
              <a:chOff x="9499030" y="5941207"/>
              <a:chExt cx="2269689" cy="581524"/>
            </a:xfrm>
          </p:grpSpPr>
          <p:sp>
            <p:nvSpPr>
              <p:cNvPr id="29" name="TextBox 28">
                <a:extLst>
                  <a:ext uri="{FF2B5EF4-FFF2-40B4-BE49-F238E27FC236}">
                    <a16:creationId xmlns:a16="http://schemas.microsoft.com/office/drawing/2014/main" id="{BC3F97F8-8048-48B1-A626-EADC594E6244}"/>
                  </a:ext>
                </a:extLst>
              </p:cNvPr>
              <p:cNvSpPr txBox="1"/>
              <p:nvPr/>
            </p:nvSpPr>
            <p:spPr>
              <a:xfrm>
                <a:off x="9979196" y="5941207"/>
                <a:ext cx="1789523" cy="581524"/>
              </a:xfrm>
              <a:prstGeom prst="rect">
                <a:avLst/>
              </a:prstGeom>
              <a:noFill/>
            </p:spPr>
            <p:txBody>
              <a:bodyPr wrap="square" lIns="0" tIns="0" rIns="0" bIns="0" rtlCol="0">
                <a:spAutoFit/>
              </a:bodyPr>
              <a:lstStyle/>
              <a:p>
                <a:pPr defTabSz="950895">
                  <a:lnSpc>
                    <a:spcPct val="90000"/>
                  </a:lnSpc>
                  <a:defRPr/>
                </a:pPr>
                <a:r>
                  <a:rPr lang="en-US" b="1" dirty="0">
                    <a:solidFill>
                      <a:srgbClr val="1A1A1A"/>
                    </a:solidFill>
                    <a:latin typeface="Segoe UI Semilight" panose="020B0402040204020203" pitchFamily="34" charset="0"/>
                    <a:cs typeface="Segoe UI Semilight" panose="020B0402040204020203" pitchFamily="34" charset="0"/>
                  </a:rPr>
                  <a:t>Mobility Service  </a:t>
                </a:r>
                <a:r>
                  <a:rPr lang="en-US" sz="1199" dirty="0">
                    <a:gradFill>
                      <a:gsLst>
                        <a:gs pos="2917">
                          <a:srgbClr val="505050"/>
                        </a:gs>
                        <a:gs pos="30000">
                          <a:srgbClr val="505050"/>
                        </a:gs>
                      </a:gsLst>
                      <a:lin ang="5400000" scaled="0"/>
                    </a:gradFill>
                    <a:latin typeface="Segoe UI"/>
                  </a:rPr>
                  <a:t>Captures all data writes from memory</a:t>
                </a:r>
              </a:p>
            </p:txBody>
          </p:sp>
          <p:pic>
            <p:nvPicPr>
              <p:cNvPr id="30" name="Picture 29">
                <a:extLst>
                  <a:ext uri="{FF2B5EF4-FFF2-40B4-BE49-F238E27FC236}">
                    <a16:creationId xmlns:a16="http://schemas.microsoft.com/office/drawing/2014/main" id="{18CD5568-7D55-446E-93C1-26CDDBE63653}"/>
                  </a:ext>
                </a:extLst>
              </p:cNvPr>
              <p:cNvPicPr>
                <a:picLocks noChangeAspect="1"/>
              </p:cNvPicPr>
              <p:nvPr/>
            </p:nvPicPr>
            <p:blipFill>
              <a:blip r:embed="rId12"/>
              <a:stretch>
                <a:fillRect/>
              </a:stretch>
            </p:blipFill>
            <p:spPr>
              <a:xfrm>
                <a:off x="9499030" y="6005778"/>
                <a:ext cx="425196" cy="383097"/>
              </a:xfrm>
              <a:prstGeom prst="rect">
                <a:avLst/>
              </a:prstGeom>
            </p:spPr>
          </p:pic>
        </p:grpSp>
        <p:pic>
          <p:nvPicPr>
            <p:cNvPr id="88" name="Picture 87">
              <a:extLst>
                <a:ext uri="{FF2B5EF4-FFF2-40B4-BE49-F238E27FC236}">
                  <a16:creationId xmlns:a16="http://schemas.microsoft.com/office/drawing/2014/main" id="{433BAB41-54FC-42FE-A131-97240515A06D}"/>
                </a:ext>
              </a:extLst>
            </p:cNvPr>
            <p:cNvPicPr>
              <a:picLocks noChangeAspect="1"/>
            </p:cNvPicPr>
            <p:nvPr/>
          </p:nvPicPr>
          <p:blipFill>
            <a:blip r:embed="rId13"/>
            <a:stretch>
              <a:fillRect/>
            </a:stretch>
          </p:blipFill>
          <p:spPr>
            <a:xfrm>
              <a:off x="2601256" y="1991552"/>
              <a:ext cx="476392" cy="424507"/>
            </a:xfrm>
            <a:prstGeom prst="rect">
              <a:avLst/>
            </a:prstGeom>
          </p:spPr>
        </p:pic>
      </p:grpSp>
      <p:grpSp>
        <p:nvGrpSpPr>
          <p:cNvPr id="2048" name="Group 2047">
            <a:extLst>
              <a:ext uri="{FF2B5EF4-FFF2-40B4-BE49-F238E27FC236}">
                <a16:creationId xmlns:a16="http://schemas.microsoft.com/office/drawing/2014/main" id="{B4B692D2-14B8-4EBB-82CA-02C21A07EBF5}"/>
              </a:ext>
            </a:extLst>
          </p:cNvPr>
          <p:cNvGrpSpPr/>
          <p:nvPr/>
        </p:nvGrpSpPr>
        <p:grpSpPr>
          <a:xfrm>
            <a:off x="564916" y="1713227"/>
            <a:ext cx="6270555" cy="4573885"/>
            <a:chOff x="553025" y="1679787"/>
            <a:chExt cx="6148161" cy="4484608"/>
          </a:xfrm>
        </p:grpSpPr>
        <p:sp>
          <p:nvSpPr>
            <p:cNvPr id="20" name="TextBox 19">
              <a:extLst>
                <a:ext uri="{FF2B5EF4-FFF2-40B4-BE49-F238E27FC236}">
                  <a16:creationId xmlns:a16="http://schemas.microsoft.com/office/drawing/2014/main" id="{FFEBF87A-DA5E-4C1F-B2F0-68FEB937B53B}"/>
                </a:ext>
              </a:extLst>
            </p:cNvPr>
            <p:cNvSpPr txBox="1"/>
            <p:nvPr/>
          </p:nvSpPr>
          <p:spPr>
            <a:xfrm>
              <a:off x="4167419" y="1686847"/>
              <a:ext cx="813861" cy="339067"/>
            </a:xfrm>
            <a:prstGeom prst="rect">
              <a:avLst/>
            </a:prstGeom>
            <a:noFill/>
          </p:spPr>
          <p:txBody>
            <a:bodyPr wrap="square" lIns="0" tIns="0" rIns="0" bIns="0" rtlCol="0">
              <a:spAutoFit/>
            </a:bodyPr>
            <a:lstStyle/>
            <a:p>
              <a:pPr defTabSz="950895">
                <a:lnSpc>
                  <a:spcPct val="90000"/>
                </a:lnSpc>
                <a:defRPr/>
              </a:pPr>
              <a:r>
                <a:rPr lang="en-US" sz="1224" b="1" dirty="0">
                  <a:solidFill>
                    <a:srgbClr val="1A1A1A"/>
                  </a:solidFill>
                  <a:latin typeface="Segoe UI Semilight" panose="020B0402040204020203" pitchFamily="34" charset="0"/>
                  <a:cs typeface="Segoe UI Semilight" panose="020B0402040204020203" pitchFamily="34" charset="0"/>
                </a:rPr>
                <a:t>Process</a:t>
              </a:r>
              <a:br>
                <a:rPr lang="en-US" sz="1224" b="1" dirty="0">
                  <a:solidFill>
                    <a:srgbClr val="1A1A1A"/>
                  </a:solidFill>
                  <a:latin typeface="Segoe UI Semilight" panose="020B0402040204020203" pitchFamily="34" charset="0"/>
                  <a:cs typeface="Segoe UI Semilight" panose="020B0402040204020203" pitchFamily="34" charset="0"/>
                </a:rPr>
              </a:br>
              <a:r>
                <a:rPr lang="en-US" sz="1224" b="1" dirty="0">
                  <a:solidFill>
                    <a:srgbClr val="1A1A1A"/>
                  </a:solidFill>
                  <a:latin typeface="Segoe UI Semilight" panose="020B0402040204020203" pitchFamily="34" charset="0"/>
                  <a:cs typeface="Segoe UI Semilight" panose="020B0402040204020203" pitchFamily="34" charset="0"/>
                </a:rPr>
                <a:t>Server</a:t>
              </a:r>
            </a:p>
          </p:txBody>
        </p:sp>
        <p:sp>
          <p:nvSpPr>
            <p:cNvPr id="21" name="TextBox 20">
              <a:extLst>
                <a:ext uri="{FF2B5EF4-FFF2-40B4-BE49-F238E27FC236}">
                  <a16:creationId xmlns:a16="http://schemas.microsoft.com/office/drawing/2014/main" id="{84DB03BC-20B3-4FFB-B7D0-354E7F41E352}"/>
                </a:ext>
              </a:extLst>
            </p:cNvPr>
            <p:cNvSpPr txBox="1"/>
            <p:nvPr/>
          </p:nvSpPr>
          <p:spPr>
            <a:xfrm>
              <a:off x="3605965" y="1679787"/>
              <a:ext cx="813861" cy="339067"/>
            </a:xfrm>
            <a:prstGeom prst="rect">
              <a:avLst/>
            </a:prstGeom>
            <a:noFill/>
          </p:spPr>
          <p:txBody>
            <a:bodyPr wrap="square" lIns="0" tIns="0" rIns="0" bIns="0" rtlCol="0">
              <a:spAutoFit/>
            </a:bodyPr>
            <a:lstStyle/>
            <a:p>
              <a:pPr defTabSz="950895">
                <a:lnSpc>
                  <a:spcPct val="90000"/>
                </a:lnSpc>
                <a:defRPr/>
              </a:pPr>
              <a:r>
                <a:rPr lang="en-US" sz="1224" b="1" dirty="0">
                  <a:solidFill>
                    <a:srgbClr val="1A1A1A"/>
                  </a:solidFill>
                  <a:latin typeface="Segoe UI Semilight" panose="020B0402040204020203" pitchFamily="34" charset="0"/>
                  <a:cs typeface="Segoe UI Semilight" panose="020B0402040204020203" pitchFamily="34" charset="0"/>
                </a:rPr>
                <a:t>Config</a:t>
              </a:r>
              <a:br>
                <a:rPr lang="en-US" sz="1224" b="1" dirty="0">
                  <a:solidFill>
                    <a:srgbClr val="1A1A1A"/>
                  </a:solidFill>
                  <a:latin typeface="Segoe UI Semilight" panose="020B0402040204020203" pitchFamily="34" charset="0"/>
                  <a:cs typeface="Segoe UI Semilight" panose="020B0402040204020203" pitchFamily="34" charset="0"/>
                </a:rPr>
              </a:br>
              <a:r>
                <a:rPr lang="en-US" sz="1224" b="1" dirty="0">
                  <a:solidFill>
                    <a:srgbClr val="1A1A1A"/>
                  </a:solidFill>
                  <a:latin typeface="Segoe UI Semilight" panose="020B0402040204020203" pitchFamily="34" charset="0"/>
                  <a:cs typeface="Segoe UI Semilight" panose="020B0402040204020203" pitchFamily="34" charset="0"/>
                </a:rPr>
                <a:t>Server</a:t>
              </a:r>
            </a:p>
          </p:txBody>
        </p:sp>
        <p:grpSp>
          <p:nvGrpSpPr>
            <p:cNvPr id="23" name="Group 22">
              <a:extLst>
                <a:ext uri="{FF2B5EF4-FFF2-40B4-BE49-F238E27FC236}">
                  <a16:creationId xmlns:a16="http://schemas.microsoft.com/office/drawing/2014/main" id="{2522F63C-1692-466F-98EB-F6A73ED54F06}"/>
                </a:ext>
              </a:extLst>
            </p:cNvPr>
            <p:cNvGrpSpPr/>
            <p:nvPr/>
          </p:nvGrpSpPr>
          <p:grpSpPr>
            <a:xfrm>
              <a:off x="553025" y="5254867"/>
              <a:ext cx="6148161" cy="909528"/>
              <a:chOff x="1570027" y="5451739"/>
              <a:chExt cx="6149033" cy="909657"/>
            </a:xfrm>
          </p:grpSpPr>
          <p:sp>
            <p:nvSpPr>
              <p:cNvPr id="24" name="TextBox 23">
                <a:extLst>
                  <a:ext uri="{FF2B5EF4-FFF2-40B4-BE49-F238E27FC236}">
                    <a16:creationId xmlns:a16="http://schemas.microsoft.com/office/drawing/2014/main" id="{9C5C7A36-2112-4982-AD0C-D8FF1B2D53CB}"/>
                  </a:ext>
                </a:extLst>
              </p:cNvPr>
              <p:cNvSpPr txBox="1"/>
              <p:nvPr/>
            </p:nvSpPr>
            <p:spPr>
              <a:xfrm>
                <a:off x="1897490" y="5451739"/>
                <a:ext cx="2412194" cy="909657"/>
              </a:xfrm>
              <a:prstGeom prst="rect">
                <a:avLst/>
              </a:prstGeom>
              <a:noFill/>
            </p:spPr>
            <p:txBody>
              <a:bodyPr wrap="square" lIns="182828" tIns="146262" rIns="182828" bIns="146262" rtlCol="0">
                <a:spAutoFit/>
              </a:bodyPr>
              <a:lstStyle/>
              <a:p>
                <a:pPr defTabSz="932502">
                  <a:lnSpc>
                    <a:spcPct val="90000"/>
                  </a:lnSpc>
                  <a:spcBef>
                    <a:spcPts val="300"/>
                  </a:spcBef>
                  <a:defRPr/>
                </a:pPr>
                <a:r>
                  <a:rPr lang="en-US" b="1" dirty="0">
                    <a:solidFill>
                      <a:srgbClr val="1A1A1A"/>
                    </a:solidFill>
                    <a:latin typeface="Segoe UI Semilight" panose="020B0402040204020203" pitchFamily="34" charset="0"/>
                    <a:cs typeface="Segoe UI Semilight" panose="020B0402040204020203" pitchFamily="34" charset="0"/>
                  </a:rPr>
                  <a:t>Process Server</a:t>
                </a:r>
              </a:p>
              <a:p>
                <a:pPr defTabSz="932502">
                  <a:lnSpc>
                    <a:spcPct val="90000"/>
                  </a:lnSpc>
                  <a:spcBef>
                    <a:spcPts val="300"/>
                  </a:spcBef>
                  <a:defRPr/>
                </a:pPr>
                <a:r>
                  <a:rPr lang="en-US" sz="1199" dirty="0">
                    <a:gradFill>
                      <a:gsLst>
                        <a:gs pos="2917">
                          <a:srgbClr val="505050"/>
                        </a:gs>
                        <a:gs pos="30000">
                          <a:srgbClr val="505050"/>
                        </a:gs>
                      </a:gsLst>
                      <a:lin ang="5400000" scaled="0"/>
                    </a:gradFill>
                    <a:latin typeface="Segoe UI"/>
                  </a:rPr>
                  <a:t>Used for caching, compression, and encryption</a:t>
                </a:r>
              </a:p>
            </p:txBody>
          </p:sp>
          <p:sp>
            <p:nvSpPr>
              <p:cNvPr id="25" name="TextBox 24">
                <a:extLst>
                  <a:ext uri="{FF2B5EF4-FFF2-40B4-BE49-F238E27FC236}">
                    <a16:creationId xmlns:a16="http://schemas.microsoft.com/office/drawing/2014/main" id="{66635897-A1F0-4BB5-B520-16B3312F9100}"/>
                  </a:ext>
                </a:extLst>
              </p:cNvPr>
              <p:cNvSpPr txBox="1"/>
              <p:nvPr/>
            </p:nvSpPr>
            <p:spPr>
              <a:xfrm>
                <a:off x="5306866" y="5451739"/>
                <a:ext cx="2412194" cy="909657"/>
              </a:xfrm>
              <a:prstGeom prst="rect">
                <a:avLst/>
              </a:prstGeom>
              <a:noFill/>
            </p:spPr>
            <p:txBody>
              <a:bodyPr wrap="square" lIns="182828" tIns="146262" rIns="182828" bIns="146262" rtlCol="0">
                <a:spAutoFit/>
              </a:bodyPr>
              <a:lstStyle/>
              <a:p>
                <a:pPr defTabSz="932502">
                  <a:lnSpc>
                    <a:spcPct val="90000"/>
                  </a:lnSpc>
                  <a:spcBef>
                    <a:spcPts val="300"/>
                  </a:spcBef>
                  <a:defRPr/>
                </a:pPr>
                <a:r>
                  <a:rPr lang="en-US" b="1" dirty="0">
                    <a:solidFill>
                      <a:srgbClr val="1A1A1A"/>
                    </a:solidFill>
                    <a:latin typeface="Segoe UI Semilight" panose="020B0402040204020203" pitchFamily="34" charset="0"/>
                    <a:cs typeface="Segoe UI Semilight" panose="020B0402040204020203" pitchFamily="34" charset="0"/>
                  </a:rPr>
                  <a:t>Configuration Server</a:t>
                </a:r>
              </a:p>
              <a:p>
                <a:pPr defTabSz="932502">
                  <a:lnSpc>
                    <a:spcPct val="90000"/>
                  </a:lnSpc>
                  <a:spcBef>
                    <a:spcPts val="300"/>
                  </a:spcBef>
                  <a:defRPr/>
                </a:pPr>
                <a:r>
                  <a:rPr lang="en-US" sz="1199" dirty="0">
                    <a:gradFill>
                      <a:gsLst>
                        <a:gs pos="2917">
                          <a:srgbClr val="505050"/>
                        </a:gs>
                        <a:gs pos="30000">
                          <a:srgbClr val="505050"/>
                        </a:gs>
                      </a:gsLst>
                      <a:lin ang="5400000" scaled="0"/>
                    </a:gradFill>
                    <a:latin typeface="Segoe UI"/>
                  </a:rPr>
                  <a:t>Used for centralized management</a:t>
                </a:r>
              </a:p>
            </p:txBody>
          </p:sp>
          <p:pic>
            <p:nvPicPr>
              <p:cNvPr id="26" name="Picture 25">
                <a:extLst>
                  <a:ext uri="{FF2B5EF4-FFF2-40B4-BE49-F238E27FC236}">
                    <a16:creationId xmlns:a16="http://schemas.microsoft.com/office/drawing/2014/main" id="{62B4D0E9-B17F-4822-BFC3-3244CF232E17}"/>
                  </a:ext>
                </a:extLst>
              </p:cNvPr>
              <p:cNvPicPr>
                <a:picLocks noChangeAspect="1"/>
              </p:cNvPicPr>
              <p:nvPr/>
            </p:nvPicPr>
            <p:blipFill>
              <a:blip r:embed="rId14"/>
              <a:stretch>
                <a:fillRect/>
              </a:stretch>
            </p:blipFill>
            <p:spPr>
              <a:xfrm>
                <a:off x="1570027" y="5576911"/>
                <a:ext cx="357795" cy="643065"/>
              </a:xfrm>
              <a:prstGeom prst="rect">
                <a:avLst/>
              </a:prstGeom>
            </p:spPr>
          </p:pic>
          <p:pic>
            <p:nvPicPr>
              <p:cNvPr id="27" name="Picture 26">
                <a:extLst>
                  <a:ext uri="{FF2B5EF4-FFF2-40B4-BE49-F238E27FC236}">
                    <a16:creationId xmlns:a16="http://schemas.microsoft.com/office/drawing/2014/main" id="{8066C046-3348-4D72-A8CB-1F44F01E1E40}"/>
                  </a:ext>
                </a:extLst>
              </p:cNvPr>
              <p:cNvPicPr>
                <a:picLocks noChangeAspect="1"/>
              </p:cNvPicPr>
              <p:nvPr/>
            </p:nvPicPr>
            <p:blipFill>
              <a:blip r:embed="rId15"/>
              <a:stretch>
                <a:fillRect/>
              </a:stretch>
            </p:blipFill>
            <p:spPr>
              <a:xfrm>
                <a:off x="4959820" y="5613917"/>
                <a:ext cx="355125" cy="643065"/>
              </a:xfrm>
              <a:prstGeom prst="rect">
                <a:avLst/>
              </a:prstGeom>
              <a:ln>
                <a:noFill/>
              </a:ln>
            </p:spPr>
          </p:pic>
        </p:grpSp>
        <p:sp>
          <p:nvSpPr>
            <p:cNvPr id="89" name="server" title="Icon of a server tower">
              <a:extLst>
                <a:ext uri="{FF2B5EF4-FFF2-40B4-BE49-F238E27FC236}">
                  <a16:creationId xmlns:a16="http://schemas.microsoft.com/office/drawing/2014/main" id="{9D985919-8AE1-4D96-AE8A-DBF9F8B0B89A}"/>
                </a:ext>
              </a:extLst>
            </p:cNvPr>
            <p:cNvSpPr>
              <a:spLocks noChangeAspect="1" noEditPoints="1"/>
            </p:cNvSpPr>
            <p:nvPr/>
          </p:nvSpPr>
          <p:spPr bwMode="auto">
            <a:xfrm>
              <a:off x="3822802" y="2017355"/>
              <a:ext cx="258889" cy="491727"/>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28575" cap="sq">
              <a:solidFill>
                <a:srgbClr val="0D0D0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endParaRPr lang="en-US" sz="918">
                <a:gradFill>
                  <a:gsLst>
                    <a:gs pos="0">
                      <a:srgbClr val="505050"/>
                    </a:gs>
                    <a:gs pos="100000">
                      <a:srgbClr val="505050"/>
                    </a:gs>
                  </a:gsLst>
                  <a:lin ang="5400000" scaled="1"/>
                </a:gradFill>
                <a:latin typeface="Segoe UI"/>
              </a:endParaRPr>
            </a:p>
          </p:txBody>
        </p:sp>
        <p:sp>
          <p:nvSpPr>
            <p:cNvPr id="90" name="server" title="Icon of a server tower">
              <a:extLst>
                <a:ext uri="{FF2B5EF4-FFF2-40B4-BE49-F238E27FC236}">
                  <a16:creationId xmlns:a16="http://schemas.microsoft.com/office/drawing/2014/main" id="{F6AD751E-C01F-4769-B0C5-AC8C3266E0BF}"/>
                </a:ext>
              </a:extLst>
            </p:cNvPr>
            <p:cNvSpPr>
              <a:spLocks noChangeAspect="1" noEditPoints="1"/>
            </p:cNvSpPr>
            <p:nvPr/>
          </p:nvSpPr>
          <p:spPr bwMode="auto">
            <a:xfrm>
              <a:off x="4156839" y="2019241"/>
              <a:ext cx="257896" cy="489841"/>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28575" cap="sq">
              <a:solidFill>
                <a:srgbClr val="7030A0"/>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63"/>
              <a:endParaRPr lang="en-US" sz="918">
                <a:gradFill>
                  <a:gsLst>
                    <a:gs pos="0">
                      <a:srgbClr val="505050"/>
                    </a:gs>
                    <a:gs pos="100000">
                      <a:srgbClr val="505050"/>
                    </a:gs>
                  </a:gsLst>
                  <a:lin ang="5400000" scaled="1"/>
                </a:gradFill>
                <a:latin typeface="Segoe UI"/>
              </a:endParaRPr>
            </a:p>
          </p:txBody>
        </p:sp>
      </p:grpSp>
      <p:pic>
        <p:nvPicPr>
          <p:cNvPr id="2052" name="Picture 4" descr="Image result for vmware icon transparent">
            <a:extLst>
              <a:ext uri="{FF2B5EF4-FFF2-40B4-BE49-F238E27FC236}">
                <a16:creationId xmlns:a16="http://schemas.microsoft.com/office/drawing/2014/main" id="{0D6DBBC9-2EFC-4369-835D-501F092C3110}"/>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434499" y="3618725"/>
            <a:ext cx="1561208" cy="25451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aws transparent icon">
            <a:extLst>
              <a:ext uri="{FF2B5EF4-FFF2-40B4-BE49-F238E27FC236}">
                <a16:creationId xmlns:a16="http://schemas.microsoft.com/office/drawing/2014/main" id="{3FE684BC-7B64-4F78-8932-60F3678E1BBB}"/>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139798" y="3569034"/>
            <a:ext cx="789269" cy="3085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76211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4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04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37" presetClass="path" presetSubtype="0" accel="50000" decel="50000" fill="hold" nodeType="clickEffect">
                                  <p:stCondLst>
                                    <p:cond delay="0"/>
                                  </p:stCondLst>
                                  <p:childTnLst>
                                    <p:animMotion origin="layout" path="M -2.08333E-7 -2.96296E-6 L 0.17044 -0.1118 C 0.20586 -0.13657 0.25925 -0.15023 0.31523 -0.15023 C 0.37878 -0.15023 0.42982 -0.13657 0.4655 -0.1118 L 0.63633 -2.96296E-6 " pathEditMode="relative" rAng="0" ptsTypes="AAAAA">
                                      <p:cBhvr>
                                        <p:cTn id="20" dur="2000" fill="hold"/>
                                        <p:tgtEl>
                                          <p:spTgt spid="76"/>
                                        </p:tgtEl>
                                        <p:attrNameLst>
                                          <p:attrName>ppt_x</p:attrName>
                                          <p:attrName>ppt_y</p:attrName>
                                        </p:attrNameLst>
                                      </p:cBhvr>
                                      <p:rCtr x="31810" y="-7523"/>
                                    </p:animMotion>
                                  </p:childTnLst>
                                </p:cTn>
                              </p:par>
                              <p:par>
                                <p:cTn id="21" presetID="1" presetClass="exit" presetSubtype="0" fill="hold" nodeType="withEffect">
                                  <p:stCondLst>
                                    <p:cond delay="0"/>
                                  </p:stCondLst>
                                  <p:childTnLst>
                                    <p:set>
                                      <p:cBhvr>
                                        <p:cTn id="22" dur="1" fill="hold">
                                          <p:stCondLst>
                                            <p:cond delay="0"/>
                                          </p:stCondLst>
                                        </p:cTn>
                                        <p:tgtEl>
                                          <p:spTgt spid="43"/>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20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AD03F-6AD8-45A0-828B-A0F7ED6EC591}"/>
              </a:ext>
            </a:extLst>
          </p:cNvPr>
          <p:cNvSpPr>
            <a:spLocks noGrp="1"/>
          </p:cNvSpPr>
          <p:nvPr>
            <p:ph type="title"/>
          </p:nvPr>
        </p:nvSpPr>
        <p:spPr/>
        <p:txBody>
          <a:bodyPr/>
          <a:lstStyle/>
          <a:p>
            <a:r>
              <a:rPr lang="en-US" dirty="0"/>
              <a:t>Comprehensive Coverage for VMware</a:t>
            </a:r>
          </a:p>
        </p:txBody>
      </p:sp>
      <p:graphicFrame>
        <p:nvGraphicFramePr>
          <p:cNvPr id="3" name="Table 2">
            <a:extLst>
              <a:ext uri="{FF2B5EF4-FFF2-40B4-BE49-F238E27FC236}">
                <a16:creationId xmlns:a16="http://schemas.microsoft.com/office/drawing/2014/main" id="{8E5F0885-4AEC-4FBB-BAB8-4167144A7C1D}"/>
              </a:ext>
            </a:extLst>
          </p:cNvPr>
          <p:cNvGraphicFramePr>
            <a:graphicFrameLocks noGrp="1"/>
          </p:cNvGraphicFramePr>
          <p:nvPr>
            <p:extLst/>
          </p:nvPr>
        </p:nvGraphicFramePr>
        <p:xfrm>
          <a:off x="514966" y="1232703"/>
          <a:ext cx="8306206" cy="5494446"/>
        </p:xfrm>
        <a:graphic>
          <a:graphicData uri="http://schemas.openxmlformats.org/drawingml/2006/table">
            <a:tbl>
              <a:tblPr firstRow="1" bandRow="1">
                <a:tableStyleId>{5940675A-B579-460E-94D1-54222C63F5DA}</a:tableStyleId>
              </a:tblPr>
              <a:tblGrid>
                <a:gridCol w="2851384">
                  <a:extLst>
                    <a:ext uri="{9D8B030D-6E8A-4147-A177-3AD203B41FA5}">
                      <a16:colId xmlns:a16="http://schemas.microsoft.com/office/drawing/2014/main" val="1740456572"/>
                    </a:ext>
                  </a:extLst>
                </a:gridCol>
                <a:gridCol w="5454823">
                  <a:extLst>
                    <a:ext uri="{9D8B030D-6E8A-4147-A177-3AD203B41FA5}">
                      <a16:colId xmlns:a16="http://schemas.microsoft.com/office/drawing/2014/main" val="3566129064"/>
                    </a:ext>
                  </a:extLst>
                </a:gridCol>
              </a:tblGrid>
              <a:tr h="738206">
                <a:tc>
                  <a:txBody>
                    <a:bodyPr/>
                    <a:lstStyle/>
                    <a:p>
                      <a:r>
                        <a:rPr lang="en-US" sz="1800">
                          <a:latin typeface="Segoe UI Semilight" panose="020B0402040204020203" pitchFamily="34" charset="0"/>
                          <a:cs typeface="Segoe UI Semilight" panose="020B0402040204020203" pitchFamily="34" charset="0"/>
                        </a:rPr>
                        <a:t>vCenter Server and vSphere support</a:t>
                      </a:r>
                    </a:p>
                  </a:txBody>
                  <a:tcPr marL="93247" marR="93247" marT="46624" marB="4662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r>
                        <a:rPr lang="en-US" sz="1800" dirty="0">
                          <a:latin typeface="Segoe UI Semilight" panose="020B0402040204020203" pitchFamily="34" charset="0"/>
                          <a:cs typeface="Segoe UI Semilight" panose="020B0402040204020203" pitchFamily="34" charset="0"/>
                        </a:rPr>
                        <a:t>6.5, 6.0, </a:t>
                      </a:r>
                      <a:r>
                        <a:rPr lang="en-US" sz="1800" b="1" baseline="30000" dirty="0">
                          <a:solidFill>
                            <a:srgbClr val="00B050"/>
                          </a:solidFill>
                          <a:latin typeface="Segoe UI Semilight" panose="020B0402040204020203" pitchFamily="34" charset="0"/>
                          <a:cs typeface="Segoe UI Semilight" panose="020B0402040204020203" pitchFamily="34" charset="0"/>
                        </a:rPr>
                        <a:t>NEW</a:t>
                      </a:r>
                      <a:r>
                        <a:rPr lang="en-US" sz="1800" b="1" kern="1200" dirty="0">
                          <a:solidFill>
                            <a:srgbClr val="8E0000"/>
                          </a:solidFill>
                          <a:latin typeface="Segoe UI Semilight" panose="020B0402040204020203" pitchFamily="34" charset="0"/>
                          <a:ea typeface="+mn-ea"/>
                          <a:cs typeface="Segoe UI Semilight" panose="020B0402040204020203" pitchFamily="34" charset="0"/>
                        </a:rPr>
                        <a:t>6.7</a:t>
                      </a:r>
                      <a:r>
                        <a:rPr lang="en-US" sz="1800" dirty="0">
                          <a:latin typeface="Segoe UI Semilight" panose="020B0402040204020203" pitchFamily="34" charset="0"/>
                          <a:cs typeface="Segoe UI Semilight" panose="020B0402040204020203" pitchFamily="34" charset="0"/>
                        </a:rPr>
                        <a:t>, 5.5</a:t>
                      </a:r>
                    </a:p>
                  </a:txBody>
                  <a:tcPr marL="93247" marR="93247" marT="46624" marB="4662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55134767"/>
                  </a:ext>
                </a:extLst>
              </a:tr>
              <a:tr h="1492153">
                <a:tc>
                  <a:txBody>
                    <a:bodyPr/>
                    <a:lstStyle/>
                    <a:p>
                      <a:r>
                        <a:rPr lang="en-US" sz="1800" dirty="0">
                          <a:latin typeface="Segoe UI Semilight" panose="020B0402040204020203" pitchFamily="34" charset="0"/>
                          <a:cs typeface="Segoe UI Semilight" panose="020B0402040204020203" pitchFamily="34" charset="0"/>
                        </a:rPr>
                        <a:t>Windows Guest OS support</a:t>
                      </a:r>
                    </a:p>
                  </a:txBody>
                  <a:tcPr marL="93247" marR="93247" marT="46624" marB="4662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dirty="0">
                          <a:latin typeface="Segoe UI Semilight" panose="020B0402040204020203" pitchFamily="34" charset="0"/>
                          <a:cs typeface="Segoe UI Semilight" panose="020B0402040204020203" pitchFamily="34" charset="0"/>
                        </a:rPr>
                        <a:t>Windows Server 2016</a:t>
                      </a:r>
                    </a:p>
                    <a:p>
                      <a:r>
                        <a:rPr lang="en-US" sz="1800" dirty="0">
                          <a:latin typeface="Segoe UI Semilight" panose="020B0402040204020203" pitchFamily="34" charset="0"/>
                          <a:cs typeface="Segoe UI Semilight" panose="020B0402040204020203" pitchFamily="34" charset="0"/>
                        </a:rPr>
                        <a:t>Windows Server 2012 R2</a:t>
                      </a:r>
                    </a:p>
                    <a:p>
                      <a:r>
                        <a:rPr lang="en-US" sz="1800" dirty="0">
                          <a:latin typeface="Segoe UI Semilight" panose="020B0402040204020203" pitchFamily="34" charset="0"/>
                          <a:cs typeface="Segoe UI Semilight" panose="020B0402040204020203" pitchFamily="34" charset="0"/>
                        </a:rPr>
                        <a:t>Windows Server 2012</a:t>
                      </a:r>
                    </a:p>
                    <a:p>
                      <a:r>
                        <a:rPr lang="en-US" sz="1800" dirty="0">
                          <a:latin typeface="Segoe UI Semilight" panose="020B0402040204020203" pitchFamily="34" charset="0"/>
                          <a:cs typeface="Segoe UI Semilight" panose="020B0402040204020203" pitchFamily="34" charset="0"/>
                        </a:rPr>
                        <a:t>Windows Server 2008 R2 </a:t>
                      </a:r>
                    </a:p>
                    <a:p>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dirty="0">
                          <a:solidFill>
                            <a:srgbClr val="8E0000"/>
                          </a:solidFill>
                          <a:latin typeface="Segoe UI Semilight" panose="020B0402040204020203" pitchFamily="34" charset="0"/>
                          <a:cs typeface="Segoe UI Semilight" panose="020B0402040204020203" pitchFamily="34" charset="0"/>
                        </a:rPr>
                        <a:t>Windows Server 2008 (32-bit and 64-bit)</a:t>
                      </a:r>
                    </a:p>
                  </a:txBody>
                  <a:tcPr marL="93247" marR="93247" marT="46624" marB="4662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85758580"/>
                  </a:ext>
                </a:extLst>
              </a:tr>
              <a:tr h="2051715">
                <a:tc>
                  <a:txBody>
                    <a:bodyPr/>
                    <a:lstStyle/>
                    <a:p>
                      <a:r>
                        <a:rPr lang="en-US" sz="1800">
                          <a:latin typeface="Segoe UI Semilight" panose="020B0402040204020203" pitchFamily="34" charset="0"/>
                          <a:cs typeface="Segoe UI Semilight" panose="020B0402040204020203" pitchFamily="34" charset="0"/>
                        </a:rPr>
                        <a:t>Linux Guest OS support</a:t>
                      </a:r>
                    </a:p>
                  </a:txBody>
                  <a:tcPr marL="93247" marR="93247" marT="46624" marB="4662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r>
                        <a:rPr lang="en-US" sz="1800" dirty="0">
                          <a:solidFill>
                            <a:schemeClr val="tx1"/>
                          </a:solidFill>
                          <a:latin typeface="Segoe UI Semilight" panose="020B0402040204020203" pitchFamily="34" charset="0"/>
                          <a:cs typeface="Segoe UI Semilight" panose="020B0402040204020203" pitchFamily="34" charset="0"/>
                        </a:rPr>
                        <a:t>RHEL 5.*, 6.* and 7.* </a:t>
                      </a:r>
                    </a:p>
                    <a:p>
                      <a:pPr lvl="0"/>
                      <a:r>
                        <a:rPr lang="en-US" sz="1800" dirty="0">
                          <a:solidFill>
                            <a:schemeClr val="tx1"/>
                          </a:solidFill>
                          <a:latin typeface="Segoe UI Semilight" panose="020B0402040204020203" pitchFamily="34" charset="0"/>
                          <a:cs typeface="Segoe UI Semilight" panose="020B0402040204020203" pitchFamily="34" charset="0"/>
                        </a:rPr>
                        <a:t>Cent OS 5.*, 6.* and 7.* </a:t>
                      </a:r>
                    </a:p>
                    <a:p>
                      <a:pPr lvl="0"/>
                      <a:r>
                        <a:rPr lang="en-US" sz="1800" dirty="0">
                          <a:solidFill>
                            <a:schemeClr val="tx1"/>
                          </a:solidFill>
                          <a:latin typeface="Segoe UI Semilight" panose="020B0402040204020203" pitchFamily="34" charset="0"/>
                          <a:cs typeface="Segoe UI Semilight" panose="020B0402040204020203" pitchFamily="34" charset="0"/>
                        </a:rPr>
                        <a:t>Ubuntu 14.04 and 16.04 LTS</a:t>
                      </a:r>
                      <a:endParaRPr lang="en-US" sz="1800" dirty="0">
                        <a:solidFill>
                          <a:srgbClr val="107C10"/>
                        </a:solidFill>
                        <a:latin typeface="Segoe UI Semilight" panose="020B0402040204020203" pitchFamily="34" charset="0"/>
                        <a:cs typeface="Segoe UI Semilight" panose="020B0402040204020203" pitchFamily="34" charset="0"/>
                      </a:endParaRPr>
                    </a:p>
                    <a:p>
                      <a:pPr marL="0" marR="0" lvl="0" indent="0" algn="l" defTabSz="1243493" rtl="0" eaLnBrk="1" fontAlgn="auto" latinLnBrk="0" hangingPunct="1">
                        <a:lnSpc>
                          <a:spcPct val="100000"/>
                        </a:lnSpc>
                        <a:spcBef>
                          <a:spcPts val="0"/>
                        </a:spcBef>
                        <a:spcAft>
                          <a:spcPts val="0"/>
                        </a:spcAft>
                        <a:buClrTx/>
                        <a:buSzTx/>
                        <a:buFontTx/>
                        <a:buNone/>
                        <a:tabLst/>
                        <a:defRPr/>
                      </a:pPr>
                      <a:r>
                        <a:rPr lang="en-US" sz="1800" b="1" baseline="30000" dirty="0">
                          <a:solidFill>
                            <a:srgbClr val="00B050"/>
                          </a:solidFill>
                          <a:latin typeface="Segoe UI Semilight" panose="020B0402040204020203" pitchFamily="34" charset="0"/>
                          <a:cs typeface="Segoe UI Semilight" panose="020B0402040204020203" pitchFamily="34" charset="0"/>
                        </a:rPr>
                        <a:t>NEW </a:t>
                      </a:r>
                      <a:r>
                        <a:rPr lang="en-US" sz="1800" b="1" kern="1200" dirty="0">
                          <a:solidFill>
                            <a:srgbClr val="8E0000"/>
                          </a:solidFill>
                          <a:latin typeface="Segoe UI Semilight" panose="020B0402040204020203" pitchFamily="34" charset="0"/>
                          <a:ea typeface="+mn-ea"/>
                          <a:cs typeface="Segoe UI Semilight" panose="020B0402040204020203" pitchFamily="34" charset="0"/>
                        </a:rPr>
                        <a:t>SUSE Enterprise Server 12 SP1, SP2, SP3</a:t>
                      </a:r>
                    </a:p>
                    <a:p>
                      <a:pPr lvl="0"/>
                      <a:r>
                        <a:rPr lang="en-US" sz="1800" dirty="0">
                          <a:solidFill>
                            <a:schemeClr val="tx1"/>
                          </a:solidFill>
                          <a:latin typeface="Segoe UI Semilight" panose="020B0402040204020203" pitchFamily="34" charset="0"/>
                          <a:cs typeface="Segoe UI Semilight" panose="020B0402040204020203" pitchFamily="34" charset="0"/>
                        </a:rPr>
                        <a:t>SUSE Enterprise Server 11 SP3, SP4, 12 SPI</a:t>
                      </a:r>
                    </a:p>
                    <a:p>
                      <a:r>
                        <a:rPr lang="en-US" sz="1800" dirty="0">
                          <a:solidFill>
                            <a:schemeClr val="tx1"/>
                          </a:solidFill>
                          <a:latin typeface="Segoe UI Semilight" panose="020B0402040204020203" pitchFamily="34" charset="0"/>
                          <a:cs typeface="Segoe UI Semilight" panose="020B0402040204020203" pitchFamily="34" charset="0"/>
                        </a:rPr>
                        <a:t>OEL 6.4 and 6.5</a:t>
                      </a:r>
                    </a:p>
                    <a:p>
                      <a:pPr lvl="0"/>
                      <a:r>
                        <a:rPr lang="en-US" sz="1800" dirty="0">
                          <a:solidFill>
                            <a:schemeClr val="tx1"/>
                          </a:solidFill>
                          <a:latin typeface="Segoe UI Semilight" panose="020B0402040204020203" pitchFamily="34" charset="0"/>
                          <a:cs typeface="Segoe UI Semilight" panose="020B0402040204020203" pitchFamily="34" charset="0"/>
                        </a:rPr>
                        <a:t>Debian 7 and 8 support</a:t>
                      </a:r>
                      <a:endParaRPr lang="en-US" sz="1800" b="1" baseline="30000" dirty="0">
                        <a:solidFill>
                          <a:srgbClr val="00B050"/>
                        </a:solidFill>
                        <a:latin typeface="Segoe UI Semilight" panose="020B0402040204020203" pitchFamily="34" charset="0"/>
                        <a:cs typeface="Segoe UI Semilight" panose="020B0402040204020203" pitchFamily="34" charset="0"/>
                      </a:endParaRPr>
                    </a:p>
                  </a:txBody>
                  <a:tcPr marL="93247" marR="93247" marT="46624" marB="4662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02730634"/>
                  </a:ext>
                </a:extLst>
              </a:tr>
              <a:tr h="1212372">
                <a:tc>
                  <a:txBody>
                    <a:bodyPr/>
                    <a:lstStyle/>
                    <a:p>
                      <a:r>
                        <a:rPr lang="en-US" sz="1800">
                          <a:latin typeface="Segoe UI Semilight" panose="020B0402040204020203" pitchFamily="34" charset="0"/>
                          <a:cs typeface="Segoe UI Semilight" panose="020B0402040204020203" pitchFamily="34" charset="0"/>
                        </a:rPr>
                        <a:t>Azure platform support</a:t>
                      </a:r>
                    </a:p>
                  </a:txBody>
                  <a:tcPr marL="93247" marR="93247" marT="46624" marB="4662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dirty="0">
                          <a:latin typeface="Segoe UI Semilight" panose="020B0402040204020203" pitchFamily="34" charset="0"/>
                          <a:cs typeface="Segoe UI Semilight" panose="020B0402040204020203" pitchFamily="34" charset="0"/>
                        </a:rPr>
                        <a:t>Managed Disk</a:t>
                      </a:r>
                    </a:p>
                    <a:p>
                      <a:r>
                        <a:rPr lang="en-US" sz="1800" dirty="0">
                          <a:latin typeface="Segoe UI Semilight" panose="020B0402040204020203" pitchFamily="34" charset="0"/>
                          <a:cs typeface="Segoe UI Semilight" panose="020B0402040204020203" pitchFamily="34" charset="0"/>
                        </a:rPr>
                        <a:t>Up to 4TB data disk support</a:t>
                      </a:r>
                    </a:p>
                    <a:p>
                      <a:r>
                        <a:rPr lang="en-US" sz="1800" dirty="0">
                          <a:latin typeface="Segoe UI Semilight" panose="020B0402040204020203" pitchFamily="34" charset="0"/>
                          <a:cs typeface="Segoe UI Semilight" panose="020B0402040204020203" pitchFamily="34" charset="0"/>
                        </a:rPr>
                        <a:t>Encrypted Storage</a:t>
                      </a:r>
                    </a:p>
                    <a:p>
                      <a:r>
                        <a:rPr lang="en-US" sz="1800" dirty="0">
                          <a:latin typeface="Segoe UI Semilight" panose="020B0402040204020203" pitchFamily="34" charset="0"/>
                          <a:cs typeface="Segoe UI Semilight" panose="020B0402040204020203" pitchFamily="34" charset="0"/>
                        </a:rPr>
                        <a:t>Azure Hybrid Benefit for Windows Server</a:t>
                      </a:r>
                    </a:p>
                  </a:txBody>
                  <a:tcPr marL="93247" marR="93247" marT="46624" marB="4662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10877229"/>
                  </a:ext>
                </a:extLst>
              </a:tr>
            </a:tbl>
          </a:graphicData>
        </a:graphic>
      </p:graphicFrame>
      <p:sp>
        <p:nvSpPr>
          <p:cNvPr id="4" name="Rectangle 3">
            <a:extLst>
              <a:ext uri="{FF2B5EF4-FFF2-40B4-BE49-F238E27FC236}">
                <a16:creationId xmlns:a16="http://schemas.microsoft.com/office/drawing/2014/main" id="{65773DFB-07D3-4BD0-9E0B-37C9B3B65A81}"/>
              </a:ext>
            </a:extLst>
          </p:cNvPr>
          <p:cNvSpPr/>
          <p:nvPr/>
        </p:nvSpPr>
        <p:spPr>
          <a:xfrm>
            <a:off x="8414406" y="2326057"/>
            <a:ext cx="3554043" cy="382505"/>
          </a:xfrm>
          <a:prstGeom prst="rect">
            <a:avLst/>
          </a:prstGeom>
        </p:spPr>
        <p:txBody>
          <a:bodyPr wrap="none">
            <a:spAutoFit/>
          </a:bodyPr>
          <a:lstStyle/>
          <a:p>
            <a:pPr defTabSz="634119">
              <a:defRPr/>
            </a:pPr>
            <a:r>
              <a:rPr lang="en-US" sz="1837" i="1" dirty="0">
                <a:solidFill>
                  <a:srgbClr val="000000"/>
                </a:solidFill>
                <a:latin typeface="Segoe UI Semilight" panose="020B0402040204020203" pitchFamily="34" charset="0"/>
                <a:cs typeface="Segoe UI Semilight" panose="020B0402040204020203" pitchFamily="34" charset="0"/>
              </a:rPr>
              <a:t>https://aka.ms/asr_supportmatrix</a:t>
            </a:r>
          </a:p>
        </p:txBody>
      </p:sp>
      <p:grpSp>
        <p:nvGrpSpPr>
          <p:cNvPr id="5" name="Group 4">
            <a:extLst>
              <a:ext uri="{FF2B5EF4-FFF2-40B4-BE49-F238E27FC236}">
                <a16:creationId xmlns:a16="http://schemas.microsoft.com/office/drawing/2014/main" id="{3DA31407-EF3A-4770-A1EB-09CC440B464F}"/>
              </a:ext>
            </a:extLst>
          </p:cNvPr>
          <p:cNvGrpSpPr/>
          <p:nvPr/>
        </p:nvGrpSpPr>
        <p:grpSpPr>
          <a:xfrm>
            <a:off x="8446836" y="1857353"/>
            <a:ext cx="2280035" cy="535828"/>
            <a:chOff x="7108825" y="5657850"/>
            <a:chExt cx="744538" cy="231775"/>
          </a:xfrm>
        </p:grpSpPr>
        <p:sp>
          <p:nvSpPr>
            <p:cNvPr id="6" name="Freeform 384">
              <a:extLst>
                <a:ext uri="{FF2B5EF4-FFF2-40B4-BE49-F238E27FC236}">
                  <a16:creationId xmlns:a16="http://schemas.microsoft.com/office/drawing/2014/main" id="{976229BE-CCFE-499A-8184-FAC7DF173172}"/>
                </a:ext>
              </a:extLst>
            </p:cNvPr>
            <p:cNvSpPr>
              <a:spLocks/>
            </p:cNvSpPr>
            <p:nvPr/>
          </p:nvSpPr>
          <p:spPr bwMode="auto">
            <a:xfrm>
              <a:off x="7108825" y="5657850"/>
              <a:ext cx="715963" cy="174625"/>
            </a:xfrm>
            <a:custGeom>
              <a:avLst/>
              <a:gdLst>
                <a:gd name="T0" fmla="*/ 209 w 209"/>
                <a:gd name="T1" fmla="*/ 0 h 51"/>
                <a:gd name="T2" fmla="*/ 8 w 209"/>
                <a:gd name="T3" fmla="*/ 0 h 51"/>
                <a:gd name="T4" fmla="*/ 0 w 209"/>
                <a:gd name="T5" fmla="*/ 9 h 51"/>
                <a:gd name="T6" fmla="*/ 0 w 209"/>
                <a:gd name="T7" fmla="*/ 42 h 51"/>
                <a:gd name="T8" fmla="*/ 8 w 209"/>
                <a:gd name="T9" fmla="*/ 51 h 51"/>
                <a:gd name="T10" fmla="*/ 209 w 209"/>
                <a:gd name="T11" fmla="*/ 51 h 51"/>
                <a:gd name="T12" fmla="*/ 209 w 20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209" h="51">
                  <a:moveTo>
                    <a:pt x="209" y="0"/>
                  </a:moveTo>
                  <a:cubicBezTo>
                    <a:pt x="8" y="0"/>
                    <a:pt x="8" y="0"/>
                    <a:pt x="8" y="0"/>
                  </a:cubicBezTo>
                  <a:cubicBezTo>
                    <a:pt x="3" y="0"/>
                    <a:pt x="0" y="4"/>
                    <a:pt x="0" y="9"/>
                  </a:cubicBezTo>
                  <a:cubicBezTo>
                    <a:pt x="0" y="42"/>
                    <a:pt x="0" y="42"/>
                    <a:pt x="0" y="42"/>
                  </a:cubicBezTo>
                  <a:cubicBezTo>
                    <a:pt x="0" y="47"/>
                    <a:pt x="3" y="51"/>
                    <a:pt x="8" y="51"/>
                  </a:cubicBezTo>
                  <a:cubicBezTo>
                    <a:pt x="209" y="51"/>
                    <a:pt x="209" y="51"/>
                    <a:pt x="209" y="51"/>
                  </a:cubicBezTo>
                  <a:lnTo>
                    <a:pt x="209" y="0"/>
                  </a:lnTo>
                  <a:close/>
                </a:path>
              </a:pathLst>
            </a:custGeom>
            <a:solidFill>
              <a:srgbClr val="FFFFFF"/>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7" name="Freeform 385">
              <a:extLst>
                <a:ext uri="{FF2B5EF4-FFF2-40B4-BE49-F238E27FC236}">
                  <a16:creationId xmlns:a16="http://schemas.microsoft.com/office/drawing/2014/main" id="{719AD2DF-0898-4173-A0DA-CF414ED1AE56}"/>
                </a:ext>
              </a:extLst>
            </p:cNvPr>
            <p:cNvSpPr>
              <a:spLocks/>
            </p:cNvSpPr>
            <p:nvPr/>
          </p:nvSpPr>
          <p:spPr bwMode="auto">
            <a:xfrm>
              <a:off x="7108825" y="5657850"/>
              <a:ext cx="744538" cy="174625"/>
            </a:xfrm>
            <a:custGeom>
              <a:avLst/>
              <a:gdLst>
                <a:gd name="T0" fmla="*/ 217 w 217"/>
                <a:gd name="T1" fmla="*/ 0 h 51"/>
                <a:gd name="T2" fmla="*/ 8 w 217"/>
                <a:gd name="T3" fmla="*/ 0 h 51"/>
                <a:gd name="T4" fmla="*/ 0 w 217"/>
                <a:gd name="T5" fmla="*/ 9 h 51"/>
                <a:gd name="T6" fmla="*/ 0 w 217"/>
                <a:gd name="T7" fmla="*/ 42 h 51"/>
                <a:gd name="T8" fmla="*/ 8 w 217"/>
                <a:gd name="T9" fmla="*/ 51 h 51"/>
                <a:gd name="T10" fmla="*/ 217 w 217"/>
                <a:gd name="T11" fmla="*/ 51 h 51"/>
              </a:gdLst>
              <a:ahLst/>
              <a:cxnLst>
                <a:cxn ang="0">
                  <a:pos x="T0" y="T1"/>
                </a:cxn>
                <a:cxn ang="0">
                  <a:pos x="T2" y="T3"/>
                </a:cxn>
                <a:cxn ang="0">
                  <a:pos x="T4" y="T5"/>
                </a:cxn>
                <a:cxn ang="0">
                  <a:pos x="T6" y="T7"/>
                </a:cxn>
                <a:cxn ang="0">
                  <a:pos x="T8" y="T9"/>
                </a:cxn>
                <a:cxn ang="0">
                  <a:pos x="T10" y="T11"/>
                </a:cxn>
              </a:cxnLst>
              <a:rect l="0" t="0" r="r" b="b"/>
              <a:pathLst>
                <a:path w="217" h="51">
                  <a:moveTo>
                    <a:pt x="217" y="0"/>
                  </a:moveTo>
                  <a:cubicBezTo>
                    <a:pt x="8" y="0"/>
                    <a:pt x="8" y="0"/>
                    <a:pt x="8" y="0"/>
                  </a:cubicBezTo>
                  <a:cubicBezTo>
                    <a:pt x="3" y="0"/>
                    <a:pt x="0" y="4"/>
                    <a:pt x="0" y="9"/>
                  </a:cubicBezTo>
                  <a:cubicBezTo>
                    <a:pt x="0" y="42"/>
                    <a:pt x="0" y="42"/>
                    <a:pt x="0" y="42"/>
                  </a:cubicBezTo>
                  <a:cubicBezTo>
                    <a:pt x="0" y="47"/>
                    <a:pt x="3" y="51"/>
                    <a:pt x="8" y="51"/>
                  </a:cubicBezTo>
                  <a:cubicBezTo>
                    <a:pt x="217" y="51"/>
                    <a:pt x="217" y="51"/>
                    <a:pt x="217" y="51"/>
                  </a:cubicBez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4" rIns="93247" bIns="46624" numCol="1" anchor="t" anchorCtr="0" compatLnSpc="1">
              <a:prstTxWarp prst="textNoShape">
                <a:avLst/>
              </a:prstTxWarp>
            </a:bodyPr>
            <a:lstStyle/>
            <a:p>
              <a:pPr defTabSz="634119">
                <a:defRPr/>
              </a:pPr>
              <a:endParaRPr lang="en-US" sz="1837">
                <a:solidFill>
                  <a:srgbClr val="000000"/>
                </a:solidFill>
                <a:latin typeface="Segoe UI"/>
              </a:endParaRPr>
            </a:p>
          </p:txBody>
        </p:sp>
        <p:sp>
          <p:nvSpPr>
            <p:cNvPr id="8" name="Freeform 386">
              <a:extLst>
                <a:ext uri="{FF2B5EF4-FFF2-40B4-BE49-F238E27FC236}">
                  <a16:creationId xmlns:a16="http://schemas.microsoft.com/office/drawing/2014/main" id="{67F207D3-39ED-4980-A196-76280526BD96}"/>
                </a:ext>
              </a:extLst>
            </p:cNvPr>
            <p:cNvSpPr>
              <a:spLocks/>
            </p:cNvSpPr>
            <p:nvPr/>
          </p:nvSpPr>
          <p:spPr bwMode="auto">
            <a:xfrm>
              <a:off x="7167563" y="5699125"/>
              <a:ext cx="92075" cy="190500"/>
            </a:xfrm>
            <a:custGeom>
              <a:avLst/>
              <a:gdLst>
                <a:gd name="T0" fmla="*/ 58 w 58"/>
                <a:gd name="T1" fmla="*/ 120 h 120"/>
                <a:gd name="T2" fmla="*/ 28 w 58"/>
                <a:gd name="T3" fmla="*/ 101 h 120"/>
                <a:gd name="T4" fmla="*/ 0 w 58"/>
                <a:gd name="T5" fmla="*/ 120 h 120"/>
                <a:gd name="T6" fmla="*/ 0 w 58"/>
                <a:gd name="T7" fmla="*/ 0 h 120"/>
                <a:gd name="T8" fmla="*/ 58 w 58"/>
                <a:gd name="T9" fmla="*/ 0 h 120"/>
                <a:gd name="T10" fmla="*/ 58 w 58"/>
                <a:gd name="T11" fmla="*/ 120 h 120"/>
              </a:gdLst>
              <a:ahLst/>
              <a:cxnLst>
                <a:cxn ang="0">
                  <a:pos x="T0" y="T1"/>
                </a:cxn>
                <a:cxn ang="0">
                  <a:pos x="T2" y="T3"/>
                </a:cxn>
                <a:cxn ang="0">
                  <a:pos x="T4" y="T5"/>
                </a:cxn>
                <a:cxn ang="0">
                  <a:pos x="T6" y="T7"/>
                </a:cxn>
                <a:cxn ang="0">
                  <a:pos x="T8" y="T9"/>
                </a:cxn>
                <a:cxn ang="0">
                  <a:pos x="T10" y="T11"/>
                </a:cxn>
              </a:cxnLst>
              <a:rect l="0" t="0" r="r" b="b"/>
              <a:pathLst>
                <a:path w="58" h="120">
                  <a:moveTo>
                    <a:pt x="58" y="120"/>
                  </a:moveTo>
                  <a:lnTo>
                    <a:pt x="28" y="101"/>
                  </a:lnTo>
                  <a:lnTo>
                    <a:pt x="0" y="120"/>
                  </a:lnTo>
                  <a:lnTo>
                    <a:pt x="0" y="0"/>
                  </a:lnTo>
                  <a:lnTo>
                    <a:pt x="58" y="0"/>
                  </a:lnTo>
                  <a:lnTo>
                    <a:pt x="58" y="120"/>
                  </a:lnTo>
                  <a:close/>
                </a:path>
              </a:pathLst>
            </a:custGeom>
            <a:solidFill>
              <a:srgbClr val="002060"/>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634119">
                <a:defRPr/>
              </a:pPr>
              <a:endParaRPr lang="en-US" sz="1837" dirty="0">
                <a:solidFill>
                  <a:srgbClr val="000000"/>
                </a:solidFill>
                <a:latin typeface="Segoe UI"/>
              </a:endParaRPr>
            </a:p>
          </p:txBody>
        </p:sp>
      </p:grpSp>
      <p:sp>
        <p:nvSpPr>
          <p:cNvPr id="9" name="Rectangle 8">
            <a:extLst>
              <a:ext uri="{FF2B5EF4-FFF2-40B4-BE49-F238E27FC236}">
                <a16:creationId xmlns:a16="http://schemas.microsoft.com/office/drawing/2014/main" id="{D720E60C-E8AB-43D1-9999-D750D7760BA0}"/>
              </a:ext>
            </a:extLst>
          </p:cNvPr>
          <p:cNvSpPr/>
          <p:nvPr/>
        </p:nvSpPr>
        <p:spPr>
          <a:xfrm>
            <a:off x="8908678" y="1872193"/>
            <a:ext cx="2030500" cy="355365"/>
          </a:xfrm>
          <a:prstGeom prst="rect">
            <a:avLst/>
          </a:prstGeom>
        </p:spPr>
        <p:txBody>
          <a:bodyPr wrap="square">
            <a:spAutoFit/>
          </a:bodyPr>
          <a:lstStyle/>
          <a:p>
            <a:pPr defTabSz="634119">
              <a:defRPr/>
            </a:pPr>
            <a:r>
              <a:rPr lang="en-US" sz="1664" b="1" i="1" dirty="0">
                <a:solidFill>
                  <a:srgbClr val="000000"/>
                </a:solidFill>
                <a:latin typeface="Segoe UI Semilight" panose="020B0402040204020203" pitchFamily="34" charset="0"/>
                <a:cs typeface="Segoe UI Semilight" panose="020B0402040204020203" pitchFamily="34" charset="0"/>
              </a:rPr>
              <a:t>Support Matrix</a:t>
            </a:r>
          </a:p>
        </p:txBody>
      </p:sp>
      <p:sp>
        <p:nvSpPr>
          <p:cNvPr id="10" name="TextBox 9">
            <a:extLst>
              <a:ext uri="{FF2B5EF4-FFF2-40B4-BE49-F238E27FC236}">
                <a16:creationId xmlns:a16="http://schemas.microsoft.com/office/drawing/2014/main" id="{22B99F01-8FC4-4B96-9EC7-D712B8E0333C}"/>
              </a:ext>
            </a:extLst>
          </p:cNvPr>
          <p:cNvSpPr txBox="1"/>
          <p:nvPr/>
        </p:nvSpPr>
        <p:spPr>
          <a:xfrm>
            <a:off x="8908677" y="3979925"/>
            <a:ext cx="3288908" cy="1949210"/>
          </a:xfrm>
          <a:prstGeom prst="rect">
            <a:avLst/>
          </a:prstGeom>
          <a:solidFill>
            <a:srgbClr val="FFB900"/>
          </a:solidFill>
          <a:ln>
            <a:solidFill>
              <a:srgbClr val="008272"/>
            </a:solidFill>
            <a:prstDash val="dash"/>
          </a:ln>
        </p:spPr>
        <p:txBody>
          <a:bodyPr wrap="square" lIns="93260" tIns="93260" rIns="93260" bIns="93260" rtlCol="0">
            <a:spAutoFit/>
          </a:bodyPr>
          <a:lstStyle/>
          <a:p>
            <a:pPr defTabSz="932563"/>
            <a:r>
              <a:rPr lang="en-US" sz="2040" b="1" dirty="0">
                <a:gradFill>
                  <a:gsLst>
                    <a:gs pos="2917">
                      <a:srgbClr val="1A1A1A"/>
                    </a:gs>
                    <a:gs pos="30000">
                      <a:srgbClr val="1A1A1A"/>
                    </a:gs>
                  </a:gsLst>
                  <a:lin ang="5400000" scaled="0"/>
                </a:gradFill>
                <a:latin typeface="Segoe UI Semilight" panose="020B0402040204020203" pitchFamily="34" charset="0"/>
                <a:cs typeface="Segoe UI Semilight" panose="020B0402040204020203" pitchFamily="34" charset="0"/>
              </a:rPr>
              <a:t>NOTE: </a:t>
            </a:r>
            <a:r>
              <a:rPr lang="en-US" sz="1836" dirty="0">
                <a:gradFill>
                  <a:gsLst>
                    <a:gs pos="2917">
                      <a:srgbClr val="1A1A1A"/>
                    </a:gs>
                    <a:gs pos="30000">
                      <a:srgbClr val="1A1A1A"/>
                    </a:gs>
                  </a:gsLst>
                  <a:lin ang="5400000" scaled="0"/>
                </a:gradFill>
                <a:latin typeface="Segoe UI Semilight" panose="020B0402040204020203" pitchFamily="34" charset="0"/>
                <a:cs typeface="Segoe UI Semilight" panose="020B0402040204020203" pitchFamily="34" charset="0"/>
              </a:rPr>
              <a:t>Hyper-V Migration with Azure Site Recovery supports </a:t>
            </a:r>
            <a:r>
              <a:rPr lang="en-US" sz="1836" u="sng" dirty="0">
                <a:gradFill>
                  <a:gsLst>
                    <a:gs pos="2917">
                      <a:srgbClr val="1A1A1A"/>
                    </a:gs>
                    <a:gs pos="30000">
                      <a:srgbClr val="1A1A1A"/>
                    </a:gs>
                  </a:gsLst>
                  <a:lin ang="5400000" scaled="0"/>
                </a:gradFill>
                <a:latin typeface="Segoe UI Semilight" panose="020B0402040204020203" pitchFamily="34" charset="0"/>
                <a:cs typeface="Segoe UI Semilight" panose="020B0402040204020203" pitchFamily="34" charset="0"/>
              </a:rPr>
              <a:t>every</a:t>
            </a:r>
            <a:r>
              <a:rPr lang="en-US" sz="1836" dirty="0">
                <a:gradFill>
                  <a:gsLst>
                    <a:gs pos="2917">
                      <a:srgbClr val="1A1A1A"/>
                    </a:gs>
                    <a:gs pos="30000">
                      <a:srgbClr val="1A1A1A"/>
                    </a:gs>
                  </a:gsLst>
                  <a:lin ang="5400000" scaled="0"/>
                </a:gradFill>
                <a:latin typeface="Segoe UI Semilight" panose="020B0402040204020203" pitchFamily="34" charset="0"/>
                <a:cs typeface="Segoe UI Semilight" panose="020B0402040204020203" pitchFamily="34" charset="0"/>
              </a:rPr>
              <a:t> Windows and Linux OS that is endorsed to run on the Azure Compute platform</a:t>
            </a:r>
            <a:endParaRPr lang="en-US" sz="2040" dirty="0">
              <a:gradFill>
                <a:gsLst>
                  <a:gs pos="2917">
                    <a:srgbClr val="1A1A1A"/>
                  </a:gs>
                  <a:gs pos="30000">
                    <a:srgbClr val="1A1A1A"/>
                  </a:gs>
                </a:gsLst>
                <a:lin ang="5400000" scaled="0"/>
              </a:gra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0271944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CFEC1-6B36-4C83-9E5F-C7FFC5BBFD10}"/>
              </a:ext>
            </a:extLst>
          </p:cNvPr>
          <p:cNvSpPr>
            <a:spLocks noGrp="1"/>
          </p:cNvSpPr>
          <p:nvPr>
            <p:ph type="title"/>
          </p:nvPr>
        </p:nvSpPr>
        <p:spPr/>
        <p:txBody>
          <a:bodyPr/>
          <a:lstStyle/>
          <a:p>
            <a:r>
              <a:rPr lang="en-US" dirty="0"/>
              <a:t>Zero Application Data Loss</a:t>
            </a:r>
          </a:p>
        </p:txBody>
      </p:sp>
      <p:grpSp>
        <p:nvGrpSpPr>
          <p:cNvPr id="3" name="Group 2">
            <a:extLst>
              <a:ext uri="{FF2B5EF4-FFF2-40B4-BE49-F238E27FC236}">
                <a16:creationId xmlns:a16="http://schemas.microsoft.com/office/drawing/2014/main" id="{E2C887D9-4964-43C2-A62A-00B373A25E66}"/>
              </a:ext>
            </a:extLst>
          </p:cNvPr>
          <p:cNvGrpSpPr/>
          <p:nvPr/>
        </p:nvGrpSpPr>
        <p:grpSpPr>
          <a:xfrm>
            <a:off x="241789" y="2326556"/>
            <a:ext cx="2719705" cy="3251386"/>
            <a:chOff x="235357" y="2280971"/>
            <a:chExt cx="2666998" cy="3188375"/>
          </a:xfrm>
        </p:grpSpPr>
        <p:pic>
          <p:nvPicPr>
            <p:cNvPr id="4" name="Graphic 3" descr="Gauge">
              <a:extLst>
                <a:ext uri="{FF2B5EF4-FFF2-40B4-BE49-F238E27FC236}">
                  <a16:creationId xmlns:a16="http://schemas.microsoft.com/office/drawing/2014/main" id="{52428A6A-3070-44F4-8327-89BB0C8ABB9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8687" y="2280971"/>
              <a:ext cx="2100338" cy="2100338"/>
            </a:xfrm>
            <a:prstGeom prst="rect">
              <a:avLst/>
            </a:prstGeom>
          </p:spPr>
        </p:pic>
        <p:sp>
          <p:nvSpPr>
            <p:cNvPr id="5" name="TextBox 4">
              <a:extLst>
                <a:ext uri="{FF2B5EF4-FFF2-40B4-BE49-F238E27FC236}">
                  <a16:creationId xmlns:a16="http://schemas.microsoft.com/office/drawing/2014/main" id="{C70FB21F-3C58-4E45-9CBD-8C04485AEF85}"/>
                </a:ext>
              </a:extLst>
            </p:cNvPr>
            <p:cNvSpPr txBox="1"/>
            <p:nvPr/>
          </p:nvSpPr>
          <p:spPr>
            <a:xfrm>
              <a:off x="235357" y="4382655"/>
              <a:ext cx="2666998" cy="1086691"/>
            </a:xfrm>
            <a:prstGeom prst="rect">
              <a:avLst/>
            </a:prstGeom>
            <a:noFill/>
          </p:spPr>
          <p:txBody>
            <a:bodyPr wrap="square" lIns="186494" tIns="149195" rIns="186494" bIns="149195" rtlCol="0">
              <a:spAutoFit/>
            </a:bodyPr>
            <a:lstStyle/>
            <a:p>
              <a:pPr algn="ctr" defTabSz="951241">
                <a:lnSpc>
                  <a:spcPct val="90000"/>
                </a:lnSpc>
                <a:spcAft>
                  <a:spcPts val="612"/>
                </a:spcAft>
                <a:defRPr/>
              </a:pPr>
              <a:r>
                <a:rPr lang="en-US" sz="2856">
                  <a:gradFill>
                    <a:gsLst>
                      <a:gs pos="2917">
                        <a:srgbClr val="353535"/>
                      </a:gs>
                      <a:gs pos="30000">
                        <a:srgbClr val="353535"/>
                      </a:gs>
                    </a:gsLst>
                    <a:lin ang="5400000" scaled="0"/>
                  </a:gradFill>
                  <a:latin typeface="Segoe UI Semilight" panose="020B0402040204020203" pitchFamily="34" charset="0"/>
                  <a:cs typeface="Segoe UI Semilight" panose="020B0402040204020203" pitchFamily="34" charset="0"/>
                </a:rPr>
                <a:t>Test Performance</a:t>
              </a:r>
            </a:p>
          </p:txBody>
        </p:sp>
      </p:grpSp>
      <p:grpSp>
        <p:nvGrpSpPr>
          <p:cNvPr id="6" name="Group 5">
            <a:extLst>
              <a:ext uri="{FF2B5EF4-FFF2-40B4-BE49-F238E27FC236}">
                <a16:creationId xmlns:a16="http://schemas.microsoft.com/office/drawing/2014/main" id="{DAFBEFF6-9D8E-41CC-AA56-21FE161F1323}"/>
              </a:ext>
            </a:extLst>
          </p:cNvPr>
          <p:cNvGrpSpPr/>
          <p:nvPr/>
        </p:nvGrpSpPr>
        <p:grpSpPr>
          <a:xfrm>
            <a:off x="2746091" y="2311232"/>
            <a:ext cx="2719705" cy="3230507"/>
            <a:chOff x="2691126" y="2265945"/>
            <a:chExt cx="2666998" cy="3167901"/>
          </a:xfrm>
        </p:grpSpPr>
        <p:pic>
          <p:nvPicPr>
            <p:cNvPr id="7" name="Graphic 6" descr="Megaphone">
              <a:extLst>
                <a:ext uri="{FF2B5EF4-FFF2-40B4-BE49-F238E27FC236}">
                  <a16:creationId xmlns:a16="http://schemas.microsoft.com/office/drawing/2014/main" id="{4C17A9C5-95BD-4898-BAB7-29963D0B8B9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854837" y="2265945"/>
              <a:ext cx="2103120" cy="2103120"/>
            </a:xfrm>
            <a:prstGeom prst="rect">
              <a:avLst/>
            </a:prstGeom>
          </p:spPr>
        </p:pic>
        <p:sp>
          <p:nvSpPr>
            <p:cNvPr id="8" name="TextBox 7">
              <a:extLst>
                <a:ext uri="{FF2B5EF4-FFF2-40B4-BE49-F238E27FC236}">
                  <a16:creationId xmlns:a16="http://schemas.microsoft.com/office/drawing/2014/main" id="{C5F731D2-77E0-41B4-B53C-DC9FCBA9C0E4}"/>
                </a:ext>
              </a:extLst>
            </p:cNvPr>
            <p:cNvSpPr txBox="1"/>
            <p:nvPr/>
          </p:nvSpPr>
          <p:spPr>
            <a:xfrm>
              <a:off x="2691126" y="4347155"/>
              <a:ext cx="2666998" cy="1086691"/>
            </a:xfrm>
            <a:prstGeom prst="rect">
              <a:avLst/>
            </a:prstGeom>
            <a:noFill/>
          </p:spPr>
          <p:txBody>
            <a:bodyPr wrap="square" lIns="186494" tIns="149195" rIns="186494" bIns="149195" rtlCol="0">
              <a:spAutoFit/>
            </a:bodyPr>
            <a:lstStyle/>
            <a:p>
              <a:pPr algn="ctr" defTabSz="951241">
                <a:lnSpc>
                  <a:spcPct val="90000"/>
                </a:lnSpc>
                <a:spcAft>
                  <a:spcPts val="612"/>
                </a:spcAft>
                <a:defRPr/>
              </a:pPr>
              <a:r>
                <a:rPr lang="en-US" sz="2856">
                  <a:gradFill>
                    <a:gsLst>
                      <a:gs pos="2917">
                        <a:srgbClr val="353535"/>
                      </a:gs>
                      <a:gs pos="30000">
                        <a:srgbClr val="353535"/>
                      </a:gs>
                    </a:gsLst>
                    <a:lin ang="5400000" scaled="0"/>
                  </a:gradFill>
                  <a:latin typeface="Segoe UI Semilight" panose="020B0402040204020203" pitchFamily="34" charset="0"/>
                  <a:cs typeface="Segoe UI Semilight" panose="020B0402040204020203" pitchFamily="34" charset="0"/>
                </a:rPr>
                <a:t>Plan and Notify</a:t>
              </a:r>
            </a:p>
          </p:txBody>
        </p:sp>
      </p:grpSp>
      <p:grpSp>
        <p:nvGrpSpPr>
          <p:cNvPr id="9" name="Group 8">
            <a:extLst>
              <a:ext uri="{FF2B5EF4-FFF2-40B4-BE49-F238E27FC236}">
                <a16:creationId xmlns:a16="http://schemas.microsoft.com/office/drawing/2014/main" id="{5EE5F3F8-1395-4063-81DB-CB563CBA0E06}"/>
              </a:ext>
            </a:extLst>
          </p:cNvPr>
          <p:cNvGrpSpPr/>
          <p:nvPr/>
        </p:nvGrpSpPr>
        <p:grpSpPr>
          <a:xfrm>
            <a:off x="4984262" y="2622759"/>
            <a:ext cx="2719705" cy="2953810"/>
            <a:chOff x="4885922" y="2571434"/>
            <a:chExt cx="2666998" cy="2896567"/>
          </a:xfrm>
        </p:grpSpPr>
        <p:sp>
          <p:nvSpPr>
            <p:cNvPr id="10" name="Freeform 66">
              <a:extLst>
                <a:ext uri="{FF2B5EF4-FFF2-40B4-BE49-F238E27FC236}">
                  <a16:creationId xmlns:a16="http://schemas.microsoft.com/office/drawing/2014/main" id="{DD7CB250-8DD4-4882-80A3-C4A4B9BE8403}"/>
                </a:ext>
              </a:extLst>
            </p:cNvPr>
            <p:cNvSpPr>
              <a:spLocks noEditPoints="1"/>
            </p:cNvSpPr>
            <p:nvPr/>
          </p:nvSpPr>
          <p:spPr bwMode="auto">
            <a:xfrm>
              <a:off x="5342891" y="2571434"/>
              <a:ext cx="1554480" cy="1554480"/>
            </a:xfrm>
            <a:custGeom>
              <a:avLst/>
              <a:gdLst>
                <a:gd name="T0" fmla="*/ 52 w 122"/>
                <a:gd name="T1" fmla="*/ 9 h 126"/>
                <a:gd name="T2" fmla="*/ 61 w 122"/>
                <a:gd name="T3" fmla="*/ 0 h 126"/>
                <a:gd name="T4" fmla="*/ 70 w 122"/>
                <a:gd name="T5" fmla="*/ 9 h 126"/>
                <a:gd name="T6" fmla="*/ 70 w 122"/>
                <a:gd name="T7" fmla="*/ 65 h 126"/>
                <a:gd name="T8" fmla="*/ 61 w 122"/>
                <a:gd name="T9" fmla="*/ 74 h 126"/>
                <a:gd name="T10" fmla="*/ 52 w 122"/>
                <a:gd name="T11" fmla="*/ 65 h 126"/>
                <a:gd name="T12" fmla="*/ 52 w 122"/>
                <a:gd name="T13" fmla="*/ 9 h 126"/>
                <a:gd name="T14" fmla="*/ 104 w 122"/>
                <a:gd name="T15" fmla="*/ 108 h 126"/>
                <a:gd name="T16" fmla="*/ 61 w 122"/>
                <a:gd name="T17" fmla="*/ 126 h 126"/>
                <a:gd name="T18" fmla="*/ 61 w 122"/>
                <a:gd name="T19" fmla="*/ 126 h 126"/>
                <a:gd name="T20" fmla="*/ 18 w 122"/>
                <a:gd name="T21" fmla="*/ 108 h 126"/>
                <a:gd name="T22" fmla="*/ 0 w 122"/>
                <a:gd name="T23" fmla="*/ 65 h 126"/>
                <a:gd name="T24" fmla="*/ 18 w 122"/>
                <a:gd name="T25" fmla="*/ 22 h 126"/>
                <a:gd name="T26" fmla="*/ 31 w 122"/>
                <a:gd name="T27" fmla="*/ 22 h 126"/>
                <a:gd name="T28" fmla="*/ 31 w 122"/>
                <a:gd name="T29" fmla="*/ 35 h 126"/>
                <a:gd name="T30" fmla="*/ 19 w 122"/>
                <a:gd name="T31" fmla="*/ 65 h 126"/>
                <a:gd name="T32" fmla="*/ 31 w 122"/>
                <a:gd name="T33" fmla="*/ 95 h 126"/>
                <a:gd name="T34" fmla="*/ 61 w 122"/>
                <a:gd name="T35" fmla="*/ 107 h 126"/>
                <a:gd name="T36" fmla="*/ 91 w 122"/>
                <a:gd name="T37" fmla="*/ 95 h 126"/>
                <a:gd name="T38" fmla="*/ 103 w 122"/>
                <a:gd name="T39" fmla="*/ 65 h 126"/>
                <a:gd name="T40" fmla="*/ 91 w 122"/>
                <a:gd name="T41" fmla="*/ 35 h 126"/>
                <a:gd name="T42" fmla="*/ 91 w 122"/>
                <a:gd name="T43" fmla="*/ 22 h 126"/>
                <a:gd name="T44" fmla="*/ 104 w 122"/>
                <a:gd name="T45" fmla="*/ 22 h 126"/>
                <a:gd name="T46" fmla="*/ 122 w 122"/>
                <a:gd name="T47" fmla="*/ 65 h 126"/>
                <a:gd name="T48" fmla="*/ 104 w 122"/>
                <a:gd name="T49" fmla="*/ 10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126">
                  <a:moveTo>
                    <a:pt x="52" y="9"/>
                  </a:moveTo>
                  <a:cubicBezTo>
                    <a:pt x="52" y="4"/>
                    <a:pt x="56" y="0"/>
                    <a:pt x="61" y="0"/>
                  </a:cubicBezTo>
                  <a:cubicBezTo>
                    <a:pt x="66" y="0"/>
                    <a:pt x="70" y="4"/>
                    <a:pt x="70" y="9"/>
                  </a:cubicBezTo>
                  <a:cubicBezTo>
                    <a:pt x="70" y="65"/>
                    <a:pt x="70" y="65"/>
                    <a:pt x="70" y="65"/>
                  </a:cubicBezTo>
                  <a:cubicBezTo>
                    <a:pt x="70" y="70"/>
                    <a:pt x="66" y="74"/>
                    <a:pt x="61" y="74"/>
                  </a:cubicBezTo>
                  <a:cubicBezTo>
                    <a:pt x="56" y="74"/>
                    <a:pt x="52" y="70"/>
                    <a:pt x="52" y="65"/>
                  </a:cubicBezTo>
                  <a:lnTo>
                    <a:pt x="52" y="9"/>
                  </a:lnTo>
                  <a:close/>
                  <a:moveTo>
                    <a:pt x="104" y="108"/>
                  </a:moveTo>
                  <a:cubicBezTo>
                    <a:pt x="92" y="120"/>
                    <a:pt x="77" y="126"/>
                    <a:pt x="61" y="126"/>
                  </a:cubicBezTo>
                  <a:cubicBezTo>
                    <a:pt x="61" y="126"/>
                    <a:pt x="61" y="126"/>
                    <a:pt x="61" y="126"/>
                  </a:cubicBezTo>
                  <a:cubicBezTo>
                    <a:pt x="46" y="126"/>
                    <a:pt x="30" y="120"/>
                    <a:pt x="18" y="108"/>
                  </a:cubicBezTo>
                  <a:cubicBezTo>
                    <a:pt x="6" y="96"/>
                    <a:pt x="0" y="81"/>
                    <a:pt x="0" y="65"/>
                  </a:cubicBezTo>
                  <a:cubicBezTo>
                    <a:pt x="0" y="50"/>
                    <a:pt x="6" y="34"/>
                    <a:pt x="18" y="22"/>
                  </a:cubicBezTo>
                  <a:cubicBezTo>
                    <a:pt x="22" y="18"/>
                    <a:pt x="28" y="18"/>
                    <a:pt x="31" y="22"/>
                  </a:cubicBezTo>
                  <a:cubicBezTo>
                    <a:pt x="35" y="26"/>
                    <a:pt x="35" y="32"/>
                    <a:pt x="31" y="35"/>
                  </a:cubicBezTo>
                  <a:cubicBezTo>
                    <a:pt x="23" y="43"/>
                    <a:pt x="19" y="54"/>
                    <a:pt x="19" y="65"/>
                  </a:cubicBezTo>
                  <a:cubicBezTo>
                    <a:pt x="19" y="76"/>
                    <a:pt x="23" y="87"/>
                    <a:pt x="31" y="95"/>
                  </a:cubicBezTo>
                  <a:cubicBezTo>
                    <a:pt x="39" y="103"/>
                    <a:pt x="50" y="107"/>
                    <a:pt x="61" y="107"/>
                  </a:cubicBezTo>
                  <a:cubicBezTo>
                    <a:pt x="72" y="107"/>
                    <a:pt x="83" y="103"/>
                    <a:pt x="91" y="95"/>
                  </a:cubicBezTo>
                  <a:cubicBezTo>
                    <a:pt x="99" y="87"/>
                    <a:pt x="103" y="76"/>
                    <a:pt x="103" y="65"/>
                  </a:cubicBezTo>
                  <a:cubicBezTo>
                    <a:pt x="103" y="54"/>
                    <a:pt x="99" y="43"/>
                    <a:pt x="91" y="35"/>
                  </a:cubicBezTo>
                  <a:cubicBezTo>
                    <a:pt x="87" y="32"/>
                    <a:pt x="87" y="26"/>
                    <a:pt x="91" y="22"/>
                  </a:cubicBezTo>
                  <a:cubicBezTo>
                    <a:pt x="95" y="18"/>
                    <a:pt x="101" y="18"/>
                    <a:pt x="104" y="22"/>
                  </a:cubicBezTo>
                  <a:cubicBezTo>
                    <a:pt x="116" y="34"/>
                    <a:pt x="122" y="50"/>
                    <a:pt x="122" y="65"/>
                  </a:cubicBezTo>
                  <a:cubicBezTo>
                    <a:pt x="122" y="81"/>
                    <a:pt x="116" y="96"/>
                    <a:pt x="104" y="108"/>
                  </a:cubicBezTo>
                  <a:close/>
                </a:path>
              </a:pathLst>
            </a:custGeom>
            <a:solidFill>
              <a:schemeClr val="bg1"/>
            </a:solidFill>
            <a:ln w="38100">
              <a:solidFill>
                <a:srgbClr val="FF0000"/>
              </a:solidFill>
            </a:ln>
            <a:extLst/>
          </p:spPr>
          <p:txBody>
            <a:bodyPr vert="horz" wrap="square" lIns="93247" tIns="46624" rIns="93247" bIns="46624" numCol="1" anchor="t" anchorCtr="0" compatLnSpc="1">
              <a:prstTxWarp prst="textNoShape">
                <a:avLst/>
              </a:prstTxWarp>
            </a:bodyPr>
            <a:lstStyle/>
            <a:p>
              <a:pPr defTabSz="951241">
                <a:defRPr/>
              </a:pPr>
              <a:endParaRPr lang="en-US" sz="1837" dirty="0">
                <a:solidFill>
                  <a:srgbClr val="353535"/>
                </a:solidFill>
                <a:latin typeface="Segoe UI Semilight" panose="020B0402040204020203" pitchFamily="34" charset="0"/>
                <a:cs typeface="Segoe UI Semilight" panose="020B0402040204020203" pitchFamily="34" charset="0"/>
              </a:endParaRPr>
            </a:p>
          </p:txBody>
        </p:sp>
        <p:sp>
          <p:nvSpPr>
            <p:cNvPr id="11" name="TextBox 10">
              <a:extLst>
                <a:ext uri="{FF2B5EF4-FFF2-40B4-BE49-F238E27FC236}">
                  <a16:creationId xmlns:a16="http://schemas.microsoft.com/office/drawing/2014/main" id="{74DEB63F-ED0A-4C89-B779-9828B7D2E5F7}"/>
                </a:ext>
              </a:extLst>
            </p:cNvPr>
            <p:cNvSpPr txBox="1"/>
            <p:nvPr/>
          </p:nvSpPr>
          <p:spPr>
            <a:xfrm>
              <a:off x="4885922" y="4381309"/>
              <a:ext cx="2666998" cy="1086692"/>
            </a:xfrm>
            <a:prstGeom prst="rect">
              <a:avLst/>
            </a:prstGeom>
            <a:noFill/>
          </p:spPr>
          <p:txBody>
            <a:bodyPr wrap="square" lIns="186494" tIns="149195" rIns="186494" bIns="149195" rtlCol="0">
              <a:spAutoFit/>
            </a:bodyPr>
            <a:lstStyle/>
            <a:p>
              <a:pPr algn="ctr" defTabSz="951241">
                <a:lnSpc>
                  <a:spcPct val="90000"/>
                </a:lnSpc>
                <a:spcAft>
                  <a:spcPts val="612"/>
                </a:spcAft>
                <a:defRPr/>
              </a:pPr>
              <a:r>
                <a:rPr lang="en-US" sz="2856">
                  <a:gradFill>
                    <a:gsLst>
                      <a:gs pos="2917">
                        <a:srgbClr val="353535"/>
                      </a:gs>
                      <a:gs pos="30000">
                        <a:srgbClr val="353535"/>
                      </a:gs>
                    </a:gsLst>
                    <a:lin ang="5400000" scaled="0"/>
                  </a:gradFill>
                  <a:latin typeface="Segoe UI Semilight" panose="020B0402040204020203" pitchFamily="34" charset="0"/>
                  <a:cs typeface="Segoe UI Semilight" panose="020B0402040204020203" pitchFamily="34" charset="0"/>
                </a:rPr>
                <a:t>Take App Offline</a:t>
              </a:r>
            </a:p>
          </p:txBody>
        </p:sp>
      </p:grpSp>
      <p:grpSp>
        <p:nvGrpSpPr>
          <p:cNvPr id="12" name="Group 11">
            <a:extLst>
              <a:ext uri="{FF2B5EF4-FFF2-40B4-BE49-F238E27FC236}">
                <a16:creationId xmlns:a16="http://schemas.microsoft.com/office/drawing/2014/main" id="{51C06ADD-E021-48A7-A870-B04F54AA7BC6}"/>
              </a:ext>
            </a:extLst>
          </p:cNvPr>
          <p:cNvGrpSpPr/>
          <p:nvPr/>
        </p:nvGrpSpPr>
        <p:grpSpPr>
          <a:xfrm>
            <a:off x="7457773" y="2315823"/>
            <a:ext cx="2719705" cy="3225918"/>
            <a:chOff x="7311496" y="2270446"/>
            <a:chExt cx="2666998" cy="3163400"/>
          </a:xfrm>
        </p:grpSpPr>
        <p:pic>
          <p:nvPicPr>
            <p:cNvPr id="13" name="Graphic 12" descr="Send">
              <a:extLst>
                <a:ext uri="{FF2B5EF4-FFF2-40B4-BE49-F238E27FC236}">
                  <a16:creationId xmlns:a16="http://schemas.microsoft.com/office/drawing/2014/main" id="{B462E18D-C5D4-4FD7-B1C2-36E50B5A8F1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312339" y="2270446"/>
              <a:ext cx="2103120" cy="2103120"/>
            </a:xfrm>
            <a:prstGeom prst="rect">
              <a:avLst/>
            </a:prstGeom>
          </p:spPr>
        </p:pic>
        <p:sp>
          <p:nvSpPr>
            <p:cNvPr id="14" name="TextBox 13">
              <a:extLst>
                <a:ext uri="{FF2B5EF4-FFF2-40B4-BE49-F238E27FC236}">
                  <a16:creationId xmlns:a16="http://schemas.microsoft.com/office/drawing/2014/main" id="{BBAB7FB3-A00A-48B6-AFCE-B670E304C001}"/>
                </a:ext>
              </a:extLst>
            </p:cNvPr>
            <p:cNvSpPr txBox="1"/>
            <p:nvPr/>
          </p:nvSpPr>
          <p:spPr>
            <a:xfrm>
              <a:off x="7311496" y="4347155"/>
              <a:ext cx="2666998" cy="1086691"/>
            </a:xfrm>
            <a:prstGeom prst="rect">
              <a:avLst/>
            </a:prstGeom>
            <a:noFill/>
          </p:spPr>
          <p:txBody>
            <a:bodyPr wrap="square" lIns="186494" tIns="149195" rIns="186494" bIns="149195" rtlCol="0">
              <a:spAutoFit/>
            </a:bodyPr>
            <a:lstStyle/>
            <a:p>
              <a:pPr algn="ctr" defTabSz="951241">
                <a:lnSpc>
                  <a:spcPct val="90000"/>
                </a:lnSpc>
                <a:spcAft>
                  <a:spcPts val="612"/>
                </a:spcAft>
                <a:defRPr/>
              </a:pPr>
              <a:r>
                <a:rPr lang="en-US" sz="2856">
                  <a:gradFill>
                    <a:gsLst>
                      <a:gs pos="2917">
                        <a:srgbClr val="353535"/>
                      </a:gs>
                      <a:gs pos="30000">
                        <a:srgbClr val="353535"/>
                      </a:gs>
                    </a:gsLst>
                    <a:lin ang="5400000" scaled="0"/>
                  </a:gradFill>
                  <a:latin typeface="Segoe UI Semilight" panose="020B0402040204020203" pitchFamily="34" charset="0"/>
                  <a:cs typeface="Segoe UI Semilight" panose="020B0402040204020203" pitchFamily="34" charset="0"/>
                </a:rPr>
                <a:t>Migrate to Azure</a:t>
              </a:r>
            </a:p>
          </p:txBody>
        </p:sp>
      </p:grpSp>
      <p:grpSp>
        <p:nvGrpSpPr>
          <p:cNvPr id="15" name="Group 14">
            <a:extLst>
              <a:ext uri="{FF2B5EF4-FFF2-40B4-BE49-F238E27FC236}">
                <a16:creationId xmlns:a16="http://schemas.microsoft.com/office/drawing/2014/main" id="{E5D745F3-548B-403E-BD72-5971F518E360}"/>
              </a:ext>
            </a:extLst>
          </p:cNvPr>
          <p:cNvGrpSpPr/>
          <p:nvPr/>
        </p:nvGrpSpPr>
        <p:grpSpPr>
          <a:xfrm>
            <a:off x="9474735" y="2622758"/>
            <a:ext cx="2719705" cy="2998486"/>
            <a:chOff x="9289371" y="2571434"/>
            <a:chExt cx="2666998" cy="2940375"/>
          </a:xfrm>
        </p:grpSpPr>
        <p:grpSp>
          <p:nvGrpSpPr>
            <p:cNvPr id="16" name="Group 15">
              <a:extLst>
                <a:ext uri="{FF2B5EF4-FFF2-40B4-BE49-F238E27FC236}">
                  <a16:creationId xmlns:a16="http://schemas.microsoft.com/office/drawing/2014/main" id="{2DAAAE60-E9A0-458D-B4A3-5FBC7CDB90FE}"/>
                </a:ext>
              </a:extLst>
            </p:cNvPr>
            <p:cNvGrpSpPr/>
            <p:nvPr/>
          </p:nvGrpSpPr>
          <p:grpSpPr>
            <a:xfrm>
              <a:off x="9834311" y="2571434"/>
              <a:ext cx="1554480" cy="1554480"/>
              <a:chOff x="7380293" y="1500189"/>
              <a:chExt cx="654048" cy="633412"/>
            </a:xfrm>
          </p:grpSpPr>
          <p:sp>
            <p:nvSpPr>
              <p:cNvPr id="18" name="Freeform 428">
                <a:extLst>
                  <a:ext uri="{FF2B5EF4-FFF2-40B4-BE49-F238E27FC236}">
                    <a16:creationId xmlns:a16="http://schemas.microsoft.com/office/drawing/2014/main" id="{2E03B761-5143-4C52-A0C8-10EEC5A6834C}"/>
                  </a:ext>
                </a:extLst>
              </p:cNvPr>
              <p:cNvSpPr>
                <a:spLocks noEditPoints="1"/>
              </p:cNvSpPr>
              <p:nvPr/>
            </p:nvSpPr>
            <p:spPr bwMode="auto">
              <a:xfrm>
                <a:off x="7523170" y="1676403"/>
                <a:ext cx="377825" cy="255588"/>
              </a:xfrm>
              <a:custGeom>
                <a:avLst/>
                <a:gdLst>
                  <a:gd name="T0" fmla="*/ 95 w 110"/>
                  <a:gd name="T1" fmla="*/ 33 h 75"/>
                  <a:gd name="T2" fmla="*/ 96 w 110"/>
                  <a:gd name="T3" fmla="*/ 26 h 75"/>
                  <a:gd name="T4" fmla="*/ 70 w 110"/>
                  <a:gd name="T5" fmla="*/ 0 h 75"/>
                  <a:gd name="T6" fmla="*/ 46 w 110"/>
                  <a:gd name="T7" fmla="*/ 16 h 75"/>
                  <a:gd name="T8" fmla="*/ 32 w 110"/>
                  <a:gd name="T9" fmla="*/ 9 h 75"/>
                  <a:gd name="T10" fmla="*/ 13 w 110"/>
                  <a:gd name="T11" fmla="*/ 28 h 75"/>
                  <a:gd name="T12" fmla="*/ 14 w 110"/>
                  <a:gd name="T13" fmla="*/ 33 h 75"/>
                  <a:gd name="T14" fmla="*/ 0 w 110"/>
                  <a:gd name="T15" fmla="*/ 53 h 75"/>
                  <a:gd name="T16" fmla="*/ 22 w 110"/>
                  <a:gd name="T17" fmla="*/ 75 h 75"/>
                  <a:gd name="T18" fmla="*/ 89 w 110"/>
                  <a:gd name="T19" fmla="*/ 75 h 75"/>
                  <a:gd name="T20" fmla="*/ 110 w 110"/>
                  <a:gd name="T21" fmla="*/ 53 h 75"/>
                  <a:gd name="T22" fmla="*/ 95 w 110"/>
                  <a:gd name="T23" fmla="*/ 33 h 75"/>
                  <a:gd name="T24" fmla="*/ 53 w 110"/>
                  <a:gd name="T25" fmla="*/ 31 h 75"/>
                  <a:gd name="T26" fmla="*/ 55 w 110"/>
                  <a:gd name="T27" fmla="*/ 29 h 75"/>
                  <a:gd name="T28" fmla="*/ 57 w 110"/>
                  <a:gd name="T29" fmla="*/ 31 h 75"/>
                  <a:gd name="T30" fmla="*/ 57 w 110"/>
                  <a:gd name="T31" fmla="*/ 44 h 75"/>
                  <a:gd name="T32" fmla="*/ 55 w 110"/>
                  <a:gd name="T33" fmla="*/ 47 h 75"/>
                  <a:gd name="T34" fmla="*/ 53 w 110"/>
                  <a:gd name="T35" fmla="*/ 44 h 75"/>
                  <a:gd name="T36" fmla="*/ 53 w 110"/>
                  <a:gd name="T37" fmla="*/ 31 h 75"/>
                  <a:gd name="T38" fmla="*/ 65 w 110"/>
                  <a:gd name="T39" fmla="*/ 54 h 75"/>
                  <a:gd name="T40" fmla="*/ 55 w 110"/>
                  <a:gd name="T41" fmla="*/ 59 h 75"/>
                  <a:gd name="T42" fmla="*/ 55 w 110"/>
                  <a:gd name="T43" fmla="*/ 59 h 75"/>
                  <a:gd name="T44" fmla="*/ 45 w 110"/>
                  <a:gd name="T45" fmla="*/ 54 h 75"/>
                  <a:gd name="T46" fmla="*/ 41 w 110"/>
                  <a:gd name="T47" fmla="*/ 44 h 75"/>
                  <a:gd name="T48" fmla="*/ 45 w 110"/>
                  <a:gd name="T49" fmla="*/ 34 h 75"/>
                  <a:gd name="T50" fmla="*/ 48 w 110"/>
                  <a:gd name="T51" fmla="*/ 34 h 75"/>
                  <a:gd name="T52" fmla="*/ 48 w 110"/>
                  <a:gd name="T53" fmla="*/ 37 h 75"/>
                  <a:gd name="T54" fmla="*/ 45 w 110"/>
                  <a:gd name="T55" fmla="*/ 44 h 75"/>
                  <a:gd name="T56" fmla="*/ 48 w 110"/>
                  <a:gd name="T57" fmla="*/ 51 h 75"/>
                  <a:gd name="T58" fmla="*/ 55 w 110"/>
                  <a:gd name="T59" fmla="*/ 54 h 75"/>
                  <a:gd name="T60" fmla="*/ 62 w 110"/>
                  <a:gd name="T61" fmla="*/ 51 h 75"/>
                  <a:gd name="T62" fmla="*/ 65 w 110"/>
                  <a:gd name="T63" fmla="*/ 44 h 75"/>
                  <a:gd name="T64" fmla="*/ 62 w 110"/>
                  <a:gd name="T65" fmla="*/ 37 h 75"/>
                  <a:gd name="T66" fmla="*/ 62 w 110"/>
                  <a:gd name="T67" fmla="*/ 34 h 75"/>
                  <a:gd name="T68" fmla="*/ 65 w 110"/>
                  <a:gd name="T69" fmla="*/ 34 h 75"/>
                  <a:gd name="T70" fmla="*/ 69 w 110"/>
                  <a:gd name="T71" fmla="*/ 44 h 75"/>
                  <a:gd name="T72" fmla="*/ 65 w 110"/>
                  <a:gd name="T73" fmla="*/ 5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0" h="75">
                    <a:moveTo>
                      <a:pt x="95" y="33"/>
                    </a:moveTo>
                    <a:cubicBezTo>
                      <a:pt x="96" y="30"/>
                      <a:pt x="96" y="28"/>
                      <a:pt x="96" y="26"/>
                    </a:cubicBezTo>
                    <a:cubicBezTo>
                      <a:pt x="96" y="12"/>
                      <a:pt x="84" y="0"/>
                      <a:pt x="70" y="0"/>
                    </a:cubicBezTo>
                    <a:cubicBezTo>
                      <a:pt x="59" y="0"/>
                      <a:pt x="50" y="6"/>
                      <a:pt x="46" y="16"/>
                    </a:cubicBezTo>
                    <a:cubicBezTo>
                      <a:pt x="42" y="12"/>
                      <a:pt x="37" y="9"/>
                      <a:pt x="32" y="9"/>
                    </a:cubicBezTo>
                    <a:cubicBezTo>
                      <a:pt x="22" y="9"/>
                      <a:pt x="13" y="18"/>
                      <a:pt x="13" y="28"/>
                    </a:cubicBezTo>
                    <a:cubicBezTo>
                      <a:pt x="13" y="30"/>
                      <a:pt x="14" y="31"/>
                      <a:pt x="14" y="33"/>
                    </a:cubicBezTo>
                    <a:cubicBezTo>
                      <a:pt x="6" y="36"/>
                      <a:pt x="0" y="44"/>
                      <a:pt x="0" y="53"/>
                    </a:cubicBezTo>
                    <a:cubicBezTo>
                      <a:pt x="0" y="65"/>
                      <a:pt x="10" y="75"/>
                      <a:pt x="22" y="75"/>
                    </a:cubicBezTo>
                    <a:cubicBezTo>
                      <a:pt x="89" y="75"/>
                      <a:pt x="89" y="75"/>
                      <a:pt x="89" y="75"/>
                    </a:cubicBezTo>
                    <a:cubicBezTo>
                      <a:pt x="101" y="75"/>
                      <a:pt x="110" y="65"/>
                      <a:pt x="110" y="53"/>
                    </a:cubicBezTo>
                    <a:cubicBezTo>
                      <a:pt x="110" y="44"/>
                      <a:pt x="104" y="35"/>
                      <a:pt x="95" y="33"/>
                    </a:cubicBezTo>
                    <a:close/>
                    <a:moveTo>
                      <a:pt x="53" y="31"/>
                    </a:moveTo>
                    <a:cubicBezTo>
                      <a:pt x="53" y="30"/>
                      <a:pt x="54" y="29"/>
                      <a:pt x="55" y="29"/>
                    </a:cubicBezTo>
                    <a:cubicBezTo>
                      <a:pt x="56" y="29"/>
                      <a:pt x="57" y="30"/>
                      <a:pt x="57" y="31"/>
                    </a:cubicBezTo>
                    <a:cubicBezTo>
                      <a:pt x="57" y="44"/>
                      <a:pt x="57" y="44"/>
                      <a:pt x="57" y="44"/>
                    </a:cubicBezTo>
                    <a:cubicBezTo>
                      <a:pt x="57" y="46"/>
                      <a:pt x="56" y="47"/>
                      <a:pt x="55" y="47"/>
                    </a:cubicBezTo>
                    <a:cubicBezTo>
                      <a:pt x="54" y="47"/>
                      <a:pt x="53" y="46"/>
                      <a:pt x="53" y="44"/>
                    </a:cubicBezTo>
                    <a:lnTo>
                      <a:pt x="53" y="31"/>
                    </a:lnTo>
                    <a:close/>
                    <a:moveTo>
                      <a:pt x="65" y="54"/>
                    </a:moveTo>
                    <a:cubicBezTo>
                      <a:pt x="62" y="57"/>
                      <a:pt x="59" y="59"/>
                      <a:pt x="55" y="59"/>
                    </a:cubicBezTo>
                    <a:cubicBezTo>
                      <a:pt x="55" y="59"/>
                      <a:pt x="55" y="59"/>
                      <a:pt x="55" y="59"/>
                    </a:cubicBezTo>
                    <a:cubicBezTo>
                      <a:pt x="51" y="59"/>
                      <a:pt x="48" y="57"/>
                      <a:pt x="45" y="54"/>
                    </a:cubicBezTo>
                    <a:cubicBezTo>
                      <a:pt x="42" y="52"/>
                      <a:pt x="41" y="48"/>
                      <a:pt x="41" y="44"/>
                    </a:cubicBezTo>
                    <a:cubicBezTo>
                      <a:pt x="41" y="41"/>
                      <a:pt x="42" y="37"/>
                      <a:pt x="45" y="34"/>
                    </a:cubicBezTo>
                    <a:cubicBezTo>
                      <a:pt x="46" y="34"/>
                      <a:pt x="47" y="34"/>
                      <a:pt x="48" y="34"/>
                    </a:cubicBezTo>
                    <a:cubicBezTo>
                      <a:pt x="49" y="35"/>
                      <a:pt x="49" y="37"/>
                      <a:pt x="48" y="37"/>
                    </a:cubicBezTo>
                    <a:cubicBezTo>
                      <a:pt x="46" y="39"/>
                      <a:pt x="45" y="42"/>
                      <a:pt x="45" y="44"/>
                    </a:cubicBezTo>
                    <a:cubicBezTo>
                      <a:pt x="45" y="47"/>
                      <a:pt x="46" y="49"/>
                      <a:pt x="48" y="51"/>
                    </a:cubicBezTo>
                    <a:cubicBezTo>
                      <a:pt x="50" y="53"/>
                      <a:pt x="53" y="54"/>
                      <a:pt x="55" y="54"/>
                    </a:cubicBezTo>
                    <a:cubicBezTo>
                      <a:pt x="58" y="54"/>
                      <a:pt x="60" y="53"/>
                      <a:pt x="62" y="51"/>
                    </a:cubicBezTo>
                    <a:cubicBezTo>
                      <a:pt x="64" y="49"/>
                      <a:pt x="65" y="47"/>
                      <a:pt x="65" y="44"/>
                    </a:cubicBezTo>
                    <a:cubicBezTo>
                      <a:pt x="65" y="42"/>
                      <a:pt x="64" y="39"/>
                      <a:pt x="62" y="37"/>
                    </a:cubicBezTo>
                    <a:cubicBezTo>
                      <a:pt x="61" y="37"/>
                      <a:pt x="61" y="35"/>
                      <a:pt x="62" y="34"/>
                    </a:cubicBezTo>
                    <a:cubicBezTo>
                      <a:pt x="63" y="34"/>
                      <a:pt x="64" y="34"/>
                      <a:pt x="65" y="34"/>
                    </a:cubicBezTo>
                    <a:cubicBezTo>
                      <a:pt x="68" y="37"/>
                      <a:pt x="69" y="41"/>
                      <a:pt x="69" y="44"/>
                    </a:cubicBezTo>
                    <a:cubicBezTo>
                      <a:pt x="69" y="48"/>
                      <a:pt x="68" y="52"/>
                      <a:pt x="65" y="54"/>
                    </a:cubicBezTo>
                    <a:close/>
                  </a:path>
                </a:pathLst>
              </a:custGeom>
              <a:solidFill>
                <a:srgbClr val="00B050"/>
              </a:solidFill>
              <a:ln w="12700">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353535"/>
                  </a:solidFill>
                  <a:latin typeface="Segoe UI Semilight" panose="020B0402040204020203" pitchFamily="34" charset="0"/>
                  <a:cs typeface="Segoe UI Semilight" panose="020B0402040204020203" pitchFamily="34" charset="0"/>
                </a:endParaRPr>
              </a:p>
            </p:txBody>
          </p:sp>
          <p:sp>
            <p:nvSpPr>
              <p:cNvPr id="19" name="Freeform 429">
                <a:extLst>
                  <a:ext uri="{FF2B5EF4-FFF2-40B4-BE49-F238E27FC236}">
                    <a16:creationId xmlns:a16="http://schemas.microsoft.com/office/drawing/2014/main" id="{743837C1-D6E7-4146-8303-569F2AEDE9E9}"/>
                  </a:ext>
                </a:extLst>
              </p:cNvPr>
              <p:cNvSpPr>
                <a:spLocks/>
              </p:cNvSpPr>
              <p:nvPr/>
            </p:nvSpPr>
            <p:spPr bwMode="auto">
              <a:xfrm>
                <a:off x="7721607" y="1500191"/>
                <a:ext cx="260350" cy="180975"/>
              </a:xfrm>
              <a:custGeom>
                <a:avLst/>
                <a:gdLst>
                  <a:gd name="T0" fmla="*/ 62 w 76"/>
                  <a:gd name="T1" fmla="*/ 53 h 53"/>
                  <a:gd name="T2" fmla="*/ 76 w 76"/>
                  <a:gd name="T3" fmla="*/ 46 h 53"/>
                  <a:gd name="T4" fmla="*/ 17 w 76"/>
                  <a:gd name="T5" fmla="*/ 3 h 53"/>
                  <a:gd name="T6" fmla="*/ 0 w 76"/>
                  <a:gd name="T7" fmla="*/ 0 h 53"/>
                  <a:gd name="T8" fmla="*/ 0 w 76"/>
                  <a:gd name="T9" fmla="*/ 15 h 53"/>
                  <a:gd name="T10" fmla="*/ 13 w 76"/>
                  <a:gd name="T11" fmla="*/ 17 h 53"/>
                  <a:gd name="T12" fmla="*/ 62 w 76"/>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76" h="53">
                    <a:moveTo>
                      <a:pt x="62" y="53"/>
                    </a:moveTo>
                    <a:cubicBezTo>
                      <a:pt x="76" y="46"/>
                      <a:pt x="76" y="46"/>
                      <a:pt x="76" y="46"/>
                    </a:cubicBezTo>
                    <a:cubicBezTo>
                      <a:pt x="63" y="25"/>
                      <a:pt x="43" y="9"/>
                      <a:pt x="17" y="3"/>
                    </a:cubicBezTo>
                    <a:cubicBezTo>
                      <a:pt x="11" y="1"/>
                      <a:pt x="5" y="0"/>
                      <a:pt x="0" y="0"/>
                    </a:cubicBezTo>
                    <a:cubicBezTo>
                      <a:pt x="0" y="15"/>
                      <a:pt x="0" y="15"/>
                      <a:pt x="0" y="15"/>
                    </a:cubicBezTo>
                    <a:cubicBezTo>
                      <a:pt x="4" y="15"/>
                      <a:pt x="9" y="16"/>
                      <a:pt x="13" y="17"/>
                    </a:cubicBezTo>
                    <a:cubicBezTo>
                      <a:pt x="35" y="22"/>
                      <a:pt x="52" y="35"/>
                      <a:pt x="62" y="53"/>
                    </a:cubicBezTo>
                    <a:close/>
                  </a:path>
                </a:pathLst>
              </a:custGeom>
              <a:solidFill>
                <a:srgbClr val="92D050"/>
              </a:solidFill>
              <a:ln w="12700">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353535"/>
                  </a:solidFill>
                  <a:latin typeface="Segoe UI Semilight" panose="020B0402040204020203" pitchFamily="34" charset="0"/>
                  <a:cs typeface="Segoe UI Semilight" panose="020B0402040204020203" pitchFamily="34" charset="0"/>
                </a:endParaRPr>
              </a:p>
            </p:txBody>
          </p:sp>
          <p:sp>
            <p:nvSpPr>
              <p:cNvPr id="20" name="Freeform 430">
                <a:extLst>
                  <a:ext uri="{FF2B5EF4-FFF2-40B4-BE49-F238E27FC236}">
                    <a16:creationId xmlns:a16="http://schemas.microsoft.com/office/drawing/2014/main" id="{878A4AC7-E7CB-4E3B-81F4-6E592B3F5E81}"/>
                  </a:ext>
                </a:extLst>
              </p:cNvPr>
              <p:cNvSpPr>
                <a:spLocks/>
              </p:cNvSpPr>
              <p:nvPr/>
            </p:nvSpPr>
            <p:spPr bwMode="auto">
              <a:xfrm>
                <a:off x="7380295" y="1666878"/>
                <a:ext cx="88900" cy="285750"/>
              </a:xfrm>
              <a:custGeom>
                <a:avLst/>
                <a:gdLst>
                  <a:gd name="T0" fmla="*/ 19 w 26"/>
                  <a:gd name="T1" fmla="*/ 26 h 84"/>
                  <a:gd name="T2" fmla="*/ 26 w 26"/>
                  <a:gd name="T3" fmla="*/ 7 h 84"/>
                  <a:gd name="T4" fmla="*/ 14 w 26"/>
                  <a:gd name="T5" fmla="*/ 0 h 84"/>
                  <a:gd name="T6" fmla="*/ 5 w 26"/>
                  <a:gd name="T7" fmla="*/ 23 h 84"/>
                  <a:gd name="T8" fmla="*/ 11 w 26"/>
                  <a:gd name="T9" fmla="*/ 84 h 84"/>
                  <a:gd name="T10" fmla="*/ 24 w 26"/>
                  <a:gd name="T11" fmla="*/ 77 h 84"/>
                  <a:gd name="T12" fmla="*/ 19 w 26"/>
                  <a:gd name="T13" fmla="*/ 26 h 84"/>
                </a:gdLst>
                <a:ahLst/>
                <a:cxnLst>
                  <a:cxn ang="0">
                    <a:pos x="T0" y="T1"/>
                  </a:cxn>
                  <a:cxn ang="0">
                    <a:pos x="T2" y="T3"/>
                  </a:cxn>
                  <a:cxn ang="0">
                    <a:pos x="T4" y="T5"/>
                  </a:cxn>
                  <a:cxn ang="0">
                    <a:pos x="T6" y="T7"/>
                  </a:cxn>
                  <a:cxn ang="0">
                    <a:pos x="T8" y="T9"/>
                  </a:cxn>
                  <a:cxn ang="0">
                    <a:pos x="T10" y="T11"/>
                  </a:cxn>
                  <a:cxn ang="0">
                    <a:pos x="T12" y="T13"/>
                  </a:cxn>
                </a:cxnLst>
                <a:rect l="0" t="0" r="r" b="b"/>
                <a:pathLst>
                  <a:path w="26" h="84">
                    <a:moveTo>
                      <a:pt x="19" y="26"/>
                    </a:moveTo>
                    <a:cubicBezTo>
                      <a:pt x="21" y="19"/>
                      <a:pt x="23" y="13"/>
                      <a:pt x="26" y="7"/>
                    </a:cubicBezTo>
                    <a:cubicBezTo>
                      <a:pt x="14" y="0"/>
                      <a:pt x="14" y="0"/>
                      <a:pt x="14" y="0"/>
                    </a:cubicBezTo>
                    <a:cubicBezTo>
                      <a:pt x="10" y="7"/>
                      <a:pt x="7" y="14"/>
                      <a:pt x="5" y="23"/>
                    </a:cubicBezTo>
                    <a:cubicBezTo>
                      <a:pt x="0" y="44"/>
                      <a:pt x="3" y="65"/>
                      <a:pt x="11" y="84"/>
                    </a:cubicBezTo>
                    <a:cubicBezTo>
                      <a:pt x="24" y="77"/>
                      <a:pt x="24" y="77"/>
                      <a:pt x="24" y="77"/>
                    </a:cubicBezTo>
                    <a:cubicBezTo>
                      <a:pt x="17" y="61"/>
                      <a:pt x="15" y="44"/>
                      <a:pt x="19" y="26"/>
                    </a:cubicBezTo>
                    <a:close/>
                  </a:path>
                </a:pathLst>
              </a:custGeom>
              <a:solidFill>
                <a:srgbClr val="92D050"/>
              </a:solidFill>
              <a:ln w="12700">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353535"/>
                  </a:solidFill>
                  <a:latin typeface="Segoe UI Semilight" panose="020B0402040204020203" pitchFamily="34" charset="0"/>
                  <a:cs typeface="Segoe UI Semilight" panose="020B0402040204020203" pitchFamily="34" charset="0"/>
                </a:endParaRPr>
              </a:p>
            </p:txBody>
          </p:sp>
          <p:sp>
            <p:nvSpPr>
              <p:cNvPr id="21" name="Freeform 431">
                <a:extLst>
                  <a:ext uri="{FF2B5EF4-FFF2-40B4-BE49-F238E27FC236}">
                    <a16:creationId xmlns:a16="http://schemas.microsoft.com/office/drawing/2014/main" id="{D12D4669-F3DD-49D8-B6BE-C96046E63CD4}"/>
                  </a:ext>
                </a:extLst>
              </p:cNvPr>
              <p:cNvSpPr>
                <a:spLocks/>
              </p:cNvSpPr>
              <p:nvPr/>
            </p:nvSpPr>
            <p:spPr bwMode="auto">
              <a:xfrm>
                <a:off x="7721607" y="1966916"/>
                <a:ext cx="250825" cy="166688"/>
              </a:xfrm>
              <a:custGeom>
                <a:avLst/>
                <a:gdLst>
                  <a:gd name="T0" fmla="*/ 0 w 73"/>
                  <a:gd name="T1" fmla="*/ 34 h 49"/>
                  <a:gd name="T2" fmla="*/ 0 w 73"/>
                  <a:gd name="T3" fmla="*/ 49 h 49"/>
                  <a:gd name="T4" fmla="*/ 73 w 73"/>
                  <a:gd name="T5" fmla="*/ 8 h 49"/>
                  <a:gd name="T6" fmla="*/ 60 w 73"/>
                  <a:gd name="T7" fmla="*/ 0 h 49"/>
                  <a:gd name="T8" fmla="*/ 0 w 73"/>
                  <a:gd name="T9" fmla="*/ 34 h 49"/>
                </a:gdLst>
                <a:ahLst/>
                <a:cxnLst>
                  <a:cxn ang="0">
                    <a:pos x="T0" y="T1"/>
                  </a:cxn>
                  <a:cxn ang="0">
                    <a:pos x="T2" y="T3"/>
                  </a:cxn>
                  <a:cxn ang="0">
                    <a:pos x="T4" y="T5"/>
                  </a:cxn>
                  <a:cxn ang="0">
                    <a:pos x="T6" y="T7"/>
                  </a:cxn>
                  <a:cxn ang="0">
                    <a:pos x="T8" y="T9"/>
                  </a:cxn>
                </a:cxnLst>
                <a:rect l="0" t="0" r="r" b="b"/>
                <a:pathLst>
                  <a:path w="73" h="49">
                    <a:moveTo>
                      <a:pt x="0" y="34"/>
                    </a:moveTo>
                    <a:cubicBezTo>
                      <a:pt x="0" y="49"/>
                      <a:pt x="0" y="49"/>
                      <a:pt x="0" y="49"/>
                    </a:cubicBezTo>
                    <a:cubicBezTo>
                      <a:pt x="29" y="48"/>
                      <a:pt x="57" y="32"/>
                      <a:pt x="73" y="8"/>
                    </a:cubicBezTo>
                    <a:cubicBezTo>
                      <a:pt x="60" y="0"/>
                      <a:pt x="60" y="0"/>
                      <a:pt x="60" y="0"/>
                    </a:cubicBezTo>
                    <a:cubicBezTo>
                      <a:pt x="46" y="20"/>
                      <a:pt x="24" y="33"/>
                      <a:pt x="0" y="34"/>
                    </a:cubicBezTo>
                    <a:close/>
                  </a:path>
                </a:pathLst>
              </a:custGeom>
              <a:solidFill>
                <a:srgbClr val="92D050"/>
              </a:solidFill>
              <a:ln w="12700">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353535"/>
                  </a:solidFill>
                  <a:latin typeface="Segoe UI Semilight" panose="020B0402040204020203" pitchFamily="34" charset="0"/>
                  <a:cs typeface="Segoe UI Semilight" panose="020B0402040204020203" pitchFamily="34" charset="0"/>
                </a:endParaRPr>
              </a:p>
            </p:txBody>
          </p:sp>
          <p:sp>
            <p:nvSpPr>
              <p:cNvPr id="22" name="Freeform 432">
                <a:extLst>
                  <a:ext uri="{FF2B5EF4-FFF2-40B4-BE49-F238E27FC236}">
                    <a16:creationId xmlns:a16="http://schemas.microsoft.com/office/drawing/2014/main" id="{0E406788-BDFB-49AE-B4C8-993F83E8FBCF}"/>
                  </a:ext>
                </a:extLst>
              </p:cNvPr>
              <p:cNvSpPr>
                <a:spLocks/>
              </p:cNvSpPr>
              <p:nvPr/>
            </p:nvSpPr>
            <p:spPr bwMode="auto">
              <a:xfrm>
                <a:off x="7431095" y="1952629"/>
                <a:ext cx="260350" cy="180975"/>
              </a:xfrm>
              <a:custGeom>
                <a:avLst/>
                <a:gdLst>
                  <a:gd name="T0" fmla="*/ 13 w 76"/>
                  <a:gd name="T1" fmla="*/ 0 h 53"/>
                  <a:gd name="T2" fmla="*/ 0 w 76"/>
                  <a:gd name="T3" fmla="*/ 7 h 53"/>
                  <a:gd name="T4" fmla="*/ 59 w 76"/>
                  <a:gd name="T5" fmla="*/ 50 h 53"/>
                  <a:gd name="T6" fmla="*/ 76 w 76"/>
                  <a:gd name="T7" fmla="*/ 53 h 53"/>
                  <a:gd name="T8" fmla="*/ 76 w 76"/>
                  <a:gd name="T9" fmla="*/ 38 h 53"/>
                  <a:gd name="T10" fmla="*/ 62 w 76"/>
                  <a:gd name="T11" fmla="*/ 36 h 53"/>
                  <a:gd name="T12" fmla="*/ 13 w 76"/>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76" h="53">
                    <a:moveTo>
                      <a:pt x="13" y="0"/>
                    </a:moveTo>
                    <a:cubicBezTo>
                      <a:pt x="0" y="7"/>
                      <a:pt x="0" y="7"/>
                      <a:pt x="0" y="7"/>
                    </a:cubicBezTo>
                    <a:cubicBezTo>
                      <a:pt x="13" y="28"/>
                      <a:pt x="33" y="44"/>
                      <a:pt x="59" y="50"/>
                    </a:cubicBezTo>
                    <a:cubicBezTo>
                      <a:pt x="65" y="52"/>
                      <a:pt x="71" y="53"/>
                      <a:pt x="76" y="53"/>
                    </a:cubicBezTo>
                    <a:cubicBezTo>
                      <a:pt x="76" y="38"/>
                      <a:pt x="76" y="38"/>
                      <a:pt x="76" y="38"/>
                    </a:cubicBezTo>
                    <a:cubicBezTo>
                      <a:pt x="72" y="38"/>
                      <a:pt x="67" y="37"/>
                      <a:pt x="62" y="36"/>
                    </a:cubicBezTo>
                    <a:cubicBezTo>
                      <a:pt x="41" y="31"/>
                      <a:pt x="24" y="18"/>
                      <a:pt x="13" y="0"/>
                    </a:cubicBezTo>
                  </a:path>
                </a:pathLst>
              </a:custGeom>
              <a:solidFill>
                <a:srgbClr val="00B050"/>
              </a:solidFill>
              <a:ln w="12700">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353535"/>
                  </a:solidFill>
                  <a:latin typeface="Segoe UI Semilight" panose="020B0402040204020203" pitchFamily="34" charset="0"/>
                  <a:cs typeface="Segoe UI Semilight" panose="020B0402040204020203" pitchFamily="34" charset="0"/>
                </a:endParaRPr>
              </a:p>
            </p:txBody>
          </p:sp>
          <p:sp>
            <p:nvSpPr>
              <p:cNvPr id="23" name="Freeform 433">
                <a:extLst>
                  <a:ext uri="{FF2B5EF4-FFF2-40B4-BE49-F238E27FC236}">
                    <a16:creationId xmlns:a16="http://schemas.microsoft.com/office/drawing/2014/main" id="{45CC0521-8330-4CAE-95DF-A689F6B3ED0B}"/>
                  </a:ext>
                </a:extLst>
              </p:cNvPr>
              <p:cNvSpPr>
                <a:spLocks/>
              </p:cNvSpPr>
              <p:nvPr/>
            </p:nvSpPr>
            <p:spPr bwMode="auto">
              <a:xfrm>
                <a:off x="7942270" y="1681166"/>
                <a:ext cx="92075" cy="285750"/>
              </a:xfrm>
              <a:custGeom>
                <a:avLst/>
                <a:gdLst>
                  <a:gd name="T0" fmla="*/ 16 w 27"/>
                  <a:gd name="T1" fmla="*/ 0 h 84"/>
                  <a:gd name="T2" fmla="*/ 2 w 27"/>
                  <a:gd name="T3" fmla="*/ 7 h 84"/>
                  <a:gd name="T4" fmla="*/ 7 w 27"/>
                  <a:gd name="T5" fmla="*/ 58 h 84"/>
                  <a:gd name="T6" fmla="*/ 0 w 27"/>
                  <a:gd name="T7" fmla="*/ 77 h 84"/>
                  <a:gd name="T8" fmla="*/ 13 w 27"/>
                  <a:gd name="T9" fmla="*/ 84 h 84"/>
                  <a:gd name="T10" fmla="*/ 22 w 27"/>
                  <a:gd name="T11" fmla="*/ 61 h 84"/>
                  <a:gd name="T12" fmla="*/ 16 w 27"/>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27" h="84">
                    <a:moveTo>
                      <a:pt x="16" y="0"/>
                    </a:moveTo>
                    <a:cubicBezTo>
                      <a:pt x="2" y="7"/>
                      <a:pt x="2" y="7"/>
                      <a:pt x="2" y="7"/>
                    </a:cubicBezTo>
                    <a:cubicBezTo>
                      <a:pt x="9" y="23"/>
                      <a:pt x="12" y="40"/>
                      <a:pt x="7" y="58"/>
                    </a:cubicBezTo>
                    <a:cubicBezTo>
                      <a:pt x="6" y="65"/>
                      <a:pt x="3" y="71"/>
                      <a:pt x="0" y="77"/>
                    </a:cubicBezTo>
                    <a:cubicBezTo>
                      <a:pt x="13" y="84"/>
                      <a:pt x="13" y="84"/>
                      <a:pt x="13" y="84"/>
                    </a:cubicBezTo>
                    <a:cubicBezTo>
                      <a:pt x="17" y="77"/>
                      <a:pt x="20" y="70"/>
                      <a:pt x="22" y="61"/>
                    </a:cubicBezTo>
                    <a:cubicBezTo>
                      <a:pt x="27" y="40"/>
                      <a:pt x="24" y="19"/>
                      <a:pt x="16" y="0"/>
                    </a:cubicBezTo>
                  </a:path>
                </a:pathLst>
              </a:custGeom>
              <a:solidFill>
                <a:srgbClr val="00B050"/>
              </a:solidFill>
              <a:ln w="12700">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353535"/>
                  </a:solidFill>
                  <a:latin typeface="Segoe UI Semilight" panose="020B0402040204020203" pitchFamily="34" charset="0"/>
                  <a:cs typeface="Segoe UI Semilight" panose="020B0402040204020203" pitchFamily="34" charset="0"/>
                </a:endParaRPr>
              </a:p>
            </p:txBody>
          </p:sp>
          <p:sp>
            <p:nvSpPr>
              <p:cNvPr id="24" name="Freeform 434">
                <a:extLst>
                  <a:ext uri="{FF2B5EF4-FFF2-40B4-BE49-F238E27FC236}">
                    <a16:creationId xmlns:a16="http://schemas.microsoft.com/office/drawing/2014/main" id="{AB6060C3-B903-470E-857B-3A53775F3DF9}"/>
                  </a:ext>
                </a:extLst>
              </p:cNvPr>
              <p:cNvSpPr>
                <a:spLocks/>
              </p:cNvSpPr>
              <p:nvPr/>
            </p:nvSpPr>
            <p:spPr bwMode="auto">
              <a:xfrm>
                <a:off x="7442207" y="1500191"/>
                <a:ext cx="249238" cy="166688"/>
              </a:xfrm>
              <a:custGeom>
                <a:avLst/>
                <a:gdLst>
                  <a:gd name="T0" fmla="*/ 73 w 73"/>
                  <a:gd name="T1" fmla="*/ 0 h 49"/>
                  <a:gd name="T2" fmla="*/ 0 w 73"/>
                  <a:gd name="T3" fmla="*/ 41 h 49"/>
                  <a:gd name="T4" fmla="*/ 13 w 73"/>
                  <a:gd name="T5" fmla="*/ 49 h 49"/>
                  <a:gd name="T6" fmla="*/ 73 w 73"/>
                  <a:gd name="T7" fmla="*/ 15 h 49"/>
                  <a:gd name="T8" fmla="*/ 73 w 73"/>
                  <a:gd name="T9" fmla="*/ 0 h 49"/>
                </a:gdLst>
                <a:ahLst/>
                <a:cxnLst>
                  <a:cxn ang="0">
                    <a:pos x="T0" y="T1"/>
                  </a:cxn>
                  <a:cxn ang="0">
                    <a:pos x="T2" y="T3"/>
                  </a:cxn>
                  <a:cxn ang="0">
                    <a:pos x="T4" y="T5"/>
                  </a:cxn>
                  <a:cxn ang="0">
                    <a:pos x="T6" y="T7"/>
                  </a:cxn>
                  <a:cxn ang="0">
                    <a:pos x="T8" y="T9"/>
                  </a:cxn>
                </a:cxnLst>
                <a:rect l="0" t="0" r="r" b="b"/>
                <a:pathLst>
                  <a:path w="73" h="49">
                    <a:moveTo>
                      <a:pt x="73" y="0"/>
                    </a:moveTo>
                    <a:cubicBezTo>
                      <a:pt x="43" y="2"/>
                      <a:pt x="16" y="17"/>
                      <a:pt x="0" y="41"/>
                    </a:cubicBezTo>
                    <a:cubicBezTo>
                      <a:pt x="13" y="49"/>
                      <a:pt x="13" y="49"/>
                      <a:pt x="13" y="49"/>
                    </a:cubicBezTo>
                    <a:cubicBezTo>
                      <a:pt x="26" y="29"/>
                      <a:pt x="49" y="16"/>
                      <a:pt x="73" y="15"/>
                    </a:cubicBezTo>
                    <a:cubicBezTo>
                      <a:pt x="73" y="0"/>
                      <a:pt x="73" y="0"/>
                      <a:pt x="73" y="0"/>
                    </a:cubicBezTo>
                  </a:path>
                </a:pathLst>
              </a:custGeom>
              <a:solidFill>
                <a:srgbClr val="00B050"/>
              </a:solidFill>
              <a:ln w="12700">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353535"/>
                  </a:solidFill>
                  <a:latin typeface="Segoe UI Semilight" panose="020B0402040204020203" pitchFamily="34" charset="0"/>
                  <a:cs typeface="Segoe UI Semilight" panose="020B0402040204020203" pitchFamily="34" charset="0"/>
                </a:endParaRPr>
              </a:p>
            </p:txBody>
          </p:sp>
        </p:grpSp>
        <p:sp>
          <p:nvSpPr>
            <p:cNvPr id="17" name="TextBox 16">
              <a:extLst>
                <a:ext uri="{FF2B5EF4-FFF2-40B4-BE49-F238E27FC236}">
                  <a16:creationId xmlns:a16="http://schemas.microsoft.com/office/drawing/2014/main" id="{73D5F635-847B-49E9-BC7A-8E7ECB2C297E}"/>
                </a:ext>
              </a:extLst>
            </p:cNvPr>
            <p:cNvSpPr txBox="1"/>
            <p:nvPr/>
          </p:nvSpPr>
          <p:spPr>
            <a:xfrm>
              <a:off x="9289371" y="4348163"/>
              <a:ext cx="2666998" cy="1163646"/>
            </a:xfrm>
            <a:prstGeom prst="rect">
              <a:avLst/>
            </a:prstGeom>
            <a:noFill/>
          </p:spPr>
          <p:txBody>
            <a:bodyPr wrap="square" lIns="186494" tIns="149195" rIns="186494" bIns="149195" rtlCol="0">
              <a:spAutoFit/>
            </a:bodyPr>
            <a:lstStyle/>
            <a:p>
              <a:pPr algn="ctr" defTabSz="951241">
                <a:lnSpc>
                  <a:spcPct val="90000"/>
                </a:lnSpc>
                <a:spcAft>
                  <a:spcPts val="612"/>
                </a:spcAft>
                <a:defRPr/>
              </a:pPr>
              <a:r>
                <a:rPr lang="en-US" sz="2856">
                  <a:gradFill>
                    <a:gsLst>
                      <a:gs pos="2917">
                        <a:srgbClr val="353535"/>
                      </a:gs>
                      <a:gs pos="30000">
                        <a:srgbClr val="353535"/>
                      </a:gs>
                    </a:gsLst>
                    <a:lin ang="5400000" scaled="0"/>
                  </a:gradFill>
                  <a:latin typeface="Segoe UI Semilight" panose="020B0402040204020203" pitchFamily="34" charset="0"/>
                  <a:cs typeface="Segoe UI Semilight" panose="020B0402040204020203" pitchFamily="34" charset="0"/>
                </a:rPr>
                <a:t>Resume </a:t>
              </a:r>
            </a:p>
            <a:p>
              <a:pPr algn="ctr" defTabSz="951241">
                <a:lnSpc>
                  <a:spcPct val="90000"/>
                </a:lnSpc>
                <a:spcAft>
                  <a:spcPts val="612"/>
                </a:spcAft>
                <a:defRPr/>
              </a:pPr>
              <a:r>
                <a:rPr lang="en-US" sz="2856">
                  <a:gradFill>
                    <a:gsLst>
                      <a:gs pos="2917">
                        <a:srgbClr val="353535"/>
                      </a:gs>
                      <a:gs pos="30000">
                        <a:srgbClr val="353535"/>
                      </a:gs>
                    </a:gsLst>
                    <a:lin ang="5400000" scaled="0"/>
                  </a:gradFill>
                  <a:latin typeface="Segoe UI Semilight" panose="020B0402040204020203" pitchFamily="34" charset="0"/>
                  <a:cs typeface="Segoe UI Semilight" panose="020B0402040204020203" pitchFamily="34" charset="0"/>
                </a:rPr>
                <a:t>App</a:t>
              </a:r>
            </a:p>
          </p:txBody>
        </p:sp>
      </p:grpSp>
    </p:spTree>
    <p:extLst>
      <p:ext uri="{BB962C8B-B14F-4D97-AF65-F5344CB8AC3E}">
        <p14:creationId xmlns:p14="http://schemas.microsoft.com/office/powerpoint/2010/main" val="8484194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1000"/>
                                        <p:tgtEl>
                                          <p:spTgt spid="15"/>
                                        </p:tgtEl>
                                      </p:cBhvr>
                                    </p:animEffect>
                                    <p:anim calcmode="lin" valueType="num">
                                      <p:cBhvr>
                                        <p:cTn id="36" dur="1000" fill="hold"/>
                                        <p:tgtEl>
                                          <p:spTgt spid="15"/>
                                        </p:tgtEl>
                                        <p:attrNameLst>
                                          <p:attrName>ppt_x</p:attrName>
                                        </p:attrNameLst>
                                      </p:cBhvr>
                                      <p:tavLst>
                                        <p:tav tm="0">
                                          <p:val>
                                            <p:strVal val="#ppt_x"/>
                                          </p:val>
                                        </p:tav>
                                        <p:tav tm="100000">
                                          <p:val>
                                            <p:strVal val="#ppt_x"/>
                                          </p:val>
                                        </p:tav>
                                      </p:tavLst>
                                    </p:anim>
                                    <p:anim calcmode="lin" valueType="num">
                                      <p:cBhvr>
                                        <p:cTn id="37"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79055-9963-4998-9C82-5EAA84B3897D}"/>
              </a:ext>
            </a:extLst>
          </p:cNvPr>
          <p:cNvSpPr>
            <a:spLocks noGrp="1"/>
          </p:cNvSpPr>
          <p:nvPr>
            <p:ph type="title"/>
          </p:nvPr>
        </p:nvSpPr>
        <p:spPr>
          <a:xfrm>
            <a:off x="600855" y="466730"/>
            <a:ext cx="11237870" cy="565027"/>
          </a:xfrm>
        </p:spPr>
        <p:txBody>
          <a:bodyPr/>
          <a:lstStyle/>
          <a:p>
            <a:r>
              <a:rPr lang="en-US" dirty="0"/>
              <a:t>Customer Considerations for Migration Tools </a:t>
            </a:r>
          </a:p>
        </p:txBody>
      </p:sp>
      <p:sp>
        <p:nvSpPr>
          <p:cNvPr id="3" name="Rectangle 2">
            <a:extLst>
              <a:ext uri="{FF2B5EF4-FFF2-40B4-BE49-F238E27FC236}">
                <a16:creationId xmlns:a16="http://schemas.microsoft.com/office/drawing/2014/main" id="{89CAF79E-6805-49DF-9AB7-A66E51605802}"/>
              </a:ext>
            </a:extLst>
          </p:cNvPr>
          <p:cNvSpPr/>
          <p:nvPr/>
        </p:nvSpPr>
        <p:spPr>
          <a:xfrm>
            <a:off x="601651" y="1533451"/>
            <a:ext cx="11012292" cy="4672913"/>
          </a:xfrm>
          <a:prstGeom prst="rect">
            <a:avLst/>
          </a:prstGeom>
        </p:spPr>
        <p:txBody>
          <a:bodyPr wrap="square">
            <a:spAutoFit/>
          </a:bodyPr>
          <a:lstStyle/>
          <a:p>
            <a:pPr marL="349656" indent="-349656" defTabSz="932563">
              <a:buFont typeface="Arial" panose="020B0604020202020204" pitchFamily="34" charset="0"/>
              <a:buChar char="•"/>
            </a:pPr>
            <a:r>
              <a:rPr lang="en-US" sz="2652">
                <a:solidFill>
                  <a:srgbClr val="1A1A1A"/>
                </a:solidFill>
                <a:latin typeface="Segoe UI Semilight" panose="020B0402040204020203" pitchFamily="34" charset="0"/>
                <a:cs typeface="Segoe UI Semilight" panose="020B0402040204020203" pitchFamily="34" charset="0"/>
              </a:rPr>
              <a:t>Is the tool a </a:t>
            </a:r>
            <a:r>
              <a:rPr lang="en-US" sz="2652" b="1">
                <a:solidFill>
                  <a:srgbClr val="002060"/>
                </a:solidFill>
                <a:latin typeface="Segoe UI Semibold"/>
                <a:cs typeface="Segoe UI Semilight" panose="020B0402040204020203" pitchFamily="34" charset="0"/>
              </a:rPr>
              <a:t>Microsoft</a:t>
            </a:r>
            <a:r>
              <a:rPr lang="en-US" sz="2652">
                <a:solidFill>
                  <a:srgbClr val="002060"/>
                </a:solidFill>
                <a:latin typeface="Segoe UI Semilight" panose="020B0402040204020203" pitchFamily="34" charset="0"/>
                <a:cs typeface="Segoe UI Semilight" panose="020B0402040204020203" pitchFamily="34" charset="0"/>
              </a:rPr>
              <a:t> </a:t>
            </a:r>
            <a:r>
              <a:rPr lang="en-US" sz="2652" b="1">
                <a:solidFill>
                  <a:srgbClr val="002060"/>
                </a:solidFill>
                <a:latin typeface="Segoe UI Semibold"/>
                <a:cs typeface="Segoe UI Semilight" panose="020B0402040204020203" pitchFamily="34" charset="0"/>
              </a:rPr>
              <a:t>tool</a:t>
            </a:r>
            <a:r>
              <a:rPr lang="en-US" sz="2652">
                <a:solidFill>
                  <a:srgbClr val="1A1A1A"/>
                </a:solidFill>
                <a:latin typeface="Segoe UI Semilight" panose="020B0402040204020203" pitchFamily="34" charset="0"/>
                <a:cs typeface="Segoe UI Semilight" panose="020B0402040204020203" pitchFamily="34" charset="0"/>
              </a:rPr>
              <a:t>? More importantly, is there a </a:t>
            </a:r>
            <a:r>
              <a:rPr lang="en-US" sz="2652" b="1">
                <a:solidFill>
                  <a:srgbClr val="002060"/>
                </a:solidFill>
                <a:latin typeface="Segoe UI Semibold"/>
                <a:cs typeface="Segoe UI Semilight" panose="020B0402040204020203" pitchFamily="34" charset="0"/>
              </a:rPr>
              <a:t>free option</a:t>
            </a:r>
            <a:r>
              <a:rPr lang="en-US" sz="2652">
                <a:solidFill>
                  <a:srgbClr val="1A1A1A"/>
                </a:solidFill>
                <a:latin typeface="Segoe UI Semilight" panose="020B0402040204020203" pitchFamily="34" charset="0"/>
                <a:cs typeface="Segoe UI Semilight" panose="020B0402040204020203" pitchFamily="34" charset="0"/>
              </a:rPr>
              <a:t>?</a:t>
            </a:r>
          </a:p>
          <a:p>
            <a:pPr marL="349656" indent="-349656" defTabSz="932563">
              <a:buFont typeface="Arial" panose="020B0604020202020204" pitchFamily="34" charset="0"/>
              <a:buChar char="•"/>
            </a:pPr>
            <a:endParaRPr lang="en-US" sz="2652">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r>
              <a:rPr lang="en-US" sz="2652">
                <a:solidFill>
                  <a:srgbClr val="1A1A1A"/>
                </a:solidFill>
                <a:latin typeface="Segoe UI Semilight" panose="020B0402040204020203" pitchFamily="34" charset="0"/>
                <a:cs typeface="Segoe UI Semilight" panose="020B0402040204020203" pitchFamily="34" charset="0"/>
              </a:rPr>
              <a:t>Can I migrate </a:t>
            </a:r>
            <a:r>
              <a:rPr lang="en-US" sz="2652" b="1">
                <a:solidFill>
                  <a:srgbClr val="002060"/>
                </a:solidFill>
                <a:latin typeface="Segoe UI Semibold"/>
                <a:cs typeface="Segoe UI Semilight" panose="020B0402040204020203" pitchFamily="34" charset="0"/>
              </a:rPr>
              <a:t>Windows</a:t>
            </a:r>
            <a:r>
              <a:rPr lang="en-US" sz="2652">
                <a:solidFill>
                  <a:srgbClr val="1A1A1A"/>
                </a:solidFill>
                <a:latin typeface="Segoe UI Semilight" panose="020B0402040204020203" pitchFamily="34" charset="0"/>
                <a:cs typeface="Segoe UI Semilight" panose="020B0402040204020203" pitchFamily="34" charset="0"/>
              </a:rPr>
              <a:t> and </a:t>
            </a:r>
            <a:r>
              <a:rPr lang="en-US" sz="2652" b="1">
                <a:solidFill>
                  <a:srgbClr val="002060"/>
                </a:solidFill>
                <a:latin typeface="Segoe UI Semibold"/>
                <a:cs typeface="Segoe UI Semilight" panose="020B0402040204020203" pitchFamily="34" charset="0"/>
              </a:rPr>
              <a:t>Linux</a:t>
            </a:r>
            <a:r>
              <a:rPr lang="en-US" sz="2652">
                <a:solidFill>
                  <a:srgbClr val="1A1A1A"/>
                </a:solidFill>
                <a:latin typeface="Segoe UI Semilight" panose="020B0402040204020203" pitchFamily="34" charset="0"/>
                <a:cs typeface="Segoe UI Semilight" panose="020B0402040204020203" pitchFamily="34" charset="0"/>
              </a:rPr>
              <a:t> servers</a:t>
            </a:r>
            <a:r>
              <a:rPr lang="en-US" sz="2652" b="1">
                <a:solidFill>
                  <a:srgbClr val="002060"/>
                </a:solidFill>
                <a:latin typeface="Segoe UI Semibold"/>
                <a:cs typeface="Segoe UI Semilight" panose="020B0402040204020203" pitchFamily="34" charset="0"/>
              </a:rPr>
              <a:t> </a:t>
            </a:r>
            <a:r>
              <a:rPr lang="en-US" sz="2652">
                <a:solidFill>
                  <a:srgbClr val="1A1A1A"/>
                </a:solidFill>
                <a:latin typeface="Segoe UI Semilight" panose="020B0402040204020203" pitchFamily="34" charset="0"/>
                <a:cs typeface="Segoe UI Semilight" panose="020B0402040204020203" pitchFamily="34" charset="0"/>
              </a:rPr>
              <a:t>to Azure?</a:t>
            </a:r>
          </a:p>
          <a:p>
            <a:pPr marL="349656" indent="-349656" defTabSz="932563">
              <a:buFont typeface="Arial" panose="020B0604020202020204" pitchFamily="34" charset="0"/>
              <a:buChar char="•"/>
            </a:pPr>
            <a:endParaRPr lang="en-US" sz="2652">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r>
              <a:rPr lang="en-US" sz="2652">
                <a:solidFill>
                  <a:srgbClr val="1A1A1A"/>
                </a:solidFill>
                <a:latin typeface="Segoe UI Semilight" panose="020B0402040204020203" pitchFamily="34" charset="0"/>
                <a:cs typeface="Segoe UI Semilight" panose="020B0402040204020203" pitchFamily="34" charset="0"/>
              </a:rPr>
              <a:t>Can the same tool work for </a:t>
            </a:r>
            <a:r>
              <a:rPr lang="en-US" sz="2652" b="1">
                <a:solidFill>
                  <a:srgbClr val="002060"/>
                </a:solidFill>
                <a:latin typeface="Segoe UI Semibold"/>
                <a:cs typeface="Segoe UI Semilight" panose="020B0402040204020203" pitchFamily="34" charset="0"/>
              </a:rPr>
              <a:t>VMware</a:t>
            </a:r>
            <a:r>
              <a:rPr lang="en-US" sz="2652">
                <a:solidFill>
                  <a:srgbClr val="1A1A1A"/>
                </a:solidFill>
                <a:latin typeface="Segoe UI Semilight" panose="020B0402040204020203" pitchFamily="34" charset="0"/>
                <a:cs typeface="Segoe UI Semilight" panose="020B0402040204020203" pitchFamily="34" charset="0"/>
              </a:rPr>
              <a:t>, </a:t>
            </a:r>
            <a:r>
              <a:rPr lang="en-US" sz="2652" b="1">
                <a:solidFill>
                  <a:srgbClr val="002060"/>
                </a:solidFill>
                <a:latin typeface="Segoe UI Semibold"/>
                <a:cs typeface="Segoe UI Semilight" panose="020B0402040204020203" pitchFamily="34" charset="0"/>
              </a:rPr>
              <a:t>Hyper-V</a:t>
            </a:r>
            <a:r>
              <a:rPr lang="en-US" sz="2652">
                <a:solidFill>
                  <a:srgbClr val="1A1A1A"/>
                </a:solidFill>
                <a:latin typeface="Segoe UI Semilight" panose="020B0402040204020203" pitchFamily="34" charset="0"/>
                <a:cs typeface="Segoe UI Semilight" panose="020B0402040204020203" pitchFamily="34" charset="0"/>
              </a:rPr>
              <a:t>, and </a:t>
            </a:r>
            <a:r>
              <a:rPr lang="en-US" sz="2652" b="1">
                <a:solidFill>
                  <a:srgbClr val="002060"/>
                </a:solidFill>
                <a:latin typeface="Segoe UI Semibold"/>
                <a:cs typeface="Segoe UI Semilight" panose="020B0402040204020203" pitchFamily="34" charset="0"/>
              </a:rPr>
              <a:t>physical servers</a:t>
            </a:r>
            <a:r>
              <a:rPr lang="en-US" sz="2652">
                <a:solidFill>
                  <a:srgbClr val="1A1A1A"/>
                </a:solidFill>
                <a:latin typeface="Segoe UI Semilight" panose="020B0402040204020203" pitchFamily="34" charset="0"/>
                <a:cs typeface="Segoe UI Semilight" panose="020B0402040204020203" pitchFamily="34" charset="0"/>
              </a:rPr>
              <a:t>?</a:t>
            </a:r>
          </a:p>
          <a:p>
            <a:pPr defTabSz="932563"/>
            <a:endParaRPr lang="en-US" sz="2652">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r>
              <a:rPr lang="en-US" sz="2652">
                <a:solidFill>
                  <a:srgbClr val="1A1A1A"/>
                </a:solidFill>
                <a:latin typeface="Segoe UI Semilight" panose="020B0402040204020203" pitchFamily="34" charset="0"/>
                <a:cs typeface="Segoe UI Semilight" panose="020B0402040204020203" pitchFamily="34" charset="0"/>
              </a:rPr>
              <a:t>Can I perform migrations </a:t>
            </a:r>
            <a:r>
              <a:rPr lang="en-US" sz="2652" b="1">
                <a:solidFill>
                  <a:srgbClr val="002060"/>
                </a:solidFill>
                <a:latin typeface="Segoe UI Semibold"/>
                <a:cs typeface="Segoe UI Semilight" panose="020B0402040204020203" pitchFamily="34" charset="0"/>
              </a:rPr>
              <a:t>without running an appliance </a:t>
            </a:r>
            <a:r>
              <a:rPr lang="en-US" sz="2652">
                <a:solidFill>
                  <a:srgbClr val="1A1A1A"/>
                </a:solidFill>
                <a:latin typeface="Segoe UI Semilight" panose="020B0402040204020203" pitchFamily="34" charset="0"/>
                <a:cs typeface="Segoe UI Semilight" panose="020B0402040204020203" pitchFamily="34" charset="0"/>
              </a:rPr>
              <a:t>in Azure?</a:t>
            </a:r>
          </a:p>
          <a:p>
            <a:pPr defTabSz="932563"/>
            <a:endParaRPr lang="en-US" sz="2652">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r>
              <a:rPr lang="en-US" sz="2652">
                <a:solidFill>
                  <a:srgbClr val="1A1A1A"/>
                </a:solidFill>
                <a:latin typeface="Segoe UI Semilight" panose="020B0402040204020203" pitchFamily="34" charset="0"/>
                <a:cs typeface="Segoe UI Semilight" panose="020B0402040204020203" pitchFamily="34" charset="0"/>
              </a:rPr>
              <a:t>Can I perform migrations </a:t>
            </a:r>
            <a:r>
              <a:rPr lang="en-US" sz="2652" b="1">
                <a:solidFill>
                  <a:srgbClr val="002060"/>
                </a:solidFill>
                <a:latin typeface="Segoe UI Semibold"/>
                <a:cs typeface="Segoe UI Semilight" panose="020B0402040204020203" pitchFamily="34" charset="0"/>
              </a:rPr>
              <a:t>without installing an agent </a:t>
            </a:r>
            <a:r>
              <a:rPr lang="en-US" sz="2652">
                <a:solidFill>
                  <a:srgbClr val="1A1A1A"/>
                </a:solidFill>
                <a:latin typeface="Segoe UI Semilight" panose="020B0402040204020203" pitchFamily="34" charset="0"/>
                <a:cs typeface="Segoe UI Semilight" panose="020B0402040204020203" pitchFamily="34" charset="0"/>
              </a:rPr>
              <a:t>on my servers?</a:t>
            </a:r>
          </a:p>
          <a:p>
            <a:pPr marL="349656" indent="-349656" defTabSz="932563">
              <a:buFont typeface="Arial" panose="020B0604020202020204" pitchFamily="34" charset="0"/>
              <a:buChar char="•"/>
            </a:pPr>
            <a:endParaRPr lang="en-US" sz="2652">
              <a:solidFill>
                <a:srgbClr val="1A1A1A"/>
              </a:solidFill>
              <a:latin typeface="Segoe UI Semilight" panose="020B0402040204020203" pitchFamily="34" charset="0"/>
              <a:cs typeface="Segoe UI Semilight" panose="020B0402040204020203" pitchFamily="34" charset="0"/>
            </a:endParaRPr>
          </a:p>
          <a:p>
            <a:pPr marL="349656" indent="-349656" defTabSz="932563">
              <a:buFontTx/>
              <a:buAutoNum type="arabicPeriod"/>
            </a:pPr>
            <a:endParaRPr lang="en-US" sz="2652">
              <a:solidFill>
                <a:srgbClr val="1A1A1A"/>
              </a:solidFill>
              <a:latin typeface="Segoe UI Semilight" panose="020B0402040204020203" pitchFamily="34" charset="0"/>
              <a:cs typeface="Segoe UI Semilight" panose="020B0402040204020203" pitchFamily="34" charset="0"/>
            </a:endParaRPr>
          </a:p>
        </p:txBody>
      </p:sp>
      <p:sp>
        <p:nvSpPr>
          <p:cNvPr id="8" name="building_5" title="Icon of tall buildings">
            <a:extLst>
              <a:ext uri="{FF2B5EF4-FFF2-40B4-BE49-F238E27FC236}">
                <a16:creationId xmlns:a16="http://schemas.microsoft.com/office/drawing/2014/main" id="{4867D8D6-78E3-4E99-ADD5-AB0664615DCB}"/>
              </a:ext>
            </a:extLst>
          </p:cNvPr>
          <p:cNvSpPr>
            <a:spLocks noChangeAspect="1" noEditPoints="1"/>
          </p:cNvSpPr>
          <p:nvPr/>
        </p:nvSpPr>
        <p:spPr bwMode="auto">
          <a:xfrm>
            <a:off x="11333708" y="3096477"/>
            <a:ext cx="515141" cy="559482"/>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563"/>
            <a:endParaRPr lang="en-US" sz="1873">
              <a:gradFill>
                <a:gsLst>
                  <a:gs pos="0">
                    <a:srgbClr val="505050"/>
                  </a:gs>
                  <a:gs pos="100000">
                    <a:srgbClr val="505050"/>
                  </a:gs>
                </a:gsLst>
                <a:lin ang="5400000" scaled="1"/>
              </a:gradFill>
              <a:latin typeface="Segoe UI"/>
            </a:endParaRPr>
          </a:p>
        </p:txBody>
      </p:sp>
      <p:sp>
        <p:nvSpPr>
          <p:cNvPr id="9" name="money_2" title="Icon of a dollar sign with an arrow around it pointing clockwise">
            <a:extLst>
              <a:ext uri="{FF2B5EF4-FFF2-40B4-BE49-F238E27FC236}">
                <a16:creationId xmlns:a16="http://schemas.microsoft.com/office/drawing/2014/main" id="{75B41330-1411-475D-A266-BDCFE2B94C2A}"/>
              </a:ext>
            </a:extLst>
          </p:cNvPr>
          <p:cNvSpPr>
            <a:spLocks noChangeAspect="1" noEditPoints="1"/>
          </p:cNvSpPr>
          <p:nvPr/>
        </p:nvSpPr>
        <p:spPr bwMode="auto">
          <a:xfrm>
            <a:off x="11325966" y="1533450"/>
            <a:ext cx="530627" cy="559482"/>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28575" cap="flat">
            <a:solidFill>
              <a:srgbClr val="8E0000"/>
            </a:solidFill>
            <a:prstDash val="solid"/>
            <a:miter lim="800000"/>
            <a:headEnd/>
            <a:tailEnd/>
          </a:ln>
          <a:extLst/>
        </p:spPr>
        <p:txBody>
          <a:bodyPr vert="horz" wrap="square" lIns="93247" tIns="46623" rIns="93247" bIns="46623" numCol="1" anchor="t" anchorCtr="0" compatLnSpc="1">
            <a:prstTxWarp prst="textNoShape">
              <a:avLst/>
            </a:prstTxWarp>
          </a:bodyPr>
          <a:lstStyle/>
          <a:p>
            <a:pPr defTabSz="932563"/>
            <a:endParaRPr lang="en-US" sz="1873">
              <a:solidFill>
                <a:srgbClr val="00B050"/>
              </a:solidFill>
              <a:latin typeface="Segoe UI"/>
            </a:endParaRPr>
          </a:p>
        </p:txBody>
      </p:sp>
      <p:sp>
        <p:nvSpPr>
          <p:cNvPr id="10" name="Rocket" title="Icon of a rocket">
            <a:extLst>
              <a:ext uri="{FF2B5EF4-FFF2-40B4-BE49-F238E27FC236}">
                <a16:creationId xmlns:a16="http://schemas.microsoft.com/office/drawing/2014/main" id="{65F0AB9F-D9CE-463B-9C40-25E867C3E0AA}"/>
              </a:ext>
            </a:extLst>
          </p:cNvPr>
          <p:cNvSpPr>
            <a:spLocks noChangeAspect="1" noEditPoints="1"/>
          </p:cNvSpPr>
          <p:nvPr/>
        </p:nvSpPr>
        <p:spPr bwMode="auto">
          <a:xfrm>
            <a:off x="11360222" y="4807251"/>
            <a:ext cx="474602" cy="466235"/>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563"/>
            <a:endParaRPr lang="en-US" sz="1873">
              <a:gradFill>
                <a:gsLst>
                  <a:gs pos="0">
                    <a:srgbClr val="505050"/>
                  </a:gs>
                  <a:gs pos="100000">
                    <a:srgbClr val="505050"/>
                  </a:gs>
                </a:gsLst>
                <a:lin ang="5400000" scaled="1"/>
              </a:gradFill>
              <a:latin typeface="Segoe UI"/>
            </a:endParaRPr>
          </a:p>
        </p:txBody>
      </p:sp>
      <p:sp>
        <p:nvSpPr>
          <p:cNvPr id="12" name="Send" title="Icon of a paper airplane">
            <a:extLst>
              <a:ext uri="{FF2B5EF4-FFF2-40B4-BE49-F238E27FC236}">
                <a16:creationId xmlns:a16="http://schemas.microsoft.com/office/drawing/2014/main" id="{68A5CBF3-7884-47A6-8ADB-F8A74EB908E7}"/>
              </a:ext>
            </a:extLst>
          </p:cNvPr>
          <p:cNvSpPr>
            <a:spLocks noChangeAspect="1" noEditPoints="1"/>
          </p:cNvSpPr>
          <p:nvPr/>
        </p:nvSpPr>
        <p:spPr bwMode="auto">
          <a:xfrm rot="19679360">
            <a:off x="11382641" y="4044442"/>
            <a:ext cx="559482" cy="374329"/>
          </a:xfrm>
          <a:custGeom>
            <a:avLst/>
            <a:gdLst>
              <a:gd name="T0" fmla="*/ 44 w 556"/>
              <a:gd name="T1" fmla="*/ 14 h 372"/>
              <a:gd name="T2" fmla="*/ 556 w 556"/>
              <a:gd name="T3" fmla="*/ 187 h 372"/>
              <a:gd name="T4" fmla="*/ 0 w 556"/>
              <a:gd name="T5" fmla="*/ 372 h 372"/>
              <a:gd name="T6" fmla="*/ 64 w 556"/>
              <a:gd name="T7" fmla="*/ 187 h 372"/>
              <a:gd name="T8" fmla="*/ 14 w 556"/>
              <a:gd name="T9" fmla="*/ 43 h 372"/>
              <a:gd name="T10" fmla="*/ 14 w 556"/>
              <a:gd name="T11" fmla="*/ 43 h 372"/>
              <a:gd name="T12" fmla="*/ 0 w 556"/>
              <a:gd name="T13" fmla="*/ 0 h 372"/>
              <a:gd name="T14" fmla="*/ 44 w 556"/>
              <a:gd name="T15" fmla="*/ 14 h 372"/>
              <a:gd name="T16" fmla="*/ 64 w 556"/>
              <a:gd name="T17" fmla="*/ 187 h 372"/>
              <a:gd name="T18" fmla="*/ 556 w 556"/>
              <a:gd name="T19" fmla="*/ 18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6" h="372">
                <a:moveTo>
                  <a:pt x="44" y="14"/>
                </a:moveTo>
                <a:lnTo>
                  <a:pt x="556" y="187"/>
                </a:lnTo>
                <a:lnTo>
                  <a:pt x="0" y="372"/>
                </a:lnTo>
                <a:lnTo>
                  <a:pt x="64" y="187"/>
                </a:lnTo>
                <a:lnTo>
                  <a:pt x="14" y="43"/>
                </a:lnTo>
                <a:moveTo>
                  <a:pt x="14" y="43"/>
                </a:moveTo>
                <a:lnTo>
                  <a:pt x="0" y="0"/>
                </a:lnTo>
                <a:lnTo>
                  <a:pt x="44" y="14"/>
                </a:lnTo>
                <a:moveTo>
                  <a:pt x="64" y="187"/>
                </a:moveTo>
                <a:lnTo>
                  <a:pt x="556" y="187"/>
                </a:ln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563"/>
            <a:endParaRPr lang="en-US" sz="1873">
              <a:gradFill>
                <a:gsLst>
                  <a:gs pos="0">
                    <a:srgbClr val="505050"/>
                  </a:gs>
                  <a:gs pos="100000">
                    <a:srgbClr val="505050"/>
                  </a:gs>
                </a:gsLst>
                <a:lin ang="5400000" scaled="1"/>
              </a:gradFill>
              <a:latin typeface="Segoe UI"/>
            </a:endParaRPr>
          </a:p>
        </p:txBody>
      </p:sp>
      <p:sp>
        <p:nvSpPr>
          <p:cNvPr id="13" name="Move_E7C2" title="Icon of four arrows pointing away from eachother">
            <a:extLst>
              <a:ext uri="{FF2B5EF4-FFF2-40B4-BE49-F238E27FC236}">
                <a16:creationId xmlns:a16="http://schemas.microsoft.com/office/drawing/2014/main" id="{52F4F4DD-5336-4CB8-9CDE-8C6D0FD8DB5D}"/>
              </a:ext>
            </a:extLst>
          </p:cNvPr>
          <p:cNvSpPr>
            <a:spLocks noChangeAspect="1" noEditPoints="1"/>
          </p:cNvSpPr>
          <p:nvPr/>
        </p:nvSpPr>
        <p:spPr bwMode="auto">
          <a:xfrm>
            <a:off x="11390476" y="2361588"/>
            <a:ext cx="466119" cy="466235"/>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28575" cap="flat">
            <a:solidFill>
              <a:srgbClr val="8E0000"/>
            </a:solidFill>
            <a:prstDash val="solid"/>
            <a:miter lim="800000"/>
            <a:headEnd/>
            <a:tailEnd/>
          </a:ln>
        </p:spPr>
        <p:txBody>
          <a:bodyPr vert="horz" wrap="square" lIns="93247" tIns="46623" rIns="93247" bIns="46623" numCol="1" anchor="t" anchorCtr="0" compatLnSpc="1">
            <a:prstTxWarp prst="textNoShape">
              <a:avLst/>
            </a:prstTxWarp>
          </a:bodyPr>
          <a:lstStyle/>
          <a:p>
            <a:pPr defTabSz="932563"/>
            <a:endParaRPr lang="en-US" sz="1873">
              <a:solidFill>
                <a:srgbClr val="00B050"/>
              </a:solidFill>
              <a:latin typeface="Segoe UI"/>
            </a:endParaRPr>
          </a:p>
        </p:txBody>
      </p:sp>
    </p:spTree>
    <p:extLst>
      <p:ext uri="{BB962C8B-B14F-4D97-AF65-F5344CB8AC3E}">
        <p14:creationId xmlns:p14="http://schemas.microsoft.com/office/powerpoint/2010/main" val="7035430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2" grpId="0" animBg="1"/>
      <p:bldP spid="13" grpId="0" animBg="1"/>
    </p:bld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79055-9963-4998-9C82-5EAA84B3897D}"/>
              </a:ext>
            </a:extLst>
          </p:cNvPr>
          <p:cNvSpPr>
            <a:spLocks noGrp="1"/>
          </p:cNvSpPr>
          <p:nvPr>
            <p:ph type="title"/>
          </p:nvPr>
        </p:nvSpPr>
        <p:spPr/>
        <p:txBody>
          <a:bodyPr/>
          <a:lstStyle/>
          <a:p>
            <a:r>
              <a:rPr lang="en-US" dirty="0"/>
              <a:t>Customer Considerations for Migration Tools </a:t>
            </a:r>
          </a:p>
        </p:txBody>
      </p:sp>
      <p:sp>
        <p:nvSpPr>
          <p:cNvPr id="3" name="Rectangle 2">
            <a:extLst>
              <a:ext uri="{FF2B5EF4-FFF2-40B4-BE49-F238E27FC236}">
                <a16:creationId xmlns:a16="http://schemas.microsoft.com/office/drawing/2014/main" id="{89CAF79E-6805-49DF-9AB7-A66E51605802}"/>
              </a:ext>
            </a:extLst>
          </p:cNvPr>
          <p:cNvSpPr/>
          <p:nvPr/>
        </p:nvSpPr>
        <p:spPr>
          <a:xfrm>
            <a:off x="601652" y="1533451"/>
            <a:ext cx="11668187" cy="4672913"/>
          </a:xfrm>
          <a:prstGeom prst="rect">
            <a:avLst/>
          </a:prstGeom>
        </p:spPr>
        <p:txBody>
          <a:bodyPr wrap="square">
            <a:spAutoFit/>
          </a:bodyPr>
          <a:lstStyle/>
          <a:p>
            <a:pPr marL="349656" indent="-349656" defTabSz="932563">
              <a:buFont typeface="Arial" panose="020B0604020202020204" pitchFamily="34" charset="0"/>
              <a:buChar char="•"/>
            </a:pPr>
            <a:r>
              <a:rPr lang="en-US" sz="2652" b="1" dirty="0">
                <a:solidFill>
                  <a:srgbClr val="002060"/>
                </a:solidFill>
                <a:latin typeface="Segoe UI Semibold"/>
                <a:cs typeface="Segoe UI Semilight" panose="020B0402040204020203" pitchFamily="34" charset="0"/>
              </a:rPr>
              <a:t>Microsoft</a:t>
            </a:r>
            <a:r>
              <a:rPr lang="en-US" sz="2652" dirty="0">
                <a:solidFill>
                  <a:srgbClr val="1A1A1A"/>
                </a:solidFill>
                <a:latin typeface="Segoe UI Semilight" panose="020B0402040204020203" pitchFamily="34" charset="0"/>
                <a:cs typeface="Segoe UI Semilight" panose="020B0402040204020203" pitchFamily="34" charset="0"/>
              </a:rPr>
              <a:t> tool – </a:t>
            </a:r>
            <a:r>
              <a:rPr lang="en-US" sz="2652" b="1" dirty="0">
                <a:solidFill>
                  <a:srgbClr val="002060"/>
                </a:solidFill>
                <a:latin typeface="Segoe UI Semibold"/>
                <a:cs typeface="Segoe UI Semilight" panose="020B0402040204020203" pitchFamily="34" charset="0"/>
              </a:rPr>
              <a:t>free option</a:t>
            </a:r>
          </a:p>
          <a:p>
            <a:pPr defTabSz="932563"/>
            <a:endParaRPr lang="en-US" sz="2652" dirty="0">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r>
              <a:rPr lang="en-US" sz="2652" b="1" dirty="0">
                <a:solidFill>
                  <a:srgbClr val="002060"/>
                </a:solidFill>
                <a:latin typeface="Segoe UI Semibold"/>
                <a:cs typeface="Segoe UI Semilight" panose="020B0402040204020203" pitchFamily="34" charset="0"/>
              </a:rPr>
              <a:t>Windows </a:t>
            </a:r>
            <a:r>
              <a:rPr lang="en-US" sz="2652" dirty="0">
                <a:solidFill>
                  <a:srgbClr val="1A1A1A"/>
                </a:solidFill>
                <a:latin typeface="Segoe UI Semilight" panose="020B0402040204020203" pitchFamily="34" charset="0"/>
                <a:cs typeface="Segoe UI Semilight" panose="020B0402040204020203" pitchFamily="34" charset="0"/>
              </a:rPr>
              <a:t>and</a:t>
            </a:r>
            <a:r>
              <a:rPr lang="en-US" sz="2652" dirty="0">
                <a:solidFill>
                  <a:srgbClr val="002060"/>
                </a:solidFill>
                <a:latin typeface="Segoe UI Semibold"/>
                <a:cs typeface="Segoe UI Semilight" panose="020B0402040204020203" pitchFamily="34" charset="0"/>
              </a:rPr>
              <a:t> Linux</a:t>
            </a:r>
            <a:endParaRPr lang="en-US" sz="2652" dirty="0">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r>
              <a:rPr lang="en-US" sz="2652" b="1" dirty="0">
                <a:solidFill>
                  <a:srgbClr val="002060"/>
                </a:solidFill>
                <a:latin typeface="Segoe UI Semibold"/>
                <a:cs typeface="Segoe UI Semilight" panose="020B0402040204020203" pitchFamily="34" charset="0"/>
              </a:rPr>
              <a:t>VMware, Hyper-V, physical</a:t>
            </a:r>
            <a:r>
              <a:rPr lang="en-US" sz="2652" dirty="0">
                <a:solidFill>
                  <a:srgbClr val="1A1A1A"/>
                </a:solidFill>
                <a:latin typeface="Segoe UI Semilight" panose="020B0402040204020203" pitchFamily="34" charset="0"/>
                <a:cs typeface="Segoe UI Semilight" panose="020B0402040204020203" pitchFamily="34" charset="0"/>
              </a:rPr>
              <a:t> </a:t>
            </a:r>
            <a:r>
              <a:rPr lang="en-US" sz="2652" b="1" dirty="0">
                <a:solidFill>
                  <a:srgbClr val="002060"/>
                </a:solidFill>
                <a:latin typeface="Segoe UI Semibold"/>
                <a:cs typeface="Segoe UI Semilight" panose="020B0402040204020203" pitchFamily="34" charset="0"/>
              </a:rPr>
              <a:t>servers</a:t>
            </a:r>
            <a:r>
              <a:rPr lang="en-US" sz="2652" dirty="0">
                <a:solidFill>
                  <a:srgbClr val="1A1A1A"/>
                </a:solidFill>
                <a:latin typeface="Segoe UI Semilight" panose="020B0402040204020203" pitchFamily="34" charset="0"/>
                <a:cs typeface="Segoe UI Semilight" panose="020B0402040204020203" pitchFamily="34" charset="0"/>
              </a:rPr>
              <a:t> </a:t>
            </a:r>
          </a:p>
          <a:p>
            <a:pPr marL="349656" indent="-349656"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r>
              <a:rPr lang="en-US" sz="2652" dirty="0">
                <a:solidFill>
                  <a:srgbClr val="1A1A1A"/>
                </a:solidFill>
                <a:latin typeface="Segoe UI Semilight" panose="020B0402040204020203" pitchFamily="34" charset="0"/>
                <a:cs typeface="Segoe UI Semilight" panose="020B0402040204020203" pitchFamily="34" charset="0"/>
              </a:rPr>
              <a:t>No</a:t>
            </a:r>
            <a:r>
              <a:rPr lang="en-US" sz="2652" b="1" dirty="0">
                <a:solidFill>
                  <a:srgbClr val="002060"/>
                </a:solidFill>
                <a:latin typeface="Segoe UI Semibold"/>
                <a:cs typeface="Segoe UI Semilight" panose="020B0402040204020203" pitchFamily="34" charset="0"/>
              </a:rPr>
              <a:t> appliance </a:t>
            </a:r>
            <a:r>
              <a:rPr lang="en-US" sz="2652" dirty="0">
                <a:solidFill>
                  <a:srgbClr val="1A1A1A"/>
                </a:solidFill>
                <a:latin typeface="Segoe UI Semilight" panose="020B0402040204020203" pitchFamily="34" charset="0"/>
                <a:cs typeface="Segoe UI Semilight" panose="020B0402040204020203" pitchFamily="34" charset="0"/>
              </a:rPr>
              <a:t>needed</a:t>
            </a:r>
            <a:r>
              <a:rPr lang="en-US" sz="2652" b="1" dirty="0">
                <a:solidFill>
                  <a:srgbClr val="002060"/>
                </a:solidFill>
                <a:latin typeface="Segoe UI Semibold"/>
                <a:cs typeface="Segoe UI Semilight" panose="020B0402040204020203" pitchFamily="34" charset="0"/>
              </a:rPr>
              <a:t> in Azure</a:t>
            </a:r>
            <a:endParaRPr lang="en-US" sz="2652" dirty="0">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endParaRPr lang="en-US" sz="2652" dirty="0">
              <a:solidFill>
                <a:srgbClr val="1A1A1A"/>
              </a:solidFill>
              <a:latin typeface="Segoe UI Semilight" panose="020B0402040204020203" pitchFamily="34" charset="0"/>
              <a:cs typeface="Segoe UI Semilight" panose="020B0402040204020203" pitchFamily="34" charset="0"/>
            </a:endParaRPr>
          </a:p>
          <a:p>
            <a:pPr marL="349656" indent="-349656" defTabSz="932563">
              <a:buFont typeface="Arial" panose="020B0604020202020204" pitchFamily="34" charset="0"/>
              <a:buChar char="•"/>
            </a:pPr>
            <a:r>
              <a:rPr lang="en-US" sz="2652" dirty="0">
                <a:solidFill>
                  <a:srgbClr val="1A1A1A"/>
                </a:solidFill>
                <a:latin typeface="Segoe UI Semilight" panose="020B0402040204020203" pitchFamily="34" charset="0"/>
                <a:cs typeface="Segoe UI Semilight" panose="020B0402040204020203" pitchFamily="34" charset="0"/>
              </a:rPr>
              <a:t>No</a:t>
            </a:r>
            <a:r>
              <a:rPr lang="en-US" sz="2652" b="1" dirty="0">
                <a:solidFill>
                  <a:srgbClr val="002060"/>
                </a:solidFill>
                <a:latin typeface="Segoe UI Semibold"/>
                <a:cs typeface="Segoe UI Semilight" panose="020B0402040204020203" pitchFamily="34" charset="0"/>
              </a:rPr>
              <a:t> agent </a:t>
            </a:r>
            <a:r>
              <a:rPr lang="en-US" sz="2652" dirty="0">
                <a:solidFill>
                  <a:srgbClr val="1A1A1A"/>
                </a:solidFill>
                <a:latin typeface="Segoe UI Semilight" panose="020B0402040204020203" pitchFamily="34" charset="0"/>
                <a:cs typeface="Segoe UI Semilight" panose="020B0402040204020203" pitchFamily="34" charset="0"/>
              </a:rPr>
              <a:t>needed</a:t>
            </a:r>
            <a:r>
              <a:rPr lang="en-US" sz="2652" b="1" dirty="0">
                <a:solidFill>
                  <a:srgbClr val="002060"/>
                </a:solidFill>
                <a:latin typeface="Segoe UI Semibold"/>
                <a:cs typeface="Segoe UI Semilight" panose="020B0402040204020203" pitchFamily="34" charset="0"/>
              </a:rPr>
              <a:t> on servers</a:t>
            </a:r>
            <a:endParaRPr lang="en-US" sz="2652" dirty="0">
              <a:solidFill>
                <a:srgbClr val="1A1A1A"/>
              </a:solidFill>
              <a:latin typeface="Segoe UI Semilight" panose="020B0402040204020203" pitchFamily="34" charset="0"/>
              <a:cs typeface="Segoe UI Semilight" panose="020B0402040204020203" pitchFamily="34" charset="0"/>
            </a:endParaRPr>
          </a:p>
          <a:p>
            <a:pPr marL="349656" indent="-349656" defTabSz="932563">
              <a:buFontTx/>
              <a:buAutoNum type="arabicPeriod"/>
            </a:pPr>
            <a:endParaRPr lang="en-US" sz="2652" dirty="0">
              <a:solidFill>
                <a:srgbClr val="1A1A1A"/>
              </a:solidFill>
              <a:latin typeface="Segoe UI Semilight" panose="020B0402040204020203" pitchFamily="34" charset="0"/>
              <a:cs typeface="Segoe UI Semilight" panose="020B0402040204020203" pitchFamily="34" charset="0"/>
            </a:endParaRPr>
          </a:p>
          <a:p>
            <a:pPr marL="349656" indent="-349656" defTabSz="932563">
              <a:buFontTx/>
              <a:buAutoNum type="arabicPeriod"/>
            </a:pPr>
            <a:endParaRPr lang="en-US" sz="2652" dirty="0">
              <a:solidFill>
                <a:srgbClr val="1A1A1A"/>
              </a:solidFill>
              <a:latin typeface="Segoe UI Semilight" panose="020B0402040204020203" pitchFamily="34" charset="0"/>
              <a:cs typeface="Segoe UI Semilight" panose="020B0402040204020203" pitchFamily="34" charset="0"/>
            </a:endParaRPr>
          </a:p>
        </p:txBody>
      </p:sp>
      <p:sp>
        <p:nvSpPr>
          <p:cNvPr id="8" name="building_5" title="Icon of tall buildings">
            <a:extLst>
              <a:ext uri="{FF2B5EF4-FFF2-40B4-BE49-F238E27FC236}">
                <a16:creationId xmlns:a16="http://schemas.microsoft.com/office/drawing/2014/main" id="{4867D8D6-78E3-4E99-ADD5-AB0664615DCB}"/>
              </a:ext>
            </a:extLst>
          </p:cNvPr>
          <p:cNvSpPr>
            <a:spLocks noChangeAspect="1" noEditPoints="1"/>
          </p:cNvSpPr>
          <p:nvPr/>
        </p:nvSpPr>
        <p:spPr bwMode="auto">
          <a:xfrm>
            <a:off x="6955010" y="3295689"/>
            <a:ext cx="429284" cy="466235"/>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563"/>
            <a:endParaRPr lang="en-US" sz="1873">
              <a:gradFill>
                <a:gsLst>
                  <a:gs pos="0">
                    <a:srgbClr val="505050"/>
                  </a:gs>
                  <a:gs pos="100000">
                    <a:srgbClr val="505050"/>
                  </a:gs>
                </a:gsLst>
                <a:lin ang="5400000" scaled="1"/>
              </a:gradFill>
              <a:latin typeface="Segoe UI"/>
            </a:endParaRPr>
          </a:p>
        </p:txBody>
      </p:sp>
      <p:sp>
        <p:nvSpPr>
          <p:cNvPr id="9" name="money_2" title="Icon of a dollar sign with an arrow around it pointing clockwise">
            <a:extLst>
              <a:ext uri="{FF2B5EF4-FFF2-40B4-BE49-F238E27FC236}">
                <a16:creationId xmlns:a16="http://schemas.microsoft.com/office/drawing/2014/main" id="{75B41330-1411-475D-A266-BDCFE2B94C2A}"/>
              </a:ext>
            </a:extLst>
          </p:cNvPr>
          <p:cNvSpPr>
            <a:spLocks noChangeAspect="1" noEditPoints="1"/>
          </p:cNvSpPr>
          <p:nvPr/>
        </p:nvSpPr>
        <p:spPr bwMode="auto">
          <a:xfrm>
            <a:off x="6937595" y="1648066"/>
            <a:ext cx="442189" cy="466235"/>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28575" cap="flat">
            <a:solidFill>
              <a:srgbClr val="8E0000"/>
            </a:solidFill>
            <a:prstDash val="solid"/>
            <a:miter lim="800000"/>
            <a:headEnd/>
            <a:tailEnd/>
          </a:ln>
          <a:extLst/>
        </p:spPr>
        <p:txBody>
          <a:bodyPr vert="horz" wrap="square" lIns="93247" tIns="46623" rIns="93247" bIns="46623" numCol="1" anchor="t" anchorCtr="0" compatLnSpc="1">
            <a:prstTxWarp prst="textNoShape">
              <a:avLst/>
            </a:prstTxWarp>
          </a:bodyPr>
          <a:lstStyle/>
          <a:p>
            <a:pPr defTabSz="932563"/>
            <a:endParaRPr lang="en-US" sz="1873">
              <a:gradFill>
                <a:gsLst>
                  <a:gs pos="0">
                    <a:srgbClr val="505050"/>
                  </a:gs>
                  <a:gs pos="100000">
                    <a:srgbClr val="505050"/>
                  </a:gs>
                </a:gsLst>
                <a:lin ang="5400000" scaled="1"/>
              </a:gradFill>
              <a:latin typeface="Segoe UI"/>
            </a:endParaRPr>
          </a:p>
        </p:txBody>
      </p:sp>
      <p:grpSp>
        <p:nvGrpSpPr>
          <p:cNvPr id="36" name="Group 35">
            <a:extLst>
              <a:ext uri="{FF2B5EF4-FFF2-40B4-BE49-F238E27FC236}">
                <a16:creationId xmlns:a16="http://schemas.microsoft.com/office/drawing/2014/main" id="{A22BECE0-CB20-4687-8814-BA572236D150}"/>
              </a:ext>
            </a:extLst>
          </p:cNvPr>
          <p:cNvGrpSpPr/>
          <p:nvPr/>
        </p:nvGrpSpPr>
        <p:grpSpPr>
          <a:xfrm>
            <a:off x="7796980" y="1558171"/>
            <a:ext cx="937692" cy="2978755"/>
            <a:chOff x="7644145" y="1527487"/>
            <a:chExt cx="919520" cy="2921027"/>
          </a:xfrm>
        </p:grpSpPr>
        <p:pic>
          <p:nvPicPr>
            <p:cNvPr id="10" name="Picture 2">
              <a:extLst>
                <a:ext uri="{FF2B5EF4-FFF2-40B4-BE49-F238E27FC236}">
                  <a16:creationId xmlns:a16="http://schemas.microsoft.com/office/drawing/2014/main" id="{BD5B5E71-5EE6-43FB-8570-0FE38CEE0404}"/>
                </a:ext>
              </a:extLst>
            </p:cNvPr>
            <p:cNvPicPr>
              <a:picLocks noChangeAspect="1" noChangeArrowheads="1"/>
            </p:cNvPicPr>
            <p:nvPr/>
          </p:nvPicPr>
          <p:blipFill>
            <a:blip r:embed="rId3"/>
            <a:stretch>
              <a:fillRect/>
            </a:stretch>
          </p:blipFill>
          <p:spPr bwMode="auto">
            <a:xfrm>
              <a:off x="7644145" y="1527487"/>
              <a:ext cx="919520" cy="48309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a:extLst>
                <a:ext uri="{FF2B5EF4-FFF2-40B4-BE49-F238E27FC236}">
                  <a16:creationId xmlns:a16="http://schemas.microsoft.com/office/drawing/2014/main" id="{15BE3520-D1EB-4704-9065-F546218838CE}"/>
                </a:ext>
              </a:extLst>
            </p:cNvPr>
            <p:cNvPicPr>
              <a:picLocks noChangeAspect="1" noChangeArrowheads="1"/>
            </p:cNvPicPr>
            <p:nvPr/>
          </p:nvPicPr>
          <p:blipFill>
            <a:blip r:embed="rId3"/>
            <a:stretch>
              <a:fillRect/>
            </a:stretch>
          </p:blipFill>
          <p:spPr bwMode="auto">
            <a:xfrm>
              <a:off x="7644145" y="2365734"/>
              <a:ext cx="919520" cy="48309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a:extLst>
                <a:ext uri="{FF2B5EF4-FFF2-40B4-BE49-F238E27FC236}">
                  <a16:creationId xmlns:a16="http://schemas.microsoft.com/office/drawing/2014/main" id="{0BF27A38-C154-4337-A0B4-F901CA0363E8}"/>
                </a:ext>
              </a:extLst>
            </p:cNvPr>
            <p:cNvPicPr>
              <a:picLocks noChangeAspect="1" noChangeArrowheads="1"/>
            </p:cNvPicPr>
            <p:nvPr/>
          </p:nvPicPr>
          <p:blipFill>
            <a:blip r:embed="rId3"/>
            <a:stretch>
              <a:fillRect/>
            </a:stretch>
          </p:blipFill>
          <p:spPr bwMode="auto">
            <a:xfrm>
              <a:off x="7644145" y="3965416"/>
              <a:ext cx="919520" cy="48309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31" name="Straight Connector 30">
            <a:extLst>
              <a:ext uri="{FF2B5EF4-FFF2-40B4-BE49-F238E27FC236}">
                <a16:creationId xmlns:a16="http://schemas.microsoft.com/office/drawing/2014/main" id="{E4B648A4-98F7-4480-919F-578D28B12D77}"/>
              </a:ext>
            </a:extLst>
          </p:cNvPr>
          <p:cNvCxnSpPr/>
          <p:nvPr/>
        </p:nvCxnSpPr>
        <p:spPr>
          <a:xfrm>
            <a:off x="518993" y="2266108"/>
            <a:ext cx="11488335" cy="0"/>
          </a:xfrm>
          <a:prstGeom prst="line">
            <a:avLst/>
          </a:prstGeom>
          <a:ln w="9525" cap="flat" cmpd="sng" algn="ctr">
            <a:solidFill>
              <a:srgbClr val="D83B0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3" name="Straight Connector 32">
            <a:extLst>
              <a:ext uri="{FF2B5EF4-FFF2-40B4-BE49-F238E27FC236}">
                <a16:creationId xmlns:a16="http://schemas.microsoft.com/office/drawing/2014/main" id="{BB2C7AEA-862B-45FA-97CB-85E0A75ECC18}"/>
              </a:ext>
            </a:extLst>
          </p:cNvPr>
          <p:cNvCxnSpPr/>
          <p:nvPr/>
        </p:nvCxnSpPr>
        <p:spPr>
          <a:xfrm>
            <a:off x="518993" y="3144240"/>
            <a:ext cx="11488335" cy="0"/>
          </a:xfrm>
          <a:prstGeom prst="line">
            <a:avLst/>
          </a:prstGeom>
          <a:ln w="9525" cap="flat" cmpd="sng" algn="ctr">
            <a:solidFill>
              <a:srgbClr val="D83B0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4" name="Straight Connector 33">
            <a:extLst>
              <a:ext uri="{FF2B5EF4-FFF2-40B4-BE49-F238E27FC236}">
                <a16:creationId xmlns:a16="http://schemas.microsoft.com/office/drawing/2014/main" id="{B0385F77-CE80-480B-AC55-7AF2CC0C76E7}"/>
              </a:ext>
            </a:extLst>
          </p:cNvPr>
          <p:cNvCxnSpPr/>
          <p:nvPr/>
        </p:nvCxnSpPr>
        <p:spPr>
          <a:xfrm>
            <a:off x="518993" y="3956175"/>
            <a:ext cx="11488335" cy="0"/>
          </a:xfrm>
          <a:prstGeom prst="line">
            <a:avLst/>
          </a:prstGeom>
          <a:ln w="9525" cap="flat" cmpd="sng" algn="ctr">
            <a:solidFill>
              <a:srgbClr val="D83B0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5" name="Straight Connector 34">
            <a:extLst>
              <a:ext uri="{FF2B5EF4-FFF2-40B4-BE49-F238E27FC236}">
                <a16:creationId xmlns:a16="http://schemas.microsoft.com/office/drawing/2014/main" id="{081A4E16-41AF-4334-92A1-E83AE934A314}"/>
              </a:ext>
            </a:extLst>
          </p:cNvPr>
          <p:cNvCxnSpPr/>
          <p:nvPr/>
        </p:nvCxnSpPr>
        <p:spPr>
          <a:xfrm>
            <a:off x="518993" y="4756639"/>
            <a:ext cx="11488335" cy="0"/>
          </a:xfrm>
          <a:prstGeom prst="line">
            <a:avLst/>
          </a:prstGeom>
          <a:ln w="9525" cap="flat" cmpd="sng" algn="ctr">
            <a:solidFill>
              <a:srgbClr val="D83B0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0" name="Move_E7C2" title="Icon of four arrows pointing away from eachother">
            <a:extLst>
              <a:ext uri="{FF2B5EF4-FFF2-40B4-BE49-F238E27FC236}">
                <a16:creationId xmlns:a16="http://schemas.microsoft.com/office/drawing/2014/main" id="{B99CC368-3D7D-45C1-A145-023A654C6C75}"/>
              </a:ext>
            </a:extLst>
          </p:cNvPr>
          <p:cNvSpPr>
            <a:spLocks noChangeAspect="1" noEditPoints="1"/>
          </p:cNvSpPr>
          <p:nvPr/>
        </p:nvSpPr>
        <p:spPr bwMode="auto">
          <a:xfrm>
            <a:off x="6905608" y="2472756"/>
            <a:ext cx="466119" cy="466235"/>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28575" cap="flat">
            <a:solidFill>
              <a:srgbClr val="8E0000"/>
            </a:solidFill>
            <a:prstDash val="solid"/>
            <a:miter lim="800000"/>
            <a:headEnd/>
            <a:tailEnd/>
          </a:ln>
        </p:spPr>
        <p:txBody>
          <a:bodyPr vert="horz" wrap="square" lIns="93247" tIns="46623" rIns="93247" bIns="46623" numCol="1" anchor="t" anchorCtr="0" compatLnSpc="1">
            <a:prstTxWarp prst="textNoShape">
              <a:avLst/>
            </a:prstTxWarp>
          </a:bodyPr>
          <a:lstStyle/>
          <a:p>
            <a:pPr defTabSz="932563"/>
            <a:endParaRPr lang="en-US" sz="1873">
              <a:solidFill>
                <a:srgbClr val="00B050"/>
              </a:solidFill>
              <a:latin typeface="Segoe UI"/>
            </a:endParaRPr>
          </a:p>
        </p:txBody>
      </p:sp>
      <p:sp>
        <p:nvSpPr>
          <p:cNvPr id="42" name="Send" title="Icon of a paper airplane">
            <a:extLst>
              <a:ext uri="{FF2B5EF4-FFF2-40B4-BE49-F238E27FC236}">
                <a16:creationId xmlns:a16="http://schemas.microsoft.com/office/drawing/2014/main" id="{D2400A09-D605-4E51-AC02-2F867FA9DEC8}"/>
              </a:ext>
            </a:extLst>
          </p:cNvPr>
          <p:cNvSpPr>
            <a:spLocks noChangeAspect="1" noEditPoints="1"/>
          </p:cNvSpPr>
          <p:nvPr/>
        </p:nvSpPr>
        <p:spPr bwMode="auto">
          <a:xfrm rot="19679360">
            <a:off x="6857040" y="4052430"/>
            <a:ext cx="559482" cy="374329"/>
          </a:xfrm>
          <a:custGeom>
            <a:avLst/>
            <a:gdLst>
              <a:gd name="T0" fmla="*/ 44 w 556"/>
              <a:gd name="T1" fmla="*/ 14 h 372"/>
              <a:gd name="T2" fmla="*/ 556 w 556"/>
              <a:gd name="T3" fmla="*/ 187 h 372"/>
              <a:gd name="T4" fmla="*/ 0 w 556"/>
              <a:gd name="T5" fmla="*/ 372 h 372"/>
              <a:gd name="T6" fmla="*/ 64 w 556"/>
              <a:gd name="T7" fmla="*/ 187 h 372"/>
              <a:gd name="T8" fmla="*/ 14 w 556"/>
              <a:gd name="T9" fmla="*/ 43 h 372"/>
              <a:gd name="T10" fmla="*/ 14 w 556"/>
              <a:gd name="T11" fmla="*/ 43 h 372"/>
              <a:gd name="T12" fmla="*/ 0 w 556"/>
              <a:gd name="T13" fmla="*/ 0 h 372"/>
              <a:gd name="T14" fmla="*/ 44 w 556"/>
              <a:gd name="T15" fmla="*/ 14 h 372"/>
              <a:gd name="T16" fmla="*/ 64 w 556"/>
              <a:gd name="T17" fmla="*/ 187 h 372"/>
              <a:gd name="T18" fmla="*/ 556 w 556"/>
              <a:gd name="T19" fmla="*/ 18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6" h="372">
                <a:moveTo>
                  <a:pt x="44" y="14"/>
                </a:moveTo>
                <a:lnTo>
                  <a:pt x="556" y="187"/>
                </a:lnTo>
                <a:lnTo>
                  <a:pt x="0" y="372"/>
                </a:lnTo>
                <a:lnTo>
                  <a:pt x="64" y="187"/>
                </a:lnTo>
                <a:lnTo>
                  <a:pt x="14" y="43"/>
                </a:lnTo>
                <a:moveTo>
                  <a:pt x="14" y="43"/>
                </a:moveTo>
                <a:lnTo>
                  <a:pt x="0" y="0"/>
                </a:lnTo>
                <a:lnTo>
                  <a:pt x="44" y="14"/>
                </a:lnTo>
                <a:moveTo>
                  <a:pt x="64" y="187"/>
                </a:moveTo>
                <a:lnTo>
                  <a:pt x="556" y="187"/>
                </a:lnTo>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563"/>
            <a:endParaRPr lang="en-US" sz="1873">
              <a:gradFill>
                <a:gsLst>
                  <a:gs pos="0">
                    <a:srgbClr val="505050"/>
                  </a:gs>
                  <a:gs pos="100000">
                    <a:srgbClr val="505050"/>
                  </a:gs>
                </a:gsLst>
                <a:lin ang="5400000" scaled="1"/>
              </a:gradFill>
              <a:latin typeface="Segoe UI"/>
            </a:endParaRPr>
          </a:p>
        </p:txBody>
      </p:sp>
      <p:sp>
        <p:nvSpPr>
          <p:cNvPr id="43" name="Rocket" title="Icon of a rocket">
            <a:extLst>
              <a:ext uri="{FF2B5EF4-FFF2-40B4-BE49-F238E27FC236}">
                <a16:creationId xmlns:a16="http://schemas.microsoft.com/office/drawing/2014/main" id="{A2EE52D5-1D50-4857-8585-C89BEBDFCEEB}"/>
              </a:ext>
            </a:extLst>
          </p:cNvPr>
          <p:cNvSpPr>
            <a:spLocks noChangeAspect="1" noEditPoints="1"/>
          </p:cNvSpPr>
          <p:nvPr/>
        </p:nvSpPr>
        <p:spPr bwMode="auto">
          <a:xfrm>
            <a:off x="6905183" y="4963285"/>
            <a:ext cx="474602" cy="466235"/>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28575" cap="flat">
            <a:solidFill>
              <a:srgbClr val="8E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563"/>
            <a:endParaRPr lang="en-US" sz="1873">
              <a:gradFill>
                <a:gsLst>
                  <a:gs pos="0">
                    <a:srgbClr val="505050"/>
                  </a:gs>
                  <a:gs pos="100000">
                    <a:srgbClr val="505050"/>
                  </a:gs>
                </a:gsLst>
                <a:lin ang="5400000" scaled="1"/>
              </a:gradFill>
              <a:latin typeface="Segoe UI"/>
            </a:endParaRPr>
          </a:p>
        </p:txBody>
      </p:sp>
      <p:pic>
        <p:nvPicPr>
          <p:cNvPr id="44" name="Picture 2">
            <a:extLst>
              <a:ext uri="{FF2B5EF4-FFF2-40B4-BE49-F238E27FC236}">
                <a16:creationId xmlns:a16="http://schemas.microsoft.com/office/drawing/2014/main" id="{40C6F550-3BBA-4F9D-A6F2-00FEA0C22051}"/>
              </a:ext>
            </a:extLst>
          </p:cNvPr>
          <p:cNvPicPr>
            <a:picLocks noChangeAspect="1" noChangeArrowheads="1"/>
          </p:cNvPicPr>
          <p:nvPr/>
        </p:nvPicPr>
        <p:blipFill>
          <a:blip r:embed="rId3"/>
          <a:stretch>
            <a:fillRect/>
          </a:stretch>
        </p:blipFill>
        <p:spPr bwMode="auto">
          <a:xfrm>
            <a:off x="7796980" y="3295690"/>
            <a:ext cx="937692" cy="492645"/>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9F6432BA-BD61-4978-B4C4-BD9676F00976}"/>
              </a:ext>
            </a:extLst>
          </p:cNvPr>
          <p:cNvGrpSpPr/>
          <p:nvPr/>
        </p:nvGrpSpPr>
        <p:grpSpPr>
          <a:xfrm>
            <a:off x="9980473" y="2237887"/>
            <a:ext cx="1840993" cy="754898"/>
            <a:chOff x="9785324" y="2194030"/>
            <a:chExt cx="1805315" cy="740268"/>
          </a:xfrm>
        </p:grpSpPr>
        <p:pic>
          <p:nvPicPr>
            <p:cNvPr id="12290" name="Picture 2" descr="Image result for zerto transparent logo">
              <a:extLst>
                <a:ext uri="{FF2B5EF4-FFF2-40B4-BE49-F238E27FC236}">
                  <a16:creationId xmlns:a16="http://schemas.microsoft.com/office/drawing/2014/main" id="{B50B82C8-9184-4016-BA26-2B9A826353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85324" y="2602547"/>
              <a:ext cx="757215" cy="222416"/>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Image result for cloudendure transparent logo">
              <a:extLst>
                <a:ext uri="{FF2B5EF4-FFF2-40B4-BE49-F238E27FC236}">
                  <a16:creationId xmlns:a16="http://schemas.microsoft.com/office/drawing/2014/main" id="{1D179D99-C597-4C20-BB96-5CD3388C32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03615" y="2194030"/>
              <a:ext cx="987024" cy="74026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6" name="Group 45">
            <a:extLst>
              <a:ext uri="{FF2B5EF4-FFF2-40B4-BE49-F238E27FC236}">
                <a16:creationId xmlns:a16="http://schemas.microsoft.com/office/drawing/2014/main" id="{F8EB664F-0BEB-42B9-8213-00C814E80953}"/>
              </a:ext>
            </a:extLst>
          </p:cNvPr>
          <p:cNvGrpSpPr/>
          <p:nvPr/>
        </p:nvGrpSpPr>
        <p:grpSpPr>
          <a:xfrm>
            <a:off x="9993832" y="3175451"/>
            <a:ext cx="1840993" cy="754898"/>
            <a:chOff x="9785324" y="2194030"/>
            <a:chExt cx="1805315" cy="740268"/>
          </a:xfrm>
        </p:grpSpPr>
        <p:pic>
          <p:nvPicPr>
            <p:cNvPr id="47" name="Picture 2" descr="Image result for zerto transparent logo">
              <a:extLst>
                <a:ext uri="{FF2B5EF4-FFF2-40B4-BE49-F238E27FC236}">
                  <a16:creationId xmlns:a16="http://schemas.microsoft.com/office/drawing/2014/main" id="{1590176C-6483-47B1-8DA7-5B370D000A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85324" y="2602547"/>
              <a:ext cx="757215" cy="222416"/>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4" descr="Image result for cloudendure transparent logo">
              <a:extLst>
                <a:ext uri="{FF2B5EF4-FFF2-40B4-BE49-F238E27FC236}">
                  <a16:creationId xmlns:a16="http://schemas.microsoft.com/office/drawing/2014/main" id="{89428767-AC4A-4126-8215-F0BEA62E7E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03615" y="2194030"/>
              <a:ext cx="987024" cy="740268"/>
            </a:xfrm>
            <a:prstGeom prst="rect">
              <a:avLst/>
            </a:prstGeom>
            <a:noFill/>
            <a:extLst>
              <a:ext uri="{909E8E84-426E-40DD-AFC4-6F175D3DCCD1}">
                <a14:hiddenFill xmlns:a14="http://schemas.microsoft.com/office/drawing/2010/main">
                  <a:solidFill>
                    <a:srgbClr val="FFFFFF"/>
                  </a:solidFill>
                </a14:hiddenFill>
              </a:ext>
            </a:extLst>
          </p:spPr>
        </p:pic>
      </p:grpSp>
      <p:pic>
        <p:nvPicPr>
          <p:cNvPr id="50" name="Picture 2" descr="Image result for zerto transparent logo">
            <a:extLst>
              <a:ext uri="{FF2B5EF4-FFF2-40B4-BE49-F238E27FC236}">
                <a16:creationId xmlns:a16="http://schemas.microsoft.com/office/drawing/2014/main" id="{1CE6F457-66C6-47B7-A899-E319CF4968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42757" y="5196403"/>
            <a:ext cx="772179" cy="226812"/>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C7464F2B-5A5C-46AC-B890-9EF34DCE3EA3}"/>
              </a:ext>
            </a:extLst>
          </p:cNvPr>
          <p:cNvSpPr txBox="1"/>
          <p:nvPr/>
        </p:nvSpPr>
        <p:spPr>
          <a:xfrm>
            <a:off x="7777170" y="2056982"/>
            <a:ext cx="1365094" cy="168070"/>
          </a:xfrm>
          <a:prstGeom prst="rect">
            <a:avLst/>
          </a:prstGeom>
          <a:noFill/>
        </p:spPr>
        <p:txBody>
          <a:bodyPr wrap="square" lIns="0" tIns="0" rIns="0" bIns="0" rtlCol="0">
            <a:spAutoFit/>
          </a:bodyPr>
          <a:lstStyle/>
          <a:p>
            <a:pPr defTabSz="932563"/>
            <a:r>
              <a:rPr lang="en-US" sz="1071">
                <a:gradFill>
                  <a:gsLst>
                    <a:gs pos="2917">
                      <a:srgbClr val="1A1A1A"/>
                    </a:gs>
                    <a:gs pos="30000">
                      <a:srgbClr val="1A1A1A"/>
                    </a:gs>
                  </a:gsLst>
                  <a:lin ang="5400000" scaled="0"/>
                </a:gradFill>
                <a:latin typeface="Segoe UI"/>
              </a:rPr>
              <a:t>Azure Site Recovery </a:t>
            </a:r>
          </a:p>
        </p:txBody>
      </p:sp>
      <p:sp>
        <p:nvSpPr>
          <p:cNvPr id="26" name="TextBox 25">
            <a:extLst>
              <a:ext uri="{FF2B5EF4-FFF2-40B4-BE49-F238E27FC236}">
                <a16:creationId xmlns:a16="http://schemas.microsoft.com/office/drawing/2014/main" id="{C4EC221B-D247-4267-A475-AA2ADC0DE549}"/>
              </a:ext>
            </a:extLst>
          </p:cNvPr>
          <p:cNvSpPr txBox="1"/>
          <p:nvPr/>
        </p:nvSpPr>
        <p:spPr>
          <a:xfrm>
            <a:off x="7735664" y="2914776"/>
            <a:ext cx="1365094" cy="168070"/>
          </a:xfrm>
          <a:prstGeom prst="rect">
            <a:avLst/>
          </a:prstGeom>
          <a:noFill/>
        </p:spPr>
        <p:txBody>
          <a:bodyPr wrap="square" lIns="0" tIns="0" rIns="0" bIns="0" rtlCol="0">
            <a:spAutoFit/>
          </a:bodyPr>
          <a:lstStyle/>
          <a:p>
            <a:pPr defTabSz="932563"/>
            <a:r>
              <a:rPr lang="en-US" sz="1071">
                <a:gradFill>
                  <a:gsLst>
                    <a:gs pos="2917">
                      <a:srgbClr val="1A1A1A"/>
                    </a:gs>
                    <a:gs pos="30000">
                      <a:srgbClr val="1A1A1A"/>
                    </a:gs>
                  </a:gsLst>
                  <a:lin ang="5400000" scaled="0"/>
                </a:gradFill>
                <a:latin typeface="Segoe UI"/>
              </a:rPr>
              <a:t>Azure Site Recovery </a:t>
            </a:r>
          </a:p>
        </p:txBody>
      </p:sp>
      <p:sp>
        <p:nvSpPr>
          <p:cNvPr id="27" name="TextBox 26">
            <a:extLst>
              <a:ext uri="{FF2B5EF4-FFF2-40B4-BE49-F238E27FC236}">
                <a16:creationId xmlns:a16="http://schemas.microsoft.com/office/drawing/2014/main" id="{531324E6-6566-4FA2-A4BA-823DD81182E4}"/>
              </a:ext>
            </a:extLst>
          </p:cNvPr>
          <p:cNvSpPr txBox="1"/>
          <p:nvPr/>
        </p:nvSpPr>
        <p:spPr>
          <a:xfrm>
            <a:off x="7735664" y="3776186"/>
            <a:ext cx="1365094" cy="168070"/>
          </a:xfrm>
          <a:prstGeom prst="rect">
            <a:avLst/>
          </a:prstGeom>
          <a:noFill/>
        </p:spPr>
        <p:txBody>
          <a:bodyPr wrap="square" lIns="0" tIns="0" rIns="0" bIns="0" rtlCol="0">
            <a:spAutoFit/>
          </a:bodyPr>
          <a:lstStyle/>
          <a:p>
            <a:pPr defTabSz="932563"/>
            <a:r>
              <a:rPr lang="en-US" sz="1071">
                <a:gradFill>
                  <a:gsLst>
                    <a:gs pos="2917">
                      <a:srgbClr val="1A1A1A"/>
                    </a:gs>
                    <a:gs pos="30000">
                      <a:srgbClr val="1A1A1A"/>
                    </a:gs>
                  </a:gsLst>
                  <a:lin ang="5400000" scaled="0"/>
                </a:gradFill>
                <a:latin typeface="Segoe UI"/>
              </a:rPr>
              <a:t>Azure Site Recovery </a:t>
            </a:r>
          </a:p>
        </p:txBody>
      </p:sp>
      <p:sp>
        <p:nvSpPr>
          <p:cNvPr id="28" name="TextBox 27">
            <a:extLst>
              <a:ext uri="{FF2B5EF4-FFF2-40B4-BE49-F238E27FC236}">
                <a16:creationId xmlns:a16="http://schemas.microsoft.com/office/drawing/2014/main" id="{323D9D00-8122-4D43-A846-526C03893AC6}"/>
              </a:ext>
            </a:extLst>
          </p:cNvPr>
          <p:cNvSpPr txBox="1"/>
          <p:nvPr/>
        </p:nvSpPr>
        <p:spPr>
          <a:xfrm>
            <a:off x="7735664" y="4526123"/>
            <a:ext cx="1365094" cy="168070"/>
          </a:xfrm>
          <a:prstGeom prst="rect">
            <a:avLst/>
          </a:prstGeom>
          <a:noFill/>
        </p:spPr>
        <p:txBody>
          <a:bodyPr wrap="square" lIns="0" tIns="0" rIns="0" bIns="0" rtlCol="0">
            <a:spAutoFit/>
          </a:bodyPr>
          <a:lstStyle/>
          <a:p>
            <a:pPr defTabSz="932563"/>
            <a:r>
              <a:rPr lang="en-US" sz="1071">
                <a:gradFill>
                  <a:gsLst>
                    <a:gs pos="2917">
                      <a:srgbClr val="1A1A1A"/>
                    </a:gs>
                    <a:gs pos="30000">
                      <a:srgbClr val="1A1A1A"/>
                    </a:gs>
                  </a:gsLst>
                  <a:lin ang="5400000" scaled="0"/>
                </a:gradFill>
                <a:latin typeface="Segoe UI"/>
              </a:rPr>
              <a:t>Azure Site Recovery </a:t>
            </a:r>
          </a:p>
        </p:txBody>
      </p:sp>
      <p:sp>
        <p:nvSpPr>
          <p:cNvPr id="29" name="Rectangle 28">
            <a:extLst>
              <a:ext uri="{FF2B5EF4-FFF2-40B4-BE49-F238E27FC236}">
                <a16:creationId xmlns:a16="http://schemas.microsoft.com/office/drawing/2014/main" id="{8ECC5F24-1C20-4149-911D-820F8E56A9AC}"/>
              </a:ext>
            </a:extLst>
          </p:cNvPr>
          <p:cNvSpPr/>
          <p:nvPr/>
        </p:nvSpPr>
        <p:spPr bwMode="auto">
          <a:xfrm>
            <a:off x="868729" y="6083874"/>
            <a:ext cx="10699016" cy="29436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186521" bIns="149217" numCol="1" spcCol="0" rtlCol="0" fromWordArt="0" anchor="ctr" anchorCtr="0" forceAA="0" compatLnSpc="1">
            <a:prstTxWarp prst="textNoShape">
              <a:avLst/>
            </a:prstTxWarp>
            <a:noAutofit/>
          </a:bodyPr>
          <a:lstStyle/>
          <a:p>
            <a:pPr defTabSz="951028" fontAlgn="base">
              <a:spcBef>
                <a:spcPct val="0"/>
              </a:spcBef>
              <a:spcAft>
                <a:spcPct val="0"/>
              </a:spcAft>
              <a:defRPr/>
            </a:pPr>
            <a:r>
              <a:rPr lang="en-US" sz="1632" i="1" dirty="0">
                <a:gradFill>
                  <a:gsLst>
                    <a:gs pos="2917">
                      <a:srgbClr val="1A1A1A"/>
                    </a:gs>
                    <a:gs pos="30000">
                      <a:srgbClr val="1A1A1A"/>
                    </a:gs>
                  </a:gsLst>
                  <a:lin ang="5400000" scaled="0"/>
                </a:gradFill>
                <a:latin typeface="Segoe UI"/>
                <a:cs typeface="Segoe UI Semilight" panose="020B0402040204020203" pitchFamily="34" charset="0"/>
              </a:rPr>
              <a:t>Tools listed are recommendations, but not an exhaustive list. </a:t>
            </a:r>
          </a:p>
          <a:p>
            <a:pPr defTabSz="951028" fontAlgn="base">
              <a:spcBef>
                <a:spcPct val="0"/>
              </a:spcBef>
              <a:spcAft>
                <a:spcPct val="0"/>
              </a:spcAft>
              <a:defRPr/>
            </a:pPr>
            <a:r>
              <a:rPr lang="en-US" sz="1632" i="1" dirty="0">
                <a:gradFill>
                  <a:gsLst>
                    <a:gs pos="2917">
                      <a:srgbClr val="1A1A1A"/>
                    </a:gs>
                    <a:gs pos="30000">
                      <a:srgbClr val="1A1A1A"/>
                    </a:gs>
                  </a:gsLst>
                  <a:lin ang="5400000" scaled="0"/>
                </a:gradFill>
                <a:latin typeface="Segoe UI"/>
                <a:cs typeface="Segoe UI Semilight" panose="020B0402040204020203" pitchFamily="34" charset="0"/>
              </a:rPr>
              <a:t>See </a:t>
            </a:r>
            <a:r>
              <a:rPr lang="en-US" sz="1632" i="1" dirty="0">
                <a:gradFill>
                  <a:gsLst>
                    <a:gs pos="2917">
                      <a:srgbClr val="1A1A1A"/>
                    </a:gs>
                    <a:gs pos="30000">
                      <a:srgbClr val="1A1A1A"/>
                    </a:gs>
                  </a:gsLst>
                  <a:lin ang="5400000" scaled="0"/>
                </a:gradFill>
                <a:latin typeface="Segoe UI"/>
                <a:cs typeface="Segoe UI Semilight" panose="020B0402040204020203" pitchFamily="34" charset="0"/>
                <a:hlinkClick r:id="rId6"/>
              </a:rPr>
              <a:t>azure.com/migration/partners</a:t>
            </a:r>
            <a:r>
              <a:rPr lang="en-US" sz="1632" i="1" dirty="0">
                <a:gradFill>
                  <a:gsLst>
                    <a:gs pos="2917">
                      <a:srgbClr val="1A1A1A"/>
                    </a:gs>
                    <a:gs pos="30000">
                      <a:srgbClr val="1A1A1A"/>
                    </a:gs>
                  </a:gsLst>
                  <a:lin ang="5400000" scaled="0"/>
                </a:gradFill>
                <a:latin typeface="Segoe UI"/>
                <a:cs typeface="Segoe UI Semilight" panose="020B0402040204020203" pitchFamily="34" charset="0"/>
              </a:rPr>
              <a:t> </a:t>
            </a:r>
            <a:r>
              <a:rPr lang="en-US" sz="1632" i="1">
                <a:gradFill>
                  <a:gsLst>
                    <a:gs pos="2917">
                      <a:srgbClr val="1A1A1A"/>
                    </a:gs>
                    <a:gs pos="30000">
                      <a:srgbClr val="1A1A1A"/>
                    </a:gs>
                  </a:gsLst>
                  <a:lin ang="5400000" scaled="0"/>
                </a:gradFill>
                <a:latin typeface="Segoe UI"/>
                <a:cs typeface="Segoe UI Semilight" panose="020B0402040204020203" pitchFamily="34" charset="0"/>
              </a:rPr>
              <a:t>for the </a:t>
            </a:r>
            <a:r>
              <a:rPr lang="en-US" sz="1632" i="1" dirty="0">
                <a:gradFill>
                  <a:gsLst>
                    <a:gs pos="2917">
                      <a:srgbClr val="1A1A1A"/>
                    </a:gs>
                    <a:gs pos="30000">
                      <a:srgbClr val="1A1A1A"/>
                    </a:gs>
                  </a:gsLst>
                  <a:lin ang="5400000" scaled="0"/>
                </a:gradFill>
                <a:latin typeface="Segoe UI"/>
                <a:cs typeface="Segoe UI Semilight" panose="020B0402040204020203" pitchFamily="34" charset="0"/>
              </a:rPr>
              <a:t>full list.</a:t>
            </a:r>
          </a:p>
        </p:txBody>
      </p:sp>
    </p:spTree>
    <p:extLst>
      <p:ext uri="{BB962C8B-B14F-4D97-AF65-F5344CB8AC3E}">
        <p14:creationId xmlns:p14="http://schemas.microsoft.com/office/powerpoint/2010/main" val="16433662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p14="http://schemas.microsoft.com/office/powerpoint/2010/main" xmlns:a14="http://schemas.microsoft.com/office/drawing/2010/main" xmlns:a16="http://schemas.microsoft.com/office/drawing/2014/main"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25E00-5DAC-442E-A221-3CF36FE09DC3}"/>
              </a:ext>
            </a:extLst>
          </p:cNvPr>
          <p:cNvSpPr>
            <a:spLocks noGrp="1"/>
          </p:cNvSpPr>
          <p:nvPr>
            <p:ph type="title"/>
          </p:nvPr>
        </p:nvSpPr>
        <p:spPr>
          <a:xfrm>
            <a:off x="600856" y="466730"/>
            <a:ext cx="11292791" cy="565027"/>
          </a:xfrm>
        </p:spPr>
        <p:txBody>
          <a:bodyPr/>
          <a:lstStyle/>
          <a:p>
            <a:r>
              <a:rPr lang="en-US" dirty="0"/>
              <a:t>Choosing Between Microsoft and ISV Tools</a:t>
            </a:r>
          </a:p>
        </p:txBody>
      </p:sp>
      <p:sp>
        <p:nvSpPr>
          <p:cNvPr id="3" name="TextBox 2">
            <a:extLst>
              <a:ext uri="{FF2B5EF4-FFF2-40B4-BE49-F238E27FC236}">
                <a16:creationId xmlns:a16="http://schemas.microsoft.com/office/drawing/2014/main" id="{6CE5CBA1-7262-433D-B397-42E236E146FE}"/>
              </a:ext>
            </a:extLst>
          </p:cNvPr>
          <p:cNvSpPr txBox="1"/>
          <p:nvPr/>
        </p:nvSpPr>
        <p:spPr>
          <a:xfrm>
            <a:off x="1584511" y="1340427"/>
            <a:ext cx="3828038" cy="640363"/>
          </a:xfrm>
          <a:prstGeom prst="rect">
            <a:avLst/>
          </a:prstGeom>
          <a:noFill/>
        </p:spPr>
        <p:txBody>
          <a:bodyPr wrap="square" lIns="0" tIns="0" rIns="0" bIns="0" rtlCol="0">
            <a:spAutoFit/>
          </a:bodyPr>
          <a:lstStyle/>
          <a:p>
            <a:pPr defTabSz="932563"/>
            <a:r>
              <a:rPr lang="en-US" sz="2040" b="1" dirty="0">
                <a:solidFill>
                  <a:srgbClr val="D2D2D2">
                    <a:lumMod val="50000"/>
                  </a:srgbClr>
                </a:solidFill>
                <a:latin typeface="Segoe UI Light" panose="020B0502040204020203" pitchFamily="34" charset="0"/>
                <a:cs typeface="Segoe UI Light" panose="020B0502040204020203" pitchFamily="34" charset="0"/>
              </a:rPr>
              <a:t>Use Azure Site Recovery (ASR) when customer needs…</a:t>
            </a:r>
          </a:p>
        </p:txBody>
      </p:sp>
      <p:sp>
        <p:nvSpPr>
          <p:cNvPr id="4" name="TextBox 3">
            <a:extLst>
              <a:ext uri="{FF2B5EF4-FFF2-40B4-BE49-F238E27FC236}">
                <a16:creationId xmlns:a16="http://schemas.microsoft.com/office/drawing/2014/main" id="{E6294CC7-2A3A-4D37-B076-0D5050A6E80A}"/>
              </a:ext>
            </a:extLst>
          </p:cNvPr>
          <p:cNvSpPr txBox="1"/>
          <p:nvPr/>
        </p:nvSpPr>
        <p:spPr>
          <a:xfrm>
            <a:off x="7960485" y="1340427"/>
            <a:ext cx="3459955" cy="640363"/>
          </a:xfrm>
          <a:prstGeom prst="rect">
            <a:avLst/>
          </a:prstGeom>
          <a:noFill/>
        </p:spPr>
        <p:txBody>
          <a:bodyPr wrap="square" lIns="0" tIns="0" rIns="0" bIns="0" rtlCol="0">
            <a:spAutoFit/>
          </a:bodyPr>
          <a:lstStyle/>
          <a:p>
            <a:pPr defTabSz="932563"/>
            <a:r>
              <a:rPr lang="en-US" sz="2040" b="1">
                <a:solidFill>
                  <a:srgbClr val="D2D2D2">
                    <a:lumMod val="50000"/>
                  </a:srgbClr>
                </a:solidFill>
                <a:latin typeface="Segoe UI Light" panose="020B0502040204020203" pitchFamily="34" charset="0"/>
                <a:cs typeface="Segoe UI Light" panose="020B0502040204020203" pitchFamily="34" charset="0"/>
              </a:rPr>
              <a:t>Use ISV tools when customer needs…</a:t>
            </a:r>
          </a:p>
        </p:txBody>
      </p:sp>
      <p:cxnSp>
        <p:nvCxnSpPr>
          <p:cNvPr id="5" name="Straight Connector 4">
            <a:extLst>
              <a:ext uri="{FF2B5EF4-FFF2-40B4-BE49-F238E27FC236}">
                <a16:creationId xmlns:a16="http://schemas.microsoft.com/office/drawing/2014/main" id="{CE3F5728-4DC6-44AF-BE22-046D4214F7E1}"/>
              </a:ext>
            </a:extLst>
          </p:cNvPr>
          <p:cNvCxnSpPr>
            <a:cxnSpLocks/>
          </p:cNvCxnSpPr>
          <p:nvPr/>
        </p:nvCxnSpPr>
        <p:spPr>
          <a:xfrm>
            <a:off x="5617033" y="2784692"/>
            <a:ext cx="0" cy="3785203"/>
          </a:xfrm>
          <a:prstGeom prst="line">
            <a:avLst/>
          </a:prstGeom>
          <a:ln w="254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60922299-4942-4FC4-AEB4-7AF71BF8475E}"/>
              </a:ext>
            </a:extLst>
          </p:cNvPr>
          <p:cNvPicPr>
            <a:picLocks noChangeAspect="1"/>
          </p:cNvPicPr>
          <p:nvPr/>
        </p:nvPicPr>
        <p:blipFill>
          <a:blip r:embed="rId3"/>
          <a:stretch>
            <a:fillRect/>
          </a:stretch>
        </p:blipFill>
        <p:spPr>
          <a:xfrm>
            <a:off x="444439" y="1334007"/>
            <a:ext cx="1172131" cy="615368"/>
          </a:xfrm>
          <a:prstGeom prst="rect">
            <a:avLst/>
          </a:prstGeom>
        </p:spPr>
      </p:pic>
      <p:pic>
        <p:nvPicPr>
          <p:cNvPr id="24" name="Picture 23">
            <a:extLst>
              <a:ext uri="{FF2B5EF4-FFF2-40B4-BE49-F238E27FC236}">
                <a16:creationId xmlns:a16="http://schemas.microsoft.com/office/drawing/2014/main" id="{ED1F626F-0FB9-467B-8070-0F682737A2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68992" y="2795030"/>
            <a:ext cx="902003" cy="504691"/>
          </a:xfrm>
          <a:prstGeom prst="rect">
            <a:avLst/>
          </a:prstGeom>
        </p:spPr>
      </p:pic>
      <p:pic>
        <p:nvPicPr>
          <p:cNvPr id="25" name="Picture 24">
            <a:extLst>
              <a:ext uri="{FF2B5EF4-FFF2-40B4-BE49-F238E27FC236}">
                <a16:creationId xmlns:a16="http://schemas.microsoft.com/office/drawing/2014/main" id="{DFDED579-8FA7-4E09-A73C-25C70D34C409}"/>
              </a:ext>
            </a:extLst>
          </p:cNvPr>
          <p:cNvPicPr>
            <a:picLocks noChangeAspect="1"/>
          </p:cNvPicPr>
          <p:nvPr/>
        </p:nvPicPr>
        <p:blipFill>
          <a:blip r:embed="rId5"/>
          <a:stretch>
            <a:fillRect/>
          </a:stretch>
        </p:blipFill>
        <p:spPr>
          <a:xfrm>
            <a:off x="11236613" y="2988976"/>
            <a:ext cx="867494" cy="252933"/>
          </a:xfrm>
          <a:prstGeom prst="rect">
            <a:avLst/>
          </a:prstGeom>
        </p:spPr>
      </p:pic>
      <p:sp>
        <p:nvSpPr>
          <p:cNvPr id="28" name="Rectangle 27">
            <a:extLst>
              <a:ext uri="{FF2B5EF4-FFF2-40B4-BE49-F238E27FC236}">
                <a16:creationId xmlns:a16="http://schemas.microsoft.com/office/drawing/2014/main" id="{23C5F8F6-2888-45F2-BAA2-DAA526E7548E}"/>
              </a:ext>
            </a:extLst>
          </p:cNvPr>
          <p:cNvSpPr/>
          <p:nvPr/>
        </p:nvSpPr>
        <p:spPr bwMode="auto">
          <a:xfrm>
            <a:off x="8854432" y="6588662"/>
            <a:ext cx="5966993" cy="1603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196" rIns="186494" bIns="149196" numCol="1" spcCol="0" rtlCol="0" fromWordArt="0" anchor="ctr" anchorCtr="0" forceAA="0" compatLnSpc="1">
            <a:prstTxWarp prst="textNoShape">
              <a:avLst/>
            </a:prstTxWarp>
            <a:noAutofit/>
          </a:bodyPr>
          <a:lstStyle/>
          <a:p>
            <a:pPr defTabSz="950846" fontAlgn="base">
              <a:spcBef>
                <a:spcPct val="0"/>
              </a:spcBef>
              <a:spcAft>
                <a:spcPct val="0"/>
              </a:spcAft>
              <a:defRPr/>
            </a:pPr>
            <a:r>
              <a:rPr lang="en-US" sz="1020" i="1">
                <a:gradFill>
                  <a:gsLst>
                    <a:gs pos="2917">
                      <a:srgbClr val="1A1A1A"/>
                    </a:gs>
                    <a:gs pos="30000">
                      <a:srgbClr val="1A1A1A"/>
                    </a:gs>
                  </a:gsLst>
                  <a:lin ang="5400000" scaled="0"/>
                </a:gradFill>
                <a:latin typeface="Segoe UI"/>
                <a:cs typeface="Segoe UI Semilight" panose="020B0402040204020203" pitchFamily="34" charset="0"/>
              </a:rPr>
              <a:t>Tools listed are recommendations, but not an exhaustive list. </a:t>
            </a:r>
          </a:p>
          <a:p>
            <a:pPr defTabSz="950846" fontAlgn="base">
              <a:spcBef>
                <a:spcPct val="0"/>
              </a:spcBef>
              <a:spcAft>
                <a:spcPct val="0"/>
              </a:spcAft>
              <a:defRPr/>
            </a:pPr>
            <a:r>
              <a:rPr lang="en-US" sz="1020" i="1">
                <a:gradFill>
                  <a:gsLst>
                    <a:gs pos="2917">
                      <a:srgbClr val="1A1A1A"/>
                    </a:gs>
                    <a:gs pos="30000">
                      <a:srgbClr val="1A1A1A"/>
                    </a:gs>
                  </a:gsLst>
                  <a:lin ang="5400000" scaled="0"/>
                </a:gradFill>
                <a:latin typeface="Segoe UI"/>
                <a:cs typeface="Segoe UI Semilight" panose="020B0402040204020203" pitchFamily="34" charset="0"/>
              </a:rPr>
              <a:t>See </a:t>
            </a:r>
            <a:r>
              <a:rPr lang="en-US" sz="1020" i="1">
                <a:gradFill>
                  <a:gsLst>
                    <a:gs pos="2917">
                      <a:srgbClr val="1A1A1A"/>
                    </a:gs>
                    <a:gs pos="30000">
                      <a:srgbClr val="1A1A1A"/>
                    </a:gs>
                  </a:gsLst>
                  <a:lin ang="5400000" scaled="0"/>
                </a:gradFill>
                <a:latin typeface="Segoe UI"/>
                <a:cs typeface="Segoe UI Semilight" panose="020B0402040204020203" pitchFamily="34" charset="0"/>
                <a:hlinkClick r:id="rId6"/>
              </a:rPr>
              <a:t>azure.com/migration/partners</a:t>
            </a:r>
            <a:r>
              <a:rPr lang="en-US" sz="1020" i="1">
                <a:gradFill>
                  <a:gsLst>
                    <a:gs pos="2917">
                      <a:srgbClr val="1A1A1A"/>
                    </a:gs>
                    <a:gs pos="30000">
                      <a:srgbClr val="1A1A1A"/>
                    </a:gs>
                  </a:gsLst>
                  <a:lin ang="5400000" scaled="0"/>
                </a:gradFill>
                <a:latin typeface="Segoe UI"/>
                <a:cs typeface="Segoe UI Semilight" panose="020B0402040204020203" pitchFamily="34" charset="0"/>
              </a:rPr>
              <a:t> for full list.</a:t>
            </a:r>
          </a:p>
        </p:txBody>
      </p:sp>
      <p:sp>
        <p:nvSpPr>
          <p:cNvPr id="30" name="TextBox 29">
            <a:extLst>
              <a:ext uri="{FF2B5EF4-FFF2-40B4-BE49-F238E27FC236}">
                <a16:creationId xmlns:a16="http://schemas.microsoft.com/office/drawing/2014/main" id="{5D3ECBBB-4B8D-4F53-B9EA-2D2B2A0AE760}"/>
              </a:ext>
            </a:extLst>
          </p:cNvPr>
          <p:cNvSpPr txBox="1"/>
          <p:nvPr/>
        </p:nvSpPr>
        <p:spPr>
          <a:xfrm>
            <a:off x="799667" y="3519553"/>
            <a:ext cx="2795365" cy="553778"/>
          </a:xfrm>
          <a:prstGeom prst="rect">
            <a:avLst/>
          </a:prstGeom>
          <a:noFill/>
        </p:spPr>
        <p:txBody>
          <a:bodyPr wrap="square" lIns="0" tIns="0" rIns="0" bIns="0" rtlCol="0">
            <a:spAutoFit/>
          </a:bodyPr>
          <a:lstStyle/>
          <a:p>
            <a:pPr defTabSz="932384">
              <a:defRPr/>
            </a:pPr>
            <a:r>
              <a:rPr lang="en-US" sz="1764">
                <a:gradFill>
                  <a:gsLst>
                    <a:gs pos="2917">
                      <a:srgbClr val="1A1A1A"/>
                    </a:gs>
                    <a:gs pos="30000">
                      <a:srgbClr val="1A1A1A"/>
                    </a:gs>
                  </a:gsLst>
                  <a:lin ang="5400000" scaled="0"/>
                </a:gradFill>
                <a:latin typeface="Segoe UI"/>
                <a:cs typeface="Segoe UI Semilight" panose="020B0402040204020203" pitchFamily="34" charset="0"/>
              </a:rPr>
              <a:t>A Microsoft Azure branded tool which is free</a:t>
            </a:r>
          </a:p>
        </p:txBody>
      </p:sp>
      <p:sp>
        <p:nvSpPr>
          <p:cNvPr id="31" name="check" title="Icon of a checkmark">
            <a:extLst>
              <a:ext uri="{FF2B5EF4-FFF2-40B4-BE49-F238E27FC236}">
                <a16:creationId xmlns:a16="http://schemas.microsoft.com/office/drawing/2014/main" id="{11B72321-448D-41FB-A545-3C5DDD8D253D}"/>
              </a:ext>
            </a:extLst>
          </p:cNvPr>
          <p:cNvSpPr>
            <a:spLocks noChangeAspect="1"/>
          </p:cNvSpPr>
          <p:nvPr/>
        </p:nvSpPr>
        <p:spPr bwMode="auto">
          <a:xfrm>
            <a:off x="284640" y="3721841"/>
            <a:ext cx="227116" cy="160370"/>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47" tIns="46623" rIns="93247" bIns="46623" numCol="1" anchor="t" anchorCtr="0" compatLnSpc="1">
            <a:prstTxWarp prst="textNoShape">
              <a:avLst/>
            </a:prstTxWarp>
          </a:bodyPr>
          <a:lstStyle/>
          <a:p>
            <a:pPr defTabSz="932384">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sp>
        <p:nvSpPr>
          <p:cNvPr id="32" name="TextBox 31">
            <a:extLst>
              <a:ext uri="{FF2B5EF4-FFF2-40B4-BE49-F238E27FC236}">
                <a16:creationId xmlns:a16="http://schemas.microsoft.com/office/drawing/2014/main" id="{357C59EA-D621-42D8-8090-1CD661CE480B}"/>
              </a:ext>
            </a:extLst>
          </p:cNvPr>
          <p:cNvSpPr txBox="1"/>
          <p:nvPr/>
        </p:nvSpPr>
        <p:spPr>
          <a:xfrm>
            <a:off x="6051742" y="4542839"/>
            <a:ext cx="4611861" cy="276890"/>
          </a:xfrm>
          <a:prstGeom prst="rect">
            <a:avLst/>
          </a:prstGeom>
          <a:noFill/>
        </p:spPr>
        <p:txBody>
          <a:bodyPr wrap="square" lIns="0" tIns="0" rIns="0" bIns="0" rtlCol="0">
            <a:spAutoFit/>
          </a:bodyPr>
          <a:lstStyle/>
          <a:p>
            <a:pPr defTabSz="932384">
              <a:defRPr/>
            </a:pPr>
            <a:r>
              <a:rPr lang="en-US" sz="1764">
                <a:gradFill>
                  <a:gsLst>
                    <a:gs pos="2917">
                      <a:srgbClr val="1A1A1A"/>
                    </a:gs>
                    <a:gs pos="30000">
                      <a:srgbClr val="1A1A1A"/>
                    </a:gs>
                  </a:gsLst>
                  <a:lin ang="5400000" scaled="0"/>
                </a:gradFill>
                <a:latin typeface="Segoe UI"/>
                <a:cs typeface="Segoe UI" panose="020B0502040204020203" pitchFamily="34" charset="0"/>
              </a:rPr>
              <a:t>Agentless migration solution</a:t>
            </a:r>
            <a:endParaRPr lang="en-US" sz="1632">
              <a:gradFill>
                <a:gsLst>
                  <a:gs pos="2917">
                    <a:srgbClr val="1A1A1A"/>
                  </a:gs>
                  <a:gs pos="30000">
                    <a:srgbClr val="1A1A1A"/>
                  </a:gs>
                </a:gsLst>
                <a:lin ang="5400000" scaled="0"/>
              </a:gradFill>
              <a:latin typeface="Segoe UI"/>
              <a:cs typeface="Segoe UI" panose="020B0502040204020203" pitchFamily="34" charset="0"/>
            </a:endParaRPr>
          </a:p>
        </p:txBody>
      </p:sp>
      <p:sp>
        <p:nvSpPr>
          <p:cNvPr id="33" name="check" title="Icon of a checkmark">
            <a:extLst>
              <a:ext uri="{FF2B5EF4-FFF2-40B4-BE49-F238E27FC236}">
                <a16:creationId xmlns:a16="http://schemas.microsoft.com/office/drawing/2014/main" id="{4AEF3994-9A74-43B2-9B4D-6B3D64002D9B}"/>
              </a:ext>
            </a:extLst>
          </p:cNvPr>
          <p:cNvSpPr>
            <a:spLocks noChangeAspect="1"/>
          </p:cNvSpPr>
          <p:nvPr/>
        </p:nvSpPr>
        <p:spPr bwMode="auto">
          <a:xfrm>
            <a:off x="11534374" y="3721841"/>
            <a:ext cx="227116" cy="160370"/>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47" tIns="46623" rIns="93247" bIns="46623" numCol="1" anchor="t" anchorCtr="0" compatLnSpc="1">
            <a:prstTxWarp prst="textNoShape">
              <a:avLst/>
            </a:prstTxWarp>
          </a:bodyPr>
          <a:lstStyle/>
          <a:p>
            <a:pPr defTabSz="932384">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sp>
        <p:nvSpPr>
          <p:cNvPr id="35" name="TextBox 34">
            <a:extLst>
              <a:ext uri="{FF2B5EF4-FFF2-40B4-BE49-F238E27FC236}">
                <a16:creationId xmlns:a16="http://schemas.microsoft.com/office/drawing/2014/main" id="{4258A7D6-AF25-45FF-9D83-78C9554177BD}"/>
              </a:ext>
            </a:extLst>
          </p:cNvPr>
          <p:cNvSpPr txBox="1"/>
          <p:nvPr/>
        </p:nvSpPr>
        <p:spPr>
          <a:xfrm>
            <a:off x="799667" y="4417294"/>
            <a:ext cx="4491236" cy="533048"/>
          </a:xfrm>
          <a:prstGeom prst="rect">
            <a:avLst/>
          </a:prstGeom>
          <a:noFill/>
        </p:spPr>
        <p:txBody>
          <a:bodyPr wrap="square" lIns="0" tIns="0" rIns="0" bIns="0" rtlCol="0">
            <a:spAutoFit/>
          </a:bodyPr>
          <a:lstStyle/>
          <a:p>
            <a:pPr defTabSz="932563">
              <a:defRPr/>
            </a:pPr>
            <a:r>
              <a:rPr lang="en-US" sz="1764">
                <a:gradFill>
                  <a:gsLst>
                    <a:gs pos="2917">
                      <a:srgbClr val="1A1A1A"/>
                    </a:gs>
                    <a:gs pos="30000">
                      <a:srgbClr val="1A1A1A"/>
                    </a:gs>
                  </a:gsLst>
                  <a:lin ang="5400000" scaled="0"/>
                </a:gradFill>
                <a:latin typeface="Segoe UI"/>
                <a:cs typeface="Segoe UI Semilight" panose="020B0402040204020203" pitchFamily="34" charset="0"/>
              </a:rPr>
              <a:t>Migration of Windows and Linux workloads </a:t>
            </a:r>
          </a:p>
          <a:p>
            <a:pPr defTabSz="932563">
              <a:defRPr/>
            </a:pPr>
            <a:r>
              <a:rPr lang="en-US" sz="1632">
                <a:gradFill>
                  <a:gsLst>
                    <a:gs pos="2917">
                      <a:srgbClr val="1A1A1A"/>
                    </a:gs>
                    <a:gs pos="30000">
                      <a:srgbClr val="1A1A1A"/>
                    </a:gs>
                  </a:gsLst>
                  <a:lin ang="5400000" scaled="0"/>
                </a:gradFill>
                <a:latin typeface="Segoe UI"/>
                <a:cs typeface="Segoe UI Semilight" panose="020B0402040204020203" pitchFamily="34" charset="0"/>
              </a:rPr>
              <a:t>(covering most versions and distros)</a:t>
            </a:r>
          </a:p>
        </p:txBody>
      </p:sp>
      <p:sp>
        <p:nvSpPr>
          <p:cNvPr id="36" name="check" title="Icon of a checkmark">
            <a:extLst>
              <a:ext uri="{FF2B5EF4-FFF2-40B4-BE49-F238E27FC236}">
                <a16:creationId xmlns:a16="http://schemas.microsoft.com/office/drawing/2014/main" id="{89420897-2DC7-4D47-B12B-535C049B2A85}"/>
              </a:ext>
            </a:extLst>
          </p:cNvPr>
          <p:cNvSpPr>
            <a:spLocks noChangeAspect="1"/>
          </p:cNvSpPr>
          <p:nvPr/>
        </p:nvSpPr>
        <p:spPr bwMode="auto">
          <a:xfrm>
            <a:off x="284640" y="4603888"/>
            <a:ext cx="227116" cy="160370"/>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47" tIns="46623" rIns="93247" bIns="46623" numCol="1" anchor="t" anchorCtr="0" compatLnSpc="1">
            <a:prstTxWarp prst="textNoShape">
              <a:avLst/>
            </a:prstTxWarp>
          </a:bodyPr>
          <a:lstStyle/>
          <a:p>
            <a:pPr defTabSz="932384">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sp>
        <p:nvSpPr>
          <p:cNvPr id="37" name="TextBox 36">
            <a:extLst>
              <a:ext uri="{FF2B5EF4-FFF2-40B4-BE49-F238E27FC236}">
                <a16:creationId xmlns:a16="http://schemas.microsoft.com/office/drawing/2014/main" id="{E7659515-C114-4260-A97A-514DC9EF7B5D}"/>
              </a:ext>
            </a:extLst>
          </p:cNvPr>
          <p:cNvSpPr txBox="1"/>
          <p:nvPr/>
        </p:nvSpPr>
        <p:spPr>
          <a:xfrm>
            <a:off x="6051742" y="3660790"/>
            <a:ext cx="3990750" cy="276890"/>
          </a:xfrm>
          <a:prstGeom prst="rect">
            <a:avLst/>
          </a:prstGeom>
          <a:noFill/>
        </p:spPr>
        <p:txBody>
          <a:bodyPr wrap="square" lIns="0" tIns="0" rIns="0" bIns="0" rtlCol="0">
            <a:spAutoFit/>
          </a:bodyPr>
          <a:lstStyle/>
          <a:p>
            <a:pPr defTabSz="932384">
              <a:defRPr/>
            </a:pPr>
            <a:r>
              <a:rPr lang="en-US" sz="1764">
                <a:gradFill>
                  <a:gsLst>
                    <a:gs pos="2917">
                      <a:srgbClr val="1A1A1A"/>
                    </a:gs>
                    <a:gs pos="30000">
                      <a:srgbClr val="1A1A1A"/>
                    </a:gs>
                  </a:gsLst>
                  <a:lin ang="5400000" scaled="0"/>
                </a:gradFill>
                <a:latin typeface="Segoe UI"/>
                <a:cs typeface="Segoe UI" panose="020B0502040204020203" pitchFamily="34" charset="0"/>
              </a:rPr>
              <a:t>OS-agnostic coverage</a:t>
            </a:r>
          </a:p>
        </p:txBody>
      </p:sp>
      <p:sp>
        <p:nvSpPr>
          <p:cNvPr id="38" name="check" title="Icon of a checkmark">
            <a:extLst>
              <a:ext uri="{FF2B5EF4-FFF2-40B4-BE49-F238E27FC236}">
                <a16:creationId xmlns:a16="http://schemas.microsoft.com/office/drawing/2014/main" id="{740FC692-CCA6-4E2F-85F0-5587CA9181A5}"/>
              </a:ext>
            </a:extLst>
          </p:cNvPr>
          <p:cNvSpPr>
            <a:spLocks noChangeAspect="1"/>
          </p:cNvSpPr>
          <p:nvPr/>
        </p:nvSpPr>
        <p:spPr bwMode="auto">
          <a:xfrm>
            <a:off x="11534374" y="4603888"/>
            <a:ext cx="227116" cy="160370"/>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47" tIns="46623" rIns="93247" bIns="46623" numCol="1" anchor="t" anchorCtr="0" compatLnSpc="1">
            <a:prstTxWarp prst="textNoShape">
              <a:avLst/>
            </a:prstTxWarp>
          </a:bodyPr>
          <a:lstStyle/>
          <a:p>
            <a:pPr defTabSz="932384">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grpSp>
        <p:nvGrpSpPr>
          <p:cNvPr id="13" name="Group 12">
            <a:extLst>
              <a:ext uri="{FF2B5EF4-FFF2-40B4-BE49-F238E27FC236}">
                <a16:creationId xmlns:a16="http://schemas.microsoft.com/office/drawing/2014/main" id="{4ADA22EA-FB9C-46A1-A665-E075F4A4DD79}"/>
              </a:ext>
            </a:extLst>
          </p:cNvPr>
          <p:cNvGrpSpPr/>
          <p:nvPr/>
        </p:nvGrpSpPr>
        <p:grpSpPr>
          <a:xfrm>
            <a:off x="284640" y="5283638"/>
            <a:ext cx="3919775" cy="587915"/>
            <a:chOff x="277394" y="5180766"/>
            <a:chExt cx="3843812" cy="576523"/>
          </a:xfrm>
        </p:grpSpPr>
        <p:sp>
          <p:nvSpPr>
            <p:cNvPr id="40" name="TextBox 39">
              <a:extLst>
                <a:ext uri="{FF2B5EF4-FFF2-40B4-BE49-F238E27FC236}">
                  <a16:creationId xmlns:a16="http://schemas.microsoft.com/office/drawing/2014/main" id="{D8DB6B17-27DE-47AB-9CD3-FB10A93FAA85}"/>
                </a:ext>
              </a:extLst>
            </p:cNvPr>
            <p:cNvSpPr txBox="1"/>
            <p:nvPr/>
          </p:nvSpPr>
          <p:spPr>
            <a:xfrm>
              <a:off x="782440" y="5180766"/>
              <a:ext cx="3338766" cy="576523"/>
            </a:xfrm>
            <a:prstGeom prst="rect">
              <a:avLst/>
            </a:prstGeom>
            <a:noFill/>
          </p:spPr>
          <p:txBody>
            <a:bodyPr wrap="square" lIns="0" tIns="0" rIns="0" bIns="0" rtlCol="0">
              <a:spAutoFit/>
            </a:bodyPr>
            <a:lstStyle/>
            <a:p>
              <a:pPr defTabSz="932384">
                <a:defRPr/>
              </a:pPr>
              <a:r>
                <a:rPr lang="en-US" sz="1873">
                  <a:gradFill>
                    <a:gsLst>
                      <a:gs pos="2917">
                        <a:srgbClr val="1A1A1A"/>
                      </a:gs>
                      <a:gs pos="30000">
                        <a:srgbClr val="1A1A1A"/>
                      </a:gs>
                    </a:gsLst>
                    <a:lin ang="5400000" scaled="0"/>
                  </a:gradFill>
                  <a:latin typeface="Segoe UI"/>
                  <a:cs typeface="Segoe UI Semilight" panose="020B0402040204020203" pitchFamily="34" charset="0"/>
                </a:rPr>
                <a:t>Support for new Azure SKUs as they roll out</a:t>
              </a:r>
              <a:endParaRPr lang="en-US" sz="1764">
                <a:gradFill>
                  <a:gsLst>
                    <a:gs pos="2917">
                      <a:srgbClr val="1A1A1A"/>
                    </a:gs>
                    <a:gs pos="30000">
                      <a:srgbClr val="1A1A1A"/>
                    </a:gs>
                  </a:gsLst>
                  <a:lin ang="5400000" scaled="0"/>
                </a:gradFill>
                <a:latin typeface="Segoe UI"/>
                <a:cs typeface="Segoe UI Semilight" panose="020B0402040204020203" pitchFamily="34" charset="0"/>
              </a:endParaRPr>
            </a:p>
          </p:txBody>
        </p:sp>
        <p:sp>
          <p:nvSpPr>
            <p:cNvPr id="41" name="check" title="Icon of a checkmark">
              <a:extLst>
                <a:ext uri="{FF2B5EF4-FFF2-40B4-BE49-F238E27FC236}">
                  <a16:creationId xmlns:a16="http://schemas.microsoft.com/office/drawing/2014/main" id="{44123504-8AC7-4A69-8B50-9DD935CCD550}"/>
                </a:ext>
              </a:extLst>
            </p:cNvPr>
            <p:cNvSpPr>
              <a:spLocks noChangeAspect="1"/>
            </p:cNvSpPr>
            <p:nvPr/>
          </p:nvSpPr>
          <p:spPr bwMode="auto">
            <a:xfrm>
              <a:off x="277394" y="5379134"/>
              <a:ext cx="222714" cy="157262"/>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47" tIns="46623" rIns="93247" bIns="46623" numCol="1" anchor="t" anchorCtr="0" compatLnSpc="1">
              <a:prstTxWarp prst="textNoShape">
                <a:avLst/>
              </a:prstTxWarp>
            </a:bodyPr>
            <a:lstStyle/>
            <a:p>
              <a:pPr defTabSz="932384">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grpSp>
      <p:cxnSp>
        <p:nvCxnSpPr>
          <p:cNvPr id="44" name="Straight Connector 43">
            <a:extLst>
              <a:ext uri="{FF2B5EF4-FFF2-40B4-BE49-F238E27FC236}">
                <a16:creationId xmlns:a16="http://schemas.microsoft.com/office/drawing/2014/main" id="{D43D05A0-CA76-4DD6-A3C8-0EEBC30B2F7B}"/>
              </a:ext>
            </a:extLst>
          </p:cNvPr>
          <p:cNvCxnSpPr>
            <a:cxnSpLocks/>
          </p:cNvCxnSpPr>
          <p:nvPr/>
        </p:nvCxnSpPr>
        <p:spPr>
          <a:xfrm>
            <a:off x="5866516" y="3421908"/>
            <a:ext cx="6395982" cy="0"/>
          </a:xfrm>
          <a:prstGeom prst="line">
            <a:avLst/>
          </a:prstGeom>
          <a:ln w="3175">
            <a:solidFill>
              <a:schemeClr val="bg1">
                <a:lumMod val="75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211A84B-30F9-4BA4-9219-C10F64A63A5E}"/>
              </a:ext>
            </a:extLst>
          </p:cNvPr>
          <p:cNvCxnSpPr>
            <a:cxnSpLocks/>
          </p:cNvCxnSpPr>
          <p:nvPr/>
        </p:nvCxnSpPr>
        <p:spPr>
          <a:xfrm>
            <a:off x="10946787" y="3421908"/>
            <a:ext cx="0" cy="2813786"/>
          </a:xfrm>
          <a:prstGeom prst="line">
            <a:avLst/>
          </a:prstGeom>
          <a:ln w="9525">
            <a:solidFill>
              <a:schemeClr val="bg1">
                <a:lumMod val="75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7" name="check" title="Icon of a checkmark">
            <a:extLst>
              <a:ext uri="{FF2B5EF4-FFF2-40B4-BE49-F238E27FC236}">
                <a16:creationId xmlns:a16="http://schemas.microsoft.com/office/drawing/2014/main" id="{54C2FCD0-CFB5-4E69-ADF0-6AB0584D8981}"/>
              </a:ext>
            </a:extLst>
          </p:cNvPr>
          <p:cNvSpPr>
            <a:spLocks noChangeAspect="1"/>
          </p:cNvSpPr>
          <p:nvPr/>
        </p:nvSpPr>
        <p:spPr bwMode="auto">
          <a:xfrm>
            <a:off x="10102064" y="3721841"/>
            <a:ext cx="227116" cy="160370"/>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38100" cap="sq">
            <a:solidFill>
              <a:schemeClr val="accent1"/>
            </a:solidFill>
            <a:prstDash val="solid"/>
            <a:miter lim="800000"/>
            <a:headEnd/>
            <a:tailEnd/>
          </a:ln>
          <a:extLst/>
        </p:spPr>
        <p:txBody>
          <a:bodyPr vert="horz" wrap="square" lIns="93247" tIns="46623" rIns="93247" bIns="46623" numCol="1" anchor="t" anchorCtr="0" compatLnSpc="1">
            <a:prstTxWarp prst="textNoShape">
              <a:avLst/>
            </a:prstTxWarp>
          </a:bodyPr>
          <a:lstStyle/>
          <a:p>
            <a:pPr defTabSz="932384">
              <a:defRPr/>
            </a:pPr>
            <a:endParaRPr lang="en-US" sz="918">
              <a:gradFill>
                <a:gsLst>
                  <a:gs pos="0">
                    <a:srgbClr val="505050"/>
                  </a:gs>
                  <a:gs pos="100000">
                    <a:srgbClr val="505050"/>
                  </a:gs>
                </a:gsLst>
                <a:lin ang="5400000" scaled="1"/>
              </a:gra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45496042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6D575153-DF23-44DB-B529-B3864659ECBD}"/>
              </a:ext>
            </a:extLst>
          </p:cNvPr>
          <p:cNvSpPr txBox="1">
            <a:spLocks/>
          </p:cNvSpPr>
          <p:nvPr/>
        </p:nvSpPr>
        <p:spPr>
          <a:xfrm>
            <a:off x="2484437" y="1820862"/>
            <a:ext cx="8153400" cy="1846659"/>
          </a:xfrm>
          <a:prstGeom prst="rect">
            <a:avLst/>
          </a:prstGeom>
        </p:spPr>
        <p:txBody>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r>
              <a:rPr lang="en-US" sz="6000" dirty="0"/>
              <a:t>MEA Partner Acceleration Framework</a:t>
            </a:r>
          </a:p>
        </p:txBody>
      </p:sp>
      <p:pic>
        <p:nvPicPr>
          <p:cNvPr id="3" name="Picture 2">
            <a:extLst>
              <a:ext uri="{FF2B5EF4-FFF2-40B4-BE49-F238E27FC236}">
                <a16:creationId xmlns:a16="http://schemas.microsoft.com/office/drawing/2014/main" id="{C749A06B-135A-4D88-ACA7-07156A8D6434}"/>
              </a:ext>
            </a:extLst>
          </p:cNvPr>
          <p:cNvPicPr>
            <a:picLocks noChangeAspect="1"/>
          </p:cNvPicPr>
          <p:nvPr/>
        </p:nvPicPr>
        <p:blipFill>
          <a:blip r:embed="rId3"/>
          <a:stretch>
            <a:fillRect/>
          </a:stretch>
        </p:blipFill>
        <p:spPr>
          <a:xfrm>
            <a:off x="7075925" y="4032250"/>
            <a:ext cx="5363044" cy="2962275"/>
          </a:xfrm>
          <a:prstGeom prst="rect">
            <a:avLst/>
          </a:prstGeom>
        </p:spPr>
      </p:pic>
    </p:spTree>
    <p:extLst>
      <p:ext uri="{BB962C8B-B14F-4D97-AF65-F5344CB8AC3E}">
        <p14:creationId xmlns:p14="http://schemas.microsoft.com/office/powerpoint/2010/main" val="3047602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Title 16"/>
          <p:cNvSpPr>
            <a:spLocks noGrp="1"/>
          </p:cNvSpPr>
          <p:nvPr>
            <p:ph type="title"/>
          </p:nvPr>
        </p:nvSpPr>
        <p:spPr>
          <a:xfrm>
            <a:off x="600855" y="466301"/>
            <a:ext cx="11237870" cy="565027"/>
          </a:xfrm>
        </p:spPr>
        <p:txBody>
          <a:bodyPr/>
          <a:lstStyle/>
          <a:p>
            <a:r>
              <a:rPr lang="en-US" dirty="0"/>
              <a:t>Migration Tools Comparison</a:t>
            </a:r>
          </a:p>
        </p:txBody>
      </p:sp>
      <p:graphicFrame>
        <p:nvGraphicFramePr>
          <p:cNvPr id="4" name="Table 3">
            <a:extLst>
              <a:ext uri="{FF2B5EF4-FFF2-40B4-BE49-F238E27FC236}">
                <a16:creationId xmlns:a16="http://schemas.microsoft.com/office/drawing/2014/main" id="{F8C9D519-8807-4741-9D94-5EC3E673FD06}"/>
              </a:ext>
            </a:extLst>
          </p:cNvPr>
          <p:cNvGraphicFramePr>
            <a:graphicFrameLocks noGrp="1"/>
          </p:cNvGraphicFramePr>
          <p:nvPr>
            <p:extLst/>
          </p:nvPr>
        </p:nvGraphicFramePr>
        <p:xfrm>
          <a:off x="595107" y="1475170"/>
          <a:ext cx="7556478" cy="4056732"/>
        </p:xfrm>
        <a:graphic>
          <a:graphicData uri="http://schemas.openxmlformats.org/drawingml/2006/table">
            <a:tbl>
              <a:tblPr firstRow="1" bandRow="1">
                <a:tableStyleId>{5940675A-B579-460E-94D1-54222C63F5DA}</a:tableStyleId>
              </a:tblPr>
              <a:tblGrid>
                <a:gridCol w="1889119">
                  <a:extLst>
                    <a:ext uri="{9D8B030D-6E8A-4147-A177-3AD203B41FA5}">
                      <a16:colId xmlns:a16="http://schemas.microsoft.com/office/drawing/2014/main" val="3111395318"/>
                    </a:ext>
                  </a:extLst>
                </a:gridCol>
                <a:gridCol w="1889119">
                  <a:extLst>
                    <a:ext uri="{9D8B030D-6E8A-4147-A177-3AD203B41FA5}">
                      <a16:colId xmlns:a16="http://schemas.microsoft.com/office/drawing/2014/main" val="1644514372"/>
                    </a:ext>
                  </a:extLst>
                </a:gridCol>
                <a:gridCol w="1889119">
                  <a:extLst>
                    <a:ext uri="{9D8B030D-6E8A-4147-A177-3AD203B41FA5}">
                      <a16:colId xmlns:a16="http://schemas.microsoft.com/office/drawing/2014/main" val="4115429603"/>
                    </a:ext>
                  </a:extLst>
                </a:gridCol>
                <a:gridCol w="1889119">
                  <a:extLst>
                    <a:ext uri="{9D8B030D-6E8A-4147-A177-3AD203B41FA5}">
                      <a16:colId xmlns:a16="http://schemas.microsoft.com/office/drawing/2014/main" val="3214024896"/>
                    </a:ext>
                  </a:extLst>
                </a:gridCol>
              </a:tblGrid>
              <a:tr h="395892">
                <a:tc>
                  <a:txBody>
                    <a:bodyPr/>
                    <a:lstStyle/>
                    <a:p>
                      <a:r>
                        <a:rPr lang="en-US" sz="1400" b="1" dirty="0">
                          <a:latin typeface="Segoe UI Semilight" panose="020B0402040204020203" pitchFamily="34" charset="0"/>
                          <a:cs typeface="Segoe UI Semilight" panose="020B0402040204020203" pitchFamily="34" charset="0"/>
                        </a:rPr>
                        <a:t>Criteria </a:t>
                      </a:r>
                    </a:p>
                  </a:txBody>
                  <a:tcPr marL="93260" marR="93260" marT="46630" marB="46630">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400" b="1"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400" b="1"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400" b="1"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41100503"/>
                  </a:ext>
                </a:extLst>
              </a:tr>
              <a:tr h="421466">
                <a:tc>
                  <a:txBody>
                    <a:bodyPr/>
                    <a:lstStyle/>
                    <a:p>
                      <a:r>
                        <a:rPr lang="en-US" sz="1200" i="1" dirty="0">
                          <a:latin typeface="Segoe UI Semilight" panose="020B0402040204020203" pitchFamily="34" charset="0"/>
                          <a:cs typeface="Segoe UI Semilight" panose="020B0402040204020203" pitchFamily="34" charset="0"/>
                        </a:rPr>
                        <a:t>Free</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14694633"/>
                  </a:ext>
                </a:extLst>
              </a:tr>
              <a:tr h="489061">
                <a:tc>
                  <a:txBody>
                    <a:bodyPr/>
                    <a:lstStyle/>
                    <a:p>
                      <a:r>
                        <a:rPr lang="en-US" sz="1200" i="1" dirty="0">
                          <a:latin typeface="Segoe UI Semilight" panose="020B0402040204020203" pitchFamily="34" charset="0"/>
                          <a:cs typeface="Segoe UI Semilight" panose="020B0402040204020203" pitchFamily="34" charset="0"/>
                        </a:rPr>
                        <a:t>Agentless migration solution</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100" b="1" i="1" u="none" strike="noStrike" kern="1200" cap="none" spc="0" normalizeH="0" baseline="0" noProof="0" dirty="0">
                        <a:ln>
                          <a:noFill/>
                        </a:ln>
                        <a:solidFill>
                          <a:srgbClr val="1A1A1A"/>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100" b="1" i="1" u="none" strike="noStrike" kern="1200" cap="none" spc="0" normalizeH="0" baseline="0" noProof="0" dirty="0">
                          <a:ln>
                            <a:noFill/>
                          </a:ln>
                          <a:solidFill>
                            <a:srgbClr val="1A1A1A"/>
                          </a:solidFill>
                          <a:effectLst/>
                          <a:uLnTx/>
                          <a:uFillTx/>
                          <a:latin typeface="Segoe UI Semilight" panose="020B0402040204020203" pitchFamily="34" charset="0"/>
                          <a:ea typeface="+mn-ea"/>
                          <a:cs typeface="Segoe UI Semilight" panose="020B0402040204020203" pitchFamily="34" charset="0"/>
                        </a:rPr>
                        <a:t>Coming soon</a:t>
                      </a: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88759172"/>
                  </a:ext>
                </a:extLst>
              </a:tr>
              <a:tr h="445708">
                <a:tc>
                  <a:txBody>
                    <a:bodyPr/>
                    <a:lstStyle/>
                    <a:p>
                      <a:r>
                        <a:rPr lang="en-US" sz="1200" i="1" dirty="0">
                          <a:latin typeface="Segoe UI Semilight" panose="020B0402040204020203" pitchFamily="34" charset="0"/>
                          <a:cs typeface="Segoe UI Semilight" panose="020B0402040204020203" pitchFamily="34" charset="0"/>
                        </a:rPr>
                        <a:t>Support for VMware</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92271577"/>
                  </a:ext>
                </a:extLst>
              </a:tr>
              <a:tr h="466302">
                <a:tc>
                  <a:txBody>
                    <a:bodyPr/>
                    <a:lstStyle/>
                    <a:p>
                      <a:r>
                        <a:rPr lang="en-US" sz="1200" i="1" dirty="0">
                          <a:latin typeface="Segoe UI Semilight" panose="020B0402040204020203" pitchFamily="34" charset="0"/>
                          <a:cs typeface="Segoe UI Semilight" panose="020B0402040204020203" pitchFamily="34" charset="0"/>
                        </a:rPr>
                        <a:t>Support for Hyper-V</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Segoe UI Semilight" panose="020B0402040204020203" pitchFamily="34" charset="0"/>
                        <a:ea typeface="+mn-ea"/>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63250488"/>
                  </a:ext>
                </a:extLst>
              </a:tr>
              <a:tr h="466302">
                <a:tc>
                  <a:txBody>
                    <a:bodyPr/>
                    <a:lstStyle/>
                    <a:p>
                      <a:r>
                        <a:rPr lang="en-US" sz="1200" i="1" dirty="0">
                          <a:latin typeface="Segoe UI Semilight" panose="020B0402040204020203" pitchFamily="34" charset="0"/>
                          <a:cs typeface="Segoe UI Semilight" panose="020B0402040204020203" pitchFamily="34" charset="0"/>
                        </a:rPr>
                        <a:t>Support for Physical servers</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100" b="1" i="1" u="none" strike="noStrike" kern="1200" cap="none" spc="0" normalizeH="0" baseline="0" noProof="0" dirty="0">
                        <a:ln>
                          <a:noFill/>
                        </a:ln>
                        <a:solidFill>
                          <a:srgbClr val="1A1A1A"/>
                        </a:solidFill>
                        <a:effectLst/>
                        <a:uLnTx/>
                        <a:uFillTx/>
                        <a:latin typeface="Segoe UI Semilight" panose="020B0402040204020203" pitchFamily="34" charset="0"/>
                        <a:ea typeface="+mn-ea"/>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19029289"/>
                  </a:ext>
                </a:extLst>
              </a:tr>
              <a:tr h="430432">
                <a:tc>
                  <a:txBody>
                    <a:bodyPr/>
                    <a:lstStyle/>
                    <a:p>
                      <a:r>
                        <a:rPr lang="en-US" sz="1200" i="1" dirty="0">
                          <a:latin typeface="Segoe UI Semilight" panose="020B0402040204020203" pitchFamily="34" charset="0"/>
                          <a:cs typeface="Segoe UI Semilight" panose="020B0402040204020203" pitchFamily="34" charset="0"/>
                        </a:rPr>
                        <a:t>OS-agnostic coverage</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100" b="1" i="1" u="none" strike="noStrike" kern="1200" cap="none" spc="0" normalizeH="0" baseline="0" noProof="0" dirty="0">
                        <a:ln>
                          <a:noFill/>
                        </a:ln>
                        <a:solidFill>
                          <a:srgbClr val="1A1A1A"/>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100" b="1" i="1" u="none" strike="noStrike" kern="1200" cap="none" spc="0" normalizeH="0" baseline="0" noProof="0" dirty="0">
                          <a:ln>
                            <a:noFill/>
                          </a:ln>
                          <a:solidFill>
                            <a:srgbClr val="1A1A1A"/>
                          </a:solidFill>
                          <a:effectLst/>
                          <a:uLnTx/>
                          <a:uFillTx/>
                          <a:latin typeface="Segoe UI Semilight" panose="020B0402040204020203" pitchFamily="34" charset="0"/>
                          <a:ea typeface="+mn-ea"/>
                          <a:cs typeface="Segoe UI Semilight" panose="020B0402040204020203" pitchFamily="34" charset="0"/>
                        </a:rPr>
                        <a:t>Coming soon</a:t>
                      </a: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0903841"/>
                  </a:ext>
                </a:extLst>
              </a:tr>
              <a:tr h="466302">
                <a:tc>
                  <a:txBody>
                    <a:bodyPr/>
                    <a:lstStyle/>
                    <a:p>
                      <a:r>
                        <a:rPr lang="en-US" sz="1200" i="1" dirty="0">
                          <a:latin typeface="Segoe UI Semilight" panose="020B0402040204020203" pitchFamily="34" charset="0"/>
                          <a:cs typeface="Segoe UI Semilight" panose="020B0402040204020203" pitchFamily="34" charset="0"/>
                        </a:rPr>
                        <a:t>No replication server needed in Azure</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8938735"/>
                  </a:ext>
                </a:extLst>
              </a:tr>
              <a:tr h="475269">
                <a:tc>
                  <a:txBody>
                    <a:bodyPr/>
                    <a:lstStyle/>
                    <a:p>
                      <a:r>
                        <a:rPr lang="en-US" sz="1200" i="1" dirty="0">
                          <a:latin typeface="Segoe UI Semilight" panose="020B0402040204020203" pitchFamily="34" charset="0"/>
                          <a:cs typeface="Segoe UI Semilight" panose="020B0402040204020203" pitchFamily="34" charset="0"/>
                        </a:rPr>
                        <a:t>Support for new Azure SKUs as they roll out</a:t>
                      </a:r>
                    </a:p>
                  </a:txBody>
                  <a:tcPr marL="93260" marR="93260" marT="46630" marB="46630">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endParaRPr lang="en-US" sz="1400" dirty="0">
                        <a:latin typeface="Segoe UI Semilight" panose="020B0402040204020203" pitchFamily="34" charset="0"/>
                        <a:cs typeface="Segoe UI Semilight" panose="020B0402040204020203" pitchFamily="34" charset="0"/>
                      </a:endParaRPr>
                    </a:p>
                  </a:txBody>
                  <a:tcPr marL="93260" marR="93260" marT="46630" marB="46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083124704"/>
                  </a:ext>
                </a:extLst>
              </a:tr>
            </a:tbl>
          </a:graphicData>
        </a:graphic>
      </p:graphicFrame>
      <p:pic>
        <p:nvPicPr>
          <p:cNvPr id="11" name="Graphic 10">
            <a:extLst>
              <a:ext uri="{FF2B5EF4-FFF2-40B4-BE49-F238E27FC236}">
                <a16:creationId xmlns:a16="http://schemas.microsoft.com/office/drawing/2014/main" id="{F441279F-C60E-4A7E-B311-3357A243FB2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1" y="2415610"/>
            <a:ext cx="202889" cy="202889"/>
          </a:xfrm>
          <a:prstGeom prst="rect">
            <a:avLst/>
          </a:prstGeom>
        </p:spPr>
      </p:pic>
      <p:pic>
        <p:nvPicPr>
          <p:cNvPr id="12" name="Graphic 11">
            <a:extLst>
              <a:ext uri="{FF2B5EF4-FFF2-40B4-BE49-F238E27FC236}">
                <a16:creationId xmlns:a16="http://schemas.microsoft.com/office/drawing/2014/main" id="{543D9196-06E9-4765-95D7-110D055EE21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1" y="2424577"/>
            <a:ext cx="202889" cy="202889"/>
          </a:xfrm>
          <a:prstGeom prst="rect">
            <a:avLst/>
          </a:prstGeom>
        </p:spPr>
      </p:pic>
      <p:pic>
        <p:nvPicPr>
          <p:cNvPr id="15" name="Graphic 14">
            <a:extLst>
              <a:ext uri="{FF2B5EF4-FFF2-40B4-BE49-F238E27FC236}">
                <a16:creationId xmlns:a16="http://schemas.microsoft.com/office/drawing/2014/main" id="{F487DB42-2AAD-4C4C-8D00-F764DAF169F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7" y="2880034"/>
            <a:ext cx="202889" cy="202889"/>
          </a:xfrm>
          <a:prstGeom prst="rect">
            <a:avLst/>
          </a:prstGeom>
        </p:spPr>
      </p:pic>
      <p:pic>
        <p:nvPicPr>
          <p:cNvPr id="16" name="Graphic 15">
            <a:extLst>
              <a:ext uri="{FF2B5EF4-FFF2-40B4-BE49-F238E27FC236}">
                <a16:creationId xmlns:a16="http://schemas.microsoft.com/office/drawing/2014/main" id="{AC6B1F06-7E30-4A19-AA42-D90EE0B2C5B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0" y="2880036"/>
            <a:ext cx="202889" cy="202889"/>
          </a:xfrm>
          <a:prstGeom prst="rect">
            <a:avLst/>
          </a:prstGeom>
        </p:spPr>
      </p:pic>
      <p:pic>
        <p:nvPicPr>
          <p:cNvPr id="18" name="Graphic 17">
            <a:extLst>
              <a:ext uri="{FF2B5EF4-FFF2-40B4-BE49-F238E27FC236}">
                <a16:creationId xmlns:a16="http://schemas.microsoft.com/office/drawing/2014/main" id="{08615FFB-FD40-4DE4-BEC6-94C36168549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0" y="2897970"/>
            <a:ext cx="202889" cy="202889"/>
          </a:xfrm>
          <a:prstGeom prst="rect">
            <a:avLst/>
          </a:prstGeom>
        </p:spPr>
      </p:pic>
      <p:pic>
        <p:nvPicPr>
          <p:cNvPr id="22" name="Graphic 21">
            <a:extLst>
              <a:ext uri="{FF2B5EF4-FFF2-40B4-BE49-F238E27FC236}">
                <a16:creationId xmlns:a16="http://schemas.microsoft.com/office/drawing/2014/main" id="{2E954CDC-3A4D-4B91-81EB-3FE3DB75A156}"/>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8" y="1978502"/>
            <a:ext cx="202889" cy="202889"/>
          </a:xfrm>
          <a:prstGeom prst="rect">
            <a:avLst/>
          </a:prstGeom>
        </p:spPr>
      </p:pic>
      <p:pic>
        <p:nvPicPr>
          <p:cNvPr id="23" name="Graphic 22">
            <a:extLst>
              <a:ext uri="{FF2B5EF4-FFF2-40B4-BE49-F238E27FC236}">
                <a16:creationId xmlns:a16="http://schemas.microsoft.com/office/drawing/2014/main" id="{FCA74D03-80AB-4D6B-BFB9-BC099362F7B7}"/>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64541" y="1987471"/>
            <a:ext cx="202889" cy="202889"/>
          </a:xfrm>
          <a:prstGeom prst="rect">
            <a:avLst/>
          </a:prstGeom>
        </p:spPr>
      </p:pic>
      <p:pic>
        <p:nvPicPr>
          <p:cNvPr id="24" name="Graphic 23">
            <a:extLst>
              <a:ext uri="{FF2B5EF4-FFF2-40B4-BE49-F238E27FC236}">
                <a16:creationId xmlns:a16="http://schemas.microsoft.com/office/drawing/2014/main" id="{8784FC01-566C-4824-95E5-68A5525B368C}"/>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52861" y="1987471"/>
            <a:ext cx="202889" cy="202889"/>
          </a:xfrm>
          <a:prstGeom prst="rect">
            <a:avLst/>
          </a:prstGeom>
        </p:spPr>
      </p:pic>
      <p:pic>
        <p:nvPicPr>
          <p:cNvPr id="32" name="Graphic 31">
            <a:extLst>
              <a:ext uri="{FF2B5EF4-FFF2-40B4-BE49-F238E27FC236}">
                <a16:creationId xmlns:a16="http://schemas.microsoft.com/office/drawing/2014/main" id="{6A2A81DE-2B72-4DB0-A596-420CA252AE81}"/>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0" y="3336438"/>
            <a:ext cx="202889" cy="202889"/>
          </a:xfrm>
          <a:prstGeom prst="rect">
            <a:avLst/>
          </a:prstGeom>
        </p:spPr>
      </p:pic>
      <p:pic>
        <p:nvPicPr>
          <p:cNvPr id="33" name="Graphic 32">
            <a:extLst>
              <a:ext uri="{FF2B5EF4-FFF2-40B4-BE49-F238E27FC236}">
                <a16:creationId xmlns:a16="http://schemas.microsoft.com/office/drawing/2014/main" id="{1206E2E9-9CFE-42C3-8DBF-F6258B7EB1A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0" y="3345406"/>
            <a:ext cx="202889" cy="202889"/>
          </a:xfrm>
          <a:prstGeom prst="rect">
            <a:avLst/>
          </a:prstGeom>
        </p:spPr>
      </p:pic>
      <p:pic>
        <p:nvPicPr>
          <p:cNvPr id="37" name="Graphic 36">
            <a:extLst>
              <a:ext uri="{FF2B5EF4-FFF2-40B4-BE49-F238E27FC236}">
                <a16:creationId xmlns:a16="http://schemas.microsoft.com/office/drawing/2014/main" id="{46107504-B564-425F-8227-6721B7E5260E}"/>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0" y="3814349"/>
            <a:ext cx="202889" cy="202889"/>
          </a:xfrm>
          <a:prstGeom prst="rect">
            <a:avLst/>
          </a:prstGeom>
        </p:spPr>
      </p:pic>
      <p:pic>
        <p:nvPicPr>
          <p:cNvPr id="41" name="Graphic 40">
            <a:extLst>
              <a:ext uri="{FF2B5EF4-FFF2-40B4-BE49-F238E27FC236}">
                <a16:creationId xmlns:a16="http://schemas.microsoft.com/office/drawing/2014/main" id="{ECE14077-97FD-4DDD-AFF8-84B1F9A89E2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4" y="5229012"/>
            <a:ext cx="202889" cy="202889"/>
          </a:xfrm>
          <a:prstGeom prst="rect">
            <a:avLst/>
          </a:prstGeom>
        </p:spPr>
      </p:pic>
      <p:pic>
        <p:nvPicPr>
          <p:cNvPr id="60" name="Graphic 59">
            <a:extLst>
              <a:ext uri="{FF2B5EF4-FFF2-40B4-BE49-F238E27FC236}">
                <a16:creationId xmlns:a16="http://schemas.microsoft.com/office/drawing/2014/main" id="{B57D02D0-905B-4338-9246-398C6A21BE8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64540" y="4278778"/>
            <a:ext cx="202889" cy="202889"/>
          </a:xfrm>
          <a:prstGeom prst="rect">
            <a:avLst/>
          </a:prstGeom>
        </p:spPr>
      </p:pic>
      <p:pic>
        <p:nvPicPr>
          <p:cNvPr id="61" name="Graphic 60">
            <a:extLst>
              <a:ext uri="{FF2B5EF4-FFF2-40B4-BE49-F238E27FC236}">
                <a16:creationId xmlns:a16="http://schemas.microsoft.com/office/drawing/2014/main" id="{C7A067A4-5A64-4C42-BAAF-8A9CA6906BB5}"/>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52860" y="4296712"/>
            <a:ext cx="202889" cy="202889"/>
          </a:xfrm>
          <a:prstGeom prst="rect">
            <a:avLst/>
          </a:prstGeom>
        </p:spPr>
      </p:pic>
      <p:pic>
        <p:nvPicPr>
          <p:cNvPr id="64" name="Graphic 63">
            <a:extLst>
              <a:ext uri="{FF2B5EF4-FFF2-40B4-BE49-F238E27FC236}">
                <a16:creationId xmlns:a16="http://schemas.microsoft.com/office/drawing/2014/main" id="{0B5443C0-B946-4978-AD72-F71478CE406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8" y="4753558"/>
            <a:ext cx="202889" cy="202889"/>
          </a:xfrm>
          <a:prstGeom prst="rect">
            <a:avLst/>
          </a:prstGeom>
        </p:spPr>
      </p:pic>
      <p:pic>
        <p:nvPicPr>
          <p:cNvPr id="76" name="Graphic 75">
            <a:extLst>
              <a:ext uri="{FF2B5EF4-FFF2-40B4-BE49-F238E27FC236}">
                <a16:creationId xmlns:a16="http://schemas.microsoft.com/office/drawing/2014/main" id="{AE2C1B13-0C65-4EAE-9D1B-4549EE72BB6E}"/>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140030" y="5217709"/>
            <a:ext cx="210587" cy="186521"/>
          </a:xfrm>
          <a:prstGeom prst="rect">
            <a:avLst/>
          </a:prstGeom>
        </p:spPr>
      </p:pic>
      <p:pic>
        <p:nvPicPr>
          <p:cNvPr id="77" name="Graphic 76">
            <a:extLst>
              <a:ext uri="{FF2B5EF4-FFF2-40B4-BE49-F238E27FC236}">
                <a16:creationId xmlns:a16="http://schemas.microsoft.com/office/drawing/2014/main" id="{FC38BBDF-96B4-4E4A-9CC2-E18BBE6C0DB2}"/>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074315" y="5217709"/>
            <a:ext cx="210587" cy="186521"/>
          </a:xfrm>
          <a:prstGeom prst="rect">
            <a:avLst/>
          </a:prstGeom>
        </p:spPr>
      </p:pic>
      <p:pic>
        <p:nvPicPr>
          <p:cNvPr id="54" name="Graphic 53">
            <a:extLst>
              <a:ext uri="{FF2B5EF4-FFF2-40B4-BE49-F238E27FC236}">
                <a16:creationId xmlns:a16="http://schemas.microsoft.com/office/drawing/2014/main" id="{15336FC8-D99F-493D-95D6-003BD01E6831}"/>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05746" y="2353924"/>
            <a:ext cx="210587" cy="186521"/>
          </a:xfrm>
          <a:prstGeom prst="rect">
            <a:avLst/>
          </a:prstGeom>
        </p:spPr>
      </p:pic>
      <p:pic>
        <p:nvPicPr>
          <p:cNvPr id="57" name="Picture 2">
            <a:extLst>
              <a:ext uri="{FF2B5EF4-FFF2-40B4-BE49-F238E27FC236}">
                <a16:creationId xmlns:a16="http://schemas.microsoft.com/office/drawing/2014/main" id="{2D8E14FB-4561-42F5-A06A-4EBBD1AD30A8}"/>
              </a:ext>
            </a:extLst>
          </p:cNvPr>
          <p:cNvPicPr>
            <a:picLocks noChangeAspect="1" noChangeArrowheads="1"/>
          </p:cNvPicPr>
          <p:nvPr/>
        </p:nvPicPr>
        <p:blipFill>
          <a:blip r:embed="rId9"/>
          <a:stretch>
            <a:fillRect/>
          </a:stretch>
        </p:blipFill>
        <p:spPr bwMode="auto">
          <a:xfrm>
            <a:off x="2859725" y="1298772"/>
            <a:ext cx="938506" cy="491006"/>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2" descr="Image result for zerto transparent logo">
            <a:extLst>
              <a:ext uri="{FF2B5EF4-FFF2-40B4-BE49-F238E27FC236}">
                <a16:creationId xmlns:a16="http://schemas.microsoft.com/office/drawing/2014/main" id="{E8C72C6B-7CE0-4783-9B30-43440C5A4DF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879839" y="1481153"/>
            <a:ext cx="772289" cy="226844"/>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4" descr="Image result for cloudendure transparent logo">
            <a:extLst>
              <a:ext uri="{FF2B5EF4-FFF2-40B4-BE49-F238E27FC236}">
                <a16:creationId xmlns:a16="http://schemas.microsoft.com/office/drawing/2014/main" id="{B70C6D5D-A5D5-486C-93CC-BCDD2BE5428C}"/>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650967" y="1205284"/>
            <a:ext cx="1006673" cy="755005"/>
          </a:xfrm>
          <a:prstGeom prst="rect">
            <a:avLst/>
          </a:prstGeom>
          <a:noFill/>
          <a:extLst>
            <a:ext uri="{909E8E84-426E-40DD-AFC4-6F175D3DCCD1}">
              <a14:hiddenFill xmlns:a14="http://schemas.microsoft.com/office/drawing/2010/main">
                <a:solidFill>
                  <a:srgbClr val="FFFFFF"/>
                </a:solidFill>
              </a14:hiddenFill>
            </a:ext>
          </a:extLst>
        </p:spPr>
      </p:pic>
      <p:pic>
        <p:nvPicPr>
          <p:cNvPr id="85" name="Graphic 84">
            <a:extLst>
              <a:ext uri="{FF2B5EF4-FFF2-40B4-BE49-F238E27FC236}">
                <a16:creationId xmlns:a16="http://schemas.microsoft.com/office/drawing/2014/main" id="{626BAA8A-FFD7-4DB7-AB83-BCB174D25CC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3445" y="3353671"/>
            <a:ext cx="202889" cy="202889"/>
          </a:xfrm>
          <a:prstGeom prst="rect">
            <a:avLst/>
          </a:prstGeom>
        </p:spPr>
      </p:pic>
      <p:pic>
        <p:nvPicPr>
          <p:cNvPr id="87" name="Graphic 86">
            <a:extLst>
              <a:ext uri="{FF2B5EF4-FFF2-40B4-BE49-F238E27FC236}">
                <a16:creationId xmlns:a16="http://schemas.microsoft.com/office/drawing/2014/main" id="{8FDCEF43-58D6-4E76-9DB2-9185B5974FF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09594" y="3828453"/>
            <a:ext cx="202889" cy="202889"/>
          </a:xfrm>
          <a:prstGeom prst="rect">
            <a:avLst/>
          </a:prstGeom>
        </p:spPr>
      </p:pic>
      <p:pic>
        <p:nvPicPr>
          <p:cNvPr id="88" name="Graphic 87">
            <a:extLst>
              <a:ext uri="{FF2B5EF4-FFF2-40B4-BE49-F238E27FC236}">
                <a16:creationId xmlns:a16="http://schemas.microsoft.com/office/drawing/2014/main" id="{3BDBD962-F739-4915-B157-D26DA624D13A}"/>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64540" y="3823710"/>
            <a:ext cx="202889" cy="202889"/>
          </a:xfrm>
          <a:prstGeom prst="rect">
            <a:avLst/>
          </a:prstGeom>
        </p:spPr>
      </p:pic>
      <p:pic>
        <p:nvPicPr>
          <p:cNvPr id="91" name="Graphic 90">
            <a:extLst>
              <a:ext uri="{FF2B5EF4-FFF2-40B4-BE49-F238E27FC236}">
                <a16:creationId xmlns:a16="http://schemas.microsoft.com/office/drawing/2014/main" id="{AD6CE5B7-C5B9-40C6-8C1D-C176B2DBD31B}"/>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01896" y="4224232"/>
            <a:ext cx="210587" cy="186521"/>
          </a:xfrm>
          <a:prstGeom prst="rect">
            <a:avLst/>
          </a:prstGeom>
        </p:spPr>
      </p:pic>
      <p:pic>
        <p:nvPicPr>
          <p:cNvPr id="92" name="Graphic 91">
            <a:extLst>
              <a:ext uri="{FF2B5EF4-FFF2-40B4-BE49-F238E27FC236}">
                <a16:creationId xmlns:a16="http://schemas.microsoft.com/office/drawing/2014/main" id="{5F5C64CA-DF0F-4C84-B9A0-A8DA7B5A0A5F}"/>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64540" y="4728267"/>
            <a:ext cx="202889" cy="202889"/>
          </a:xfrm>
          <a:prstGeom prst="rect">
            <a:avLst/>
          </a:prstGeom>
        </p:spPr>
      </p:pic>
      <p:pic>
        <p:nvPicPr>
          <p:cNvPr id="93" name="Graphic 92">
            <a:extLst>
              <a:ext uri="{FF2B5EF4-FFF2-40B4-BE49-F238E27FC236}">
                <a16:creationId xmlns:a16="http://schemas.microsoft.com/office/drawing/2014/main" id="{BA9F1957-9BA7-42B3-A1D2-5FE09AEE46F5}"/>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52860" y="4728267"/>
            <a:ext cx="202889" cy="202889"/>
          </a:xfrm>
          <a:prstGeom prst="rect">
            <a:avLst/>
          </a:prstGeom>
        </p:spPr>
      </p:pic>
    </p:spTree>
    <p:extLst>
      <p:ext uri="{BB962C8B-B14F-4D97-AF65-F5344CB8AC3E}">
        <p14:creationId xmlns:p14="http://schemas.microsoft.com/office/powerpoint/2010/main" val="50009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svg="http://schemas.microsoft.com/office/drawing/2016/SVG/main" xmlns:a14="http://schemas.microsoft.com/office/drawing/2010/main" xmlns:a16="http://schemas.microsoft.com/office/drawing/2014/main"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64" name="Title 1">
            <a:extLst>
              <a:ext uri="{FF2B5EF4-FFF2-40B4-BE49-F238E27FC236}">
                <a16:creationId xmlns:a16="http://schemas.microsoft.com/office/drawing/2014/main" id="{DA39BBBD-906F-4C71-89BB-D480F16F670F}"/>
              </a:ext>
            </a:extLst>
          </p:cNvPr>
          <p:cNvSpPr txBox="1">
            <a:spLocks/>
          </p:cNvSpPr>
          <p:nvPr/>
        </p:nvSpPr>
        <p:spPr>
          <a:xfrm>
            <a:off x="592905" y="3765622"/>
            <a:ext cx="8675014" cy="115268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err="1">
                <a:gradFill>
                  <a:gsLst>
                    <a:gs pos="62564">
                      <a:srgbClr val="FFFFFF"/>
                    </a:gs>
                    <a:gs pos="55000">
                      <a:srgbClr val="FFFFFF"/>
                    </a:gs>
                  </a:gsLst>
                  <a:lin ang="5400000" scaled="0"/>
                </a:gradFill>
                <a:latin typeface="Segoe UI Semibold"/>
              </a:rPr>
              <a:t>Hyper-v</a:t>
            </a:r>
            <a:r>
              <a:rPr lang="en-US" sz="3672" spc="-51" dirty="0">
                <a:gradFill>
                  <a:gsLst>
                    <a:gs pos="62564">
                      <a:srgbClr val="FFFFFF"/>
                    </a:gs>
                    <a:gs pos="55000">
                      <a:srgbClr val="FFFFFF"/>
                    </a:gs>
                  </a:gsLst>
                  <a:lin ang="5400000" scaled="0"/>
                </a:gradFill>
                <a:latin typeface="Segoe UI Semibold"/>
              </a:rPr>
              <a:t> and Physical Servers</a:t>
            </a:r>
          </a:p>
          <a:p>
            <a:pPr defTabSz="951304"/>
            <a:endParaRPr lang="en-US" sz="3672" spc="-51" dirty="0">
              <a:gradFill>
                <a:gsLst>
                  <a:gs pos="62564">
                    <a:srgbClr val="FFFFFF"/>
                  </a:gs>
                  <a:gs pos="55000">
                    <a:srgbClr val="FFFFFF"/>
                  </a:gs>
                </a:gsLst>
                <a:lin ang="5400000" scaled="0"/>
              </a:gradFill>
              <a:latin typeface="Segoe UI Semibold"/>
            </a:endParaRPr>
          </a:p>
        </p:txBody>
      </p:sp>
      <p:grpSp>
        <p:nvGrpSpPr>
          <p:cNvPr id="63" name="Group 62">
            <a:extLst>
              <a:ext uri="{FF2B5EF4-FFF2-40B4-BE49-F238E27FC236}">
                <a16:creationId xmlns:a16="http://schemas.microsoft.com/office/drawing/2014/main" id="{7F8C5A5D-741D-400F-A69D-752C7281E354}"/>
              </a:ext>
            </a:extLst>
          </p:cNvPr>
          <p:cNvGrpSpPr/>
          <p:nvPr/>
        </p:nvGrpSpPr>
        <p:grpSpPr>
          <a:xfrm>
            <a:off x="7804907" y="1143823"/>
            <a:ext cx="4192985" cy="5243597"/>
            <a:chOff x="8199437" y="2299575"/>
            <a:chExt cx="3048000" cy="3778384"/>
          </a:xfrm>
        </p:grpSpPr>
        <p:grpSp>
          <p:nvGrpSpPr>
            <p:cNvPr id="65" name="Group 64">
              <a:extLst>
                <a:ext uri="{FF2B5EF4-FFF2-40B4-BE49-F238E27FC236}">
                  <a16:creationId xmlns:a16="http://schemas.microsoft.com/office/drawing/2014/main" id="{E4F58542-9050-4B66-A4D2-0A33ED452267}"/>
                </a:ext>
              </a:extLst>
            </p:cNvPr>
            <p:cNvGrpSpPr/>
            <p:nvPr/>
          </p:nvGrpSpPr>
          <p:grpSpPr>
            <a:xfrm>
              <a:off x="8199437" y="2430462"/>
              <a:ext cx="3048000" cy="3647497"/>
              <a:chOff x="7988835" y="1222377"/>
              <a:chExt cx="1330325" cy="1249364"/>
            </a:xfrm>
          </p:grpSpPr>
          <p:sp>
            <p:nvSpPr>
              <p:cNvPr id="79" name="Freeform 94">
                <a:extLst>
                  <a:ext uri="{FF2B5EF4-FFF2-40B4-BE49-F238E27FC236}">
                    <a16:creationId xmlns:a16="http://schemas.microsoft.com/office/drawing/2014/main" id="{CD9D2ECF-804A-4413-B861-DE6ABA2D4C00}"/>
                  </a:ext>
                </a:extLst>
              </p:cNvPr>
              <p:cNvSpPr>
                <a:spLocks/>
              </p:cNvSpPr>
              <p:nvPr/>
            </p:nvSpPr>
            <p:spPr bwMode="auto">
              <a:xfrm>
                <a:off x="8498423" y="1466852"/>
                <a:ext cx="525462" cy="314325"/>
              </a:xfrm>
              <a:custGeom>
                <a:avLst/>
                <a:gdLst>
                  <a:gd name="T0" fmla="*/ 97 w 173"/>
                  <a:gd name="T1" fmla="*/ 0 h 104"/>
                  <a:gd name="T2" fmla="*/ 71 w 173"/>
                  <a:gd name="T3" fmla="*/ 16 h 104"/>
                  <a:gd name="T4" fmla="*/ 62 w 173"/>
                  <a:gd name="T5" fmla="*/ 14 h 104"/>
                  <a:gd name="T6" fmla="*/ 35 w 173"/>
                  <a:gd name="T7" fmla="*/ 42 h 104"/>
                  <a:gd name="T8" fmla="*/ 35 w 173"/>
                  <a:gd name="T9" fmla="*/ 42 h 104"/>
                  <a:gd name="T10" fmla="*/ 31 w 173"/>
                  <a:gd name="T11" fmla="*/ 42 h 104"/>
                  <a:gd name="T12" fmla="*/ 0 w 173"/>
                  <a:gd name="T13" fmla="*/ 73 h 104"/>
                  <a:gd name="T14" fmla="*/ 31 w 173"/>
                  <a:gd name="T15" fmla="*/ 104 h 104"/>
                  <a:gd name="T16" fmla="*/ 146 w 173"/>
                  <a:gd name="T17" fmla="*/ 104 h 104"/>
                  <a:gd name="T18" fmla="*/ 173 w 173"/>
                  <a:gd name="T19" fmla="*/ 77 h 104"/>
                  <a:gd name="T20" fmla="*/ 155 w 173"/>
                  <a:gd name="T21" fmla="*/ 52 h 104"/>
                  <a:gd name="T22" fmla="*/ 127 w 173"/>
                  <a:gd name="T23" fmla="*/ 30 h 104"/>
                  <a:gd name="T24" fmla="*/ 127 w 173"/>
                  <a:gd name="T25" fmla="*/ 30 h 104"/>
                  <a:gd name="T26" fmla="*/ 97 w 173"/>
                  <a:gd name="T27"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3" h="104">
                    <a:moveTo>
                      <a:pt x="97" y="0"/>
                    </a:moveTo>
                    <a:cubicBezTo>
                      <a:pt x="86" y="0"/>
                      <a:pt x="76" y="7"/>
                      <a:pt x="71" y="16"/>
                    </a:cubicBezTo>
                    <a:cubicBezTo>
                      <a:pt x="68" y="15"/>
                      <a:pt x="65" y="14"/>
                      <a:pt x="62" y="14"/>
                    </a:cubicBezTo>
                    <a:cubicBezTo>
                      <a:pt x="47" y="14"/>
                      <a:pt x="35" y="27"/>
                      <a:pt x="35" y="42"/>
                    </a:cubicBezTo>
                    <a:cubicBezTo>
                      <a:pt x="35" y="42"/>
                      <a:pt x="35" y="42"/>
                      <a:pt x="35" y="42"/>
                    </a:cubicBezTo>
                    <a:cubicBezTo>
                      <a:pt x="33" y="42"/>
                      <a:pt x="32" y="42"/>
                      <a:pt x="31" y="42"/>
                    </a:cubicBezTo>
                    <a:cubicBezTo>
                      <a:pt x="14" y="42"/>
                      <a:pt x="0" y="56"/>
                      <a:pt x="0" y="73"/>
                    </a:cubicBezTo>
                    <a:cubicBezTo>
                      <a:pt x="0" y="90"/>
                      <a:pt x="14" y="104"/>
                      <a:pt x="31" y="104"/>
                    </a:cubicBezTo>
                    <a:cubicBezTo>
                      <a:pt x="146" y="104"/>
                      <a:pt x="146" y="104"/>
                      <a:pt x="146" y="104"/>
                    </a:cubicBezTo>
                    <a:cubicBezTo>
                      <a:pt x="160" y="104"/>
                      <a:pt x="173" y="92"/>
                      <a:pt x="173" y="77"/>
                    </a:cubicBezTo>
                    <a:cubicBezTo>
                      <a:pt x="173" y="66"/>
                      <a:pt x="166" y="56"/>
                      <a:pt x="155" y="52"/>
                    </a:cubicBezTo>
                    <a:cubicBezTo>
                      <a:pt x="152" y="39"/>
                      <a:pt x="141" y="30"/>
                      <a:pt x="127" y="30"/>
                    </a:cubicBezTo>
                    <a:cubicBezTo>
                      <a:pt x="127" y="30"/>
                      <a:pt x="127" y="30"/>
                      <a:pt x="127" y="30"/>
                    </a:cubicBezTo>
                    <a:cubicBezTo>
                      <a:pt x="127" y="13"/>
                      <a:pt x="113" y="0"/>
                      <a:pt x="97" y="0"/>
                    </a:cubicBezTo>
                  </a:path>
                </a:pathLst>
              </a:custGeom>
              <a:solidFill>
                <a:schemeClr val="accent4">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0" name="Freeform 95">
                <a:extLst>
                  <a:ext uri="{FF2B5EF4-FFF2-40B4-BE49-F238E27FC236}">
                    <a16:creationId xmlns:a16="http://schemas.microsoft.com/office/drawing/2014/main" id="{0339E450-7C5C-4024-B623-5AC2A67BA24F}"/>
                  </a:ext>
                </a:extLst>
              </p:cNvPr>
              <p:cNvSpPr>
                <a:spLocks/>
              </p:cNvSpPr>
              <p:nvPr/>
            </p:nvSpPr>
            <p:spPr bwMode="auto">
              <a:xfrm>
                <a:off x="8498423" y="1527177"/>
                <a:ext cx="404812" cy="254000"/>
              </a:xfrm>
              <a:custGeom>
                <a:avLst/>
                <a:gdLst>
                  <a:gd name="T0" fmla="*/ 46 w 133"/>
                  <a:gd name="T1" fmla="*/ 0 h 84"/>
                  <a:gd name="T2" fmla="*/ 35 w 133"/>
                  <a:gd name="T3" fmla="*/ 18 h 84"/>
                  <a:gd name="T4" fmla="*/ 35 w 133"/>
                  <a:gd name="T5" fmla="*/ 19 h 84"/>
                  <a:gd name="T6" fmla="*/ 35 w 133"/>
                  <a:gd name="T7" fmla="*/ 19 h 84"/>
                  <a:gd name="T8" fmla="*/ 35 w 133"/>
                  <a:gd name="T9" fmla="*/ 20 h 84"/>
                  <a:gd name="T10" fmla="*/ 35 w 133"/>
                  <a:gd name="T11" fmla="*/ 20 h 84"/>
                  <a:gd name="T12" fmla="*/ 35 w 133"/>
                  <a:gd name="T13" fmla="*/ 20 h 84"/>
                  <a:gd name="T14" fmla="*/ 35 w 133"/>
                  <a:gd name="T15" fmla="*/ 21 h 84"/>
                  <a:gd name="T16" fmla="*/ 35 w 133"/>
                  <a:gd name="T17" fmla="*/ 21 h 84"/>
                  <a:gd name="T18" fmla="*/ 35 w 133"/>
                  <a:gd name="T19" fmla="*/ 21 h 84"/>
                  <a:gd name="T20" fmla="*/ 35 w 133"/>
                  <a:gd name="T21" fmla="*/ 21 h 84"/>
                  <a:gd name="T22" fmla="*/ 35 w 133"/>
                  <a:gd name="T23" fmla="*/ 22 h 84"/>
                  <a:gd name="T24" fmla="*/ 35 w 133"/>
                  <a:gd name="T25" fmla="*/ 22 h 84"/>
                  <a:gd name="T26" fmla="*/ 31 w 133"/>
                  <a:gd name="T27" fmla="*/ 22 h 84"/>
                  <a:gd name="T28" fmla="*/ 0 w 133"/>
                  <a:gd name="T29" fmla="*/ 53 h 84"/>
                  <a:gd name="T30" fmla="*/ 31 w 133"/>
                  <a:gd name="T31" fmla="*/ 84 h 84"/>
                  <a:gd name="T32" fmla="*/ 133 w 133"/>
                  <a:gd name="T33" fmla="*/ 84 h 84"/>
                  <a:gd name="T34" fmla="*/ 46 w 133"/>
                  <a:gd name="T3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3" h="84">
                    <a:moveTo>
                      <a:pt x="46" y="0"/>
                    </a:moveTo>
                    <a:cubicBezTo>
                      <a:pt x="40" y="4"/>
                      <a:pt x="36" y="11"/>
                      <a:pt x="35" y="18"/>
                    </a:cubicBezTo>
                    <a:cubicBezTo>
                      <a:pt x="35" y="19"/>
                      <a:pt x="35" y="19"/>
                      <a:pt x="35" y="19"/>
                    </a:cubicBezTo>
                    <a:cubicBezTo>
                      <a:pt x="35" y="19"/>
                      <a:pt x="35" y="19"/>
                      <a:pt x="35" y="19"/>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5" y="21"/>
                      <a:pt x="35" y="21"/>
                    </a:cubicBezTo>
                    <a:cubicBezTo>
                      <a:pt x="35" y="21"/>
                      <a:pt x="35" y="21"/>
                      <a:pt x="35" y="21"/>
                    </a:cubicBezTo>
                    <a:cubicBezTo>
                      <a:pt x="35" y="21"/>
                      <a:pt x="35" y="21"/>
                      <a:pt x="35" y="21"/>
                    </a:cubicBezTo>
                    <a:cubicBezTo>
                      <a:pt x="35" y="22"/>
                      <a:pt x="35" y="22"/>
                      <a:pt x="35" y="22"/>
                    </a:cubicBezTo>
                    <a:cubicBezTo>
                      <a:pt x="35" y="22"/>
                      <a:pt x="35" y="22"/>
                      <a:pt x="35" y="22"/>
                    </a:cubicBezTo>
                    <a:cubicBezTo>
                      <a:pt x="33" y="22"/>
                      <a:pt x="32" y="22"/>
                      <a:pt x="31" y="22"/>
                    </a:cubicBezTo>
                    <a:cubicBezTo>
                      <a:pt x="14" y="22"/>
                      <a:pt x="0" y="36"/>
                      <a:pt x="0" y="53"/>
                    </a:cubicBezTo>
                    <a:cubicBezTo>
                      <a:pt x="0" y="70"/>
                      <a:pt x="14" y="84"/>
                      <a:pt x="31" y="84"/>
                    </a:cubicBezTo>
                    <a:cubicBezTo>
                      <a:pt x="133" y="84"/>
                      <a:pt x="133" y="84"/>
                      <a:pt x="133" y="84"/>
                    </a:cubicBezTo>
                    <a:cubicBezTo>
                      <a:pt x="46" y="0"/>
                      <a:pt x="46" y="0"/>
                      <a:pt x="46" y="0"/>
                    </a:cubicBezTo>
                  </a:path>
                </a:pathLst>
              </a:custGeom>
              <a:solidFill>
                <a:schemeClr val="accent4">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1" name="Freeform 96">
                <a:extLst>
                  <a:ext uri="{FF2B5EF4-FFF2-40B4-BE49-F238E27FC236}">
                    <a16:creationId xmlns:a16="http://schemas.microsoft.com/office/drawing/2014/main" id="{150C0272-D7E5-46B7-87A4-8AA292F766E9}"/>
                  </a:ext>
                </a:extLst>
              </p:cNvPr>
              <p:cNvSpPr>
                <a:spLocks/>
              </p:cNvSpPr>
              <p:nvPr/>
            </p:nvSpPr>
            <p:spPr bwMode="auto">
              <a:xfrm>
                <a:off x="8258710" y="1892302"/>
                <a:ext cx="923925" cy="579437"/>
              </a:xfrm>
              <a:custGeom>
                <a:avLst/>
                <a:gdLst>
                  <a:gd name="T0" fmla="*/ 465 w 582"/>
                  <a:gd name="T1" fmla="*/ 0 h 365"/>
                  <a:gd name="T2" fmla="*/ 465 w 582"/>
                  <a:gd name="T3" fmla="*/ 72 h 365"/>
                  <a:gd name="T4" fmla="*/ 348 w 582"/>
                  <a:gd name="T5" fmla="*/ 72 h 365"/>
                  <a:gd name="T6" fmla="*/ 348 w 582"/>
                  <a:gd name="T7" fmla="*/ 145 h 365"/>
                  <a:gd name="T8" fmla="*/ 232 w 582"/>
                  <a:gd name="T9" fmla="*/ 145 h 365"/>
                  <a:gd name="T10" fmla="*/ 232 w 582"/>
                  <a:gd name="T11" fmla="*/ 219 h 365"/>
                  <a:gd name="T12" fmla="*/ 234 w 582"/>
                  <a:gd name="T13" fmla="*/ 219 h 365"/>
                  <a:gd name="T14" fmla="*/ 232 w 582"/>
                  <a:gd name="T15" fmla="*/ 219 h 365"/>
                  <a:gd name="T16" fmla="*/ 232 w 582"/>
                  <a:gd name="T17" fmla="*/ 219 h 365"/>
                  <a:gd name="T18" fmla="*/ 117 w 582"/>
                  <a:gd name="T19" fmla="*/ 219 h 365"/>
                  <a:gd name="T20" fmla="*/ 117 w 582"/>
                  <a:gd name="T21" fmla="*/ 291 h 365"/>
                  <a:gd name="T22" fmla="*/ 0 w 582"/>
                  <a:gd name="T23" fmla="*/ 291 h 365"/>
                  <a:gd name="T24" fmla="*/ 0 w 582"/>
                  <a:gd name="T25" fmla="*/ 365 h 365"/>
                  <a:gd name="T26" fmla="*/ 117 w 582"/>
                  <a:gd name="T27" fmla="*/ 365 h 365"/>
                  <a:gd name="T28" fmla="*/ 582 w 582"/>
                  <a:gd name="T29" fmla="*/ 365 h 365"/>
                  <a:gd name="T30" fmla="*/ 582 w 582"/>
                  <a:gd name="T31" fmla="*/ 74 h 365"/>
                  <a:gd name="T32" fmla="*/ 582 w 582"/>
                  <a:gd name="T33" fmla="*/ 0 h 365"/>
                  <a:gd name="T34" fmla="*/ 465 w 582"/>
                  <a:gd name="T35" fmla="*/ 0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2" h="365">
                    <a:moveTo>
                      <a:pt x="465" y="0"/>
                    </a:moveTo>
                    <a:lnTo>
                      <a:pt x="465" y="72"/>
                    </a:lnTo>
                    <a:lnTo>
                      <a:pt x="348" y="72"/>
                    </a:lnTo>
                    <a:lnTo>
                      <a:pt x="348" y="145"/>
                    </a:lnTo>
                    <a:lnTo>
                      <a:pt x="232" y="145"/>
                    </a:lnTo>
                    <a:lnTo>
                      <a:pt x="232" y="219"/>
                    </a:lnTo>
                    <a:lnTo>
                      <a:pt x="234" y="219"/>
                    </a:lnTo>
                    <a:lnTo>
                      <a:pt x="232" y="219"/>
                    </a:lnTo>
                    <a:lnTo>
                      <a:pt x="232" y="219"/>
                    </a:lnTo>
                    <a:lnTo>
                      <a:pt x="117" y="219"/>
                    </a:lnTo>
                    <a:lnTo>
                      <a:pt x="117" y="291"/>
                    </a:lnTo>
                    <a:lnTo>
                      <a:pt x="0" y="291"/>
                    </a:lnTo>
                    <a:lnTo>
                      <a:pt x="0" y="365"/>
                    </a:lnTo>
                    <a:lnTo>
                      <a:pt x="117" y="365"/>
                    </a:lnTo>
                    <a:lnTo>
                      <a:pt x="582" y="365"/>
                    </a:lnTo>
                    <a:lnTo>
                      <a:pt x="582" y="74"/>
                    </a:lnTo>
                    <a:lnTo>
                      <a:pt x="582" y="0"/>
                    </a:lnTo>
                    <a:lnTo>
                      <a:pt x="465" y="0"/>
                    </a:lnTo>
                    <a:close/>
                  </a:path>
                </a:pathLst>
              </a:custGeom>
              <a:solidFill>
                <a:srgbClr val="E5A6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2" name="Freeform 97">
                <a:extLst>
                  <a:ext uri="{FF2B5EF4-FFF2-40B4-BE49-F238E27FC236}">
                    <a16:creationId xmlns:a16="http://schemas.microsoft.com/office/drawing/2014/main" id="{95DBDABF-E774-4592-977C-2C8F56D8C598}"/>
                  </a:ext>
                </a:extLst>
              </p:cNvPr>
              <p:cNvSpPr>
                <a:spLocks/>
              </p:cNvSpPr>
              <p:nvPr/>
            </p:nvSpPr>
            <p:spPr bwMode="auto">
              <a:xfrm>
                <a:off x="9114373" y="2058990"/>
                <a:ext cx="68262" cy="111125"/>
              </a:xfrm>
              <a:custGeom>
                <a:avLst/>
                <a:gdLst>
                  <a:gd name="T0" fmla="*/ 22 w 22"/>
                  <a:gd name="T1" fmla="*/ 0 h 37"/>
                  <a:gd name="T2" fmla="*/ 9 w 22"/>
                  <a:gd name="T3" fmla="*/ 11 h 37"/>
                  <a:gd name="T4" fmla="*/ 0 w 22"/>
                  <a:gd name="T5" fmla="*/ 23 h 37"/>
                  <a:gd name="T6" fmla="*/ 14 w 22"/>
                  <a:gd name="T7" fmla="*/ 37 h 37"/>
                  <a:gd name="T8" fmla="*/ 22 w 22"/>
                  <a:gd name="T9" fmla="*/ 37 h 37"/>
                  <a:gd name="T10" fmla="*/ 22 w 22"/>
                  <a:gd name="T11" fmla="*/ 0 h 37"/>
                </a:gdLst>
                <a:ahLst/>
                <a:cxnLst>
                  <a:cxn ang="0">
                    <a:pos x="T0" y="T1"/>
                  </a:cxn>
                  <a:cxn ang="0">
                    <a:pos x="T2" y="T3"/>
                  </a:cxn>
                  <a:cxn ang="0">
                    <a:pos x="T4" y="T5"/>
                  </a:cxn>
                  <a:cxn ang="0">
                    <a:pos x="T6" y="T7"/>
                  </a:cxn>
                  <a:cxn ang="0">
                    <a:pos x="T8" y="T9"/>
                  </a:cxn>
                  <a:cxn ang="0">
                    <a:pos x="T10" y="T11"/>
                  </a:cxn>
                </a:cxnLst>
                <a:rect l="0" t="0" r="r" b="b"/>
                <a:pathLst>
                  <a:path w="22" h="37">
                    <a:moveTo>
                      <a:pt x="22" y="0"/>
                    </a:moveTo>
                    <a:cubicBezTo>
                      <a:pt x="16" y="1"/>
                      <a:pt x="10" y="5"/>
                      <a:pt x="9" y="11"/>
                    </a:cubicBezTo>
                    <a:cubicBezTo>
                      <a:pt x="4" y="13"/>
                      <a:pt x="0" y="18"/>
                      <a:pt x="0" y="23"/>
                    </a:cubicBezTo>
                    <a:cubicBezTo>
                      <a:pt x="0" y="31"/>
                      <a:pt x="6" y="37"/>
                      <a:pt x="14" y="37"/>
                    </a:cubicBezTo>
                    <a:cubicBezTo>
                      <a:pt x="22" y="37"/>
                      <a:pt x="22" y="37"/>
                      <a:pt x="22" y="37"/>
                    </a:cubicBezTo>
                    <a:cubicBezTo>
                      <a:pt x="22" y="0"/>
                      <a:pt x="22" y="0"/>
                      <a:pt x="22" y="0"/>
                    </a:cubicBezTo>
                  </a:path>
                </a:pathLst>
              </a:custGeom>
              <a:solidFill>
                <a:srgbClr val="C4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3" name="Freeform 98">
                <a:extLst>
                  <a:ext uri="{FF2B5EF4-FFF2-40B4-BE49-F238E27FC236}">
                    <a16:creationId xmlns:a16="http://schemas.microsoft.com/office/drawing/2014/main" id="{11197E18-7E72-4C2D-AF74-9FA176B79C04}"/>
                  </a:ext>
                </a:extLst>
              </p:cNvPr>
              <p:cNvSpPr>
                <a:spLocks/>
              </p:cNvSpPr>
              <p:nvPr/>
            </p:nvSpPr>
            <p:spPr bwMode="auto">
              <a:xfrm>
                <a:off x="9063573" y="1919290"/>
                <a:ext cx="255587" cy="153987"/>
              </a:xfrm>
              <a:custGeom>
                <a:avLst/>
                <a:gdLst>
                  <a:gd name="T0" fmla="*/ 8 w 84"/>
                  <a:gd name="T1" fmla="*/ 25 h 51"/>
                  <a:gd name="T2" fmla="*/ 22 w 84"/>
                  <a:gd name="T3" fmla="*/ 14 h 51"/>
                  <a:gd name="T4" fmla="*/ 37 w 84"/>
                  <a:gd name="T5" fmla="*/ 0 h 51"/>
                  <a:gd name="T6" fmla="*/ 49 w 84"/>
                  <a:gd name="T7" fmla="*/ 7 h 51"/>
                  <a:gd name="T8" fmla="*/ 54 w 84"/>
                  <a:gd name="T9" fmla="*/ 7 h 51"/>
                  <a:gd name="T10" fmla="*/ 67 w 84"/>
                  <a:gd name="T11" fmla="*/ 20 h 51"/>
                  <a:gd name="T12" fmla="*/ 69 w 84"/>
                  <a:gd name="T13" fmla="*/ 20 h 51"/>
                  <a:gd name="T14" fmla="*/ 84 w 84"/>
                  <a:gd name="T15" fmla="*/ 35 h 51"/>
                  <a:gd name="T16" fmla="*/ 69 w 84"/>
                  <a:gd name="T17" fmla="*/ 51 h 51"/>
                  <a:gd name="T18" fmla="*/ 13 w 84"/>
                  <a:gd name="T19" fmla="*/ 51 h 51"/>
                  <a:gd name="T20" fmla="*/ 0 w 84"/>
                  <a:gd name="T21" fmla="*/ 37 h 51"/>
                  <a:gd name="T22" fmla="*/ 8 w 84"/>
                  <a:gd name="T23" fmla="*/ 2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51">
                    <a:moveTo>
                      <a:pt x="8" y="25"/>
                    </a:moveTo>
                    <a:cubicBezTo>
                      <a:pt x="10" y="19"/>
                      <a:pt x="15" y="14"/>
                      <a:pt x="22" y="14"/>
                    </a:cubicBezTo>
                    <a:cubicBezTo>
                      <a:pt x="22" y="6"/>
                      <a:pt x="29" y="0"/>
                      <a:pt x="37" y="0"/>
                    </a:cubicBezTo>
                    <a:cubicBezTo>
                      <a:pt x="42" y="0"/>
                      <a:pt x="47" y="3"/>
                      <a:pt x="49" y="7"/>
                    </a:cubicBezTo>
                    <a:cubicBezTo>
                      <a:pt x="51" y="7"/>
                      <a:pt x="52" y="7"/>
                      <a:pt x="54" y="7"/>
                    </a:cubicBezTo>
                    <a:cubicBezTo>
                      <a:pt x="61" y="7"/>
                      <a:pt x="67" y="13"/>
                      <a:pt x="67" y="20"/>
                    </a:cubicBezTo>
                    <a:cubicBezTo>
                      <a:pt x="69" y="20"/>
                      <a:pt x="69" y="20"/>
                      <a:pt x="69" y="20"/>
                    </a:cubicBezTo>
                    <a:cubicBezTo>
                      <a:pt x="77" y="20"/>
                      <a:pt x="84" y="27"/>
                      <a:pt x="84" y="35"/>
                    </a:cubicBezTo>
                    <a:cubicBezTo>
                      <a:pt x="84" y="44"/>
                      <a:pt x="77" y="51"/>
                      <a:pt x="69" y="51"/>
                    </a:cubicBezTo>
                    <a:cubicBezTo>
                      <a:pt x="13" y="51"/>
                      <a:pt x="13" y="51"/>
                      <a:pt x="13" y="51"/>
                    </a:cubicBezTo>
                    <a:cubicBezTo>
                      <a:pt x="6" y="51"/>
                      <a:pt x="0" y="45"/>
                      <a:pt x="0" y="37"/>
                    </a:cubicBezTo>
                    <a:cubicBezTo>
                      <a:pt x="0" y="32"/>
                      <a:pt x="3" y="27"/>
                      <a:pt x="8" y="25"/>
                    </a:cubicBezTo>
                  </a:path>
                </a:pathLst>
              </a:custGeom>
              <a:solidFill>
                <a:schemeClr val="accent4">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4" name="Freeform 99">
                <a:extLst>
                  <a:ext uri="{FF2B5EF4-FFF2-40B4-BE49-F238E27FC236}">
                    <a16:creationId xmlns:a16="http://schemas.microsoft.com/office/drawing/2014/main" id="{8D401DB5-021C-46BC-9D70-BC58582DB8AD}"/>
                  </a:ext>
                </a:extLst>
              </p:cNvPr>
              <p:cNvSpPr>
                <a:spLocks noEditPoints="1"/>
              </p:cNvSpPr>
              <p:nvPr/>
            </p:nvSpPr>
            <p:spPr bwMode="auto">
              <a:xfrm>
                <a:off x="8258710" y="2122490"/>
                <a:ext cx="923925" cy="349250"/>
              </a:xfrm>
              <a:custGeom>
                <a:avLst/>
                <a:gdLst>
                  <a:gd name="T0" fmla="*/ 232 w 582"/>
                  <a:gd name="T1" fmla="*/ 0 h 220"/>
                  <a:gd name="T2" fmla="*/ 232 w 582"/>
                  <a:gd name="T3" fmla="*/ 0 h 220"/>
                  <a:gd name="T4" fmla="*/ 232 w 582"/>
                  <a:gd name="T5" fmla="*/ 74 h 220"/>
                  <a:gd name="T6" fmla="*/ 117 w 582"/>
                  <a:gd name="T7" fmla="*/ 74 h 220"/>
                  <a:gd name="T8" fmla="*/ 117 w 582"/>
                  <a:gd name="T9" fmla="*/ 146 h 220"/>
                  <a:gd name="T10" fmla="*/ 14 w 582"/>
                  <a:gd name="T11" fmla="*/ 146 h 220"/>
                  <a:gd name="T12" fmla="*/ 0 w 582"/>
                  <a:gd name="T13" fmla="*/ 146 h 220"/>
                  <a:gd name="T14" fmla="*/ 0 w 582"/>
                  <a:gd name="T15" fmla="*/ 220 h 220"/>
                  <a:gd name="T16" fmla="*/ 117 w 582"/>
                  <a:gd name="T17" fmla="*/ 220 h 220"/>
                  <a:gd name="T18" fmla="*/ 582 w 582"/>
                  <a:gd name="T19" fmla="*/ 220 h 220"/>
                  <a:gd name="T20" fmla="*/ 232 w 582"/>
                  <a:gd name="T21" fmla="*/ 0 h 220"/>
                  <a:gd name="T22" fmla="*/ 232 w 582"/>
                  <a:gd name="T23" fmla="*/ 74 h 220"/>
                  <a:gd name="T24" fmla="*/ 234 w 582"/>
                  <a:gd name="T25" fmla="*/ 74 h 220"/>
                  <a:gd name="T26" fmla="*/ 232 w 582"/>
                  <a:gd name="T27" fmla="*/ 74 h 220"/>
                  <a:gd name="T28" fmla="*/ 232 w 582"/>
                  <a:gd name="T29" fmla="*/ 7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2" h="220">
                    <a:moveTo>
                      <a:pt x="232" y="0"/>
                    </a:moveTo>
                    <a:lnTo>
                      <a:pt x="232" y="0"/>
                    </a:lnTo>
                    <a:lnTo>
                      <a:pt x="232" y="74"/>
                    </a:lnTo>
                    <a:lnTo>
                      <a:pt x="117" y="74"/>
                    </a:lnTo>
                    <a:lnTo>
                      <a:pt x="117" y="146"/>
                    </a:lnTo>
                    <a:lnTo>
                      <a:pt x="14" y="146"/>
                    </a:lnTo>
                    <a:lnTo>
                      <a:pt x="0" y="146"/>
                    </a:lnTo>
                    <a:lnTo>
                      <a:pt x="0" y="220"/>
                    </a:lnTo>
                    <a:lnTo>
                      <a:pt x="117" y="220"/>
                    </a:lnTo>
                    <a:lnTo>
                      <a:pt x="582" y="220"/>
                    </a:lnTo>
                    <a:lnTo>
                      <a:pt x="232" y="0"/>
                    </a:lnTo>
                    <a:close/>
                    <a:moveTo>
                      <a:pt x="232" y="74"/>
                    </a:moveTo>
                    <a:lnTo>
                      <a:pt x="234" y="74"/>
                    </a:lnTo>
                    <a:lnTo>
                      <a:pt x="232" y="74"/>
                    </a:lnTo>
                    <a:lnTo>
                      <a:pt x="232" y="74"/>
                    </a:lnTo>
                    <a:close/>
                  </a:path>
                </a:pathLst>
              </a:custGeom>
              <a:solidFill>
                <a:srgbClr val="C4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5" name="Freeform 117">
                <a:extLst>
                  <a:ext uri="{FF2B5EF4-FFF2-40B4-BE49-F238E27FC236}">
                    <a16:creationId xmlns:a16="http://schemas.microsoft.com/office/drawing/2014/main" id="{92827BC2-0DFF-46CC-B641-A47BB604EF49}"/>
                  </a:ext>
                </a:extLst>
              </p:cNvPr>
              <p:cNvSpPr>
                <a:spLocks/>
              </p:cNvSpPr>
              <p:nvPr/>
            </p:nvSpPr>
            <p:spPr bwMode="auto">
              <a:xfrm>
                <a:off x="8911173" y="1239840"/>
                <a:ext cx="109537" cy="106362"/>
              </a:xfrm>
              <a:custGeom>
                <a:avLst/>
                <a:gdLst>
                  <a:gd name="T0" fmla="*/ 36 w 36"/>
                  <a:gd name="T1" fmla="*/ 35 h 35"/>
                  <a:gd name="T2" fmla="*/ 0 w 36"/>
                  <a:gd name="T3" fmla="*/ 35 h 35"/>
                  <a:gd name="T4" fmla="*/ 25 w 36"/>
                  <a:gd name="T5" fmla="*/ 0 h 35"/>
                  <a:gd name="T6" fmla="*/ 36 w 36"/>
                  <a:gd name="T7" fmla="*/ 35 h 35"/>
                </a:gdLst>
                <a:ahLst/>
                <a:cxnLst>
                  <a:cxn ang="0">
                    <a:pos x="T0" y="T1"/>
                  </a:cxn>
                  <a:cxn ang="0">
                    <a:pos x="T2" y="T3"/>
                  </a:cxn>
                  <a:cxn ang="0">
                    <a:pos x="T4" y="T5"/>
                  </a:cxn>
                  <a:cxn ang="0">
                    <a:pos x="T6" y="T7"/>
                  </a:cxn>
                </a:cxnLst>
                <a:rect l="0" t="0" r="r" b="b"/>
                <a:pathLst>
                  <a:path w="36" h="35">
                    <a:moveTo>
                      <a:pt x="36" y="35"/>
                    </a:moveTo>
                    <a:cubicBezTo>
                      <a:pt x="0" y="35"/>
                      <a:pt x="0" y="35"/>
                      <a:pt x="0" y="35"/>
                    </a:cubicBezTo>
                    <a:cubicBezTo>
                      <a:pt x="0" y="19"/>
                      <a:pt x="10" y="5"/>
                      <a:pt x="25" y="0"/>
                    </a:cubicBezTo>
                    <a:lnTo>
                      <a:pt x="36" y="35"/>
                    </a:lnTo>
                    <a:close/>
                  </a:path>
                </a:pathLst>
              </a:custGeom>
              <a:solidFill>
                <a:srgbClr val="FF8C00"/>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6" name="Freeform 118">
                <a:extLst>
                  <a:ext uri="{FF2B5EF4-FFF2-40B4-BE49-F238E27FC236}">
                    <a16:creationId xmlns:a16="http://schemas.microsoft.com/office/drawing/2014/main" id="{56FFB2DD-CFFD-4B8A-8DF1-A88C0CE44E24}"/>
                  </a:ext>
                </a:extLst>
              </p:cNvPr>
              <p:cNvSpPr>
                <a:spLocks/>
              </p:cNvSpPr>
              <p:nvPr/>
            </p:nvSpPr>
            <p:spPr bwMode="auto">
              <a:xfrm>
                <a:off x="8911173" y="1346202"/>
                <a:ext cx="109537" cy="63500"/>
              </a:xfrm>
              <a:custGeom>
                <a:avLst/>
                <a:gdLst>
                  <a:gd name="T0" fmla="*/ 36 w 36"/>
                  <a:gd name="T1" fmla="*/ 0 h 21"/>
                  <a:gd name="T2" fmla="*/ 7 w 36"/>
                  <a:gd name="T3" fmla="*/ 21 h 21"/>
                  <a:gd name="T4" fmla="*/ 0 w 36"/>
                  <a:gd name="T5" fmla="*/ 0 h 21"/>
                  <a:gd name="T6" fmla="*/ 36 w 36"/>
                  <a:gd name="T7" fmla="*/ 0 h 21"/>
                </a:gdLst>
                <a:ahLst/>
                <a:cxnLst>
                  <a:cxn ang="0">
                    <a:pos x="T0" y="T1"/>
                  </a:cxn>
                  <a:cxn ang="0">
                    <a:pos x="T2" y="T3"/>
                  </a:cxn>
                  <a:cxn ang="0">
                    <a:pos x="T4" y="T5"/>
                  </a:cxn>
                  <a:cxn ang="0">
                    <a:pos x="T6" y="T7"/>
                  </a:cxn>
                </a:cxnLst>
                <a:rect l="0" t="0" r="r" b="b"/>
                <a:pathLst>
                  <a:path w="36" h="21">
                    <a:moveTo>
                      <a:pt x="36" y="0"/>
                    </a:moveTo>
                    <a:cubicBezTo>
                      <a:pt x="7" y="21"/>
                      <a:pt x="7" y="21"/>
                      <a:pt x="7" y="21"/>
                    </a:cubicBezTo>
                    <a:cubicBezTo>
                      <a:pt x="2" y="14"/>
                      <a:pt x="0" y="8"/>
                      <a:pt x="0" y="0"/>
                    </a:cubicBezTo>
                    <a:lnTo>
                      <a:pt x="36" y="0"/>
                    </a:lnTo>
                    <a:close/>
                  </a:path>
                </a:pathLst>
              </a:custGeom>
              <a:solidFill>
                <a:srgbClr val="40CDF5"/>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7" name="Freeform 119">
                <a:extLst>
                  <a:ext uri="{FF2B5EF4-FFF2-40B4-BE49-F238E27FC236}">
                    <a16:creationId xmlns:a16="http://schemas.microsoft.com/office/drawing/2014/main" id="{932EEABB-55E7-4F4D-8CE8-7C65025AA461}"/>
                  </a:ext>
                </a:extLst>
              </p:cNvPr>
              <p:cNvSpPr>
                <a:spLocks/>
              </p:cNvSpPr>
              <p:nvPr/>
            </p:nvSpPr>
            <p:spPr bwMode="auto">
              <a:xfrm>
                <a:off x="8933398" y="1346202"/>
                <a:ext cx="87312" cy="101600"/>
              </a:xfrm>
              <a:custGeom>
                <a:avLst/>
                <a:gdLst>
                  <a:gd name="T0" fmla="*/ 29 w 29"/>
                  <a:gd name="T1" fmla="*/ 0 h 34"/>
                  <a:gd name="T2" fmla="*/ 18 w 29"/>
                  <a:gd name="T3" fmla="*/ 34 h 34"/>
                  <a:gd name="T4" fmla="*/ 0 w 29"/>
                  <a:gd name="T5" fmla="*/ 21 h 34"/>
                  <a:gd name="T6" fmla="*/ 29 w 29"/>
                  <a:gd name="T7" fmla="*/ 0 h 34"/>
                </a:gdLst>
                <a:ahLst/>
                <a:cxnLst>
                  <a:cxn ang="0">
                    <a:pos x="T0" y="T1"/>
                  </a:cxn>
                  <a:cxn ang="0">
                    <a:pos x="T2" y="T3"/>
                  </a:cxn>
                  <a:cxn ang="0">
                    <a:pos x="T4" y="T5"/>
                  </a:cxn>
                  <a:cxn ang="0">
                    <a:pos x="T6" y="T7"/>
                  </a:cxn>
                </a:cxnLst>
                <a:rect l="0" t="0" r="r" b="b"/>
                <a:pathLst>
                  <a:path w="29" h="34">
                    <a:moveTo>
                      <a:pt x="29" y="0"/>
                    </a:moveTo>
                    <a:cubicBezTo>
                      <a:pt x="18" y="34"/>
                      <a:pt x="18" y="34"/>
                      <a:pt x="18" y="34"/>
                    </a:cubicBezTo>
                    <a:cubicBezTo>
                      <a:pt x="10" y="32"/>
                      <a:pt x="4" y="27"/>
                      <a:pt x="0" y="21"/>
                    </a:cubicBezTo>
                    <a:lnTo>
                      <a:pt x="29" y="0"/>
                    </a:lnTo>
                    <a:close/>
                  </a:path>
                </a:pathLst>
              </a:custGeom>
              <a:solidFill>
                <a:srgbClr val="FFF100"/>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8" name="Freeform 120">
                <a:extLst>
                  <a:ext uri="{FF2B5EF4-FFF2-40B4-BE49-F238E27FC236}">
                    <a16:creationId xmlns:a16="http://schemas.microsoft.com/office/drawing/2014/main" id="{C2DD30C3-A76C-498A-9165-590642161749}"/>
                  </a:ext>
                </a:extLst>
              </p:cNvPr>
              <p:cNvSpPr>
                <a:spLocks/>
              </p:cNvSpPr>
              <p:nvPr/>
            </p:nvSpPr>
            <p:spPr bwMode="auto">
              <a:xfrm>
                <a:off x="8987373" y="1346202"/>
                <a:ext cx="142875" cy="107950"/>
              </a:xfrm>
              <a:custGeom>
                <a:avLst/>
                <a:gdLst>
                  <a:gd name="T0" fmla="*/ 11 w 47"/>
                  <a:gd name="T1" fmla="*/ 0 h 36"/>
                  <a:gd name="T2" fmla="*/ 47 w 47"/>
                  <a:gd name="T3" fmla="*/ 0 h 36"/>
                  <a:gd name="T4" fmla="*/ 11 w 47"/>
                  <a:gd name="T5" fmla="*/ 36 h 36"/>
                  <a:gd name="T6" fmla="*/ 0 w 47"/>
                  <a:gd name="T7" fmla="*/ 34 h 36"/>
                  <a:gd name="T8" fmla="*/ 11 w 47"/>
                  <a:gd name="T9" fmla="*/ 0 h 36"/>
                </a:gdLst>
                <a:ahLst/>
                <a:cxnLst>
                  <a:cxn ang="0">
                    <a:pos x="T0" y="T1"/>
                  </a:cxn>
                  <a:cxn ang="0">
                    <a:pos x="T2" y="T3"/>
                  </a:cxn>
                  <a:cxn ang="0">
                    <a:pos x="T4" y="T5"/>
                  </a:cxn>
                  <a:cxn ang="0">
                    <a:pos x="T6" y="T7"/>
                  </a:cxn>
                  <a:cxn ang="0">
                    <a:pos x="T8" y="T9"/>
                  </a:cxn>
                </a:cxnLst>
                <a:rect l="0" t="0" r="r" b="b"/>
                <a:pathLst>
                  <a:path w="47" h="36">
                    <a:moveTo>
                      <a:pt x="11" y="0"/>
                    </a:moveTo>
                    <a:cubicBezTo>
                      <a:pt x="47" y="0"/>
                      <a:pt x="47" y="0"/>
                      <a:pt x="47" y="0"/>
                    </a:cubicBezTo>
                    <a:cubicBezTo>
                      <a:pt x="47" y="20"/>
                      <a:pt x="31" y="36"/>
                      <a:pt x="11" y="36"/>
                    </a:cubicBezTo>
                    <a:cubicBezTo>
                      <a:pt x="7" y="36"/>
                      <a:pt x="4" y="35"/>
                      <a:pt x="0" y="34"/>
                    </a:cubicBezTo>
                    <a:lnTo>
                      <a:pt x="11" y="0"/>
                    </a:lnTo>
                    <a:close/>
                  </a:path>
                </a:pathLst>
              </a:custGeom>
              <a:solidFill>
                <a:schemeClr val="tx2"/>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89" name="Freeform 121">
                <a:extLst>
                  <a:ext uri="{FF2B5EF4-FFF2-40B4-BE49-F238E27FC236}">
                    <a16:creationId xmlns:a16="http://schemas.microsoft.com/office/drawing/2014/main" id="{AF10F8D9-E94E-4425-AFCE-1912AF3293B8}"/>
                  </a:ext>
                </a:extLst>
              </p:cNvPr>
              <p:cNvSpPr>
                <a:spLocks/>
              </p:cNvSpPr>
              <p:nvPr/>
            </p:nvSpPr>
            <p:spPr bwMode="auto">
              <a:xfrm>
                <a:off x="8987373" y="1222377"/>
                <a:ext cx="142875" cy="123825"/>
              </a:xfrm>
              <a:custGeom>
                <a:avLst/>
                <a:gdLst>
                  <a:gd name="T0" fmla="*/ 11 w 47"/>
                  <a:gd name="T1" fmla="*/ 41 h 41"/>
                  <a:gd name="T2" fmla="*/ 0 w 47"/>
                  <a:gd name="T3" fmla="*/ 6 h 41"/>
                  <a:gd name="T4" fmla="*/ 45 w 47"/>
                  <a:gd name="T5" fmla="*/ 29 h 41"/>
                  <a:gd name="T6" fmla="*/ 47 w 47"/>
                  <a:gd name="T7" fmla="*/ 41 h 41"/>
                  <a:gd name="T8" fmla="*/ 11 w 47"/>
                  <a:gd name="T9" fmla="*/ 41 h 41"/>
                </a:gdLst>
                <a:ahLst/>
                <a:cxnLst>
                  <a:cxn ang="0">
                    <a:pos x="T0" y="T1"/>
                  </a:cxn>
                  <a:cxn ang="0">
                    <a:pos x="T2" y="T3"/>
                  </a:cxn>
                  <a:cxn ang="0">
                    <a:pos x="T4" y="T5"/>
                  </a:cxn>
                  <a:cxn ang="0">
                    <a:pos x="T6" y="T7"/>
                  </a:cxn>
                  <a:cxn ang="0">
                    <a:pos x="T8" y="T9"/>
                  </a:cxn>
                </a:cxnLst>
                <a:rect l="0" t="0" r="r" b="b"/>
                <a:pathLst>
                  <a:path w="47" h="41">
                    <a:moveTo>
                      <a:pt x="11" y="41"/>
                    </a:moveTo>
                    <a:cubicBezTo>
                      <a:pt x="0" y="6"/>
                      <a:pt x="0" y="6"/>
                      <a:pt x="0" y="6"/>
                    </a:cubicBezTo>
                    <a:cubicBezTo>
                      <a:pt x="19" y="0"/>
                      <a:pt x="39" y="11"/>
                      <a:pt x="45" y="29"/>
                    </a:cubicBezTo>
                    <a:cubicBezTo>
                      <a:pt x="46" y="33"/>
                      <a:pt x="47" y="37"/>
                      <a:pt x="47" y="41"/>
                    </a:cubicBezTo>
                    <a:lnTo>
                      <a:pt x="11" y="41"/>
                    </a:lnTo>
                    <a:close/>
                  </a:path>
                </a:pathLst>
              </a:custGeom>
              <a:solidFill>
                <a:srgbClr val="B4A0FF"/>
              </a:solidFill>
              <a:ln w="9525">
                <a:solidFill>
                  <a:srgbClr val="000000"/>
                </a:solidFill>
                <a:round/>
                <a:headEnd/>
                <a:tailEnd/>
              </a:ln>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0" name="Freeform 133">
                <a:extLst>
                  <a:ext uri="{FF2B5EF4-FFF2-40B4-BE49-F238E27FC236}">
                    <a16:creationId xmlns:a16="http://schemas.microsoft.com/office/drawing/2014/main" id="{CBAC100F-8B44-4827-BDEA-9BB0C28BC347}"/>
                  </a:ext>
                </a:extLst>
              </p:cNvPr>
              <p:cNvSpPr>
                <a:spLocks/>
              </p:cNvSpPr>
              <p:nvPr/>
            </p:nvSpPr>
            <p:spPr bwMode="auto">
              <a:xfrm>
                <a:off x="8301573" y="2062165"/>
                <a:ext cx="49212" cy="47625"/>
              </a:xfrm>
              <a:custGeom>
                <a:avLst/>
                <a:gdLst>
                  <a:gd name="T0" fmla="*/ 16 w 16"/>
                  <a:gd name="T1" fmla="*/ 9 h 16"/>
                  <a:gd name="T2" fmla="*/ 7 w 16"/>
                  <a:gd name="T3" fmla="*/ 16 h 16"/>
                  <a:gd name="T4" fmla="*/ 0 w 16"/>
                  <a:gd name="T5" fmla="*/ 7 h 16"/>
                  <a:gd name="T6" fmla="*/ 9 w 16"/>
                  <a:gd name="T7" fmla="*/ 0 h 16"/>
                  <a:gd name="T8" fmla="*/ 16 w 16"/>
                  <a:gd name="T9" fmla="*/ 9 h 16"/>
                </a:gdLst>
                <a:ahLst/>
                <a:cxnLst>
                  <a:cxn ang="0">
                    <a:pos x="T0" y="T1"/>
                  </a:cxn>
                  <a:cxn ang="0">
                    <a:pos x="T2" y="T3"/>
                  </a:cxn>
                  <a:cxn ang="0">
                    <a:pos x="T4" y="T5"/>
                  </a:cxn>
                  <a:cxn ang="0">
                    <a:pos x="T6" y="T7"/>
                  </a:cxn>
                  <a:cxn ang="0">
                    <a:pos x="T8" y="T9"/>
                  </a:cxn>
                </a:cxnLst>
                <a:rect l="0" t="0" r="r" b="b"/>
                <a:pathLst>
                  <a:path w="16" h="16">
                    <a:moveTo>
                      <a:pt x="16" y="9"/>
                    </a:moveTo>
                    <a:cubicBezTo>
                      <a:pt x="15" y="13"/>
                      <a:pt x="12" y="16"/>
                      <a:pt x="7" y="16"/>
                    </a:cubicBezTo>
                    <a:cubicBezTo>
                      <a:pt x="3" y="15"/>
                      <a:pt x="0" y="11"/>
                      <a:pt x="0" y="7"/>
                    </a:cubicBezTo>
                    <a:cubicBezTo>
                      <a:pt x="1" y="3"/>
                      <a:pt x="4" y="0"/>
                      <a:pt x="9" y="0"/>
                    </a:cubicBezTo>
                    <a:cubicBezTo>
                      <a:pt x="13" y="1"/>
                      <a:pt x="16" y="4"/>
                      <a:pt x="16" y="9"/>
                    </a:cubicBez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1" name="Freeform 134">
                <a:extLst>
                  <a:ext uri="{FF2B5EF4-FFF2-40B4-BE49-F238E27FC236}">
                    <a16:creationId xmlns:a16="http://schemas.microsoft.com/office/drawing/2014/main" id="{3F3F272E-019C-4904-A481-C3D1D4BF1D8B}"/>
                  </a:ext>
                </a:extLst>
              </p:cNvPr>
              <p:cNvSpPr>
                <a:spLocks/>
              </p:cNvSpPr>
              <p:nvPr/>
            </p:nvSpPr>
            <p:spPr bwMode="auto">
              <a:xfrm>
                <a:off x="8287285" y="2062165"/>
                <a:ext cx="63500" cy="249237"/>
              </a:xfrm>
              <a:custGeom>
                <a:avLst/>
                <a:gdLst>
                  <a:gd name="T0" fmla="*/ 0 w 21"/>
                  <a:gd name="T1" fmla="*/ 79 h 83"/>
                  <a:gd name="T2" fmla="*/ 9 w 21"/>
                  <a:gd name="T3" fmla="*/ 80 h 83"/>
                  <a:gd name="T4" fmla="*/ 21 w 21"/>
                  <a:gd name="T5" fmla="*/ 9 h 83"/>
                  <a:gd name="T6" fmla="*/ 14 w 21"/>
                  <a:gd name="T7" fmla="*/ 0 h 83"/>
                  <a:gd name="T8" fmla="*/ 5 w 21"/>
                  <a:gd name="T9" fmla="*/ 7 h 83"/>
                  <a:gd name="T10" fmla="*/ 0 w 21"/>
                  <a:gd name="T11" fmla="*/ 79 h 83"/>
                </a:gdLst>
                <a:ahLst/>
                <a:cxnLst>
                  <a:cxn ang="0">
                    <a:pos x="T0" y="T1"/>
                  </a:cxn>
                  <a:cxn ang="0">
                    <a:pos x="T2" y="T3"/>
                  </a:cxn>
                  <a:cxn ang="0">
                    <a:pos x="T4" y="T5"/>
                  </a:cxn>
                  <a:cxn ang="0">
                    <a:pos x="T6" y="T7"/>
                  </a:cxn>
                  <a:cxn ang="0">
                    <a:pos x="T8" y="T9"/>
                  </a:cxn>
                  <a:cxn ang="0">
                    <a:pos x="T10" y="T11"/>
                  </a:cxn>
                </a:cxnLst>
                <a:rect l="0" t="0" r="r" b="b"/>
                <a:pathLst>
                  <a:path w="21" h="83">
                    <a:moveTo>
                      <a:pt x="0" y="79"/>
                    </a:moveTo>
                    <a:cubicBezTo>
                      <a:pt x="0" y="82"/>
                      <a:pt x="9" y="83"/>
                      <a:pt x="9" y="80"/>
                    </a:cubicBezTo>
                    <a:cubicBezTo>
                      <a:pt x="21" y="9"/>
                      <a:pt x="21" y="9"/>
                      <a:pt x="21" y="9"/>
                    </a:cubicBezTo>
                    <a:cubicBezTo>
                      <a:pt x="21" y="4"/>
                      <a:pt x="18" y="1"/>
                      <a:pt x="14" y="0"/>
                    </a:cubicBezTo>
                    <a:cubicBezTo>
                      <a:pt x="9" y="0"/>
                      <a:pt x="6" y="3"/>
                      <a:pt x="5" y="7"/>
                    </a:cubicBezTo>
                    <a:cubicBezTo>
                      <a:pt x="1" y="29"/>
                      <a:pt x="4" y="50"/>
                      <a:pt x="0" y="79"/>
                    </a:cubicBez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2" name="Freeform 135">
                <a:extLst>
                  <a:ext uri="{FF2B5EF4-FFF2-40B4-BE49-F238E27FC236}">
                    <a16:creationId xmlns:a16="http://schemas.microsoft.com/office/drawing/2014/main" id="{73CEE4B0-82E0-41AB-AC7C-FC8D6B83169F}"/>
                  </a:ext>
                </a:extLst>
              </p:cNvPr>
              <p:cNvSpPr>
                <a:spLocks/>
              </p:cNvSpPr>
              <p:nvPr/>
            </p:nvSpPr>
            <p:spPr bwMode="auto">
              <a:xfrm>
                <a:off x="8280935" y="2330452"/>
                <a:ext cx="39687" cy="20637"/>
              </a:xfrm>
              <a:custGeom>
                <a:avLst/>
                <a:gdLst>
                  <a:gd name="T0" fmla="*/ 0 w 13"/>
                  <a:gd name="T1" fmla="*/ 0 h 7"/>
                  <a:gd name="T2" fmla="*/ 3 w 13"/>
                  <a:gd name="T3" fmla="*/ 7 h 7"/>
                  <a:gd name="T4" fmla="*/ 9 w 13"/>
                  <a:gd name="T5" fmla="*/ 7 h 7"/>
                  <a:gd name="T6" fmla="*/ 13 w 13"/>
                  <a:gd name="T7" fmla="*/ 5 h 7"/>
                </a:gdLst>
                <a:ahLst/>
                <a:cxnLst>
                  <a:cxn ang="0">
                    <a:pos x="T0" y="T1"/>
                  </a:cxn>
                  <a:cxn ang="0">
                    <a:pos x="T2" y="T3"/>
                  </a:cxn>
                  <a:cxn ang="0">
                    <a:pos x="T4" y="T5"/>
                  </a:cxn>
                  <a:cxn ang="0">
                    <a:pos x="T6" y="T7"/>
                  </a:cxn>
                </a:cxnLst>
                <a:rect l="0" t="0" r="r" b="b"/>
                <a:pathLst>
                  <a:path w="13" h="7">
                    <a:moveTo>
                      <a:pt x="0" y="0"/>
                    </a:moveTo>
                    <a:cubicBezTo>
                      <a:pt x="3" y="4"/>
                      <a:pt x="2" y="4"/>
                      <a:pt x="3" y="7"/>
                    </a:cubicBezTo>
                    <a:cubicBezTo>
                      <a:pt x="9" y="7"/>
                      <a:pt x="9" y="7"/>
                      <a:pt x="9" y="7"/>
                    </a:cubicBezTo>
                    <a:cubicBezTo>
                      <a:pt x="8" y="5"/>
                      <a:pt x="9" y="3"/>
                      <a:pt x="13" y="5"/>
                    </a:cubicBezTo>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3" name="Freeform 136">
                <a:extLst>
                  <a:ext uri="{FF2B5EF4-FFF2-40B4-BE49-F238E27FC236}">
                    <a16:creationId xmlns:a16="http://schemas.microsoft.com/office/drawing/2014/main" id="{49E7ABEA-7963-4EDB-AA38-F6D2F8857A41}"/>
                  </a:ext>
                </a:extLst>
              </p:cNvPr>
              <p:cNvSpPr>
                <a:spLocks/>
              </p:cNvSpPr>
              <p:nvPr/>
            </p:nvSpPr>
            <p:spPr bwMode="auto">
              <a:xfrm>
                <a:off x="8277760" y="2309815"/>
                <a:ext cx="123825" cy="44450"/>
              </a:xfrm>
              <a:custGeom>
                <a:avLst/>
                <a:gdLst>
                  <a:gd name="T0" fmla="*/ 2 w 41"/>
                  <a:gd name="T1" fmla="*/ 0 h 15"/>
                  <a:gd name="T2" fmla="*/ 0 w 41"/>
                  <a:gd name="T3" fmla="*/ 6 h 15"/>
                  <a:gd name="T4" fmla="*/ 4 w 41"/>
                  <a:gd name="T5" fmla="*/ 9 h 15"/>
                  <a:gd name="T6" fmla="*/ 18 w 41"/>
                  <a:gd name="T7" fmla="*/ 13 h 15"/>
                  <a:gd name="T8" fmla="*/ 28 w 41"/>
                  <a:gd name="T9" fmla="*/ 15 h 15"/>
                  <a:gd name="T10" fmla="*/ 37 w 41"/>
                  <a:gd name="T11" fmla="*/ 15 h 15"/>
                  <a:gd name="T12" fmla="*/ 39 w 41"/>
                  <a:gd name="T13" fmla="*/ 12 h 15"/>
                  <a:gd name="T14" fmla="*/ 21 w 41"/>
                  <a:gd name="T15" fmla="*/ 5 h 15"/>
                  <a:gd name="T16" fmla="*/ 2 w 41"/>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15">
                    <a:moveTo>
                      <a:pt x="2" y="0"/>
                    </a:moveTo>
                    <a:cubicBezTo>
                      <a:pt x="0" y="6"/>
                      <a:pt x="0" y="6"/>
                      <a:pt x="0" y="6"/>
                    </a:cubicBezTo>
                    <a:cubicBezTo>
                      <a:pt x="0" y="8"/>
                      <a:pt x="2" y="8"/>
                      <a:pt x="4" y="9"/>
                    </a:cubicBezTo>
                    <a:cubicBezTo>
                      <a:pt x="18" y="13"/>
                      <a:pt x="18" y="13"/>
                      <a:pt x="18" y="13"/>
                    </a:cubicBezTo>
                    <a:cubicBezTo>
                      <a:pt x="22" y="14"/>
                      <a:pt x="25" y="15"/>
                      <a:pt x="28" y="15"/>
                    </a:cubicBezTo>
                    <a:cubicBezTo>
                      <a:pt x="37" y="15"/>
                      <a:pt x="37" y="15"/>
                      <a:pt x="37" y="15"/>
                    </a:cubicBezTo>
                    <a:cubicBezTo>
                      <a:pt x="41" y="15"/>
                      <a:pt x="40" y="12"/>
                      <a:pt x="39" y="12"/>
                    </a:cubicBezTo>
                    <a:cubicBezTo>
                      <a:pt x="35" y="11"/>
                      <a:pt x="28" y="9"/>
                      <a:pt x="21" y="5"/>
                    </a:cubicBezTo>
                    <a:cubicBezTo>
                      <a:pt x="16" y="2"/>
                      <a:pt x="2" y="0"/>
                      <a:pt x="2"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4" name="Freeform 137">
                <a:extLst>
                  <a:ext uri="{FF2B5EF4-FFF2-40B4-BE49-F238E27FC236}">
                    <a16:creationId xmlns:a16="http://schemas.microsoft.com/office/drawing/2014/main" id="{93602C23-6B22-4053-8B04-B092253FFE0D}"/>
                  </a:ext>
                </a:extLst>
              </p:cNvPr>
              <p:cNvSpPr>
                <a:spLocks/>
              </p:cNvSpPr>
              <p:nvPr/>
            </p:nvSpPr>
            <p:spPr bwMode="auto">
              <a:xfrm>
                <a:off x="8284110" y="2290765"/>
                <a:ext cx="77787" cy="46037"/>
              </a:xfrm>
              <a:custGeom>
                <a:avLst/>
                <a:gdLst>
                  <a:gd name="T0" fmla="*/ 2 w 26"/>
                  <a:gd name="T1" fmla="*/ 0 h 15"/>
                  <a:gd name="T2" fmla="*/ 0 w 26"/>
                  <a:gd name="T3" fmla="*/ 6 h 15"/>
                  <a:gd name="T4" fmla="*/ 22 w 26"/>
                  <a:gd name="T5" fmla="*/ 14 h 15"/>
                  <a:gd name="T6" fmla="*/ 25 w 26"/>
                  <a:gd name="T7" fmla="*/ 14 h 15"/>
                  <a:gd name="T8" fmla="*/ 10 w 26"/>
                  <a:gd name="T9" fmla="*/ 2 h 15"/>
                  <a:gd name="T10" fmla="*/ 2 w 26"/>
                  <a:gd name="T11" fmla="*/ 0 h 15"/>
                </a:gdLst>
                <a:ahLst/>
                <a:cxnLst>
                  <a:cxn ang="0">
                    <a:pos x="T0" y="T1"/>
                  </a:cxn>
                  <a:cxn ang="0">
                    <a:pos x="T2" y="T3"/>
                  </a:cxn>
                  <a:cxn ang="0">
                    <a:pos x="T4" y="T5"/>
                  </a:cxn>
                  <a:cxn ang="0">
                    <a:pos x="T6" y="T7"/>
                  </a:cxn>
                  <a:cxn ang="0">
                    <a:pos x="T8" y="T9"/>
                  </a:cxn>
                  <a:cxn ang="0">
                    <a:pos x="T10" y="T11"/>
                  </a:cxn>
                </a:cxnLst>
                <a:rect l="0" t="0" r="r" b="b"/>
                <a:pathLst>
                  <a:path w="26" h="15">
                    <a:moveTo>
                      <a:pt x="2" y="0"/>
                    </a:moveTo>
                    <a:cubicBezTo>
                      <a:pt x="2" y="3"/>
                      <a:pt x="0" y="5"/>
                      <a:pt x="0" y="6"/>
                    </a:cubicBezTo>
                    <a:cubicBezTo>
                      <a:pt x="0" y="7"/>
                      <a:pt x="22" y="14"/>
                      <a:pt x="22" y="14"/>
                    </a:cubicBezTo>
                    <a:cubicBezTo>
                      <a:pt x="23" y="14"/>
                      <a:pt x="26" y="15"/>
                      <a:pt x="25" y="14"/>
                    </a:cubicBezTo>
                    <a:cubicBezTo>
                      <a:pt x="20" y="11"/>
                      <a:pt x="10" y="5"/>
                      <a:pt x="10" y="2"/>
                    </a:cubicBezTo>
                    <a:lnTo>
                      <a:pt x="2" y="0"/>
                    </a:ln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5" name="Freeform 138">
                <a:extLst>
                  <a:ext uri="{FF2B5EF4-FFF2-40B4-BE49-F238E27FC236}">
                    <a16:creationId xmlns:a16="http://schemas.microsoft.com/office/drawing/2014/main" id="{93FF03A9-954A-4FEB-A169-071F44CE5055}"/>
                  </a:ext>
                </a:extLst>
              </p:cNvPr>
              <p:cNvSpPr>
                <a:spLocks/>
              </p:cNvSpPr>
              <p:nvPr/>
            </p:nvSpPr>
            <p:spPr bwMode="auto">
              <a:xfrm>
                <a:off x="8028523" y="1979615"/>
                <a:ext cx="55562" cy="120650"/>
              </a:xfrm>
              <a:custGeom>
                <a:avLst/>
                <a:gdLst>
                  <a:gd name="T0" fmla="*/ 1 w 18"/>
                  <a:gd name="T1" fmla="*/ 17 h 40"/>
                  <a:gd name="T2" fmla="*/ 5 w 18"/>
                  <a:gd name="T3" fmla="*/ 33 h 40"/>
                  <a:gd name="T4" fmla="*/ 8 w 18"/>
                  <a:gd name="T5" fmla="*/ 34 h 40"/>
                  <a:gd name="T6" fmla="*/ 12 w 18"/>
                  <a:gd name="T7" fmla="*/ 37 h 40"/>
                  <a:gd name="T8" fmla="*/ 15 w 18"/>
                  <a:gd name="T9" fmla="*/ 38 h 40"/>
                  <a:gd name="T10" fmla="*/ 14 w 18"/>
                  <a:gd name="T11" fmla="*/ 35 h 40"/>
                  <a:gd name="T12" fmla="*/ 15 w 18"/>
                  <a:gd name="T13" fmla="*/ 31 h 40"/>
                  <a:gd name="T14" fmla="*/ 14 w 18"/>
                  <a:gd name="T15" fmla="*/ 27 h 40"/>
                  <a:gd name="T16" fmla="*/ 18 w 18"/>
                  <a:gd name="T17" fmla="*/ 28 h 40"/>
                  <a:gd name="T18" fmla="*/ 12 w 18"/>
                  <a:gd name="T19" fmla="*/ 18 h 40"/>
                  <a:gd name="T20" fmla="*/ 11 w 18"/>
                  <a:gd name="T21" fmla="*/ 17 h 40"/>
                  <a:gd name="T22" fmla="*/ 8 w 18"/>
                  <a:gd name="T23" fmla="*/ 0 h 40"/>
                  <a:gd name="T24" fmla="*/ 0 w 18"/>
                  <a:gd name="T25" fmla="*/ 6 h 40"/>
                  <a:gd name="T26" fmla="*/ 1 w 18"/>
                  <a:gd name="T27"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40">
                    <a:moveTo>
                      <a:pt x="1" y="17"/>
                    </a:moveTo>
                    <a:cubicBezTo>
                      <a:pt x="1" y="24"/>
                      <a:pt x="2" y="27"/>
                      <a:pt x="5" y="33"/>
                    </a:cubicBezTo>
                    <a:cubicBezTo>
                      <a:pt x="7" y="36"/>
                      <a:pt x="8" y="36"/>
                      <a:pt x="8" y="34"/>
                    </a:cubicBezTo>
                    <a:cubicBezTo>
                      <a:pt x="9" y="38"/>
                      <a:pt x="12" y="40"/>
                      <a:pt x="12" y="37"/>
                    </a:cubicBezTo>
                    <a:cubicBezTo>
                      <a:pt x="12" y="38"/>
                      <a:pt x="14" y="39"/>
                      <a:pt x="15" y="38"/>
                    </a:cubicBezTo>
                    <a:cubicBezTo>
                      <a:pt x="16" y="38"/>
                      <a:pt x="15" y="36"/>
                      <a:pt x="14" y="35"/>
                    </a:cubicBezTo>
                    <a:cubicBezTo>
                      <a:pt x="15" y="35"/>
                      <a:pt x="16" y="34"/>
                      <a:pt x="15" y="31"/>
                    </a:cubicBezTo>
                    <a:cubicBezTo>
                      <a:pt x="14" y="29"/>
                      <a:pt x="14" y="27"/>
                      <a:pt x="14" y="27"/>
                    </a:cubicBezTo>
                    <a:cubicBezTo>
                      <a:pt x="16" y="29"/>
                      <a:pt x="17" y="29"/>
                      <a:pt x="18" y="28"/>
                    </a:cubicBezTo>
                    <a:cubicBezTo>
                      <a:pt x="16" y="25"/>
                      <a:pt x="14" y="21"/>
                      <a:pt x="12" y="18"/>
                    </a:cubicBezTo>
                    <a:cubicBezTo>
                      <a:pt x="12" y="18"/>
                      <a:pt x="11" y="17"/>
                      <a:pt x="11" y="17"/>
                    </a:cubicBezTo>
                    <a:cubicBezTo>
                      <a:pt x="8" y="0"/>
                      <a:pt x="8" y="0"/>
                      <a:pt x="8" y="0"/>
                    </a:cubicBezTo>
                    <a:cubicBezTo>
                      <a:pt x="0" y="6"/>
                      <a:pt x="0" y="6"/>
                      <a:pt x="0" y="6"/>
                    </a:cubicBezTo>
                    <a:lnTo>
                      <a:pt x="1" y="17"/>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6" name="Freeform 139">
                <a:extLst>
                  <a:ext uri="{FF2B5EF4-FFF2-40B4-BE49-F238E27FC236}">
                    <a16:creationId xmlns:a16="http://schemas.microsoft.com/office/drawing/2014/main" id="{215D25D7-9C01-4297-9D91-B91898CBA7B2}"/>
                  </a:ext>
                </a:extLst>
              </p:cNvPr>
              <p:cNvSpPr>
                <a:spLocks/>
              </p:cNvSpPr>
              <p:nvPr/>
            </p:nvSpPr>
            <p:spPr bwMode="auto">
              <a:xfrm>
                <a:off x="8119010" y="1989140"/>
                <a:ext cx="234950" cy="123825"/>
              </a:xfrm>
              <a:custGeom>
                <a:avLst/>
                <a:gdLst>
                  <a:gd name="T0" fmla="*/ 71 w 77"/>
                  <a:gd name="T1" fmla="*/ 25 h 41"/>
                  <a:gd name="T2" fmla="*/ 75 w 77"/>
                  <a:gd name="T3" fmla="*/ 35 h 41"/>
                  <a:gd name="T4" fmla="*/ 66 w 77"/>
                  <a:gd name="T5" fmla="*/ 40 h 41"/>
                  <a:gd name="T6" fmla="*/ 10 w 77"/>
                  <a:gd name="T7" fmla="*/ 26 h 41"/>
                  <a:gd name="T8" fmla="*/ 2 w 77"/>
                  <a:gd name="T9" fmla="*/ 10 h 41"/>
                  <a:gd name="T10" fmla="*/ 18 w 77"/>
                  <a:gd name="T11" fmla="*/ 2 h 41"/>
                  <a:gd name="T12" fmla="*/ 71 w 77"/>
                  <a:gd name="T13" fmla="*/ 25 h 41"/>
                </a:gdLst>
                <a:ahLst/>
                <a:cxnLst>
                  <a:cxn ang="0">
                    <a:pos x="T0" y="T1"/>
                  </a:cxn>
                  <a:cxn ang="0">
                    <a:pos x="T2" y="T3"/>
                  </a:cxn>
                  <a:cxn ang="0">
                    <a:pos x="T4" y="T5"/>
                  </a:cxn>
                  <a:cxn ang="0">
                    <a:pos x="T6" y="T7"/>
                  </a:cxn>
                  <a:cxn ang="0">
                    <a:pos x="T8" y="T9"/>
                  </a:cxn>
                  <a:cxn ang="0">
                    <a:pos x="T10" y="T11"/>
                  </a:cxn>
                  <a:cxn ang="0">
                    <a:pos x="T12" y="T13"/>
                  </a:cxn>
                </a:cxnLst>
                <a:rect l="0" t="0" r="r" b="b"/>
                <a:pathLst>
                  <a:path w="77" h="41">
                    <a:moveTo>
                      <a:pt x="71" y="25"/>
                    </a:moveTo>
                    <a:cubicBezTo>
                      <a:pt x="75" y="26"/>
                      <a:pt x="77" y="31"/>
                      <a:pt x="75" y="35"/>
                    </a:cubicBezTo>
                    <a:cubicBezTo>
                      <a:pt x="74" y="39"/>
                      <a:pt x="70" y="41"/>
                      <a:pt x="66" y="40"/>
                    </a:cubicBezTo>
                    <a:cubicBezTo>
                      <a:pt x="10" y="26"/>
                      <a:pt x="10" y="26"/>
                      <a:pt x="10" y="26"/>
                    </a:cubicBezTo>
                    <a:cubicBezTo>
                      <a:pt x="3" y="24"/>
                      <a:pt x="0" y="17"/>
                      <a:pt x="2" y="10"/>
                    </a:cubicBezTo>
                    <a:cubicBezTo>
                      <a:pt x="4" y="3"/>
                      <a:pt x="12" y="0"/>
                      <a:pt x="18" y="2"/>
                    </a:cubicBezTo>
                    <a:lnTo>
                      <a:pt x="71" y="25"/>
                    </a:ln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7" name="Freeform 140">
                <a:extLst>
                  <a:ext uri="{FF2B5EF4-FFF2-40B4-BE49-F238E27FC236}">
                    <a16:creationId xmlns:a16="http://schemas.microsoft.com/office/drawing/2014/main" id="{E68E45F9-3E0D-4B3E-B718-A5CDE610B246}"/>
                  </a:ext>
                </a:extLst>
              </p:cNvPr>
              <p:cNvSpPr>
                <a:spLocks/>
              </p:cNvSpPr>
              <p:nvPr/>
            </p:nvSpPr>
            <p:spPr bwMode="auto">
              <a:xfrm>
                <a:off x="8084085" y="2179640"/>
                <a:ext cx="60325" cy="250825"/>
              </a:xfrm>
              <a:custGeom>
                <a:avLst/>
                <a:gdLst>
                  <a:gd name="T0" fmla="*/ 0 w 20"/>
                  <a:gd name="T1" fmla="*/ 80 h 83"/>
                  <a:gd name="T2" fmla="*/ 9 w 20"/>
                  <a:gd name="T3" fmla="*/ 81 h 83"/>
                  <a:gd name="T4" fmla="*/ 20 w 20"/>
                  <a:gd name="T5" fmla="*/ 9 h 83"/>
                  <a:gd name="T6" fmla="*/ 13 w 20"/>
                  <a:gd name="T7" fmla="*/ 1 h 83"/>
                  <a:gd name="T8" fmla="*/ 4 w 20"/>
                  <a:gd name="T9" fmla="*/ 8 h 83"/>
                  <a:gd name="T10" fmla="*/ 0 w 20"/>
                  <a:gd name="T11" fmla="*/ 80 h 83"/>
                </a:gdLst>
                <a:ahLst/>
                <a:cxnLst>
                  <a:cxn ang="0">
                    <a:pos x="T0" y="T1"/>
                  </a:cxn>
                  <a:cxn ang="0">
                    <a:pos x="T2" y="T3"/>
                  </a:cxn>
                  <a:cxn ang="0">
                    <a:pos x="T4" y="T5"/>
                  </a:cxn>
                  <a:cxn ang="0">
                    <a:pos x="T6" y="T7"/>
                  </a:cxn>
                  <a:cxn ang="0">
                    <a:pos x="T8" y="T9"/>
                  </a:cxn>
                  <a:cxn ang="0">
                    <a:pos x="T10" y="T11"/>
                  </a:cxn>
                </a:cxnLst>
                <a:rect l="0" t="0" r="r" b="b"/>
                <a:pathLst>
                  <a:path w="20" h="83">
                    <a:moveTo>
                      <a:pt x="0" y="80"/>
                    </a:moveTo>
                    <a:cubicBezTo>
                      <a:pt x="0" y="82"/>
                      <a:pt x="9" y="83"/>
                      <a:pt x="9" y="81"/>
                    </a:cubicBezTo>
                    <a:cubicBezTo>
                      <a:pt x="20" y="9"/>
                      <a:pt x="20" y="9"/>
                      <a:pt x="20" y="9"/>
                    </a:cubicBezTo>
                    <a:cubicBezTo>
                      <a:pt x="20" y="5"/>
                      <a:pt x="17" y="1"/>
                      <a:pt x="13" y="1"/>
                    </a:cubicBezTo>
                    <a:cubicBezTo>
                      <a:pt x="8" y="0"/>
                      <a:pt x="5" y="4"/>
                      <a:pt x="4" y="8"/>
                    </a:cubicBezTo>
                    <a:cubicBezTo>
                      <a:pt x="1" y="30"/>
                      <a:pt x="4" y="51"/>
                      <a:pt x="0" y="80"/>
                    </a:cubicBez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8" name="Freeform 141">
                <a:extLst>
                  <a:ext uri="{FF2B5EF4-FFF2-40B4-BE49-F238E27FC236}">
                    <a16:creationId xmlns:a16="http://schemas.microsoft.com/office/drawing/2014/main" id="{DE1B1B6F-DB05-4B49-848D-7EA726DF05D1}"/>
                  </a:ext>
                </a:extLst>
              </p:cNvPr>
              <p:cNvSpPr>
                <a:spLocks/>
              </p:cNvSpPr>
              <p:nvPr/>
            </p:nvSpPr>
            <p:spPr bwMode="auto">
              <a:xfrm>
                <a:off x="8095198" y="2179640"/>
                <a:ext cx="49212" cy="50800"/>
              </a:xfrm>
              <a:custGeom>
                <a:avLst/>
                <a:gdLst>
                  <a:gd name="T0" fmla="*/ 16 w 16"/>
                  <a:gd name="T1" fmla="*/ 9 h 17"/>
                  <a:gd name="T2" fmla="*/ 7 w 16"/>
                  <a:gd name="T3" fmla="*/ 16 h 17"/>
                  <a:gd name="T4" fmla="*/ 0 w 16"/>
                  <a:gd name="T5" fmla="*/ 8 h 17"/>
                  <a:gd name="T6" fmla="*/ 9 w 16"/>
                  <a:gd name="T7" fmla="*/ 1 h 17"/>
                  <a:gd name="T8" fmla="*/ 16 w 16"/>
                  <a:gd name="T9" fmla="*/ 9 h 17"/>
                </a:gdLst>
                <a:ahLst/>
                <a:cxnLst>
                  <a:cxn ang="0">
                    <a:pos x="T0" y="T1"/>
                  </a:cxn>
                  <a:cxn ang="0">
                    <a:pos x="T2" y="T3"/>
                  </a:cxn>
                  <a:cxn ang="0">
                    <a:pos x="T4" y="T5"/>
                  </a:cxn>
                  <a:cxn ang="0">
                    <a:pos x="T6" y="T7"/>
                  </a:cxn>
                  <a:cxn ang="0">
                    <a:pos x="T8" y="T9"/>
                  </a:cxn>
                </a:cxnLst>
                <a:rect l="0" t="0" r="r" b="b"/>
                <a:pathLst>
                  <a:path w="16" h="17">
                    <a:moveTo>
                      <a:pt x="16" y="9"/>
                    </a:moveTo>
                    <a:cubicBezTo>
                      <a:pt x="15" y="13"/>
                      <a:pt x="12" y="17"/>
                      <a:pt x="7" y="16"/>
                    </a:cubicBezTo>
                    <a:cubicBezTo>
                      <a:pt x="3" y="16"/>
                      <a:pt x="0" y="12"/>
                      <a:pt x="0" y="8"/>
                    </a:cubicBezTo>
                    <a:cubicBezTo>
                      <a:pt x="1" y="4"/>
                      <a:pt x="4" y="0"/>
                      <a:pt x="9" y="1"/>
                    </a:cubicBezTo>
                    <a:cubicBezTo>
                      <a:pt x="13" y="1"/>
                      <a:pt x="16" y="5"/>
                      <a:pt x="16" y="9"/>
                    </a:cubicBez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99" name="Freeform 142">
                <a:extLst>
                  <a:ext uri="{FF2B5EF4-FFF2-40B4-BE49-F238E27FC236}">
                    <a16:creationId xmlns:a16="http://schemas.microsoft.com/office/drawing/2014/main" id="{1F2B4B80-AA5C-49B7-8B55-77FF61AFA21F}"/>
                  </a:ext>
                </a:extLst>
              </p:cNvPr>
              <p:cNvSpPr>
                <a:spLocks/>
              </p:cNvSpPr>
              <p:nvPr/>
            </p:nvSpPr>
            <p:spPr bwMode="auto">
              <a:xfrm>
                <a:off x="8071385" y="1995490"/>
                <a:ext cx="79375" cy="231775"/>
              </a:xfrm>
              <a:custGeom>
                <a:avLst/>
                <a:gdLst>
                  <a:gd name="T0" fmla="*/ 24 w 26"/>
                  <a:gd name="T1" fmla="*/ 69 h 77"/>
                  <a:gd name="T2" fmla="*/ 16 w 26"/>
                  <a:gd name="T3" fmla="*/ 77 h 77"/>
                  <a:gd name="T4" fmla="*/ 8 w 26"/>
                  <a:gd name="T5" fmla="*/ 70 h 77"/>
                  <a:gd name="T6" fmla="*/ 0 w 26"/>
                  <a:gd name="T7" fmla="*/ 13 h 77"/>
                  <a:gd name="T8" fmla="*/ 13 w 26"/>
                  <a:gd name="T9" fmla="*/ 0 h 77"/>
                  <a:gd name="T10" fmla="*/ 26 w 26"/>
                  <a:gd name="T11" fmla="*/ 12 h 77"/>
                  <a:gd name="T12" fmla="*/ 24 w 26"/>
                  <a:gd name="T13" fmla="*/ 69 h 77"/>
                </a:gdLst>
                <a:ahLst/>
                <a:cxnLst>
                  <a:cxn ang="0">
                    <a:pos x="T0" y="T1"/>
                  </a:cxn>
                  <a:cxn ang="0">
                    <a:pos x="T2" y="T3"/>
                  </a:cxn>
                  <a:cxn ang="0">
                    <a:pos x="T4" y="T5"/>
                  </a:cxn>
                  <a:cxn ang="0">
                    <a:pos x="T6" y="T7"/>
                  </a:cxn>
                  <a:cxn ang="0">
                    <a:pos x="T8" y="T9"/>
                  </a:cxn>
                  <a:cxn ang="0">
                    <a:pos x="T10" y="T11"/>
                  </a:cxn>
                  <a:cxn ang="0">
                    <a:pos x="T12" y="T13"/>
                  </a:cxn>
                </a:cxnLst>
                <a:rect l="0" t="0" r="r" b="b"/>
                <a:pathLst>
                  <a:path w="26" h="77">
                    <a:moveTo>
                      <a:pt x="24" y="69"/>
                    </a:moveTo>
                    <a:cubicBezTo>
                      <a:pt x="24" y="73"/>
                      <a:pt x="21" y="77"/>
                      <a:pt x="16" y="77"/>
                    </a:cubicBezTo>
                    <a:cubicBezTo>
                      <a:pt x="12" y="77"/>
                      <a:pt x="8" y="74"/>
                      <a:pt x="8" y="70"/>
                    </a:cubicBezTo>
                    <a:cubicBezTo>
                      <a:pt x="0" y="13"/>
                      <a:pt x="0" y="13"/>
                      <a:pt x="0" y="13"/>
                    </a:cubicBezTo>
                    <a:cubicBezTo>
                      <a:pt x="0" y="6"/>
                      <a:pt x="6" y="0"/>
                      <a:pt x="13" y="0"/>
                    </a:cubicBezTo>
                    <a:cubicBezTo>
                      <a:pt x="20" y="0"/>
                      <a:pt x="26" y="5"/>
                      <a:pt x="26" y="12"/>
                    </a:cubicBezTo>
                    <a:lnTo>
                      <a:pt x="24" y="69"/>
                    </a:ln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0" name="Freeform 143">
                <a:extLst>
                  <a:ext uri="{FF2B5EF4-FFF2-40B4-BE49-F238E27FC236}">
                    <a16:creationId xmlns:a16="http://schemas.microsoft.com/office/drawing/2014/main" id="{AD98EAFA-519C-408B-B5B7-163D70CCA4F1}"/>
                  </a:ext>
                </a:extLst>
              </p:cNvPr>
              <p:cNvSpPr>
                <a:spLocks/>
              </p:cNvSpPr>
              <p:nvPr/>
            </p:nvSpPr>
            <p:spPr bwMode="auto">
              <a:xfrm>
                <a:off x="8071385" y="2025652"/>
                <a:ext cx="103187" cy="385762"/>
              </a:xfrm>
              <a:custGeom>
                <a:avLst/>
                <a:gdLst>
                  <a:gd name="T0" fmla="*/ 36 w 65"/>
                  <a:gd name="T1" fmla="*/ 243 h 243"/>
                  <a:gd name="T2" fmla="*/ 0 w 65"/>
                  <a:gd name="T3" fmla="*/ 243 h 243"/>
                  <a:gd name="T4" fmla="*/ 6 w 65"/>
                  <a:gd name="T5" fmla="*/ 123 h 243"/>
                  <a:gd name="T6" fmla="*/ 0 w 65"/>
                  <a:gd name="T7" fmla="*/ 0 h 243"/>
                  <a:gd name="T8" fmla="*/ 65 w 65"/>
                  <a:gd name="T9" fmla="*/ 0 h 243"/>
                  <a:gd name="T10" fmla="*/ 46 w 65"/>
                  <a:gd name="T11" fmla="*/ 122 h 243"/>
                  <a:gd name="T12" fmla="*/ 36 w 6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65" h="243">
                    <a:moveTo>
                      <a:pt x="36" y="243"/>
                    </a:moveTo>
                    <a:lnTo>
                      <a:pt x="0" y="243"/>
                    </a:lnTo>
                    <a:lnTo>
                      <a:pt x="6" y="123"/>
                    </a:lnTo>
                    <a:lnTo>
                      <a:pt x="0" y="0"/>
                    </a:lnTo>
                    <a:lnTo>
                      <a:pt x="65" y="0"/>
                    </a:lnTo>
                    <a:lnTo>
                      <a:pt x="46" y="122"/>
                    </a:lnTo>
                    <a:lnTo>
                      <a:pt x="36" y="243"/>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1" name="Freeform 144">
                <a:extLst>
                  <a:ext uri="{FF2B5EF4-FFF2-40B4-BE49-F238E27FC236}">
                    <a16:creationId xmlns:a16="http://schemas.microsoft.com/office/drawing/2014/main" id="{0963D062-F8A3-4FA2-91F8-74D611385A34}"/>
                  </a:ext>
                </a:extLst>
              </p:cNvPr>
              <p:cNvSpPr>
                <a:spLocks/>
              </p:cNvSpPr>
              <p:nvPr/>
            </p:nvSpPr>
            <p:spPr bwMode="auto">
              <a:xfrm>
                <a:off x="8144410" y="1992315"/>
                <a:ext cx="214312" cy="307975"/>
              </a:xfrm>
              <a:custGeom>
                <a:avLst/>
                <a:gdLst>
                  <a:gd name="T0" fmla="*/ 44 w 71"/>
                  <a:gd name="T1" fmla="*/ 102 h 102"/>
                  <a:gd name="T2" fmla="*/ 63 w 71"/>
                  <a:gd name="T3" fmla="*/ 100 h 102"/>
                  <a:gd name="T4" fmla="*/ 70 w 71"/>
                  <a:gd name="T5" fmla="*/ 34 h 102"/>
                  <a:gd name="T6" fmla="*/ 63 w 71"/>
                  <a:gd name="T7" fmla="*/ 22 h 102"/>
                  <a:gd name="T8" fmla="*/ 9 w 71"/>
                  <a:gd name="T9" fmla="*/ 0 h 102"/>
                  <a:gd name="T10" fmla="*/ 0 w 71"/>
                  <a:gd name="T11" fmla="*/ 30 h 102"/>
                  <a:gd name="T12" fmla="*/ 48 w 71"/>
                  <a:gd name="T13" fmla="*/ 42 h 102"/>
                  <a:gd name="T14" fmla="*/ 44 w 71"/>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102">
                    <a:moveTo>
                      <a:pt x="44" y="102"/>
                    </a:moveTo>
                    <a:cubicBezTo>
                      <a:pt x="63" y="100"/>
                      <a:pt x="63" y="100"/>
                      <a:pt x="63" y="100"/>
                    </a:cubicBezTo>
                    <a:cubicBezTo>
                      <a:pt x="70" y="34"/>
                      <a:pt x="70" y="34"/>
                      <a:pt x="70" y="34"/>
                    </a:cubicBezTo>
                    <a:cubicBezTo>
                      <a:pt x="71" y="28"/>
                      <a:pt x="68" y="24"/>
                      <a:pt x="63" y="22"/>
                    </a:cubicBezTo>
                    <a:cubicBezTo>
                      <a:pt x="9" y="0"/>
                      <a:pt x="9" y="0"/>
                      <a:pt x="9" y="0"/>
                    </a:cubicBezTo>
                    <a:cubicBezTo>
                      <a:pt x="0" y="30"/>
                      <a:pt x="0" y="30"/>
                      <a:pt x="0" y="30"/>
                    </a:cubicBezTo>
                    <a:cubicBezTo>
                      <a:pt x="48" y="42"/>
                      <a:pt x="48" y="42"/>
                      <a:pt x="48" y="42"/>
                    </a:cubicBezTo>
                    <a:lnTo>
                      <a:pt x="44" y="102"/>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2" name="Freeform 145">
                <a:extLst>
                  <a:ext uri="{FF2B5EF4-FFF2-40B4-BE49-F238E27FC236}">
                    <a16:creationId xmlns:a16="http://schemas.microsoft.com/office/drawing/2014/main" id="{A77C1A99-2EDC-46FC-AAD4-E2198658DE17}"/>
                  </a:ext>
                </a:extLst>
              </p:cNvPr>
              <p:cNvSpPr>
                <a:spLocks/>
              </p:cNvSpPr>
              <p:nvPr/>
            </p:nvSpPr>
            <p:spPr bwMode="auto">
              <a:xfrm>
                <a:off x="8165048" y="2076452"/>
                <a:ext cx="125412" cy="42862"/>
              </a:xfrm>
              <a:custGeom>
                <a:avLst/>
                <a:gdLst>
                  <a:gd name="T0" fmla="*/ 0 w 79"/>
                  <a:gd name="T1" fmla="*/ 8 h 27"/>
                  <a:gd name="T2" fmla="*/ 2 w 79"/>
                  <a:gd name="T3" fmla="*/ 0 h 27"/>
                  <a:gd name="T4" fmla="*/ 79 w 79"/>
                  <a:gd name="T5" fmla="*/ 27 h 27"/>
                  <a:gd name="T6" fmla="*/ 0 w 79"/>
                  <a:gd name="T7" fmla="*/ 8 h 27"/>
                </a:gdLst>
                <a:ahLst/>
                <a:cxnLst>
                  <a:cxn ang="0">
                    <a:pos x="T0" y="T1"/>
                  </a:cxn>
                  <a:cxn ang="0">
                    <a:pos x="T2" y="T3"/>
                  </a:cxn>
                  <a:cxn ang="0">
                    <a:pos x="T4" y="T5"/>
                  </a:cxn>
                  <a:cxn ang="0">
                    <a:pos x="T6" y="T7"/>
                  </a:cxn>
                </a:cxnLst>
                <a:rect l="0" t="0" r="r" b="b"/>
                <a:pathLst>
                  <a:path w="79" h="27">
                    <a:moveTo>
                      <a:pt x="0" y="8"/>
                    </a:moveTo>
                    <a:lnTo>
                      <a:pt x="2" y="0"/>
                    </a:lnTo>
                    <a:lnTo>
                      <a:pt x="79" y="27"/>
                    </a:lnTo>
                    <a:lnTo>
                      <a:pt x="0" y="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3" name="Freeform 146">
                <a:extLst>
                  <a:ext uri="{FF2B5EF4-FFF2-40B4-BE49-F238E27FC236}">
                    <a16:creationId xmlns:a16="http://schemas.microsoft.com/office/drawing/2014/main" id="{A68F8CB6-1602-4420-85DC-EE8C97A4B566}"/>
                  </a:ext>
                </a:extLst>
              </p:cNvPr>
              <p:cNvSpPr>
                <a:spLocks/>
              </p:cNvSpPr>
              <p:nvPr/>
            </p:nvSpPr>
            <p:spPr bwMode="auto">
              <a:xfrm>
                <a:off x="8061860" y="1752602"/>
                <a:ext cx="88900" cy="300037"/>
              </a:xfrm>
              <a:custGeom>
                <a:avLst/>
                <a:gdLst>
                  <a:gd name="T0" fmla="*/ 54 w 56"/>
                  <a:gd name="T1" fmla="*/ 187 h 189"/>
                  <a:gd name="T2" fmla="*/ 0 w 56"/>
                  <a:gd name="T3" fmla="*/ 189 h 189"/>
                  <a:gd name="T4" fmla="*/ 12 w 56"/>
                  <a:gd name="T5" fmla="*/ 113 h 189"/>
                  <a:gd name="T6" fmla="*/ 2 w 56"/>
                  <a:gd name="T7" fmla="*/ 46 h 189"/>
                  <a:gd name="T8" fmla="*/ 10 w 56"/>
                  <a:gd name="T9" fmla="*/ 0 h 189"/>
                  <a:gd name="T10" fmla="*/ 54 w 56"/>
                  <a:gd name="T11" fmla="*/ 0 h 189"/>
                  <a:gd name="T12" fmla="*/ 56 w 56"/>
                  <a:gd name="T13" fmla="*/ 174 h 189"/>
                  <a:gd name="T14" fmla="*/ 54 w 56"/>
                  <a:gd name="T15" fmla="*/ 187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89">
                    <a:moveTo>
                      <a:pt x="54" y="187"/>
                    </a:moveTo>
                    <a:lnTo>
                      <a:pt x="0" y="189"/>
                    </a:lnTo>
                    <a:lnTo>
                      <a:pt x="12" y="113"/>
                    </a:lnTo>
                    <a:lnTo>
                      <a:pt x="2" y="46"/>
                    </a:lnTo>
                    <a:lnTo>
                      <a:pt x="10" y="0"/>
                    </a:lnTo>
                    <a:lnTo>
                      <a:pt x="54" y="0"/>
                    </a:lnTo>
                    <a:lnTo>
                      <a:pt x="56" y="174"/>
                    </a:lnTo>
                    <a:lnTo>
                      <a:pt x="54" y="187"/>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4" name="Freeform 147">
                <a:extLst>
                  <a:ext uri="{FF2B5EF4-FFF2-40B4-BE49-F238E27FC236}">
                    <a16:creationId xmlns:a16="http://schemas.microsoft.com/office/drawing/2014/main" id="{1F447C33-E583-4922-A88F-7AD380EB798C}"/>
                  </a:ext>
                </a:extLst>
              </p:cNvPr>
              <p:cNvSpPr>
                <a:spLocks/>
              </p:cNvSpPr>
              <p:nvPr/>
            </p:nvSpPr>
            <p:spPr bwMode="auto">
              <a:xfrm>
                <a:off x="8147585" y="1752602"/>
                <a:ext cx="96837" cy="296862"/>
              </a:xfrm>
              <a:custGeom>
                <a:avLst/>
                <a:gdLst>
                  <a:gd name="T0" fmla="*/ 4 w 61"/>
                  <a:gd name="T1" fmla="*/ 187 h 187"/>
                  <a:gd name="T2" fmla="*/ 61 w 61"/>
                  <a:gd name="T3" fmla="*/ 168 h 187"/>
                  <a:gd name="T4" fmla="*/ 42 w 61"/>
                  <a:gd name="T5" fmla="*/ 113 h 187"/>
                  <a:gd name="T6" fmla="*/ 55 w 61"/>
                  <a:gd name="T7" fmla="*/ 37 h 187"/>
                  <a:gd name="T8" fmla="*/ 40 w 61"/>
                  <a:gd name="T9" fmla="*/ 0 h 187"/>
                  <a:gd name="T10" fmla="*/ 0 w 61"/>
                  <a:gd name="T11" fmla="*/ 0 h 187"/>
                  <a:gd name="T12" fmla="*/ 2 w 61"/>
                  <a:gd name="T13" fmla="*/ 174 h 187"/>
                  <a:gd name="T14" fmla="*/ 4 w 61"/>
                  <a:gd name="T15" fmla="*/ 187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187">
                    <a:moveTo>
                      <a:pt x="4" y="187"/>
                    </a:moveTo>
                    <a:lnTo>
                      <a:pt x="61" y="168"/>
                    </a:lnTo>
                    <a:lnTo>
                      <a:pt x="42" y="113"/>
                    </a:lnTo>
                    <a:lnTo>
                      <a:pt x="55" y="37"/>
                    </a:lnTo>
                    <a:lnTo>
                      <a:pt x="40" y="0"/>
                    </a:lnTo>
                    <a:lnTo>
                      <a:pt x="0" y="0"/>
                    </a:lnTo>
                    <a:lnTo>
                      <a:pt x="2" y="174"/>
                    </a:lnTo>
                    <a:lnTo>
                      <a:pt x="4" y="187"/>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5" name="Freeform 148">
                <a:extLst>
                  <a:ext uri="{FF2B5EF4-FFF2-40B4-BE49-F238E27FC236}">
                    <a16:creationId xmlns:a16="http://schemas.microsoft.com/office/drawing/2014/main" id="{17C8E2F9-4B89-4AFE-A73D-27C9D445F609}"/>
                  </a:ext>
                </a:extLst>
              </p:cNvPr>
              <p:cNvSpPr>
                <a:spLocks/>
              </p:cNvSpPr>
              <p:nvPr/>
            </p:nvSpPr>
            <p:spPr bwMode="auto">
              <a:xfrm>
                <a:off x="8122185" y="1711327"/>
                <a:ext cx="52387" cy="111125"/>
              </a:xfrm>
              <a:custGeom>
                <a:avLst/>
                <a:gdLst>
                  <a:gd name="T0" fmla="*/ 17 w 17"/>
                  <a:gd name="T1" fmla="*/ 0 h 37"/>
                  <a:gd name="T2" fmla="*/ 0 w 17"/>
                  <a:gd name="T3" fmla="*/ 1 h 37"/>
                  <a:gd name="T4" fmla="*/ 0 w 17"/>
                  <a:gd name="T5" fmla="*/ 17 h 37"/>
                  <a:gd name="T6" fmla="*/ 8 w 17"/>
                  <a:gd name="T7" fmla="*/ 37 h 37"/>
                  <a:gd name="T8" fmla="*/ 16 w 17"/>
                  <a:gd name="T9" fmla="*/ 17 h 37"/>
                  <a:gd name="T10" fmla="*/ 17 w 17"/>
                  <a:gd name="T11" fmla="*/ 0 h 37"/>
                </a:gdLst>
                <a:ahLst/>
                <a:cxnLst>
                  <a:cxn ang="0">
                    <a:pos x="T0" y="T1"/>
                  </a:cxn>
                  <a:cxn ang="0">
                    <a:pos x="T2" y="T3"/>
                  </a:cxn>
                  <a:cxn ang="0">
                    <a:pos x="T4" y="T5"/>
                  </a:cxn>
                  <a:cxn ang="0">
                    <a:pos x="T6" y="T7"/>
                  </a:cxn>
                  <a:cxn ang="0">
                    <a:pos x="T8" y="T9"/>
                  </a:cxn>
                  <a:cxn ang="0">
                    <a:pos x="T10" y="T11"/>
                  </a:cxn>
                </a:cxnLst>
                <a:rect l="0" t="0" r="r" b="b"/>
                <a:pathLst>
                  <a:path w="17" h="37">
                    <a:moveTo>
                      <a:pt x="17" y="0"/>
                    </a:moveTo>
                    <a:cubicBezTo>
                      <a:pt x="0" y="1"/>
                      <a:pt x="0" y="1"/>
                      <a:pt x="0" y="1"/>
                    </a:cubicBezTo>
                    <a:cubicBezTo>
                      <a:pt x="0" y="17"/>
                      <a:pt x="0" y="17"/>
                      <a:pt x="0" y="17"/>
                    </a:cubicBezTo>
                    <a:cubicBezTo>
                      <a:pt x="0" y="17"/>
                      <a:pt x="1" y="37"/>
                      <a:pt x="8" y="37"/>
                    </a:cubicBezTo>
                    <a:cubicBezTo>
                      <a:pt x="15" y="37"/>
                      <a:pt x="16" y="17"/>
                      <a:pt x="16" y="17"/>
                    </a:cubicBezTo>
                    <a:lnTo>
                      <a:pt x="17" y="0"/>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6" name="Freeform 149">
                <a:extLst>
                  <a:ext uri="{FF2B5EF4-FFF2-40B4-BE49-F238E27FC236}">
                    <a16:creationId xmlns:a16="http://schemas.microsoft.com/office/drawing/2014/main" id="{5602762D-5710-467E-A42C-67BFB0C12FAB}"/>
                  </a:ext>
                </a:extLst>
              </p:cNvPr>
              <p:cNvSpPr>
                <a:spLocks/>
              </p:cNvSpPr>
              <p:nvPr/>
            </p:nvSpPr>
            <p:spPr bwMode="auto">
              <a:xfrm>
                <a:off x="8131710" y="1704977"/>
                <a:ext cx="42862" cy="23812"/>
              </a:xfrm>
              <a:custGeom>
                <a:avLst/>
                <a:gdLst>
                  <a:gd name="T0" fmla="*/ 1 w 14"/>
                  <a:gd name="T1" fmla="*/ 0 h 8"/>
                  <a:gd name="T2" fmla="*/ 14 w 14"/>
                  <a:gd name="T3" fmla="*/ 7 h 8"/>
                  <a:gd name="T4" fmla="*/ 14 w 14"/>
                  <a:gd name="T5" fmla="*/ 2 h 8"/>
                  <a:gd name="T6" fmla="*/ 1 w 14"/>
                  <a:gd name="T7" fmla="*/ 0 h 8"/>
                </a:gdLst>
                <a:ahLst/>
                <a:cxnLst>
                  <a:cxn ang="0">
                    <a:pos x="T0" y="T1"/>
                  </a:cxn>
                  <a:cxn ang="0">
                    <a:pos x="T2" y="T3"/>
                  </a:cxn>
                  <a:cxn ang="0">
                    <a:pos x="T4" y="T5"/>
                  </a:cxn>
                  <a:cxn ang="0">
                    <a:pos x="T6" y="T7"/>
                  </a:cxn>
                </a:cxnLst>
                <a:rect l="0" t="0" r="r" b="b"/>
                <a:pathLst>
                  <a:path w="14" h="8">
                    <a:moveTo>
                      <a:pt x="1" y="0"/>
                    </a:moveTo>
                    <a:cubicBezTo>
                      <a:pt x="0" y="7"/>
                      <a:pt x="10" y="8"/>
                      <a:pt x="14" y="7"/>
                    </a:cubicBezTo>
                    <a:cubicBezTo>
                      <a:pt x="14" y="2"/>
                      <a:pt x="14" y="2"/>
                      <a:pt x="14" y="2"/>
                    </a:cubicBezTo>
                    <a:lnTo>
                      <a:pt x="1" y="0"/>
                    </a:lnTo>
                    <a:close/>
                  </a:path>
                </a:pathLst>
              </a:custGeom>
              <a:solidFill>
                <a:srgbClr val="B897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7" name="Freeform 150">
                <a:extLst>
                  <a:ext uri="{FF2B5EF4-FFF2-40B4-BE49-F238E27FC236}">
                    <a16:creationId xmlns:a16="http://schemas.microsoft.com/office/drawing/2014/main" id="{9B00567A-7766-4651-A85B-1A58C08B6E38}"/>
                  </a:ext>
                </a:extLst>
              </p:cNvPr>
              <p:cNvSpPr>
                <a:spLocks/>
              </p:cNvSpPr>
              <p:nvPr/>
            </p:nvSpPr>
            <p:spPr bwMode="auto">
              <a:xfrm>
                <a:off x="8084085" y="1593852"/>
                <a:ext cx="120650" cy="128587"/>
              </a:xfrm>
              <a:custGeom>
                <a:avLst/>
                <a:gdLst>
                  <a:gd name="T0" fmla="*/ 28 w 40"/>
                  <a:gd name="T1" fmla="*/ 14 h 43"/>
                  <a:gd name="T2" fmla="*/ 0 w 40"/>
                  <a:gd name="T3" fmla="*/ 23 h 43"/>
                  <a:gd name="T4" fmla="*/ 19 w 40"/>
                  <a:gd name="T5" fmla="*/ 41 h 43"/>
                  <a:gd name="T6" fmla="*/ 36 w 40"/>
                  <a:gd name="T7" fmla="*/ 37 h 43"/>
                  <a:gd name="T8" fmla="*/ 39 w 40"/>
                  <a:gd name="T9" fmla="*/ 34 h 43"/>
                  <a:gd name="T10" fmla="*/ 35 w 40"/>
                  <a:gd name="T11" fmla="*/ 24 h 43"/>
                  <a:gd name="T12" fmla="*/ 36 w 40"/>
                  <a:gd name="T13" fmla="*/ 20 h 43"/>
                  <a:gd name="T14" fmla="*/ 29 w 40"/>
                  <a:gd name="T15" fmla="*/ 15 h 43"/>
                  <a:gd name="T16" fmla="*/ 28 w 40"/>
                  <a:gd name="T17" fmla="*/ 1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43">
                    <a:moveTo>
                      <a:pt x="28" y="14"/>
                    </a:moveTo>
                    <a:cubicBezTo>
                      <a:pt x="17" y="0"/>
                      <a:pt x="0" y="9"/>
                      <a:pt x="0" y="23"/>
                    </a:cubicBezTo>
                    <a:cubicBezTo>
                      <a:pt x="0" y="36"/>
                      <a:pt x="10" y="40"/>
                      <a:pt x="19" y="41"/>
                    </a:cubicBezTo>
                    <a:cubicBezTo>
                      <a:pt x="26" y="43"/>
                      <a:pt x="33" y="39"/>
                      <a:pt x="36" y="37"/>
                    </a:cubicBezTo>
                    <a:cubicBezTo>
                      <a:pt x="40" y="36"/>
                      <a:pt x="39" y="34"/>
                      <a:pt x="39" y="34"/>
                    </a:cubicBezTo>
                    <a:cubicBezTo>
                      <a:pt x="38" y="32"/>
                      <a:pt x="35" y="25"/>
                      <a:pt x="35" y="24"/>
                    </a:cubicBezTo>
                    <a:cubicBezTo>
                      <a:pt x="39" y="21"/>
                      <a:pt x="37" y="20"/>
                      <a:pt x="36" y="20"/>
                    </a:cubicBezTo>
                    <a:cubicBezTo>
                      <a:pt x="36" y="20"/>
                      <a:pt x="30" y="17"/>
                      <a:pt x="29" y="15"/>
                    </a:cubicBezTo>
                    <a:cubicBezTo>
                      <a:pt x="29" y="15"/>
                      <a:pt x="29" y="15"/>
                      <a:pt x="28" y="14"/>
                    </a:cubicBez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8" name="Freeform 151">
                <a:extLst>
                  <a:ext uri="{FF2B5EF4-FFF2-40B4-BE49-F238E27FC236}">
                    <a16:creationId xmlns:a16="http://schemas.microsoft.com/office/drawing/2014/main" id="{CA0B2B9E-2330-4B14-935F-F60CEDCAAE2E}"/>
                  </a:ext>
                </a:extLst>
              </p:cNvPr>
              <p:cNvSpPr>
                <a:spLocks/>
              </p:cNvSpPr>
              <p:nvPr/>
            </p:nvSpPr>
            <p:spPr bwMode="auto">
              <a:xfrm>
                <a:off x="8128535" y="1668465"/>
                <a:ext cx="9525" cy="22225"/>
              </a:xfrm>
              <a:custGeom>
                <a:avLst/>
                <a:gdLst>
                  <a:gd name="T0" fmla="*/ 1 w 3"/>
                  <a:gd name="T1" fmla="*/ 0 h 7"/>
                  <a:gd name="T2" fmla="*/ 0 w 3"/>
                  <a:gd name="T3" fmla="*/ 2 h 7"/>
                  <a:gd name="T4" fmla="*/ 2 w 3"/>
                  <a:gd name="T5" fmla="*/ 5 h 7"/>
                  <a:gd name="T6" fmla="*/ 3 w 3"/>
                  <a:gd name="T7" fmla="*/ 7 h 7"/>
                  <a:gd name="T8" fmla="*/ 1 w 3"/>
                  <a:gd name="T9" fmla="*/ 0 h 7"/>
                </a:gdLst>
                <a:ahLst/>
                <a:cxnLst>
                  <a:cxn ang="0">
                    <a:pos x="T0" y="T1"/>
                  </a:cxn>
                  <a:cxn ang="0">
                    <a:pos x="T2" y="T3"/>
                  </a:cxn>
                  <a:cxn ang="0">
                    <a:pos x="T4" y="T5"/>
                  </a:cxn>
                  <a:cxn ang="0">
                    <a:pos x="T6" y="T7"/>
                  </a:cxn>
                  <a:cxn ang="0">
                    <a:pos x="T8" y="T9"/>
                  </a:cxn>
                </a:cxnLst>
                <a:rect l="0" t="0" r="r" b="b"/>
                <a:pathLst>
                  <a:path w="3" h="7">
                    <a:moveTo>
                      <a:pt x="1" y="0"/>
                    </a:moveTo>
                    <a:cubicBezTo>
                      <a:pt x="0" y="0"/>
                      <a:pt x="0" y="1"/>
                      <a:pt x="0" y="2"/>
                    </a:cubicBezTo>
                    <a:cubicBezTo>
                      <a:pt x="0" y="3"/>
                      <a:pt x="0" y="4"/>
                      <a:pt x="2" y="5"/>
                    </a:cubicBezTo>
                    <a:cubicBezTo>
                      <a:pt x="2" y="6"/>
                      <a:pt x="3" y="7"/>
                      <a:pt x="3" y="7"/>
                    </a:cubicBezTo>
                    <a:cubicBezTo>
                      <a:pt x="3" y="6"/>
                      <a:pt x="0" y="2"/>
                      <a:pt x="1" y="0"/>
                    </a:cubicBezTo>
                    <a:close/>
                  </a:path>
                </a:pathLst>
              </a:custGeom>
              <a:solidFill>
                <a:srgbClr val="B897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09" name="Freeform 152">
                <a:extLst>
                  <a:ext uri="{FF2B5EF4-FFF2-40B4-BE49-F238E27FC236}">
                    <a16:creationId xmlns:a16="http://schemas.microsoft.com/office/drawing/2014/main" id="{75AE9BE2-3FAB-427E-A1D9-DD26B407C7B9}"/>
                  </a:ext>
                </a:extLst>
              </p:cNvPr>
              <p:cNvSpPr>
                <a:spLocks/>
              </p:cNvSpPr>
              <p:nvPr/>
            </p:nvSpPr>
            <p:spPr bwMode="auto">
              <a:xfrm>
                <a:off x="8065035" y="1598615"/>
                <a:ext cx="106362" cy="122237"/>
              </a:xfrm>
              <a:custGeom>
                <a:avLst/>
                <a:gdLst>
                  <a:gd name="T0" fmla="*/ 33 w 35"/>
                  <a:gd name="T1" fmla="*/ 12 h 40"/>
                  <a:gd name="T2" fmla="*/ 28 w 35"/>
                  <a:gd name="T3" fmla="*/ 9 h 40"/>
                  <a:gd name="T4" fmla="*/ 32 w 35"/>
                  <a:gd name="T5" fmla="*/ 13 h 40"/>
                  <a:gd name="T6" fmla="*/ 26 w 35"/>
                  <a:gd name="T7" fmla="*/ 22 h 40"/>
                  <a:gd name="T8" fmla="*/ 22 w 35"/>
                  <a:gd name="T9" fmla="*/ 23 h 40"/>
                  <a:gd name="T10" fmla="*/ 21 w 35"/>
                  <a:gd name="T11" fmla="*/ 25 h 40"/>
                  <a:gd name="T12" fmla="*/ 23 w 35"/>
                  <a:gd name="T13" fmla="*/ 28 h 40"/>
                  <a:gd name="T14" fmla="*/ 24 w 35"/>
                  <a:gd name="T15" fmla="*/ 30 h 40"/>
                  <a:gd name="T16" fmla="*/ 25 w 35"/>
                  <a:gd name="T17" fmla="*/ 40 h 40"/>
                  <a:gd name="T18" fmla="*/ 11 w 35"/>
                  <a:gd name="T19" fmla="*/ 35 h 40"/>
                  <a:gd name="T20" fmla="*/ 9 w 35"/>
                  <a:gd name="T21" fmla="*/ 9 h 40"/>
                  <a:gd name="T22" fmla="*/ 35 w 35"/>
                  <a:gd name="T23" fmla="*/ 10 h 40"/>
                  <a:gd name="T24" fmla="*/ 33 w 35"/>
                  <a:gd name="T25"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40">
                    <a:moveTo>
                      <a:pt x="33" y="12"/>
                    </a:moveTo>
                    <a:cubicBezTo>
                      <a:pt x="33" y="12"/>
                      <a:pt x="28" y="9"/>
                      <a:pt x="28" y="9"/>
                    </a:cubicBezTo>
                    <a:cubicBezTo>
                      <a:pt x="28" y="10"/>
                      <a:pt x="33" y="13"/>
                      <a:pt x="32" y="13"/>
                    </a:cubicBezTo>
                    <a:cubicBezTo>
                      <a:pt x="30" y="15"/>
                      <a:pt x="21" y="15"/>
                      <a:pt x="26" y="22"/>
                    </a:cubicBezTo>
                    <a:cubicBezTo>
                      <a:pt x="27" y="23"/>
                      <a:pt x="24" y="23"/>
                      <a:pt x="22" y="23"/>
                    </a:cubicBezTo>
                    <a:cubicBezTo>
                      <a:pt x="21" y="23"/>
                      <a:pt x="21" y="24"/>
                      <a:pt x="21" y="25"/>
                    </a:cubicBezTo>
                    <a:cubicBezTo>
                      <a:pt x="21" y="26"/>
                      <a:pt x="21" y="27"/>
                      <a:pt x="23" y="28"/>
                    </a:cubicBezTo>
                    <a:cubicBezTo>
                      <a:pt x="23" y="29"/>
                      <a:pt x="24" y="30"/>
                      <a:pt x="24" y="30"/>
                    </a:cubicBezTo>
                    <a:cubicBezTo>
                      <a:pt x="26" y="31"/>
                      <a:pt x="28" y="37"/>
                      <a:pt x="25" y="40"/>
                    </a:cubicBezTo>
                    <a:cubicBezTo>
                      <a:pt x="25" y="40"/>
                      <a:pt x="16" y="38"/>
                      <a:pt x="11" y="35"/>
                    </a:cubicBezTo>
                    <a:cubicBezTo>
                      <a:pt x="5" y="29"/>
                      <a:pt x="0" y="19"/>
                      <a:pt x="9" y="9"/>
                    </a:cubicBezTo>
                    <a:cubicBezTo>
                      <a:pt x="17" y="0"/>
                      <a:pt x="31" y="1"/>
                      <a:pt x="35" y="10"/>
                    </a:cubicBezTo>
                    <a:lnTo>
                      <a:pt x="33" y="12"/>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0" name="Freeform 153">
                <a:extLst>
                  <a:ext uri="{FF2B5EF4-FFF2-40B4-BE49-F238E27FC236}">
                    <a16:creationId xmlns:a16="http://schemas.microsoft.com/office/drawing/2014/main" id="{F464A318-E6A8-451E-942A-C403770824B6}"/>
                  </a:ext>
                </a:extLst>
              </p:cNvPr>
              <p:cNvSpPr>
                <a:spLocks/>
              </p:cNvSpPr>
              <p:nvPr/>
            </p:nvSpPr>
            <p:spPr bwMode="auto">
              <a:xfrm>
                <a:off x="8158698" y="1651002"/>
                <a:ext cx="9525" cy="9525"/>
              </a:xfrm>
              <a:custGeom>
                <a:avLst/>
                <a:gdLst>
                  <a:gd name="T0" fmla="*/ 2 w 3"/>
                  <a:gd name="T1" fmla="*/ 2 h 3"/>
                  <a:gd name="T2" fmla="*/ 3 w 3"/>
                  <a:gd name="T3" fmla="*/ 2 h 3"/>
                  <a:gd name="T4" fmla="*/ 3 w 3"/>
                  <a:gd name="T5" fmla="*/ 1 h 3"/>
                  <a:gd name="T6" fmla="*/ 1 w 3"/>
                  <a:gd name="T7" fmla="*/ 0 h 3"/>
                  <a:gd name="T8" fmla="*/ 1 w 3"/>
                  <a:gd name="T9" fmla="*/ 2 h 3"/>
                  <a:gd name="T10" fmla="*/ 1 w 3"/>
                  <a:gd name="T11" fmla="*/ 3 h 3"/>
                  <a:gd name="T12" fmla="*/ 2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2" y="2"/>
                    </a:moveTo>
                    <a:cubicBezTo>
                      <a:pt x="3" y="2"/>
                      <a:pt x="3" y="2"/>
                      <a:pt x="3" y="2"/>
                    </a:cubicBezTo>
                    <a:cubicBezTo>
                      <a:pt x="3" y="1"/>
                      <a:pt x="3" y="1"/>
                      <a:pt x="3" y="1"/>
                    </a:cubicBezTo>
                    <a:cubicBezTo>
                      <a:pt x="3" y="1"/>
                      <a:pt x="2" y="0"/>
                      <a:pt x="1" y="0"/>
                    </a:cubicBezTo>
                    <a:cubicBezTo>
                      <a:pt x="1" y="1"/>
                      <a:pt x="0" y="1"/>
                      <a:pt x="1" y="2"/>
                    </a:cubicBezTo>
                    <a:cubicBezTo>
                      <a:pt x="1" y="3"/>
                      <a:pt x="1" y="3"/>
                      <a:pt x="1" y="3"/>
                    </a:cubicBezTo>
                    <a:cubicBezTo>
                      <a:pt x="1" y="2"/>
                      <a:pt x="2" y="2"/>
                      <a:pt x="2" y="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1" name="Freeform 154">
                <a:extLst>
                  <a:ext uri="{FF2B5EF4-FFF2-40B4-BE49-F238E27FC236}">
                    <a16:creationId xmlns:a16="http://schemas.microsoft.com/office/drawing/2014/main" id="{9CC9FEE0-EE4D-4C97-8E44-3C77C4136E47}"/>
                  </a:ext>
                </a:extLst>
              </p:cNvPr>
              <p:cNvSpPr>
                <a:spLocks/>
              </p:cNvSpPr>
              <p:nvPr/>
            </p:nvSpPr>
            <p:spPr bwMode="auto">
              <a:xfrm>
                <a:off x="8180923" y="1681165"/>
                <a:ext cx="14287" cy="3175"/>
              </a:xfrm>
              <a:custGeom>
                <a:avLst/>
                <a:gdLst>
                  <a:gd name="T0" fmla="*/ 0 w 5"/>
                  <a:gd name="T1" fmla="*/ 1 h 1"/>
                  <a:gd name="T2" fmla="*/ 2 w 5"/>
                  <a:gd name="T3" fmla="*/ 1 h 1"/>
                  <a:gd name="T4" fmla="*/ 5 w 5"/>
                  <a:gd name="T5" fmla="*/ 0 h 1"/>
                  <a:gd name="T6" fmla="*/ 5 w 5"/>
                  <a:gd name="T7" fmla="*/ 0 h 1"/>
                  <a:gd name="T8" fmla="*/ 5 w 5"/>
                  <a:gd name="T9" fmla="*/ 0 h 1"/>
                  <a:gd name="T10" fmla="*/ 5 w 5"/>
                  <a:gd name="T11" fmla="*/ 0 h 1"/>
                  <a:gd name="T12" fmla="*/ 2 w 5"/>
                  <a:gd name="T13" fmla="*/ 1 h 1"/>
                  <a:gd name="T14" fmla="*/ 0 w 5"/>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
                    <a:moveTo>
                      <a:pt x="0" y="1"/>
                    </a:moveTo>
                    <a:cubicBezTo>
                      <a:pt x="0" y="1"/>
                      <a:pt x="1" y="1"/>
                      <a:pt x="2" y="1"/>
                    </a:cubicBezTo>
                    <a:cubicBezTo>
                      <a:pt x="4" y="0"/>
                      <a:pt x="5" y="0"/>
                      <a:pt x="5" y="0"/>
                    </a:cubicBezTo>
                    <a:cubicBezTo>
                      <a:pt x="5" y="0"/>
                      <a:pt x="5" y="0"/>
                      <a:pt x="5" y="0"/>
                    </a:cubicBezTo>
                    <a:cubicBezTo>
                      <a:pt x="5" y="0"/>
                      <a:pt x="5" y="0"/>
                      <a:pt x="5" y="0"/>
                    </a:cubicBezTo>
                    <a:cubicBezTo>
                      <a:pt x="5" y="0"/>
                      <a:pt x="5" y="0"/>
                      <a:pt x="5" y="0"/>
                    </a:cubicBezTo>
                    <a:cubicBezTo>
                      <a:pt x="5" y="0"/>
                      <a:pt x="4" y="1"/>
                      <a:pt x="2" y="1"/>
                    </a:cubicBezTo>
                    <a:cubicBezTo>
                      <a:pt x="1" y="1"/>
                      <a:pt x="0" y="1"/>
                      <a:pt x="0" y="1"/>
                    </a:cubicBezTo>
                    <a:close/>
                  </a:path>
                </a:pathLst>
              </a:custGeom>
              <a:solidFill>
                <a:srgbClr val="8A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2" name="Freeform 155">
                <a:extLst>
                  <a:ext uri="{FF2B5EF4-FFF2-40B4-BE49-F238E27FC236}">
                    <a16:creationId xmlns:a16="http://schemas.microsoft.com/office/drawing/2014/main" id="{E22B6699-C00F-4768-93A9-8589ACAD1EF2}"/>
                  </a:ext>
                </a:extLst>
              </p:cNvPr>
              <p:cNvSpPr>
                <a:spLocks/>
              </p:cNvSpPr>
              <p:nvPr/>
            </p:nvSpPr>
            <p:spPr bwMode="auto">
              <a:xfrm>
                <a:off x="8180923" y="1681165"/>
                <a:ext cx="14287" cy="3175"/>
              </a:xfrm>
              <a:custGeom>
                <a:avLst/>
                <a:gdLst>
                  <a:gd name="T0" fmla="*/ 0 w 5"/>
                  <a:gd name="T1" fmla="*/ 1 h 1"/>
                  <a:gd name="T2" fmla="*/ 2 w 5"/>
                  <a:gd name="T3" fmla="*/ 1 h 1"/>
                  <a:gd name="T4" fmla="*/ 5 w 5"/>
                  <a:gd name="T5" fmla="*/ 0 h 1"/>
                  <a:gd name="T6" fmla="*/ 5 w 5"/>
                  <a:gd name="T7" fmla="*/ 0 h 1"/>
                  <a:gd name="T8" fmla="*/ 5 w 5"/>
                  <a:gd name="T9" fmla="*/ 1 h 1"/>
                  <a:gd name="T10" fmla="*/ 5 w 5"/>
                  <a:gd name="T11" fmla="*/ 1 h 1"/>
                  <a:gd name="T12" fmla="*/ 2 w 5"/>
                  <a:gd name="T13" fmla="*/ 1 h 1"/>
                  <a:gd name="T14" fmla="*/ 0 w 5"/>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
                    <a:moveTo>
                      <a:pt x="0" y="1"/>
                    </a:moveTo>
                    <a:cubicBezTo>
                      <a:pt x="0" y="1"/>
                      <a:pt x="1" y="1"/>
                      <a:pt x="2" y="1"/>
                    </a:cubicBezTo>
                    <a:cubicBezTo>
                      <a:pt x="4" y="1"/>
                      <a:pt x="5" y="0"/>
                      <a:pt x="5" y="0"/>
                    </a:cubicBezTo>
                    <a:cubicBezTo>
                      <a:pt x="5" y="0"/>
                      <a:pt x="5" y="0"/>
                      <a:pt x="5" y="0"/>
                    </a:cubicBezTo>
                    <a:cubicBezTo>
                      <a:pt x="5" y="1"/>
                      <a:pt x="5" y="1"/>
                      <a:pt x="5" y="1"/>
                    </a:cubicBezTo>
                    <a:cubicBezTo>
                      <a:pt x="5" y="1"/>
                      <a:pt x="5" y="1"/>
                      <a:pt x="5" y="1"/>
                    </a:cubicBezTo>
                    <a:cubicBezTo>
                      <a:pt x="5" y="1"/>
                      <a:pt x="4" y="1"/>
                      <a:pt x="2" y="1"/>
                    </a:cubicBezTo>
                    <a:cubicBezTo>
                      <a:pt x="1" y="1"/>
                      <a:pt x="0" y="1"/>
                      <a:pt x="0" y="1"/>
                    </a:cubicBezTo>
                    <a:close/>
                  </a:path>
                </a:pathLst>
              </a:custGeom>
              <a:solidFill>
                <a:srgbClr val="8A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3" name="Freeform 375">
                <a:extLst>
                  <a:ext uri="{FF2B5EF4-FFF2-40B4-BE49-F238E27FC236}">
                    <a16:creationId xmlns:a16="http://schemas.microsoft.com/office/drawing/2014/main" id="{A964BB87-3055-46E9-806E-27DE7FFC03A3}"/>
                  </a:ext>
                </a:extLst>
              </p:cNvPr>
              <p:cNvSpPr>
                <a:spLocks/>
              </p:cNvSpPr>
              <p:nvPr/>
            </p:nvSpPr>
            <p:spPr bwMode="auto">
              <a:xfrm>
                <a:off x="8077735" y="2451103"/>
                <a:ext cx="39687" cy="20638"/>
              </a:xfrm>
              <a:custGeom>
                <a:avLst/>
                <a:gdLst>
                  <a:gd name="T0" fmla="*/ 0 w 13"/>
                  <a:gd name="T1" fmla="*/ 0 h 7"/>
                  <a:gd name="T2" fmla="*/ 3 w 13"/>
                  <a:gd name="T3" fmla="*/ 7 h 7"/>
                  <a:gd name="T4" fmla="*/ 9 w 13"/>
                  <a:gd name="T5" fmla="*/ 7 h 7"/>
                  <a:gd name="T6" fmla="*/ 13 w 13"/>
                  <a:gd name="T7" fmla="*/ 4 h 7"/>
                </a:gdLst>
                <a:ahLst/>
                <a:cxnLst>
                  <a:cxn ang="0">
                    <a:pos x="T0" y="T1"/>
                  </a:cxn>
                  <a:cxn ang="0">
                    <a:pos x="T2" y="T3"/>
                  </a:cxn>
                  <a:cxn ang="0">
                    <a:pos x="T4" y="T5"/>
                  </a:cxn>
                  <a:cxn ang="0">
                    <a:pos x="T6" y="T7"/>
                  </a:cxn>
                </a:cxnLst>
                <a:rect l="0" t="0" r="r" b="b"/>
                <a:pathLst>
                  <a:path w="13" h="7">
                    <a:moveTo>
                      <a:pt x="0" y="0"/>
                    </a:moveTo>
                    <a:cubicBezTo>
                      <a:pt x="3" y="3"/>
                      <a:pt x="2" y="4"/>
                      <a:pt x="3" y="7"/>
                    </a:cubicBezTo>
                    <a:cubicBezTo>
                      <a:pt x="9" y="7"/>
                      <a:pt x="9" y="7"/>
                      <a:pt x="9" y="7"/>
                    </a:cubicBezTo>
                    <a:cubicBezTo>
                      <a:pt x="8" y="5"/>
                      <a:pt x="9" y="3"/>
                      <a:pt x="13" y="4"/>
                    </a:cubicBezTo>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4" name="Freeform 376">
                <a:extLst>
                  <a:ext uri="{FF2B5EF4-FFF2-40B4-BE49-F238E27FC236}">
                    <a16:creationId xmlns:a16="http://schemas.microsoft.com/office/drawing/2014/main" id="{ED9A57C0-F818-43E0-AF1E-8ED314A7CA97}"/>
                  </a:ext>
                </a:extLst>
              </p:cNvPr>
              <p:cNvSpPr>
                <a:spLocks/>
              </p:cNvSpPr>
              <p:nvPr/>
            </p:nvSpPr>
            <p:spPr bwMode="auto">
              <a:xfrm>
                <a:off x="8077735" y="2427290"/>
                <a:ext cx="120650" cy="44450"/>
              </a:xfrm>
              <a:custGeom>
                <a:avLst/>
                <a:gdLst>
                  <a:gd name="T0" fmla="*/ 1 w 40"/>
                  <a:gd name="T1" fmla="*/ 0 h 15"/>
                  <a:gd name="T2" fmla="*/ 0 w 40"/>
                  <a:gd name="T3" fmla="*/ 7 h 15"/>
                  <a:gd name="T4" fmla="*/ 3 w 40"/>
                  <a:gd name="T5" fmla="*/ 10 h 15"/>
                  <a:gd name="T6" fmla="*/ 18 w 40"/>
                  <a:gd name="T7" fmla="*/ 14 h 15"/>
                  <a:gd name="T8" fmla="*/ 28 w 40"/>
                  <a:gd name="T9" fmla="*/ 15 h 15"/>
                  <a:gd name="T10" fmla="*/ 36 w 40"/>
                  <a:gd name="T11" fmla="*/ 15 h 15"/>
                  <a:gd name="T12" fmla="*/ 38 w 40"/>
                  <a:gd name="T13" fmla="*/ 12 h 15"/>
                  <a:gd name="T14" fmla="*/ 20 w 40"/>
                  <a:gd name="T15" fmla="*/ 6 h 15"/>
                  <a:gd name="T16" fmla="*/ 1 w 40"/>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5">
                    <a:moveTo>
                      <a:pt x="1" y="0"/>
                    </a:moveTo>
                    <a:cubicBezTo>
                      <a:pt x="0" y="7"/>
                      <a:pt x="0" y="7"/>
                      <a:pt x="0" y="7"/>
                    </a:cubicBezTo>
                    <a:cubicBezTo>
                      <a:pt x="0" y="8"/>
                      <a:pt x="1" y="9"/>
                      <a:pt x="3" y="10"/>
                    </a:cubicBezTo>
                    <a:cubicBezTo>
                      <a:pt x="18" y="14"/>
                      <a:pt x="18" y="14"/>
                      <a:pt x="18" y="14"/>
                    </a:cubicBezTo>
                    <a:cubicBezTo>
                      <a:pt x="21" y="15"/>
                      <a:pt x="24" y="15"/>
                      <a:pt x="28" y="15"/>
                    </a:cubicBezTo>
                    <a:cubicBezTo>
                      <a:pt x="36" y="15"/>
                      <a:pt x="36" y="15"/>
                      <a:pt x="36" y="15"/>
                    </a:cubicBezTo>
                    <a:cubicBezTo>
                      <a:pt x="40" y="15"/>
                      <a:pt x="39" y="12"/>
                      <a:pt x="38" y="12"/>
                    </a:cubicBezTo>
                    <a:cubicBezTo>
                      <a:pt x="35" y="11"/>
                      <a:pt x="27" y="9"/>
                      <a:pt x="20" y="6"/>
                    </a:cubicBezTo>
                    <a:cubicBezTo>
                      <a:pt x="15" y="3"/>
                      <a:pt x="1" y="0"/>
                      <a:pt x="1"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5" name="Freeform 377">
                <a:extLst>
                  <a:ext uri="{FF2B5EF4-FFF2-40B4-BE49-F238E27FC236}">
                    <a16:creationId xmlns:a16="http://schemas.microsoft.com/office/drawing/2014/main" id="{F6050A9E-52A3-4FC7-936B-420789D1676B}"/>
                  </a:ext>
                </a:extLst>
              </p:cNvPr>
              <p:cNvSpPr>
                <a:spLocks/>
              </p:cNvSpPr>
              <p:nvPr/>
            </p:nvSpPr>
            <p:spPr bwMode="auto">
              <a:xfrm>
                <a:off x="8080910" y="2411415"/>
                <a:ext cx="77787" cy="42863"/>
              </a:xfrm>
              <a:custGeom>
                <a:avLst/>
                <a:gdLst>
                  <a:gd name="T0" fmla="*/ 1 w 26"/>
                  <a:gd name="T1" fmla="*/ 0 h 14"/>
                  <a:gd name="T2" fmla="*/ 0 w 26"/>
                  <a:gd name="T3" fmla="*/ 5 h 14"/>
                  <a:gd name="T4" fmla="*/ 22 w 26"/>
                  <a:gd name="T5" fmla="*/ 14 h 14"/>
                  <a:gd name="T6" fmla="*/ 25 w 26"/>
                  <a:gd name="T7" fmla="*/ 13 h 14"/>
                  <a:gd name="T8" fmla="*/ 10 w 26"/>
                  <a:gd name="T9" fmla="*/ 2 h 14"/>
                  <a:gd name="T10" fmla="*/ 1 w 26"/>
                  <a:gd name="T11" fmla="*/ 0 h 14"/>
                </a:gdLst>
                <a:ahLst/>
                <a:cxnLst>
                  <a:cxn ang="0">
                    <a:pos x="T0" y="T1"/>
                  </a:cxn>
                  <a:cxn ang="0">
                    <a:pos x="T2" y="T3"/>
                  </a:cxn>
                  <a:cxn ang="0">
                    <a:pos x="T4" y="T5"/>
                  </a:cxn>
                  <a:cxn ang="0">
                    <a:pos x="T6" y="T7"/>
                  </a:cxn>
                  <a:cxn ang="0">
                    <a:pos x="T8" y="T9"/>
                  </a:cxn>
                  <a:cxn ang="0">
                    <a:pos x="T10" y="T11"/>
                  </a:cxn>
                </a:cxnLst>
                <a:rect l="0" t="0" r="r" b="b"/>
                <a:pathLst>
                  <a:path w="26" h="14">
                    <a:moveTo>
                      <a:pt x="1" y="0"/>
                    </a:moveTo>
                    <a:cubicBezTo>
                      <a:pt x="2" y="2"/>
                      <a:pt x="0" y="4"/>
                      <a:pt x="0" y="5"/>
                    </a:cubicBezTo>
                    <a:cubicBezTo>
                      <a:pt x="0" y="7"/>
                      <a:pt x="22" y="14"/>
                      <a:pt x="22" y="14"/>
                    </a:cubicBezTo>
                    <a:cubicBezTo>
                      <a:pt x="23" y="14"/>
                      <a:pt x="26" y="14"/>
                      <a:pt x="25" y="13"/>
                    </a:cubicBezTo>
                    <a:cubicBezTo>
                      <a:pt x="20" y="11"/>
                      <a:pt x="10" y="4"/>
                      <a:pt x="10" y="2"/>
                    </a:cubicBezTo>
                    <a:lnTo>
                      <a:pt x="1" y="0"/>
                    </a:lnTo>
                    <a:close/>
                  </a:path>
                </a:pathLst>
              </a:custGeom>
              <a:solidFill>
                <a:srgbClr val="BB9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6" name="Freeform 378">
                <a:extLst>
                  <a:ext uri="{FF2B5EF4-FFF2-40B4-BE49-F238E27FC236}">
                    <a16:creationId xmlns:a16="http://schemas.microsoft.com/office/drawing/2014/main" id="{2B17D14A-D439-4256-9C79-7F9925DAE528}"/>
                  </a:ext>
                </a:extLst>
              </p:cNvPr>
              <p:cNvSpPr>
                <a:spLocks/>
              </p:cNvSpPr>
              <p:nvPr/>
            </p:nvSpPr>
            <p:spPr bwMode="auto">
              <a:xfrm>
                <a:off x="7988835" y="1882778"/>
                <a:ext cx="55562" cy="55563"/>
              </a:xfrm>
              <a:custGeom>
                <a:avLst/>
                <a:gdLst>
                  <a:gd name="T0" fmla="*/ 13 w 18"/>
                  <a:gd name="T1" fmla="*/ 2 h 18"/>
                  <a:gd name="T2" fmla="*/ 16 w 18"/>
                  <a:gd name="T3" fmla="*/ 13 h 18"/>
                  <a:gd name="T4" fmla="*/ 6 w 18"/>
                  <a:gd name="T5" fmla="*/ 16 h 18"/>
                  <a:gd name="T6" fmla="*/ 2 w 18"/>
                  <a:gd name="T7" fmla="*/ 6 h 18"/>
                  <a:gd name="T8" fmla="*/ 13 w 18"/>
                  <a:gd name="T9" fmla="*/ 2 h 18"/>
                </a:gdLst>
                <a:ahLst/>
                <a:cxnLst>
                  <a:cxn ang="0">
                    <a:pos x="T0" y="T1"/>
                  </a:cxn>
                  <a:cxn ang="0">
                    <a:pos x="T2" y="T3"/>
                  </a:cxn>
                  <a:cxn ang="0">
                    <a:pos x="T4" y="T5"/>
                  </a:cxn>
                  <a:cxn ang="0">
                    <a:pos x="T6" y="T7"/>
                  </a:cxn>
                  <a:cxn ang="0">
                    <a:pos x="T8" y="T9"/>
                  </a:cxn>
                </a:cxnLst>
                <a:rect l="0" t="0" r="r" b="b"/>
                <a:pathLst>
                  <a:path w="18" h="18">
                    <a:moveTo>
                      <a:pt x="13" y="2"/>
                    </a:moveTo>
                    <a:cubicBezTo>
                      <a:pt x="17" y="4"/>
                      <a:pt x="18" y="9"/>
                      <a:pt x="16" y="13"/>
                    </a:cubicBezTo>
                    <a:cubicBezTo>
                      <a:pt x="14" y="17"/>
                      <a:pt x="10" y="18"/>
                      <a:pt x="6" y="16"/>
                    </a:cubicBezTo>
                    <a:cubicBezTo>
                      <a:pt x="2" y="14"/>
                      <a:pt x="0" y="10"/>
                      <a:pt x="2" y="6"/>
                    </a:cubicBezTo>
                    <a:cubicBezTo>
                      <a:pt x="4" y="2"/>
                      <a:pt x="9" y="0"/>
                      <a:pt x="13" y="2"/>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7" name="Freeform 379">
                <a:extLst>
                  <a:ext uri="{FF2B5EF4-FFF2-40B4-BE49-F238E27FC236}">
                    <a16:creationId xmlns:a16="http://schemas.microsoft.com/office/drawing/2014/main" id="{E51ABC29-C07F-4DEC-AF82-DF9A9BDDAE6D}"/>
                  </a:ext>
                </a:extLst>
              </p:cNvPr>
              <p:cNvSpPr>
                <a:spLocks/>
              </p:cNvSpPr>
              <p:nvPr/>
            </p:nvSpPr>
            <p:spPr bwMode="auto">
              <a:xfrm>
                <a:off x="8041222" y="1751015"/>
                <a:ext cx="76200" cy="74613"/>
              </a:xfrm>
              <a:custGeom>
                <a:avLst/>
                <a:gdLst>
                  <a:gd name="T0" fmla="*/ 22 w 25"/>
                  <a:gd name="T1" fmla="*/ 17 h 25"/>
                  <a:gd name="T2" fmla="*/ 8 w 25"/>
                  <a:gd name="T3" fmla="*/ 22 h 25"/>
                  <a:gd name="T4" fmla="*/ 3 w 25"/>
                  <a:gd name="T5" fmla="*/ 7 h 25"/>
                  <a:gd name="T6" fmla="*/ 18 w 25"/>
                  <a:gd name="T7" fmla="*/ 2 h 25"/>
                  <a:gd name="T8" fmla="*/ 22 w 25"/>
                  <a:gd name="T9" fmla="*/ 17 h 25"/>
                </a:gdLst>
                <a:ahLst/>
                <a:cxnLst>
                  <a:cxn ang="0">
                    <a:pos x="T0" y="T1"/>
                  </a:cxn>
                  <a:cxn ang="0">
                    <a:pos x="T2" y="T3"/>
                  </a:cxn>
                  <a:cxn ang="0">
                    <a:pos x="T4" y="T5"/>
                  </a:cxn>
                  <a:cxn ang="0">
                    <a:pos x="T6" y="T7"/>
                  </a:cxn>
                  <a:cxn ang="0">
                    <a:pos x="T8" y="T9"/>
                  </a:cxn>
                </a:cxnLst>
                <a:rect l="0" t="0" r="r" b="b"/>
                <a:pathLst>
                  <a:path w="25" h="25">
                    <a:moveTo>
                      <a:pt x="22" y="17"/>
                    </a:moveTo>
                    <a:cubicBezTo>
                      <a:pt x="20" y="23"/>
                      <a:pt x="13" y="25"/>
                      <a:pt x="8" y="22"/>
                    </a:cubicBezTo>
                    <a:cubicBezTo>
                      <a:pt x="2" y="19"/>
                      <a:pt x="0" y="13"/>
                      <a:pt x="3" y="7"/>
                    </a:cubicBezTo>
                    <a:cubicBezTo>
                      <a:pt x="6" y="2"/>
                      <a:pt x="12" y="0"/>
                      <a:pt x="18" y="2"/>
                    </a:cubicBezTo>
                    <a:cubicBezTo>
                      <a:pt x="23" y="5"/>
                      <a:pt x="25" y="12"/>
                      <a:pt x="22" y="17"/>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8" name="Freeform 380">
                <a:extLst>
                  <a:ext uri="{FF2B5EF4-FFF2-40B4-BE49-F238E27FC236}">
                    <a16:creationId xmlns:a16="http://schemas.microsoft.com/office/drawing/2014/main" id="{B2BCC53D-1A8C-4360-BF30-51828291B790}"/>
                  </a:ext>
                </a:extLst>
              </p:cNvPr>
              <p:cNvSpPr>
                <a:spLocks/>
              </p:cNvSpPr>
              <p:nvPr/>
            </p:nvSpPr>
            <p:spPr bwMode="auto">
              <a:xfrm>
                <a:off x="7995185" y="1771653"/>
                <a:ext cx="115887" cy="150813"/>
              </a:xfrm>
              <a:custGeom>
                <a:avLst/>
                <a:gdLst>
                  <a:gd name="T0" fmla="*/ 35 w 73"/>
                  <a:gd name="T1" fmla="*/ 0 h 95"/>
                  <a:gd name="T2" fmla="*/ 0 w 73"/>
                  <a:gd name="T3" fmla="*/ 82 h 95"/>
                  <a:gd name="T4" fmla="*/ 27 w 73"/>
                  <a:gd name="T5" fmla="*/ 95 h 95"/>
                  <a:gd name="T6" fmla="*/ 73 w 73"/>
                  <a:gd name="T7" fmla="*/ 19 h 95"/>
                  <a:gd name="T8" fmla="*/ 35 w 73"/>
                  <a:gd name="T9" fmla="*/ 0 h 95"/>
                </a:gdLst>
                <a:ahLst/>
                <a:cxnLst>
                  <a:cxn ang="0">
                    <a:pos x="T0" y="T1"/>
                  </a:cxn>
                  <a:cxn ang="0">
                    <a:pos x="T2" y="T3"/>
                  </a:cxn>
                  <a:cxn ang="0">
                    <a:pos x="T4" y="T5"/>
                  </a:cxn>
                  <a:cxn ang="0">
                    <a:pos x="T6" y="T7"/>
                  </a:cxn>
                  <a:cxn ang="0">
                    <a:pos x="T8" y="T9"/>
                  </a:cxn>
                </a:cxnLst>
                <a:rect l="0" t="0" r="r" b="b"/>
                <a:pathLst>
                  <a:path w="73" h="95">
                    <a:moveTo>
                      <a:pt x="35" y="0"/>
                    </a:moveTo>
                    <a:lnTo>
                      <a:pt x="0" y="82"/>
                    </a:lnTo>
                    <a:lnTo>
                      <a:pt x="27" y="95"/>
                    </a:lnTo>
                    <a:lnTo>
                      <a:pt x="73" y="19"/>
                    </a:lnTo>
                    <a:lnTo>
                      <a:pt x="35" y="0"/>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19" name="Freeform 381">
                <a:extLst>
                  <a:ext uri="{FF2B5EF4-FFF2-40B4-BE49-F238E27FC236}">
                    <a16:creationId xmlns:a16="http://schemas.microsoft.com/office/drawing/2014/main" id="{C1EAD895-6F49-4B9E-A1F2-24376322B264}"/>
                  </a:ext>
                </a:extLst>
              </p:cNvPr>
              <p:cNvSpPr>
                <a:spLocks/>
              </p:cNvSpPr>
              <p:nvPr/>
            </p:nvSpPr>
            <p:spPr bwMode="auto">
              <a:xfrm>
                <a:off x="8022172" y="2016128"/>
                <a:ext cx="39687" cy="20638"/>
              </a:xfrm>
              <a:custGeom>
                <a:avLst/>
                <a:gdLst>
                  <a:gd name="T0" fmla="*/ 25 w 25"/>
                  <a:gd name="T1" fmla="*/ 8 h 13"/>
                  <a:gd name="T2" fmla="*/ 2 w 25"/>
                  <a:gd name="T3" fmla="*/ 13 h 13"/>
                  <a:gd name="T4" fmla="*/ 0 w 25"/>
                  <a:gd name="T5" fmla="*/ 6 h 13"/>
                  <a:gd name="T6" fmla="*/ 25 w 25"/>
                  <a:gd name="T7" fmla="*/ 0 h 13"/>
                  <a:gd name="T8" fmla="*/ 25 w 25"/>
                  <a:gd name="T9" fmla="*/ 8 h 13"/>
                </a:gdLst>
                <a:ahLst/>
                <a:cxnLst>
                  <a:cxn ang="0">
                    <a:pos x="T0" y="T1"/>
                  </a:cxn>
                  <a:cxn ang="0">
                    <a:pos x="T2" y="T3"/>
                  </a:cxn>
                  <a:cxn ang="0">
                    <a:pos x="T4" y="T5"/>
                  </a:cxn>
                  <a:cxn ang="0">
                    <a:pos x="T6" y="T7"/>
                  </a:cxn>
                  <a:cxn ang="0">
                    <a:pos x="T8" y="T9"/>
                  </a:cxn>
                </a:cxnLst>
                <a:rect l="0" t="0" r="r" b="b"/>
                <a:pathLst>
                  <a:path w="25" h="13">
                    <a:moveTo>
                      <a:pt x="25" y="8"/>
                    </a:moveTo>
                    <a:lnTo>
                      <a:pt x="2" y="13"/>
                    </a:lnTo>
                    <a:lnTo>
                      <a:pt x="0" y="6"/>
                    </a:lnTo>
                    <a:lnTo>
                      <a:pt x="25" y="0"/>
                    </a:lnTo>
                    <a:lnTo>
                      <a:pt x="25" y="8"/>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0" name="Freeform 382">
                <a:extLst>
                  <a:ext uri="{FF2B5EF4-FFF2-40B4-BE49-F238E27FC236}">
                    <a16:creationId xmlns:a16="http://schemas.microsoft.com/office/drawing/2014/main" id="{FF497333-8170-4483-86EA-EB60595612AA}"/>
                  </a:ext>
                </a:extLst>
              </p:cNvPr>
              <p:cNvSpPr>
                <a:spLocks/>
              </p:cNvSpPr>
              <p:nvPr/>
            </p:nvSpPr>
            <p:spPr bwMode="auto">
              <a:xfrm>
                <a:off x="7988835" y="1882778"/>
                <a:ext cx="55562" cy="55563"/>
              </a:xfrm>
              <a:custGeom>
                <a:avLst/>
                <a:gdLst>
                  <a:gd name="T0" fmla="*/ 11 w 18"/>
                  <a:gd name="T1" fmla="*/ 17 h 18"/>
                  <a:gd name="T2" fmla="*/ 1 w 18"/>
                  <a:gd name="T3" fmla="*/ 11 h 18"/>
                  <a:gd name="T4" fmla="*/ 7 w 18"/>
                  <a:gd name="T5" fmla="*/ 1 h 18"/>
                  <a:gd name="T6" fmla="*/ 17 w 18"/>
                  <a:gd name="T7" fmla="*/ 7 h 18"/>
                  <a:gd name="T8" fmla="*/ 11 w 18"/>
                  <a:gd name="T9" fmla="*/ 17 h 18"/>
                </a:gdLst>
                <a:ahLst/>
                <a:cxnLst>
                  <a:cxn ang="0">
                    <a:pos x="T0" y="T1"/>
                  </a:cxn>
                  <a:cxn ang="0">
                    <a:pos x="T2" y="T3"/>
                  </a:cxn>
                  <a:cxn ang="0">
                    <a:pos x="T4" y="T5"/>
                  </a:cxn>
                  <a:cxn ang="0">
                    <a:pos x="T6" y="T7"/>
                  </a:cxn>
                  <a:cxn ang="0">
                    <a:pos x="T8" y="T9"/>
                  </a:cxn>
                </a:cxnLst>
                <a:rect l="0" t="0" r="r" b="b"/>
                <a:pathLst>
                  <a:path w="18" h="18">
                    <a:moveTo>
                      <a:pt x="11" y="17"/>
                    </a:moveTo>
                    <a:cubicBezTo>
                      <a:pt x="7" y="18"/>
                      <a:pt x="2" y="15"/>
                      <a:pt x="1" y="11"/>
                    </a:cubicBezTo>
                    <a:cubicBezTo>
                      <a:pt x="0" y="7"/>
                      <a:pt x="3" y="2"/>
                      <a:pt x="7" y="1"/>
                    </a:cubicBezTo>
                    <a:cubicBezTo>
                      <a:pt x="11" y="0"/>
                      <a:pt x="16" y="3"/>
                      <a:pt x="17" y="7"/>
                    </a:cubicBezTo>
                    <a:cubicBezTo>
                      <a:pt x="18" y="11"/>
                      <a:pt x="15" y="15"/>
                      <a:pt x="11" y="17"/>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1" name="Freeform 383">
                <a:extLst>
                  <a:ext uri="{FF2B5EF4-FFF2-40B4-BE49-F238E27FC236}">
                    <a16:creationId xmlns:a16="http://schemas.microsoft.com/office/drawing/2014/main" id="{1C12553C-93C0-4EC1-9574-3ADE3FE544F1}"/>
                  </a:ext>
                </a:extLst>
              </p:cNvPr>
              <p:cNvSpPr>
                <a:spLocks/>
              </p:cNvSpPr>
              <p:nvPr/>
            </p:nvSpPr>
            <p:spPr bwMode="auto">
              <a:xfrm>
                <a:off x="7992010" y="1905003"/>
                <a:ext cx="69850" cy="120650"/>
              </a:xfrm>
              <a:custGeom>
                <a:avLst/>
                <a:gdLst>
                  <a:gd name="T0" fmla="*/ 44 w 44"/>
                  <a:gd name="T1" fmla="*/ 70 h 76"/>
                  <a:gd name="T2" fmla="*/ 31 w 44"/>
                  <a:gd name="T3" fmla="*/ 0 h 76"/>
                  <a:gd name="T4" fmla="*/ 0 w 44"/>
                  <a:gd name="T5" fmla="*/ 7 h 76"/>
                  <a:gd name="T6" fmla="*/ 17 w 44"/>
                  <a:gd name="T7" fmla="*/ 76 h 76"/>
                  <a:gd name="T8" fmla="*/ 44 w 44"/>
                  <a:gd name="T9" fmla="*/ 70 h 76"/>
                </a:gdLst>
                <a:ahLst/>
                <a:cxnLst>
                  <a:cxn ang="0">
                    <a:pos x="T0" y="T1"/>
                  </a:cxn>
                  <a:cxn ang="0">
                    <a:pos x="T2" y="T3"/>
                  </a:cxn>
                  <a:cxn ang="0">
                    <a:pos x="T4" y="T5"/>
                  </a:cxn>
                  <a:cxn ang="0">
                    <a:pos x="T6" y="T7"/>
                  </a:cxn>
                  <a:cxn ang="0">
                    <a:pos x="T8" y="T9"/>
                  </a:cxn>
                </a:cxnLst>
                <a:rect l="0" t="0" r="r" b="b"/>
                <a:pathLst>
                  <a:path w="44" h="76">
                    <a:moveTo>
                      <a:pt x="44" y="70"/>
                    </a:moveTo>
                    <a:lnTo>
                      <a:pt x="31" y="0"/>
                    </a:lnTo>
                    <a:lnTo>
                      <a:pt x="0" y="7"/>
                    </a:lnTo>
                    <a:lnTo>
                      <a:pt x="17" y="76"/>
                    </a:lnTo>
                    <a:lnTo>
                      <a:pt x="44" y="70"/>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2" name="Freeform 384">
                <a:extLst>
                  <a:ext uri="{FF2B5EF4-FFF2-40B4-BE49-F238E27FC236}">
                    <a16:creationId xmlns:a16="http://schemas.microsoft.com/office/drawing/2014/main" id="{2C544125-3BC9-49E5-A160-4EF68B2E6196}"/>
                  </a:ext>
                </a:extLst>
              </p:cNvPr>
              <p:cNvSpPr>
                <a:spLocks/>
              </p:cNvSpPr>
              <p:nvPr/>
            </p:nvSpPr>
            <p:spPr bwMode="auto">
              <a:xfrm>
                <a:off x="8241247" y="1938340"/>
                <a:ext cx="50800" cy="120650"/>
              </a:xfrm>
              <a:custGeom>
                <a:avLst/>
                <a:gdLst>
                  <a:gd name="T0" fmla="*/ 16 w 17"/>
                  <a:gd name="T1" fmla="*/ 16 h 40"/>
                  <a:gd name="T2" fmla="*/ 13 w 17"/>
                  <a:gd name="T3" fmla="*/ 32 h 40"/>
                  <a:gd name="T4" fmla="*/ 10 w 17"/>
                  <a:gd name="T5" fmla="*/ 34 h 40"/>
                  <a:gd name="T6" fmla="*/ 6 w 17"/>
                  <a:gd name="T7" fmla="*/ 37 h 40"/>
                  <a:gd name="T8" fmla="*/ 4 w 17"/>
                  <a:gd name="T9" fmla="*/ 39 h 40"/>
                  <a:gd name="T10" fmla="*/ 4 w 17"/>
                  <a:gd name="T11" fmla="*/ 35 h 40"/>
                  <a:gd name="T12" fmla="*/ 3 w 17"/>
                  <a:gd name="T13" fmla="*/ 32 h 40"/>
                  <a:gd name="T14" fmla="*/ 4 w 17"/>
                  <a:gd name="T15" fmla="*/ 28 h 40"/>
                  <a:gd name="T16" fmla="*/ 0 w 17"/>
                  <a:gd name="T17" fmla="*/ 28 h 40"/>
                  <a:gd name="T18" fmla="*/ 5 w 17"/>
                  <a:gd name="T19" fmla="*/ 19 h 40"/>
                  <a:gd name="T20" fmla="*/ 6 w 17"/>
                  <a:gd name="T21" fmla="*/ 17 h 40"/>
                  <a:gd name="T22" fmla="*/ 8 w 17"/>
                  <a:gd name="T23" fmla="*/ 0 h 40"/>
                  <a:gd name="T24" fmla="*/ 17 w 17"/>
                  <a:gd name="T25" fmla="*/ 5 h 40"/>
                  <a:gd name="T26" fmla="*/ 16 w 17"/>
                  <a:gd name="T27"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40">
                    <a:moveTo>
                      <a:pt x="16" y="16"/>
                    </a:moveTo>
                    <a:cubicBezTo>
                      <a:pt x="16" y="24"/>
                      <a:pt x="16" y="26"/>
                      <a:pt x="13" y="32"/>
                    </a:cubicBezTo>
                    <a:cubicBezTo>
                      <a:pt x="12" y="36"/>
                      <a:pt x="10" y="36"/>
                      <a:pt x="10" y="34"/>
                    </a:cubicBezTo>
                    <a:cubicBezTo>
                      <a:pt x="9" y="38"/>
                      <a:pt x="6" y="40"/>
                      <a:pt x="6" y="37"/>
                    </a:cubicBezTo>
                    <a:cubicBezTo>
                      <a:pt x="6" y="38"/>
                      <a:pt x="5" y="39"/>
                      <a:pt x="4" y="39"/>
                    </a:cubicBezTo>
                    <a:cubicBezTo>
                      <a:pt x="3" y="38"/>
                      <a:pt x="4" y="36"/>
                      <a:pt x="4" y="35"/>
                    </a:cubicBezTo>
                    <a:cubicBezTo>
                      <a:pt x="3" y="35"/>
                      <a:pt x="2" y="34"/>
                      <a:pt x="3" y="32"/>
                    </a:cubicBezTo>
                    <a:cubicBezTo>
                      <a:pt x="4" y="30"/>
                      <a:pt x="4" y="28"/>
                      <a:pt x="4" y="28"/>
                    </a:cubicBezTo>
                    <a:cubicBezTo>
                      <a:pt x="2" y="30"/>
                      <a:pt x="1" y="30"/>
                      <a:pt x="0" y="28"/>
                    </a:cubicBezTo>
                    <a:cubicBezTo>
                      <a:pt x="2" y="26"/>
                      <a:pt x="3" y="22"/>
                      <a:pt x="5" y="19"/>
                    </a:cubicBezTo>
                    <a:cubicBezTo>
                      <a:pt x="6" y="18"/>
                      <a:pt x="6" y="17"/>
                      <a:pt x="6" y="17"/>
                    </a:cubicBezTo>
                    <a:cubicBezTo>
                      <a:pt x="8" y="0"/>
                      <a:pt x="8" y="0"/>
                      <a:pt x="8" y="0"/>
                    </a:cubicBezTo>
                    <a:cubicBezTo>
                      <a:pt x="17" y="5"/>
                      <a:pt x="17" y="5"/>
                      <a:pt x="17" y="5"/>
                    </a:cubicBezTo>
                    <a:lnTo>
                      <a:pt x="16" y="16"/>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3" name="Freeform 385">
                <a:extLst>
                  <a:ext uri="{FF2B5EF4-FFF2-40B4-BE49-F238E27FC236}">
                    <a16:creationId xmlns:a16="http://schemas.microsoft.com/office/drawing/2014/main" id="{82248040-01BB-4D7A-A3FD-9B2BB728AC89}"/>
                  </a:ext>
                </a:extLst>
              </p:cNvPr>
              <p:cNvSpPr>
                <a:spLocks/>
              </p:cNvSpPr>
              <p:nvPr/>
            </p:nvSpPr>
            <p:spPr bwMode="auto">
              <a:xfrm>
                <a:off x="8268235" y="1849440"/>
                <a:ext cx="55562" cy="55563"/>
              </a:xfrm>
              <a:custGeom>
                <a:avLst/>
                <a:gdLst>
                  <a:gd name="T0" fmla="*/ 4 w 18"/>
                  <a:gd name="T1" fmla="*/ 3 h 18"/>
                  <a:gd name="T2" fmla="*/ 3 w 18"/>
                  <a:gd name="T3" fmla="*/ 14 h 18"/>
                  <a:gd name="T4" fmla="*/ 15 w 18"/>
                  <a:gd name="T5" fmla="*/ 15 h 18"/>
                  <a:gd name="T6" fmla="*/ 15 w 18"/>
                  <a:gd name="T7" fmla="*/ 3 h 18"/>
                  <a:gd name="T8" fmla="*/ 4 w 18"/>
                  <a:gd name="T9" fmla="*/ 3 h 18"/>
                </a:gdLst>
                <a:ahLst/>
                <a:cxnLst>
                  <a:cxn ang="0">
                    <a:pos x="T0" y="T1"/>
                  </a:cxn>
                  <a:cxn ang="0">
                    <a:pos x="T2" y="T3"/>
                  </a:cxn>
                  <a:cxn ang="0">
                    <a:pos x="T4" y="T5"/>
                  </a:cxn>
                  <a:cxn ang="0">
                    <a:pos x="T6" y="T7"/>
                  </a:cxn>
                  <a:cxn ang="0">
                    <a:pos x="T8" y="T9"/>
                  </a:cxn>
                </a:cxnLst>
                <a:rect l="0" t="0" r="r" b="b"/>
                <a:pathLst>
                  <a:path w="18" h="18">
                    <a:moveTo>
                      <a:pt x="4" y="3"/>
                    </a:moveTo>
                    <a:cubicBezTo>
                      <a:pt x="1" y="6"/>
                      <a:pt x="0" y="11"/>
                      <a:pt x="3" y="14"/>
                    </a:cubicBezTo>
                    <a:cubicBezTo>
                      <a:pt x="6" y="17"/>
                      <a:pt x="11" y="18"/>
                      <a:pt x="15" y="15"/>
                    </a:cubicBezTo>
                    <a:cubicBezTo>
                      <a:pt x="18" y="12"/>
                      <a:pt x="18" y="7"/>
                      <a:pt x="15" y="3"/>
                    </a:cubicBezTo>
                    <a:cubicBezTo>
                      <a:pt x="12" y="0"/>
                      <a:pt x="7" y="0"/>
                      <a:pt x="4" y="3"/>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4" name="Freeform 386">
                <a:extLst>
                  <a:ext uri="{FF2B5EF4-FFF2-40B4-BE49-F238E27FC236}">
                    <a16:creationId xmlns:a16="http://schemas.microsoft.com/office/drawing/2014/main" id="{52269F32-5A72-4105-AFF0-C55AD16A0BBB}"/>
                  </a:ext>
                </a:extLst>
              </p:cNvPr>
              <p:cNvSpPr>
                <a:spLocks/>
              </p:cNvSpPr>
              <p:nvPr/>
            </p:nvSpPr>
            <p:spPr bwMode="auto">
              <a:xfrm>
                <a:off x="8174572" y="1751015"/>
                <a:ext cx="76200" cy="71438"/>
              </a:xfrm>
              <a:custGeom>
                <a:avLst/>
                <a:gdLst>
                  <a:gd name="T0" fmla="*/ 4 w 25"/>
                  <a:gd name="T1" fmla="*/ 19 h 24"/>
                  <a:gd name="T2" fmla="*/ 20 w 25"/>
                  <a:gd name="T3" fmla="*/ 20 h 24"/>
                  <a:gd name="T4" fmla="*/ 21 w 25"/>
                  <a:gd name="T5" fmla="*/ 4 h 24"/>
                  <a:gd name="T6" fmla="*/ 5 w 25"/>
                  <a:gd name="T7" fmla="*/ 4 h 24"/>
                  <a:gd name="T8" fmla="*/ 4 w 25"/>
                  <a:gd name="T9" fmla="*/ 19 h 24"/>
                </a:gdLst>
                <a:ahLst/>
                <a:cxnLst>
                  <a:cxn ang="0">
                    <a:pos x="T0" y="T1"/>
                  </a:cxn>
                  <a:cxn ang="0">
                    <a:pos x="T2" y="T3"/>
                  </a:cxn>
                  <a:cxn ang="0">
                    <a:pos x="T4" y="T5"/>
                  </a:cxn>
                  <a:cxn ang="0">
                    <a:pos x="T6" y="T7"/>
                  </a:cxn>
                  <a:cxn ang="0">
                    <a:pos x="T8" y="T9"/>
                  </a:cxn>
                </a:cxnLst>
                <a:rect l="0" t="0" r="r" b="b"/>
                <a:pathLst>
                  <a:path w="25" h="24">
                    <a:moveTo>
                      <a:pt x="4" y="19"/>
                    </a:moveTo>
                    <a:cubicBezTo>
                      <a:pt x="9" y="24"/>
                      <a:pt x="16" y="24"/>
                      <a:pt x="20" y="20"/>
                    </a:cubicBezTo>
                    <a:cubicBezTo>
                      <a:pt x="24" y="16"/>
                      <a:pt x="25" y="9"/>
                      <a:pt x="21" y="4"/>
                    </a:cubicBezTo>
                    <a:cubicBezTo>
                      <a:pt x="16" y="0"/>
                      <a:pt x="9" y="0"/>
                      <a:pt x="5" y="4"/>
                    </a:cubicBezTo>
                    <a:cubicBezTo>
                      <a:pt x="1" y="8"/>
                      <a:pt x="0" y="15"/>
                      <a:pt x="4" y="19"/>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5" name="Freeform 387">
                <a:extLst>
                  <a:ext uri="{FF2B5EF4-FFF2-40B4-BE49-F238E27FC236}">
                    <a16:creationId xmlns:a16="http://schemas.microsoft.com/office/drawing/2014/main" id="{4904CC87-6310-4780-B82B-E97E11F1D28D}"/>
                  </a:ext>
                </a:extLst>
              </p:cNvPr>
              <p:cNvSpPr>
                <a:spLocks/>
              </p:cNvSpPr>
              <p:nvPr/>
            </p:nvSpPr>
            <p:spPr bwMode="auto">
              <a:xfrm>
                <a:off x="8187272" y="1762128"/>
                <a:ext cx="127000" cy="130175"/>
              </a:xfrm>
              <a:custGeom>
                <a:avLst/>
                <a:gdLst>
                  <a:gd name="T0" fmla="*/ 30 w 80"/>
                  <a:gd name="T1" fmla="*/ 0 h 82"/>
                  <a:gd name="T2" fmla="*/ 80 w 80"/>
                  <a:gd name="T3" fmla="*/ 61 h 82"/>
                  <a:gd name="T4" fmla="*/ 57 w 80"/>
                  <a:gd name="T5" fmla="*/ 82 h 82"/>
                  <a:gd name="T6" fmla="*/ 0 w 80"/>
                  <a:gd name="T7" fmla="*/ 31 h 82"/>
                  <a:gd name="T8" fmla="*/ 30 w 80"/>
                  <a:gd name="T9" fmla="*/ 0 h 82"/>
                </a:gdLst>
                <a:ahLst/>
                <a:cxnLst>
                  <a:cxn ang="0">
                    <a:pos x="T0" y="T1"/>
                  </a:cxn>
                  <a:cxn ang="0">
                    <a:pos x="T2" y="T3"/>
                  </a:cxn>
                  <a:cxn ang="0">
                    <a:pos x="T4" y="T5"/>
                  </a:cxn>
                  <a:cxn ang="0">
                    <a:pos x="T6" y="T7"/>
                  </a:cxn>
                  <a:cxn ang="0">
                    <a:pos x="T8" y="T9"/>
                  </a:cxn>
                </a:cxnLst>
                <a:rect l="0" t="0" r="r" b="b"/>
                <a:pathLst>
                  <a:path w="80" h="82">
                    <a:moveTo>
                      <a:pt x="30" y="0"/>
                    </a:moveTo>
                    <a:lnTo>
                      <a:pt x="80" y="61"/>
                    </a:lnTo>
                    <a:lnTo>
                      <a:pt x="57" y="82"/>
                    </a:lnTo>
                    <a:lnTo>
                      <a:pt x="0" y="31"/>
                    </a:lnTo>
                    <a:lnTo>
                      <a:pt x="30" y="0"/>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6" name="Freeform 388">
                <a:extLst>
                  <a:ext uri="{FF2B5EF4-FFF2-40B4-BE49-F238E27FC236}">
                    <a16:creationId xmlns:a16="http://schemas.microsoft.com/office/drawing/2014/main" id="{21325FF5-7724-41A5-A6DE-6C1822DC4DD8}"/>
                  </a:ext>
                </a:extLst>
              </p:cNvPr>
              <p:cNvSpPr>
                <a:spLocks/>
              </p:cNvSpPr>
              <p:nvPr/>
            </p:nvSpPr>
            <p:spPr bwMode="auto">
              <a:xfrm>
                <a:off x="8258710" y="1976440"/>
                <a:ext cx="39687" cy="15875"/>
              </a:xfrm>
              <a:custGeom>
                <a:avLst/>
                <a:gdLst>
                  <a:gd name="T0" fmla="*/ 0 w 25"/>
                  <a:gd name="T1" fmla="*/ 6 h 10"/>
                  <a:gd name="T2" fmla="*/ 23 w 25"/>
                  <a:gd name="T3" fmla="*/ 10 h 10"/>
                  <a:gd name="T4" fmla="*/ 25 w 25"/>
                  <a:gd name="T5" fmla="*/ 2 h 10"/>
                  <a:gd name="T6" fmla="*/ 0 w 25"/>
                  <a:gd name="T7" fmla="*/ 0 h 10"/>
                  <a:gd name="T8" fmla="*/ 0 w 25"/>
                  <a:gd name="T9" fmla="*/ 6 h 10"/>
                </a:gdLst>
                <a:ahLst/>
                <a:cxnLst>
                  <a:cxn ang="0">
                    <a:pos x="T0" y="T1"/>
                  </a:cxn>
                  <a:cxn ang="0">
                    <a:pos x="T2" y="T3"/>
                  </a:cxn>
                  <a:cxn ang="0">
                    <a:pos x="T4" y="T5"/>
                  </a:cxn>
                  <a:cxn ang="0">
                    <a:pos x="T6" y="T7"/>
                  </a:cxn>
                  <a:cxn ang="0">
                    <a:pos x="T8" y="T9"/>
                  </a:cxn>
                </a:cxnLst>
                <a:rect l="0" t="0" r="r" b="b"/>
                <a:pathLst>
                  <a:path w="25" h="10">
                    <a:moveTo>
                      <a:pt x="0" y="6"/>
                    </a:moveTo>
                    <a:lnTo>
                      <a:pt x="23" y="10"/>
                    </a:lnTo>
                    <a:lnTo>
                      <a:pt x="25" y="2"/>
                    </a:lnTo>
                    <a:lnTo>
                      <a:pt x="0" y="0"/>
                    </a:lnTo>
                    <a:lnTo>
                      <a:pt x="0" y="6"/>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7" name="Freeform 389">
                <a:extLst>
                  <a:ext uri="{FF2B5EF4-FFF2-40B4-BE49-F238E27FC236}">
                    <a16:creationId xmlns:a16="http://schemas.microsoft.com/office/drawing/2014/main" id="{1033E587-F3F0-4424-8B47-A13973BD2010}"/>
                  </a:ext>
                </a:extLst>
              </p:cNvPr>
              <p:cNvSpPr>
                <a:spLocks/>
              </p:cNvSpPr>
              <p:nvPr/>
            </p:nvSpPr>
            <p:spPr bwMode="auto">
              <a:xfrm>
                <a:off x="8271410" y="1849440"/>
                <a:ext cx="52387" cy="52388"/>
              </a:xfrm>
              <a:custGeom>
                <a:avLst/>
                <a:gdLst>
                  <a:gd name="T0" fmla="*/ 7 w 17"/>
                  <a:gd name="T1" fmla="*/ 17 h 17"/>
                  <a:gd name="T2" fmla="*/ 16 w 17"/>
                  <a:gd name="T3" fmla="*/ 10 h 17"/>
                  <a:gd name="T4" fmla="*/ 10 w 17"/>
                  <a:gd name="T5" fmla="*/ 1 h 17"/>
                  <a:gd name="T6" fmla="*/ 0 w 17"/>
                  <a:gd name="T7" fmla="*/ 7 h 17"/>
                  <a:gd name="T8" fmla="*/ 7 w 17"/>
                  <a:gd name="T9" fmla="*/ 17 h 17"/>
                </a:gdLst>
                <a:ahLst/>
                <a:cxnLst>
                  <a:cxn ang="0">
                    <a:pos x="T0" y="T1"/>
                  </a:cxn>
                  <a:cxn ang="0">
                    <a:pos x="T2" y="T3"/>
                  </a:cxn>
                  <a:cxn ang="0">
                    <a:pos x="T4" y="T5"/>
                  </a:cxn>
                  <a:cxn ang="0">
                    <a:pos x="T6" y="T7"/>
                  </a:cxn>
                  <a:cxn ang="0">
                    <a:pos x="T8" y="T9"/>
                  </a:cxn>
                </a:cxnLst>
                <a:rect l="0" t="0" r="r" b="b"/>
                <a:pathLst>
                  <a:path w="17" h="17">
                    <a:moveTo>
                      <a:pt x="7" y="17"/>
                    </a:moveTo>
                    <a:cubicBezTo>
                      <a:pt x="11" y="17"/>
                      <a:pt x="15" y="15"/>
                      <a:pt x="16" y="10"/>
                    </a:cubicBezTo>
                    <a:cubicBezTo>
                      <a:pt x="17" y="6"/>
                      <a:pt x="14" y="2"/>
                      <a:pt x="10" y="1"/>
                    </a:cubicBezTo>
                    <a:cubicBezTo>
                      <a:pt x="5" y="0"/>
                      <a:pt x="1" y="3"/>
                      <a:pt x="0" y="7"/>
                    </a:cubicBezTo>
                    <a:cubicBezTo>
                      <a:pt x="0" y="12"/>
                      <a:pt x="2" y="16"/>
                      <a:pt x="7" y="17"/>
                    </a:cubicBez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8" name="Freeform 390">
                <a:extLst>
                  <a:ext uri="{FF2B5EF4-FFF2-40B4-BE49-F238E27FC236}">
                    <a16:creationId xmlns:a16="http://schemas.microsoft.com/office/drawing/2014/main" id="{359FE003-CF2A-46F9-900B-B77351915D0C}"/>
                  </a:ext>
                </a:extLst>
              </p:cNvPr>
              <p:cNvSpPr>
                <a:spLocks/>
              </p:cNvSpPr>
              <p:nvPr/>
            </p:nvSpPr>
            <p:spPr bwMode="auto">
              <a:xfrm>
                <a:off x="8258710" y="1871665"/>
                <a:ext cx="61912" cy="111125"/>
              </a:xfrm>
              <a:custGeom>
                <a:avLst/>
                <a:gdLst>
                  <a:gd name="T0" fmla="*/ 0 w 39"/>
                  <a:gd name="T1" fmla="*/ 66 h 70"/>
                  <a:gd name="T2" fmla="*/ 8 w 39"/>
                  <a:gd name="T3" fmla="*/ 0 h 70"/>
                  <a:gd name="T4" fmla="*/ 39 w 39"/>
                  <a:gd name="T5" fmla="*/ 5 h 70"/>
                  <a:gd name="T6" fmla="*/ 27 w 39"/>
                  <a:gd name="T7" fmla="*/ 70 h 70"/>
                  <a:gd name="T8" fmla="*/ 0 w 39"/>
                  <a:gd name="T9" fmla="*/ 66 h 70"/>
                </a:gdLst>
                <a:ahLst/>
                <a:cxnLst>
                  <a:cxn ang="0">
                    <a:pos x="T0" y="T1"/>
                  </a:cxn>
                  <a:cxn ang="0">
                    <a:pos x="T2" y="T3"/>
                  </a:cxn>
                  <a:cxn ang="0">
                    <a:pos x="T4" y="T5"/>
                  </a:cxn>
                  <a:cxn ang="0">
                    <a:pos x="T6" y="T7"/>
                  </a:cxn>
                  <a:cxn ang="0">
                    <a:pos x="T8" y="T9"/>
                  </a:cxn>
                </a:cxnLst>
                <a:rect l="0" t="0" r="r" b="b"/>
                <a:pathLst>
                  <a:path w="39" h="70">
                    <a:moveTo>
                      <a:pt x="0" y="66"/>
                    </a:moveTo>
                    <a:lnTo>
                      <a:pt x="8" y="0"/>
                    </a:lnTo>
                    <a:lnTo>
                      <a:pt x="39" y="5"/>
                    </a:lnTo>
                    <a:lnTo>
                      <a:pt x="27" y="70"/>
                    </a:lnTo>
                    <a:lnTo>
                      <a:pt x="0" y="66"/>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29" name="Freeform 391">
                <a:extLst>
                  <a:ext uri="{FF2B5EF4-FFF2-40B4-BE49-F238E27FC236}">
                    <a16:creationId xmlns:a16="http://schemas.microsoft.com/office/drawing/2014/main" id="{D66D1AA2-2FC4-4A15-98B3-90A412019F73}"/>
                  </a:ext>
                </a:extLst>
              </p:cNvPr>
              <p:cNvSpPr>
                <a:spLocks/>
              </p:cNvSpPr>
              <p:nvPr/>
            </p:nvSpPr>
            <p:spPr bwMode="auto">
              <a:xfrm>
                <a:off x="8241247" y="2019303"/>
                <a:ext cx="12700" cy="9525"/>
              </a:xfrm>
              <a:custGeom>
                <a:avLst/>
                <a:gdLst>
                  <a:gd name="T0" fmla="*/ 0 w 8"/>
                  <a:gd name="T1" fmla="*/ 2 h 6"/>
                  <a:gd name="T2" fmla="*/ 2 w 8"/>
                  <a:gd name="T3" fmla="*/ 6 h 6"/>
                  <a:gd name="T4" fmla="*/ 8 w 8"/>
                  <a:gd name="T5" fmla="*/ 4 h 6"/>
                  <a:gd name="T6" fmla="*/ 2 w 8"/>
                  <a:gd name="T7" fmla="*/ 0 h 6"/>
                  <a:gd name="T8" fmla="*/ 0 w 8"/>
                  <a:gd name="T9" fmla="*/ 2 h 6"/>
                </a:gdLst>
                <a:ahLst/>
                <a:cxnLst>
                  <a:cxn ang="0">
                    <a:pos x="T0" y="T1"/>
                  </a:cxn>
                  <a:cxn ang="0">
                    <a:pos x="T2" y="T3"/>
                  </a:cxn>
                  <a:cxn ang="0">
                    <a:pos x="T4" y="T5"/>
                  </a:cxn>
                  <a:cxn ang="0">
                    <a:pos x="T6" y="T7"/>
                  </a:cxn>
                  <a:cxn ang="0">
                    <a:pos x="T8" y="T9"/>
                  </a:cxn>
                </a:cxnLst>
                <a:rect l="0" t="0" r="r" b="b"/>
                <a:pathLst>
                  <a:path w="8" h="6">
                    <a:moveTo>
                      <a:pt x="0" y="2"/>
                    </a:moveTo>
                    <a:lnTo>
                      <a:pt x="2" y="6"/>
                    </a:lnTo>
                    <a:lnTo>
                      <a:pt x="8" y="4"/>
                    </a:lnTo>
                    <a:lnTo>
                      <a:pt x="2" y="0"/>
                    </a:lnTo>
                    <a:lnTo>
                      <a:pt x="0" y="2"/>
                    </a:lnTo>
                    <a:close/>
                  </a:path>
                </a:pathLst>
              </a:custGeom>
              <a:solidFill>
                <a:srgbClr val="2D3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0" name="Freeform 392">
                <a:extLst>
                  <a:ext uri="{FF2B5EF4-FFF2-40B4-BE49-F238E27FC236}">
                    <a16:creationId xmlns:a16="http://schemas.microsoft.com/office/drawing/2014/main" id="{C8D37C1F-04F1-4FD5-AB21-49F7D0A3A92E}"/>
                  </a:ext>
                </a:extLst>
              </p:cNvPr>
              <p:cNvSpPr>
                <a:spLocks/>
              </p:cNvSpPr>
              <p:nvPr/>
            </p:nvSpPr>
            <p:spPr bwMode="auto">
              <a:xfrm>
                <a:off x="8071385" y="2019303"/>
                <a:ext cx="173037" cy="36513"/>
              </a:xfrm>
              <a:custGeom>
                <a:avLst/>
                <a:gdLst>
                  <a:gd name="T0" fmla="*/ 109 w 109"/>
                  <a:gd name="T1" fmla="*/ 0 h 23"/>
                  <a:gd name="T2" fmla="*/ 52 w 109"/>
                  <a:gd name="T3" fmla="*/ 17 h 23"/>
                  <a:gd name="T4" fmla="*/ 50 w 109"/>
                  <a:gd name="T5" fmla="*/ 6 h 23"/>
                  <a:gd name="T6" fmla="*/ 48 w 109"/>
                  <a:gd name="T7" fmla="*/ 19 h 23"/>
                  <a:gd name="T8" fmla="*/ 0 w 109"/>
                  <a:gd name="T9" fmla="*/ 21 h 23"/>
                  <a:gd name="T10" fmla="*/ 0 w 109"/>
                  <a:gd name="T11" fmla="*/ 23 h 23"/>
                  <a:gd name="T12" fmla="*/ 52 w 109"/>
                  <a:gd name="T13" fmla="*/ 21 h 23"/>
                  <a:gd name="T14" fmla="*/ 109 w 109"/>
                  <a:gd name="T15" fmla="*/ 2 h 23"/>
                  <a:gd name="T16" fmla="*/ 109 w 10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23">
                    <a:moveTo>
                      <a:pt x="109" y="0"/>
                    </a:moveTo>
                    <a:lnTo>
                      <a:pt x="52" y="17"/>
                    </a:lnTo>
                    <a:lnTo>
                      <a:pt x="50" y="6"/>
                    </a:lnTo>
                    <a:lnTo>
                      <a:pt x="48" y="19"/>
                    </a:lnTo>
                    <a:lnTo>
                      <a:pt x="0" y="21"/>
                    </a:lnTo>
                    <a:lnTo>
                      <a:pt x="0" y="23"/>
                    </a:lnTo>
                    <a:lnTo>
                      <a:pt x="52" y="21"/>
                    </a:lnTo>
                    <a:lnTo>
                      <a:pt x="109" y="2"/>
                    </a:lnTo>
                    <a:lnTo>
                      <a:pt x="109"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1" name="Freeform 422">
                <a:extLst>
                  <a:ext uri="{FF2B5EF4-FFF2-40B4-BE49-F238E27FC236}">
                    <a16:creationId xmlns:a16="http://schemas.microsoft.com/office/drawing/2014/main" id="{1BB31D04-2C26-465E-A3DC-DCCC80ACE848}"/>
                  </a:ext>
                </a:extLst>
              </p:cNvPr>
              <p:cNvSpPr>
                <a:spLocks/>
              </p:cNvSpPr>
              <p:nvPr/>
            </p:nvSpPr>
            <p:spPr bwMode="auto">
              <a:xfrm>
                <a:off x="8147585" y="1752602"/>
                <a:ext cx="33337" cy="212725"/>
              </a:xfrm>
              <a:custGeom>
                <a:avLst/>
                <a:gdLst>
                  <a:gd name="T0" fmla="*/ 0 w 21"/>
                  <a:gd name="T1" fmla="*/ 25 h 134"/>
                  <a:gd name="T2" fmla="*/ 0 w 21"/>
                  <a:gd name="T3" fmla="*/ 134 h 134"/>
                  <a:gd name="T4" fmla="*/ 13 w 21"/>
                  <a:gd name="T5" fmla="*/ 58 h 134"/>
                  <a:gd name="T6" fmla="*/ 21 w 21"/>
                  <a:gd name="T7" fmla="*/ 23 h 134"/>
                  <a:gd name="T8" fmla="*/ 9 w 21"/>
                  <a:gd name="T9" fmla="*/ 0 h 134"/>
                  <a:gd name="T10" fmla="*/ 9 w 21"/>
                  <a:gd name="T11" fmla="*/ 8 h 134"/>
                  <a:gd name="T12" fmla="*/ 0 w 21"/>
                  <a:gd name="T13" fmla="*/ 25 h 134"/>
                </a:gdLst>
                <a:ahLst/>
                <a:cxnLst>
                  <a:cxn ang="0">
                    <a:pos x="T0" y="T1"/>
                  </a:cxn>
                  <a:cxn ang="0">
                    <a:pos x="T2" y="T3"/>
                  </a:cxn>
                  <a:cxn ang="0">
                    <a:pos x="T4" y="T5"/>
                  </a:cxn>
                  <a:cxn ang="0">
                    <a:pos x="T6" y="T7"/>
                  </a:cxn>
                  <a:cxn ang="0">
                    <a:pos x="T8" y="T9"/>
                  </a:cxn>
                  <a:cxn ang="0">
                    <a:pos x="T10" y="T11"/>
                  </a:cxn>
                  <a:cxn ang="0">
                    <a:pos x="T12" y="T13"/>
                  </a:cxn>
                </a:cxnLst>
                <a:rect l="0" t="0" r="r" b="b"/>
                <a:pathLst>
                  <a:path w="21" h="134">
                    <a:moveTo>
                      <a:pt x="0" y="25"/>
                    </a:moveTo>
                    <a:lnTo>
                      <a:pt x="0" y="134"/>
                    </a:lnTo>
                    <a:lnTo>
                      <a:pt x="13" y="58"/>
                    </a:lnTo>
                    <a:lnTo>
                      <a:pt x="21" y="23"/>
                    </a:lnTo>
                    <a:lnTo>
                      <a:pt x="9" y="0"/>
                    </a:lnTo>
                    <a:lnTo>
                      <a:pt x="9" y="8"/>
                    </a:lnTo>
                    <a:lnTo>
                      <a:pt x="0" y="25"/>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2" name="Freeform 423">
                <a:extLst>
                  <a:ext uri="{FF2B5EF4-FFF2-40B4-BE49-F238E27FC236}">
                    <a16:creationId xmlns:a16="http://schemas.microsoft.com/office/drawing/2014/main" id="{BD012681-6857-4F61-8199-CE2D498598C6}"/>
                  </a:ext>
                </a:extLst>
              </p:cNvPr>
              <p:cNvSpPr>
                <a:spLocks/>
              </p:cNvSpPr>
              <p:nvPr/>
            </p:nvSpPr>
            <p:spPr bwMode="auto">
              <a:xfrm>
                <a:off x="8114248" y="1752602"/>
                <a:ext cx="33337" cy="212725"/>
              </a:xfrm>
              <a:custGeom>
                <a:avLst/>
                <a:gdLst>
                  <a:gd name="T0" fmla="*/ 21 w 21"/>
                  <a:gd name="T1" fmla="*/ 25 h 134"/>
                  <a:gd name="T2" fmla="*/ 21 w 21"/>
                  <a:gd name="T3" fmla="*/ 134 h 134"/>
                  <a:gd name="T4" fmla="*/ 9 w 21"/>
                  <a:gd name="T5" fmla="*/ 61 h 134"/>
                  <a:gd name="T6" fmla="*/ 0 w 21"/>
                  <a:gd name="T7" fmla="*/ 25 h 134"/>
                  <a:gd name="T8" fmla="*/ 13 w 21"/>
                  <a:gd name="T9" fmla="*/ 0 h 134"/>
                  <a:gd name="T10" fmla="*/ 13 w 21"/>
                  <a:gd name="T11" fmla="*/ 6 h 134"/>
                  <a:gd name="T12" fmla="*/ 21 w 21"/>
                  <a:gd name="T13" fmla="*/ 25 h 134"/>
                </a:gdLst>
                <a:ahLst/>
                <a:cxnLst>
                  <a:cxn ang="0">
                    <a:pos x="T0" y="T1"/>
                  </a:cxn>
                  <a:cxn ang="0">
                    <a:pos x="T2" y="T3"/>
                  </a:cxn>
                  <a:cxn ang="0">
                    <a:pos x="T4" y="T5"/>
                  </a:cxn>
                  <a:cxn ang="0">
                    <a:pos x="T6" y="T7"/>
                  </a:cxn>
                  <a:cxn ang="0">
                    <a:pos x="T8" y="T9"/>
                  </a:cxn>
                  <a:cxn ang="0">
                    <a:pos x="T10" y="T11"/>
                  </a:cxn>
                  <a:cxn ang="0">
                    <a:pos x="T12" y="T13"/>
                  </a:cxn>
                </a:cxnLst>
                <a:rect l="0" t="0" r="r" b="b"/>
                <a:pathLst>
                  <a:path w="21" h="134">
                    <a:moveTo>
                      <a:pt x="21" y="25"/>
                    </a:moveTo>
                    <a:lnTo>
                      <a:pt x="21" y="134"/>
                    </a:lnTo>
                    <a:lnTo>
                      <a:pt x="9" y="61"/>
                    </a:lnTo>
                    <a:lnTo>
                      <a:pt x="0" y="25"/>
                    </a:lnTo>
                    <a:lnTo>
                      <a:pt x="13" y="0"/>
                    </a:lnTo>
                    <a:lnTo>
                      <a:pt x="13" y="6"/>
                    </a:lnTo>
                    <a:lnTo>
                      <a:pt x="21"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3" name="Freeform 424">
                <a:extLst>
                  <a:ext uri="{FF2B5EF4-FFF2-40B4-BE49-F238E27FC236}">
                    <a16:creationId xmlns:a16="http://schemas.microsoft.com/office/drawing/2014/main" id="{D18C5019-2DE3-430B-A291-6E5B62271C87}"/>
                  </a:ext>
                </a:extLst>
              </p:cNvPr>
              <p:cNvSpPr>
                <a:spLocks/>
              </p:cNvSpPr>
              <p:nvPr/>
            </p:nvSpPr>
            <p:spPr bwMode="auto">
              <a:xfrm>
                <a:off x="8095198" y="1747840"/>
                <a:ext cx="52387" cy="217487"/>
              </a:xfrm>
              <a:custGeom>
                <a:avLst/>
                <a:gdLst>
                  <a:gd name="T0" fmla="*/ 1 w 17"/>
                  <a:gd name="T1" fmla="*/ 5 h 72"/>
                  <a:gd name="T2" fmla="*/ 3 w 17"/>
                  <a:gd name="T3" fmla="*/ 10 h 72"/>
                  <a:gd name="T4" fmla="*/ 0 w 17"/>
                  <a:gd name="T5" fmla="*/ 12 h 72"/>
                  <a:gd name="T6" fmla="*/ 17 w 17"/>
                  <a:gd name="T7" fmla="*/ 72 h 72"/>
                  <a:gd name="T8" fmla="*/ 17 w 17"/>
                  <a:gd name="T9" fmla="*/ 66 h 72"/>
                  <a:gd name="T10" fmla="*/ 9 w 17"/>
                  <a:gd name="T11" fmla="*/ 0 h 72"/>
                  <a:gd name="T12" fmla="*/ 1 w 17"/>
                  <a:gd name="T13" fmla="*/ 5 h 72"/>
                </a:gdLst>
                <a:ahLst/>
                <a:cxnLst>
                  <a:cxn ang="0">
                    <a:pos x="T0" y="T1"/>
                  </a:cxn>
                  <a:cxn ang="0">
                    <a:pos x="T2" y="T3"/>
                  </a:cxn>
                  <a:cxn ang="0">
                    <a:pos x="T4" y="T5"/>
                  </a:cxn>
                  <a:cxn ang="0">
                    <a:pos x="T6" y="T7"/>
                  </a:cxn>
                  <a:cxn ang="0">
                    <a:pos x="T8" y="T9"/>
                  </a:cxn>
                  <a:cxn ang="0">
                    <a:pos x="T10" y="T11"/>
                  </a:cxn>
                  <a:cxn ang="0">
                    <a:pos x="T12" y="T13"/>
                  </a:cxn>
                </a:cxnLst>
                <a:rect l="0" t="0" r="r" b="b"/>
                <a:pathLst>
                  <a:path w="17" h="72">
                    <a:moveTo>
                      <a:pt x="1" y="5"/>
                    </a:moveTo>
                    <a:cubicBezTo>
                      <a:pt x="3" y="10"/>
                      <a:pt x="3" y="10"/>
                      <a:pt x="3" y="10"/>
                    </a:cubicBezTo>
                    <a:cubicBezTo>
                      <a:pt x="0" y="12"/>
                      <a:pt x="0" y="12"/>
                      <a:pt x="0" y="12"/>
                    </a:cubicBezTo>
                    <a:cubicBezTo>
                      <a:pt x="6" y="30"/>
                      <a:pt x="17" y="72"/>
                      <a:pt x="17" y="72"/>
                    </a:cubicBezTo>
                    <a:cubicBezTo>
                      <a:pt x="17" y="66"/>
                      <a:pt x="17" y="66"/>
                      <a:pt x="17" y="66"/>
                    </a:cubicBezTo>
                    <a:cubicBezTo>
                      <a:pt x="14" y="51"/>
                      <a:pt x="9" y="0"/>
                      <a:pt x="9" y="0"/>
                    </a:cubicBezTo>
                    <a:lnTo>
                      <a:pt x="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4" name="Freeform 425">
                <a:extLst>
                  <a:ext uri="{FF2B5EF4-FFF2-40B4-BE49-F238E27FC236}">
                    <a16:creationId xmlns:a16="http://schemas.microsoft.com/office/drawing/2014/main" id="{3F563722-2FD2-48D1-AAE5-17E7CEA0051F}"/>
                  </a:ext>
                </a:extLst>
              </p:cNvPr>
              <p:cNvSpPr>
                <a:spLocks/>
              </p:cNvSpPr>
              <p:nvPr/>
            </p:nvSpPr>
            <p:spPr bwMode="auto">
              <a:xfrm>
                <a:off x="8147585" y="1747840"/>
                <a:ext cx="50800" cy="217487"/>
              </a:xfrm>
              <a:custGeom>
                <a:avLst/>
                <a:gdLst>
                  <a:gd name="T0" fmla="*/ 15 w 17"/>
                  <a:gd name="T1" fmla="*/ 5 h 72"/>
                  <a:gd name="T2" fmla="*/ 14 w 17"/>
                  <a:gd name="T3" fmla="*/ 10 h 72"/>
                  <a:gd name="T4" fmla="*/ 17 w 17"/>
                  <a:gd name="T5" fmla="*/ 12 h 72"/>
                  <a:gd name="T6" fmla="*/ 0 w 17"/>
                  <a:gd name="T7" fmla="*/ 72 h 72"/>
                  <a:gd name="T8" fmla="*/ 0 w 17"/>
                  <a:gd name="T9" fmla="*/ 66 h 72"/>
                  <a:gd name="T10" fmla="*/ 9 w 17"/>
                  <a:gd name="T11" fmla="*/ 0 h 72"/>
                  <a:gd name="T12" fmla="*/ 15 w 17"/>
                  <a:gd name="T13" fmla="*/ 5 h 72"/>
                </a:gdLst>
                <a:ahLst/>
                <a:cxnLst>
                  <a:cxn ang="0">
                    <a:pos x="T0" y="T1"/>
                  </a:cxn>
                  <a:cxn ang="0">
                    <a:pos x="T2" y="T3"/>
                  </a:cxn>
                  <a:cxn ang="0">
                    <a:pos x="T4" y="T5"/>
                  </a:cxn>
                  <a:cxn ang="0">
                    <a:pos x="T6" y="T7"/>
                  </a:cxn>
                  <a:cxn ang="0">
                    <a:pos x="T8" y="T9"/>
                  </a:cxn>
                  <a:cxn ang="0">
                    <a:pos x="T10" y="T11"/>
                  </a:cxn>
                  <a:cxn ang="0">
                    <a:pos x="T12" y="T13"/>
                  </a:cxn>
                </a:cxnLst>
                <a:rect l="0" t="0" r="r" b="b"/>
                <a:pathLst>
                  <a:path w="17" h="72">
                    <a:moveTo>
                      <a:pt x="15" y="5"/>
                    </a:moveTo>
                    <a:cubicBezTo>
                      <a:pt x="14" y="10"/>
                      <a:pt x="14" y="10"/>
                      <a:pt x="14" y="10"/>
                    </a:cubicBezTo>
                    <a:cubicBezTo>
                      <a:pt x="17" y="12"/>
                      <a:pt x="17" y="12"/>
                      <a:pt x="17" y="12"/>
                    </a:cubicBezTo>
                    <a:cubicBezTo>
                      <a:pt x="11" y="30"/>
                      <a:pt x="0" y="72"/>
                      <a:pt x="0" y="72"/>
                    </a:cubicBezTo>
                    <a:cubicBezTo>
                      <a:pt x="0" y="66"/>
                      <a:pt x="0" y="66"/>
                      <a:pt x="0" y="66"/>
                    </a:cubicBezTo>
                    <a:cubicBezTo>
                      <a:pt x="4" y="50"/>
                      <a:pt x="9" y="0"/>
                      <a:pt x="9" y="0"/>
                    </a:cubicBezTo>
                    <a:lnTo>
                      <a:pt x="15" y="5"/>
                    </a:lnTo>
                    <a:close/>
                  </a:path>
                </a:pathLst>
              </a:custGeom>
              <a:solidFill>
                <a:srgbClr val="396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5" name="Freeform 426">
                <a:extLst>
                  <a:ext uri="{FF2B5EF4-FFF2-40B4-BE49-F238E27FC236}">
                    <a16:creationId xmlns:a16="http://schemas.microsoft.com/office/drawing/2014/main" id="{907F6229-78A9-4959-8F47-9AAAD45035B1}"/>
                  </a:ext>
                </a:extLst>
              </p:cNvPr>
              <p:cNvSpPr>
                <a:spLocks/>
              </p:cNvSpPr>
              <p:nvPr/>
            </p:nvSpPr>
            <p:spPr bwMode="auto">
              <a:xfrm>
                <a:off x="8111073" y="1735140"/>
                <a:ext cx="23812" cy="63500"/>
              </a:xfrm>
              <a:custGeom>
                <a:avLst/>
                <a:gdLst>
                  <a:gd name="T0" fmla="*/ 7 w 15"/>
                  <a:gd name="T1" fmla="*/ 0 h 40"/>
                  <a:gd name="T2" fmla="*/ 5 w 15"/>
                  <a:gd name="T3" fmla="*/ 10 h 40"/>
                  <a:gd name="T4" fmla="*/ 0 w 15"/>
                  <a:gd name="T5" fmla="*/ 40 h 40"/>
                  <a:gd name="T6" fmla="*/ 15 w 15"/>
                  <a:gd name="T7" fmla="*/ 11 h 40"/>
                  <a:gd name="T8" fmla="*/ 7 w 15"/>
                  <a:gd name="T9" fmla="*/ 0 h 40"/>
                </a:gdLst>
                <a:ahLst/>
                <a:cxnLst>
                  <a:cxn ang="0">
                    <a:pos x="T0" y="T1"/>
                  </a:cxn>
                  <a:cxn ang="0">
                    <a:pos x="T2" y="T3"/>
                  </a:cxn>
                  <a:cxn ang="0">
                    <a:pos x="T4" y="T5"/>
                  </a:cxn>
                  <a:cxn ang="0">
                    <a:pos x="T6" y="T7"/>
                  </a:cxn>
                  <a:cxn ang="0">
                    <a:pos x="T8" y="T9"/>
                  </a:cxn>
                </a:cxnLst>
                <a:rect l="0" t="0" r="r" b="b"/>
                <a:pathLst>
                  <a:path w="15" h="40">
                    <a:moveTo>
                      <a:pt x="7" y="0"/>
                    </a:moveTo>
                    <a:lnTo>
                      <a:pt x="5" y="10"/>
                    </a:lnTo>
                    <a:lnTo>
                      <a:pt x="0" y="40"/>
                    </a:lnTo>
                    <a:lnTo>
                      <a:pt x="15" y="11"/>
                    </a:lnTo>
                    <a:lnTo>
                      <a:pt x="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6" name="Freeform 427">
                <a:extLst>
                  <a:ext uri="{FF2B5EF4-FFF2-40B4-BE49-F238E27FC236}">
                    <a16:creationId xmlns:a16="http://schemas.microsoft.com/office/drawing/2014/main" id="{23EA674B-704D-4B4A-8646-A84AC72DE890}"/>
                  </a:ext>
                </a:extLst>
              </p:cNvPr>
              <p:cNvSpPr>
                <a:spLocks/>
              </p:cNvSpPr>
              <p:nvPr/>
            </p:nvSpPr>
            <p:spPr bwMode="auto">
              <a:xfrm>
                <a:off x="8161873" y="1735140"/>
                <a:ext cx="19050" cy="57150"/>
              </a:xfrm>
              <a:custGeom>
                <a:avLst/>
                <a:gdLst>
                  <a:gd name="T0" fmla="*/ 0 w 12"/>
                  <a:gd name="T1" fmla="*/ 11 h 36"/>
                  <a:gd name="T2" fmla="*/ 6 w 12"/>
                  <a:gd name="T3" fmla="*/ 0 h 36"/>
                  <a:gd name="T4" fmla="*/ 10 w 12"/>
                  <a:gd name="T5" fmla="*/ 10 h 36"/>
                  <a:gd name="T6" fmla="*/ 12 w 12"/>
                  <a:gd name="T7" fmla="*/ 36 h 36"/>
                  <a:gd name="T8" fmla="*/ 0 w 12"/>
                  <a:gd name="T9" fmla="*/ 11 h 36"/>
                </a:gdLst>
                <a:ahLst/>
                <a:cxnLst>
                  <a:cxn ang="0">
                    <a:pos x="T0" y="T1"/>
                  </a:cxn>
                  <a:cxn ang="0">
                    <a:pos x="T2" y="T3"/>
                  </a:cxn>
                  <a:cxn ang="0">
                    <a:pos x="T4" y="T5"/>
                  </a:cxn>
                  <a:cxn ang="0">
                    <a:pos x="T6" y="T7"/>
                  </a:cxn>
                  <a:cxn ang="0">
                    <a:pos x="T8" y="T9"/>
                  </a:cxn>
                </a:cxnLst>
                <a:rect l="0" t="0" r="r" b="b"/>
                <a:pathLst>
                  <a:path w="12" h="36">
                    <a:moveTo>
                      <a:pt x="0" y="11"/>
                    </a:moveTo>
                    <a:lnTo>
                      <a:pt x="6" y="0"/>
                    </a:lnTo>
                    <a:lnTo>
                      <a:pt x="10" y="10"/>
                    </a:lnTo>
                    <a:lnTo>
                      <a:pt x="12" y="36"/>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137" name="Freeform 502">
                <a:extLst>
                  <a:ext uri="{FF2B5EF4-FFF2-40B4-BE49-F238E27FC236}">
                    <a16:creationId xmlns:a16="http://schemas.microsoft.com/office/drawing/2014/main" id="{20E7B75B-A812-42CB-8C92-1CFD2C7DBCB7}"/>
                  </a:ext>
                </a:extLst>
              </p:cNvPr>
              <p:cNvSpPr>
                <a:spLocks/>
              </p:cNvSpPr>
              <p:nvPr/>
            </p:nvSpPr>
            <p:spPr bwMode="auto">
              <a:xfrm>
                <a:off x="8047573" y="1681165"/>
                <a:ext cx="71437" cy="138112"/>
              </a:xfrm>
              <a:custGeom>
                <a:avLst/>
                <a:gdLst>
                  <a:gd name="T0" fmla="*/ 12 w 24"/>
                  <a:gd name="T1" fmla="*/ 0 h 46"/>
                  <a:gd name="T2" fmla="*/ 24 w 24"/>
                  <a:gd name="T3" fmla="*/ 39 h 46"/>
                  <a:gd name="T4" fmla="*/ 11 w 24"/>
                  <a:gd name="T5" fmla="*/ 6 h 46"/>
                  <a:gd name="T6" fmla="*/ 14 w 24"/>
                  <a:gd name="T7" fmla="*/ 3 h 46"/>
                </a:gdLst>
                <a:ahLst/>
                <a:cxnLst>
                  <a:cxn ang="0">
                    <a:pos x="T0" y="T1"/>
                  </a:cxn>
                  <a:cxn ang="0">
                    <a:pos x="T2" y="T3"/>
                  </a:cxn>
                  <a:cxn ang="0">
                    <a:pos x="T4" y="T5"/>
                  </a:cxn>
                  <a:cxn ang="0">
                    <a:pos x="T6" y="T7"/>
                  </a:cxn>
                </a:cxnLst>
                <a:rect l="0" t="0" r="r" b="b"/>
                <a:pathLst>
                  <a:path w="24" h="46">
                    <a:moveTo>
                      <a:pt x="12" y="0"/>
                    </a:moveTo>
                    <a:cubicBezTo>
                      <a:pt x="0" y="10"/>
                      <a:pt x="0" y="46"/>
                      <a:pt x="24" y="39"/>
                    </a:cubicBezTo>
                    <a:cubicBezTo>
                      <a:pt x="15" y="33"/>
                      <a:pt x="5" y="17"/>
                      <a:pt x="11" y="6"/>
                    </a:cubicBezTo>
                    <a:cubicBezTo>
                      <a:pt x="12" y="3"/>
                      <a:pt x="14" y="3"/>
                      <a:pt x="14" y="3"/>
                    </a:cubicBezTo>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grpSp>
        <p:sp>
          <p:nvSpPr>
            <p:cNvPr id="66" name="Freeform 21">
              <a:extLst>
                <a:ext uri="{FF2B5EF4-FFF2-40B4-BE49-F238E27FC236}">
                  <a16:creationId xmlns:a16="http://schemas.microsoft.com/office/drawing/2014/main" id="{A6CFFAB6-02F9-492F-85DA-8A0679E22023}"/>
                </a:ext>
              </a:extLst>
            </p:cNvPr>
            <p:cNvSpPr>
              <a:spLocks noEditPoints="1"/>
            </p:cNvSpPr>
            <p:nvPr/>
          </p:nvSpPr>
          <p:spPr bwMode="auto">
            <a:xfrm>
              <a:off x="9932506" y="2885861"/>
              <a:ext cx="328612" cy="144462"/>
            </a:xfrm>
            <a:custGeom>
              <a:avLst/>
              <a:gdLst>
                <a:gd name="T0" fmla="*/ 21 w 108"/>
                <a:gd name="T1" fmla="*/ 24 h 48"/>
                <a:gd name="T2" fmla="*/ 15 w 108"/>
                <a:gd name="T3" fmla="*/ 32 h 48"/>
                <a:gd name="T4" fmla="*/ 8 w 108"/>
                <a:gd name="T5" fmla="*/ 24 h 48"/>
                <a:gd name="T6" fmla="*/ 15 w 108"/>
                <a:gd name="T7" fmla="*/ 17 h 48"/>
                <a:gd name="T8" fmla="*/ 21 w 108"/>
                <a:gd name="T9" fmla="*/ 24 h 48"/>
                <a:gd name="T10" fmla="*/ 0 w 108"/>
                <a:gd name="T11" fmla="*/ 24 h 48"/>
                <a:gd name="T12" fmla="*/ 10 w 108"/>
                <a:gd name="T13" fmla="*/ 44 h 48"/>
                <a:gd name="T14" fmla="*/ 25 w 108"/>
                <a:gd name="T15" fmla="*/ 48 h 48"/>
                <a:gd name="T16" fmla="*/ 47 w 108"/>
                <a:gd name="T17" fmla="*/ 34 h 48"/>
                <a:gd name="T18" fmla="*/ 55 w 108"/>
                <a:gd name="T19" fmla="*/ 34 h 48"/>
                <a:gd name="T20" fmla="*/ 55 w 108"/>
                <a:gd name="T21" fmla="*/ 29 h 48"/>
                <a:gd name="T22" fmla="*/ 60 w 108"/>
                <a:gd name="T23" fmla="*/ 32 h 48"/>
                <a:gd name="T24" fmla="*/ 67 w 108"/>
                <a:gd name="T25" fmla="*/ 28 h 48"/>
                <a:gd name="T26" fmla="*/ 72 w 108"/>
                <a:gd name="T27" fmla="*/ 32 h 48"/>
                <a:gd name="T28" fmla="*/ 77 w 108"/>
                <a:gd name="T29" fmla="*/ 28 h 48"/>
                <a:gd name="T30" fmla="*/ 82 w 108"/>
                <a:gd name="T31" fmla="*/ 32 h 48"/>
                <a:gd name="T32" fmla="*/ 92 w 108"/>
                <a:gd name="T33" fmla="*/ 27 h 48"/>
                <a:gd name="T34" fmla="*/ 95 w 108"/>
                <a:gd name="T35" fmla="*/ 32 h 48"/>
                <a:gd name="T36" fmla="*/ 99 w 108"/>
                <a:gd name="T37" fmla="*/ 32 h 48"/>
                <a:gd name="T38" fmla="*/ 108 w 108"/>
                <a:gd name="T39" fmla="*/ 19 h 48"/>
                <a:gd name="T40" fmla="*/ 108 w 108"/>
                <a:gd name="T41" fmla="*/ 14 h 48"/>
                <a:gd name="T42" fmla="*/ 47 w 108"/>
                <a:gd name="T43" fmla="*/ 14 h 48"/>
                <a:gd name="T44" fmla="*/ 46 w 108"/>
                <a:gd name="T45" fmla="*/ 12 h 48"/>
                <a:gd name="T46" fmla="*/ 25 w 108"/>
                <a:gd name="T47" fmla="*/ 0 h 48"/>
                <a:gd name="T48" fmla="*/ 0 w 108"/>
                <a:gd name="T4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8" h="48">
                  <a:moveTo>
                    <a:pt x="21" y="24"/>
                  </a:moveTo>
                  <a:cubicBezTo>
                    <a:pt x="21" y="28"/>
                    <a:pt x="18" y="32"/>
                    <a:pt x="15" y="32"/>
                  </a:cubicBezTo>
                  <a:cubicBezTo>
                    <a:pt x="11" y="32"/>
                    <a:pt x="8" y="28"/>
                    <a:pt x="8" y="24"/>
                  </a:cubicBezTo>
                  <a:cubicBezTo>
                    <a:pt x="8" y="21"/>
                    <a:pt x="11" y="17"/>
                    <a:pt x="15" y="17"/>
                  </a:cubicBezTo>
                  <a:cubicBezTo>
                    <a:pt x="18" y="17"/>
                    <a:pt x="21" y="21"/>
                    <a:pt x="21" y="24"/>
                  </a:cubicBezTo>
                  <a:close/>
                  <a:moveTo>
                    <a:pt x="0" y="24"/>
                  </a:moveTo>
                  <a:cubicBezTo>
                    <a:pt x="0" y="32"/>
                    <a:pt x="4" y="40"/>
                    <a:pt x="10" y="44"/>
                  </a:cubicBezTo>
                  <a:cubicBezTo>
                    <a:pt x="14" y="47"/>
                    <a:pt x="19" y="48"/>
                    <a:pt x="25" y="48"/>
                  </a:cubicBezTo>
                  <a:cubicBezTo>
                    <a:pt x="35" y="48"/>
                    <a:pt x="43" y="43"/>
                    <a:pt x="47" y="34"/>
                  </a:cubicBezTo>
                  <a:cubicBezTo>
                    <a:pt x="55" y="34"/>
                    <a:pt x="55" y="34"/>
                    <a:pt x="55" y="34"/>
                  </a:cubicBezTo>
                  <a:cubicBezTo>
                    <a:pt x="55" y="29"/>
                    <a:pt x="55" y="29"/>
                    <a:pt x="55" y="29"/>
                  </a:cubicBezTo>
                  <a:cubicBezTo>
                    <a:pt x="60" y="32"/>
                    <a:pt x="60" y="32"/>
                    <a:pt x="60" y="32"/>
                  </a:cubicBezTo>
                  <a:cubicBezTo>
                    <a:pt x="67" y="28"/>
                    <a:pt x="67" y="28"/>
                    <a:pt x="67" y="28"/>
                  </a:cubicBezTo>
                  <a:cubicBezTo>
                    <a:pt x="72" y="32"/>
                    <a:pt x="72" y="32"/>
                    <a:pt x="72" y="32"/>
                  </a:cubicBezTo>
                  <a:cubicBezTo>
                    <a:pt x="77" y="28"/>
                    <a:pt x="77" y="28"/>
                    <a:pt x="77" y="28"/>
                  </a:cubicBezTo>
                  <a:cubicBezTo>
                    <a:pt x="82" y="32"/>
                    <a:pt x="82" y="32"/>
                    <a:pt x="82" y="32"/>
                  </a:cubicBezTo>
                  <a:cubicBezTo>
                    <a:pt x="92" y="27"/>
                    <a:pt x="92" y="27"/>
                    <a:pt x="92" y="27"/>
                  </a:cubicBezTo>
                  <a:cubicBezTo>
                    <a:pt x="95" y="32"/>
                    <a:pt x="95" y="32"/>
                    <a:pt x="95" y="32"/>
                  </a:cubicBezTo>
                  <a:cubicBezTo>
                    <a:pt x="99" y="32"/>
                    <a:pt x="99" y="32"/>
                    <a:pt x="99" y="32"/>
                  </a:cubicBezTo>
                  <a:cubicBezTo>
                    <a:pt x="108" y="19"/>
                    <a:pt x="108" y="19"/>
                    <a:pt x="108" y="19"/>
                  </a:cubicBezTo>
                  <a:cubicBezTo>
                    <a:pt x="108" y="14"/>
                    <a:pt x="108" y="14"/>
                    <a:pt x="108" y="14"/>
                  </a:cubicBezTo>
                  <a:cubicBezTo>
                    <a:pt x="47" y="14"/>
                    <a:pt x="47" y="14"/>
                    <a:pt x="47" y="14"/>
                  </a:cubicBezTo>
                  <a:cubicBezTo>
                    <a:pt x="46" y="14"/>
                    <a:pt x="46" y="13"/>
                    <a:pt x="46" y="12"/>
                  </a:cubicBezTo>
                  <a:cubicBezTo>
                    <a:pt x="41" y="5"/>
                    <a:pt x="33" y="0"/>
                    <a:pt x="25" y="0"/>
                  </a:cubicBezTo>
                  <a:cubicBezTo>
                    <a:pt x="11" y="0"/>
                    <a:pt x="0" y="11"/>
                    <a:pt x="0" y="24"/>
                  </a:cubicBezTo>
                  <a:close/>
                </a:path>
              </a:pathLst>
            </a:custGeom>
            <a:solidFill>
              <a:srgbClr val="FFF1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grpSp>
          <p:nvGrpSpPr>
            <p:cNvPr id="67" name="Group 66">
              <a:extLst>
                <a:ext uri="{FF2B5EF4-FFF2-40B4-BE49-F238E27FC236}">
                  <a16:creationId xmlns:a16="http://schemas.microsoft.com/office/drawing/2014/main" id="{C3DA21F2-4D12-4ECC-99B6-A506FA651AF2}"/>
                </a:ext>
              </a:extLst>
            </p:cNvPr>
            <p:cNvGrpSpPr/>
            <p:nvPr/>
          </p:nvGrpSpPr>
          <p:grpSpPr>
            <a:xfrm>
              <a:off x="9768855" y="2299575"/>
              <a:ext cx="492100" cy="532514"/>
              <a:chOff x="1536899" y="4542023"/>
              <a:chExt cx="333375" cy="328612"/>
            </a:xfrm>
          </p:grpSpPr>
          <p:sp>
            <p:nvSpPr>
              <p:cNvPr id="68" name="Freeform 106">
                <a:extLst>
                  <a:ext uri="{FF2B5EF4-FFF2-40B4-BE49-F238E27FC236}">
                    <a16:creationId xmlns:a16="http://schemas.microsoft.com/office/drawing/2014/main" id="{79A897E6-356F-4F5A-A5C8-48D3A8E8CEA4}"/>
                  </a:ext>
                </a:extLst>
              </p:cNvPr>
              <p:cNvSpPr>
                <a:spLocks/>
              </p:cNvSpPr>
              <p:nvPr/>
            </p:nvSpPr>
            <p:spPr bwMode="auto">
              <a:xfrm>
                <a:off x="1736924" y="4738873"/>
                <a:ext cx="133350" cy="131762"/>
              </a:xfrm>
              <a:custGeom>
                <a:avLst/>
                <a:gdLst>
                  <a:gd name="T0" fmla="*/ 34 w 44"/>
                  <a:gd name="T1" fmla="*/ 42 h 44"/>
                  <a:gd name="T2" fmla="*/ 0 w 44"/>
                  <a:gd name="T3" fmla="*/ 8 h 44"/>
                  <a:gd name="T4" fmla="*/ 8 w 44"/>
                  <a:gd name="T5" fmla="*/ 0 h 44"/>
                  <a:gd name="T6" fmla="*/ 42 w 44"/>
                  <a:gd name="T7" fmla="*/ 34 h 44"/>
                  <a:gd name="T8" fmla="*/ 42 w 44"/>
                  <a:gd name="T9" fmla="*/ 42 h 44"/>
                  <a:gd name="T10" fmla="*/ 34 w 44"/>
                  <a:gd name="T11" fmla="*/ 42 h 44"/>
                </a:gdLst>
                <a:ahLst/>
                <a:cxnLst>
                  <a:cxn ang="0">
                    <a:pos x="T0" y="T1"/>
                  </a:cxn>
                  <a:cxn ang="0">
                    <a:pos x="T2" y="T3"/>
                  </a:cxn>
                  <a:cxn ang="0">
                    <a:pos x="T4" y="T5"/>
                  </a:cxn>
                  <a:cxn ang="0">
                    <a:pos x="T6" y="T7"/>
                  </a:cxn>
                  <a:cxn ang="0">
                    <a:pos x="T8" y="T9"/>
                  </a:cxn>
                  <a:cxn ang="0">
                    <a:pos x="T10" y="T11"/>
                  </a:cxn>
                </a:cxnLst>
                <a:rect l="0" t="0" r="r" b="b"/>
                <a:pathLst>
                  <a:path w="44" h="44">
                    <a:moveTo>
                      <a:pt x="34" y="42"/>
                    </a:moveTo>
                    <a:cubicBezTo>
                      <a:pt x="0" y="8"/>
                      <a:pt x="0" y="8"/>
                      <a:pt x="0" y="8"/>
                    </a:cubicBezTo>
                    <a:cubicBezTo>
                      <a:pt x="8" y="0"/>
                      <a:pt x="8" y="0"/>
                      <a:pt x="8" y="0"/>
                    </a:cubicBezTo>
                    <a:cubicBezTo>
                      <a:pt x="42" y="34"/>
                      <a:pt x="42" y="34"/>
                      <a:pt x="42" y="34"/>
                    </a:cubicBezTo>
                    <a:cubicBezTo>
                      <a:pt x="44" y="36"/>
                      <a:pt x="44" y="40"/>
                      <a:pt x="42" y="42"/>
                    </a:cubicBezTo>
                    <a:cubicBezTo>
                      <a:pt x="40" y="44"/>
                      <a:pt x="36" y="44"/>
                      <a:pt x="34" y="42"/>
                    </a:cubicBezTo>
                  </a:path>
                </a:pathLst>
              </a:custGeom>
              <a:solidFill>
                <a:srgbClr val="0075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69" name="Freeform 107">
                <a:extLst>
                  <a:ext uri="{FF2B5EF4-FFF2-40B4-BE49-F238E27FC236}">
                    <a16:creationId xmlns:a16="http://schemas.microsoft.com/office/drawing/2014/main" id="{A47DD572-06D4-45B3-A36A-D4A49816903F}"/>
                  </a:ext>
                </a:extLst>
              </p:cNvPr>
              <p:cNvSpPr>
                <a:spLocks noEditPoints="1"/>
              </p:cNvSpPr>
              <p:nvPr/>
            </p:nvSpPr>
            <p:spPr bwMode="auto">
              <a:xfrm>
                <a:off x="1536899" y="4542023"/>
                <a:ext cx="258762" cy="260350"/>
              </a:xfrm>
              <a:custGeom>
                <a:avLst/>
                <a:gdLst>
                  <a:gd name="T0" fmla="*/ 2 w 85"/>
                  <a:gd name="T1" fmla="*/ 39 h 86"/>
                  <a:gd name="T2" fmla="*/ 47 w 85"/>
                  <a:gd name="T3" fmla="*/ 3 h 86"/>
                  <a:gd name="T4" fmla="*/ 83 w 85"/>
                  <a:gd name="T5" fmla="*/ 47 h 86"/>
                  <a:gd name="T6" fmla="*/ 38 w 85"/>
                  <a:gd name="T7" fmla="*/ 83 h 86"/>
                  <a:gd name="T8" fmla="*/ 2 w 85"/>
                  <a:gd name="T9" fmla="*/ 39 h 86"/>
                  <a:gd name="T10" fmla="*/ 39 w 85"/>
                  <a:gd name="T11" fmla="*/ 76 h 86"/>
                  <a:gd name="T12" fmla="*/ 75 w 85"/>
                  <a:gd name="T13" fmla="*/ 46 h 86"/>
                  <a:gd name="T14" fmla="*/ 46 w 85"/>
                  <a:gd name="T15" fmla="*/ 10 h 86"/>
                  <a:gd name="T16" fmla="*/ 9 w 85"/>
                  <a:gd name="T17" fmla="*/ 39 h 86"/>
                  <a:gd name="T18" fmla="*/ 39 w 85"/>
                  <a:gd name="T19" fmla="*/ 7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2" y="39"/>
                    </a:moveTo>
                    <a:cubicBezTo>
                      <a:pt x="4" y="16"/>
                      <a:pt x="24" y="0"/>
                      <a:pt x="47" y="3"/>
                    </a:cubicBezTo>
                    <a:cubicBezTo>
                      <a:pt x="69" y="5"/>
                      <a:pt x="85" y="25"/>
                      <a:pt x="83" y="47"/>
                    </a:cubicBezTo>
                    <a:cubicBezTo>
                      <a:pt x="80" y="70"/>
                      <a:pt x="60" y="86"/>
                      <a:pt x="38" y="83"/>
                    </a:cubicBezTo>
                    <a:cubicBezTo>
                      <a:pt x="16" y="81"/>
                      <a:pt x="0" y="61"/>
                      <a:pt x="2" y="39"/>
                    </a:cubicBezTo>
                    <a:moveTo>
                      <a:pt x="39" y="76"/>
                    </a:moveTo>
                    <a:cubicBezTo>
                      <a:pt x="57" y="78"/>
                      <a:pt x="73" y="65"/>
                      <a:pt x="75" y="46"/>
                    </a:cubicBezTo>
                    <a:cubicBezTo>
                      <a:pt x="77" y="28"/>
                      <a:pt x="64" y="12"/>
                      <a:pt x="46" y="10"/>
                    </a:cubicBezTo>
                    <a:cubicBezTo>
                      <a:pt x="28" y="8"/>
                      <a:pt x="11" y="21"/>
                      <a:pt x="9" y="39"/>
                    </a:cubicBezTo>
                    <a:cubicBezTo>
                      <a:pt x="7" y="58"/>
                      <a:pt x="21" y="74"/>
                      <a:pt x="39" y="76"/>
                    </a:cubicBezTo>
                  </a:path>
                </a:pathLst>
              </a:custGeom>
              <a:solidFill>
                <a:srgbClr val="0075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0" name="Freeform 108">
                <a:extLst>
                  <a:ext uri="{FF2B5EF4-FFF2-40B4-BE49-F238E27FC236}">
                    <a16:creationId xmlns:a16="http://schemas.microsoft.com/office/drawing/2014/main" id="{68FA386B-ED21-4CF4-AA66-A49D48867BE2}"/>
                  </a:ext>
                </a:extLst>
              </p:cNvPr>
              <p:cNvSpPr>
                <a:spLocks/>
              </p:cNvSpPr>
              <p:nvPr/>
            </p:nvSpPr>
            <p:spPr bwMode="auto">
              <a:xfrm>
                <a:off x="1627387" y="4642036"/>
                <a:ext cx="36512" cy="30162"/>
              </a:xfrm>
              <a:custGeom>
                <a:avLst/>
                <a:gdLst>
                  <a:gd name="T0" fmla="*/ 9 w 12"/>
                  <a:gd name="T1" fmla="*/ 0 h 10"/>
                  <a:gd name="T2" fmla="*/ 0 w 12"/>
                  <a:gd name="T3" fmla="*/ 10 h 10"/>
                  <a:gd name="T4" fmla="*/ 12 w 12"/>
                  <a:gd name="T5" fmla="*/ 10 h 10"/>
                  <a:gd name="T6" fmla="*/ 9 w 12"/>
                  <a:gd name="T7" fmla="*/ 0 h 10"/>
                </a:gdLst>
                <a:ahLst/>
                <a:cxnLst>
                  <a:cxn ang="0">
                    <a:pos x="T0" y="T1"/>
                  </a:cxn>
                  <a:cxn ang="0">
                    <a:pos x="T2" y="T3"/>
                  </a:cxn>
                  <a:cxn ang="0">
                    <a:pos x="T4" y="T5"/>
                  </a:cxn>
                  <a:cxn ang="0">
                    <a:pos x="T6" y="T7"/>
                  </a:cxn>
                </a:cxnLst>
                <a:rect l="0" t="0" r="r" b="b"/>
                <a:pathLst>
                  <a:path w="12" h="10">
                    <a:moveTo>
                      <a:pt x="9" y="0"/>
                    </a:moveTo>
                    <a:cubicBezTo>
                      <a:pt x="6" y="3"/>
                      <a:pt x="2" y="6"/>
                      <a:pt x="0" y="10"/>
                    </a:cubicBezTo>
                    <a:cubicBezTo>
                      <a:pt x="12" y="10"/>
                      <a:pt x="12" y="10"/>
                      <a:pt x="12" y="10"/>
                    </a:cubicBezTo>
                    <a:cubicBezTo>
                      <a:pt x="9" y="0"/>
                      <a:pt x="9" y="0"/>
                      <a:pt x="9" y="0"/>
                    </a:cubicBezTo>
                  </a:path>
                </a:pathLst>
              </a:custGeom>
              <a:solidFill>
                <a:srgbClr val="FFCC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1" name="Freeform 109">
                <a:extLst>
                  <a:ext uri="{FF2B5EF4-FFF2-40B4-BE49-F238E27FC236}">
                    <a16:creationId xmlns:a16="http://schemas.microsoft.com/office/drawing/2014/main" id="{0AD7D38D-C7E4-4B28-B03A-8082A1AFB1A8}"/>
                  </a:ext>
                </a:extLst>
              </p:cNvPr>
              <p:cNvSpPr>
                <a:spLocks noEditPoints="1"/>
              </p:cNvSpPr>
              <p:nvPr/>
            </p:nvSpPr>
            <p:spPr bwMode="auto">
              <a:xfrm>
                <a:off x="1609924" y="4672198"/>
                <a:ext cx="53975" cy="38100"/>
              </a:xfrm>
              <a:custGeom>
                <a:avLst/>
                <a:gdLst>
                  <a:gd name="T0" fmla="*/ 18 w 18"/>
                  <a:gd name="T1" fmla="*/ 0 h 13"/>
                  <a:gd name="T2" fmla="*/ 18 w 18"/>
                  <a:gd name="T3" fmla="*/ 0 h 13"/>
                  <a:gd name="T4" fmla="*/ 18 w 18"/>
                  <a:gd name="T5" fmla="*/ 0 h 13"/>
                  <a:gd name="T6" fmla="*/ 18 w 18"/>
                  <a:gd name="T7" fmla="*/ 0 h 13"/>
                  <a:gd name="T8" fmla="*/ 6 w 18"/>
                  <a:gd name="T9" fmla="*/ 0 h 13"/>
                  <a:gd name="T10" fmla="*/ 0 w 18"/>
                  <a:gd name="T11" fmla="*/ 13 h 13"/>
                  <a:gd name="T12" fmla="*/ 18 w 18"/>
                  <a:gd name="T13" fmla="*/ 0 h 13"/>
                  <a:gd name="T14" fmla="*/ 6 w 18"/>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3">
                    <a:moveTo>
                      <a:pt x="18" y="0"/>
                    </a:moveTo>
                    <a:cubicBezTo>
                      <a:pt x="18" y="0"/>
                      <a:pt x="18" y="0"/>
                      <a:pt x="18" y="0"/>
                    </a:cubicBezTo>
                    <a:cubicBezTo>
                      <a:pt x="18" y="0"/>
                      <a:pt x="18" y="0"/>
                      <a:pt x="18" y="0"/>
                    </a:cubicBezTo>
                    <a:cubicBezTo>
                      <a:pt x="18" y="0"/>
                      <a:pt x="18" y="0"/>
                      <a:pt x="18" y="0"/>
                    </a:cubicBezTo>
                    <a:moveTo>
                      <a:pt x="6" y="0"/>
                    </a:moveTo>
                    <a:cubicBezTo>
                      <a:pt x="3" y="4"/>
                      <a:pt x="1" y="8"/>
                      <a:pt x="0" y="13"/>
                    </a:cubicBezTo>
                    <a:cubicBezTo>
                      <a:pt x="18" y="0"/>
                      <a:pt x="18" y="0"/>
                      <a:pt x="18" y="0"/>
                    </a:cubicBezTo>
                    <a:cubicBezTo>
                      <a:pt x="6" y="0"/>
                      <a:pt x="6" y="0"/>
                      <a:pt x="6" y="0"/>
                    </a:cubicBezTo>
                  </a:path>
                </a:pathLst>
              </a:custGeom>
              <a:solidFill>
                <a:srgbClr val="A3CD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2" name="Freeform 110">
                <a:extLst>
                  <a:ext uri="{FF2B5EF4-FFF2-40B4-BE49-F238E27FC236}">
                    <a16:creationId xmlns:a16="http://schemas.microsoft.com/office/drawing/2014/main" id="{F7DE68F7-999B-4F95-826E-8F4F542DAE76}"/>
                  </a:ext>
                </a:extLst>
              </p:cNvPr>
              <p:cNvSpPr>
                <a:spLocks/>
              </p:cNvSpPr>
              <p:nvPr/>
            </p:nvSpPr>
            <p:spPr bwMode="auto">
              <a:xfrm>
                <a:off x="1606749" y="4672198"/>
                <a:ext cx="57150" cy="93662"/>
              </a:xfrm>
              <a:custGeom>
                <a:avLst/>
                <a:gdLst>
                  <a:gd name="T0" fmla="*/ 19 w 19"/>
                  <a:gd name="T1" fmla="*/ 0 h 31"/>
                  <a:gd name="T2" fmla="*/ 19 w 19"/>
                  <a:gd name="T3" fmla="*/ 0 h 31"/>
                  <a:gd name="T4" fmla="*/ 1 w 19"/>
                  <a:gd name="T5" fmla="*/ 13 h 31"/>
                  <a:gd name="T6" fmla="*/ 0 w 19"/>
                  <a:gd name="T7" fmla="*/ 18 h 31"/>
                  <a:gd name="T8" fmla="*/ 0 w 19"/>
                  <a:gd name="T9" fmla="*/ 27 h 31"/>
                  <a:gd name="T10" fmla="*/ 9 w 19"/>
                  <a:gd name="T11" fmla="*/ 31 h 31"/>
                  <a:gd name="T12" fmla="*/ 19 w 19"/>
                  <a:gd name="T13" fmla="*/ 0 h 31"/>
                  <a:gd name="T14" fmla="*/ 19 w 19"/>
                  <a:gd name="T15" fmla="*/ 0 h 31"/>
                  <a:gd name="T16" fmla="*/ 19 w 19"/>
                  <a:gd name="T17" fmla="*/ 0 h 31"/>
                  <a:gd name="T18" fmla="*/ 19 w 19"/>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31">
                    <a:moveTo>
                      <a:pt x="19" y="0"/>
                    </a:moveTo>
                    <a:cubicBezTo>
                      <a:pt x="19" y="0"/>
                      <a:pt x="19" y="0"/>
                      <a:pt x="19" y="0"/>
                    </a:cubicBezTo>
                    <a:cubicBezTo>
                      <a:pt x="1" y="13"/>
                      <a:pt x="1" y="13"/>
                      <a:pt x="1" y="13"/>
                    </a:cubicBezTo>
                    <a:cubicBezTo>
                      <a:pt x="1" y="15"/>
                      <a:pt x="1" y="16"/>
                      <a:pt x="0" y="18"/>
                    </a:cubicBezTo>
                    <a:cubicBezTo>
                      <a:pt x="0" y="21"/>
                      <a:pt x="0" y="24"/>
                      <a:pt x="0" y="27"/>
                    </a:cubicBezTo>
                    <a:cubicBezTo>
                      <a:pt x="3" y="29"/>
                      <a:pt x="6" y="30"/>
                      <a:pt x="9" y="31"/>
                    </a:cubicBezTo>
                    <a:cubicBezTo>
                      <a:pt x="19" y="0"/>
                      <a:pt x="19" y="0"/>
                      <a:pt x="19" y="0"/>
                    </a:cubicBezTo>
                    <a:cubicBezTo>
                      <a:pt x="19" y="0"/>
                      <a:pt x="19" y="0"/>
                      <a:pt x="19" y="0"/>
                    </a:cubicBezTo>
                    <a:cubicBezTo>
                      <a:pt x="19" y="0"/>
                      <a:pt x="19" y="0"/>
                      <a:pt x="19" y="0"/>
                    </a:cubicBezTo>
                    <a:cubicBezTo>
                      <a:pt x="19" y="0"/>
                      <a:pt x="19" y="0"/>
                      <a:pt x="19" y="0"/>
                    </a:cubicBezTo>
                  </a:path>
                </a:pathLst>
              </a:custGeom>
              <a:solidFill>
                <a:srgbClr val="FFF5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3" name="Freeform 111">
                <a:extLst>
                  <a:ext uri="{FF2B5EF4-FFF2-40B4-BE49-F238E27FC236}">
                    <a16:creationId xmlns:a16="http://schemas.microsoft.com/office/drawing/2014/main" id="{B8EF290A-4C79-43E1-AED9-A90D05FAF42C}"/>
                  </a:ext>
                </a:extLst>
              </p:cNvPr>
              <p:cNvSpPr>
                <a:spLocks/>
              </p:cNvSpPr>
              <p:nvPr/>
            </p:nvSpPr>
            <p:spPr bwMode="auto">
              <a:xfrm>
                <a:off x="1633737" y="4672198"/>
                <a:ext cx="133350" cy="100012"/>
              </a:xfrm>
              <a:custGeom>
                <a:avLst/>
                <a:gdLst>
                  <a:gd name="T0" fmla="*/ 44 w 44"/>
                  <a:gd name="T1" fmla="*/ 0 h 33"/>
                  <a:gd name="T2" fmla="*/ 44 w 44"/>
                  <a:gd name="T3" fmla="*/ 0 h 33"/>
                  <a:gd name="T4" fmla="*/ 10 w 44"/>
                  <a:gd name="T5" fmla="*/ 0 h 33"/>
                  <a:gd name="T6" fmla="*/ 0 w 44"/>
                  <a:gd name="T7" fmla="*/ 31 h 33"/>
                  <a:gd name="T8" fmla="*/ 11 w 44"/>
                  <a:gd name="T9" fmla="*/ 33 h 33"/>
                  <a:gd name="T10" fmla="*/ 44 w 44"/>
                  <a:gd name="T11" fmla="*/ 0 h 33"/>
                  <a:gd name="T12" fmla="*/ 44 w 44"/>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4" h="33">
                    <a:moveTo>
                      <a:pt x="44" y="0"/>
                    </a:moveTo>
                    <a:cubicBezTo>
                      <a:pt x="44" y="0"/>
                      <a:pt x="44" y="0"/>
                      <a:pt x="44" y="0"/>
                    </a:cubicBezTo>
                    <a:cubicBezTo>
                      <a:pt x="10" y="0"/>
                      <a:pt x="10" y="0"/>
                      <a:pt x="10" y="0"/>
                    </a:cubicBezTo>
                    <a:cubicBezTo>
                      <a:pt x="0" y="31"/>
                      <a:pt x="0" y="31"/>
                      <a:pt x="0" y="31"/>
                    </a:cubicBezTo>
                    <a:cubicBezTo>
                      <a:pt x="4" y="33"/>
                      <a:pt x="7" y="33"/>
                      <a:pt x="11" y="33"/>
                    </a:cubicBezTo>
                    <a:cubicBezTo>
                      <a:pt x="29" y="33"/>
                      <a:pt x="44" y="18"/>
                      <a:pt x="44" y="0"/>
                    </a:cubicBezTo>
                    <a:cubicBezTo>
                      <a:pt x="44" y="0"/>
                      <a:pt x="44" y="0"/>
                      <a:pt x="44" y="0"/>
                    </a:cubicBezTo>
                  </a:path>
                </a:pathLst>
              </a:custGeom>
              <a:solidFill>
                <a:srgbClr val="47C7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4" name="Freeform 112">
                <a:extLst>
                  <a:ext uri="{FF2B5EF4-FFF2-40B4-BE49-F238E27FC236}">
                    <a16:creationId xmlns:a16="http://schemas.microsoft.com/office/drawing/2014/main" id="{912547B1-586D-4858-ABCB-18D63FBA1A4E}"/>
                  </a:ext>
                </a:extLst>
              </p:cNvPr>
              <p:cNvSpPr>
                <a:spLocks/>
              </p:cNvSpPr>
              <p:nvPr/>
            </p:nvSpPr>
            <p:spPr bwMode="auto">
              <a:xfrm>
                <a:off x="1655962" y="4616636"/>
                <a:ext cx="111125" cy="55562"/>
              </a:xfrm>
              <a:custGeom>
                <a:avLst/>
                <a:gdLst>
                  <a:gd name="T0" fmla="*/ 25 w 37"/>
                  <a:gd name="T1" fmla="*/ 0 h 18"/>
                  <a:gd name="T2" fmla="*/ 0 w 37"/>
                  <a:gd name="T3" fmla="*/ 8 h 18"/>
                  <a:gd name="T4" fmla="*/ 3 w 37"/>
                  <a:gd name="T5" fmla="*/ 18 h 18"/>
                  <a:gd name="T6" fmla="*/ 3 w 37"/>
                  <a:gd name="T7" fmla="*/ 18 h 18"/>
                  <a:gd name="T8" fmla="*/ 3 w 37"/>
                  <a:gd name="T9" fmla="*/ 18 h 18"/>
                  <a:gd name="T10" fmla="*/ 3 w 37"/>
                  <a:gd name="T11" fmla="*/ 18 h 18"/>
                  <a:gd name="T12" fmla="*/ 3 w 37"/>
                  <a:gd name="T13" fmla="*/ 18 h 18"/>
                  <a:gd name="T14" fmla="*/ 37 w 37"/>
                  <a:gd name="T15" fmla="*/ 18 h 18"/>
                  <a:gd name="T16" fmla="*/ 37 w 37"/>
                  <a:gd name="T17" fmla="*/ 18 h 18"/>
                  <a:gd name="T18" fmla="*/ 35 w 37"/>
                  <a:gd name="T19" fmla="*/ 8 h 18"/>
                  <a:gd name="T20" fmla="*/ 31 w 37"/>
                  <a:gd name="T21" fmla="*/ 0 h 18"/>
                  <a:gd name="T22" fmla="*/ 29 w 37"/>
                  <a:gd name="T23" fmla="*/ 0 h 18"/>
                  <a:gd name="T24" fmla="*/ 25 w 37"/>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18">
                    <a:moveTo>
                      <a:pt x="25" y="0"/>
                    </a:moveTo>
                    <a:cubicBezTo>
                      <a:pt x="16" y="0"/>
                      <a:pt x="7" y="3"/>
                      <a:pt x="0" y="8"/>
                    </a:cubicBezTo>
                    <a:cubicBezTo>
                      <a:pt x="3" y="18"/>
                      <a:pt x="3" y="18"/>
                      <a:pt x="3" y="18"/>
                    </a:cubicBezTo>
                    <a:cubicBezTo>
                      <a:pt x="3" y="18"/>
                      <a:pt x="3" y="18"/>
                      <a:pt x="3" y="18"/>
                    </a:cubicBezTo>
                    <a:cubicBezTo>
                      <a:pt x="3" y="18"/>
                      <a:pt x="3" y="18"/>
                      <a:pt x="3" y="18"/>
                    </a:cubicBezTo>
                    <a:cubicBezTo>
                      <a:pt x="3" y="18"/>
                      <a:pt x="3" y="18"/>
                      <a:pt x="3" y="18"/>
                    </a:cubicBezTo>
                    <a:cubicBezTo>
                      <a:pt x="3" y="18"/>
                      <a:pt x="3" y="18"/>
                      <a:pt x="3" y="18"/>
                    </a:cubicBezTo>
                    <a:cubicBezTo>
                      <a:pt x="37" y="18"/>
                      <a:pt x="37" y="18"/>
                      <a:pt x="37" y="18"/>
                    </a:cubicBezTo>
                    <a:cubicBezTo>
                      <a:pt x="37" y="18"/>
                      <a:pt x="37" y="18"/>
                      <a:pt x="37" y="18"/>
                    </a:cubicBezTo>
                    <a:cubicBezTo>
                      <a:pt x="36" y="14"/>
                      <a:pt x="36" y="11"/>
                      <a:pt x="35" y="8"/>
                    </a:cubicBezTo>
                    <a:cubicBezTo>
                      <a:pt x="34" y="5"/>
                      <a:pt x="33" y="2"/>
                      <a:pt x="31" y="0"/>
                    </a:cubicBezTo>
                    <a:cubicBezTo>
                      <a:pt x="31" y="0"/>
                      <a:pt x="30" y="0"/>
                      <a:pt x="29" y="0"/>
                    </a:cubicBezTo>
                    <a:cubicBezTo>
                      <a:pt x="28" y="0"/>
                      <a:pt x="26" y="0"/>
                      <a:pt x="25" y="0"/>
                    </a:cubicBezTo>
                  </a:path>
                </a:pathLst>
              </a:custGeom>
              <a:solidFill>
                <a:srgbClr val="47A5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5" name="Freeform 113">
                <a:extLst>
                  <a:ext uri="{FF2B5EF4-FFF2-40B4-BE49-F238E27FC236}">
                    <a16:creationId xmlns:a16="http://schemas.microsoft.com/office/drawing/2014/main" id="{1C55D777-1D5D-4612-9768-D2027E9276EB}"/>
                  </a:ext>
                </a:extLst>
              </p:cNvPr>
              <p:cNvSpPr>
                <a:spLocks/>
              </p:cNvSpPr>
              <p:nvPr/>
            </p:nvSpPr>
            <p:spPr bwMode="auto">
              <a:xfrm>
                <a:off x="1563887" y="4575361"/>
                <a:ext cx="92075" cy="96837"/>
              </a:xfrm>
              <a:custGeom>
                <a:avLst/>
                <a:gdLst>
                  <a:gd name="T0" fmla="*/ 23 w 30"/>
                  <a:gd name="T1" fmla="*/ 0 h 32"/>
                  <a:gd name="T2" fmla="*/ 0 w 30"/>
                  <a:gd name="T3" fmla="*/ 32 h 32"/>
                  <a:gd name="T4" fmla="*/ 21 w 30"/>
                  <a:gd name="T5" fmla="*/ 32 h 32"/>
                  <a:gd name="T6" fmla="*/ 30 w 30"/>
                  <a:gd name="T7" fmla="*/ 22 h 32"/>
                  <a:gd name="T8" fmla="*/ 23 w 30"/>
                  <a:gd name="T9" fmla="*/ 0 h 32"/>
                </a:gdLst>
                <a:ahLst/>
                <a:cxnLst>
                  <a:cxn ang="0">
                    <a:pos x="T0" y="T1"/>
                  </a:cxn>
                  <a:cxn ang="0">
                    <a:pos x="T2" y="T3"/>
                  </a:cxn>
                  <a:cxn ang="0">
                    <a:pos x="T4" y="T5"/>
                  </a:cxn>
                  <a:cxn ang="0">
                    <a:pos x="T6" y="T7"/>
                  </a:cxn>
                  <a:cxn ang="0">
                    <a:pos x="T8" y="T9"/>
                  </a:cxn>
                </a:cxnLst>
                <a:rect l="0" t="0" r="r" b="b"/>
                <a:pathLst>
                  <a:path w="30" h="32">
                    <a:moveTo>
                      <a:pt x="23" y="0"/>
                    </a:moveTo>
                    <a:cubicBezTo>
                      <a:pt x="9" y="5"/>
                      <a:pt x="0" y="17"/>
                      <a:pt x="0" y="32"/>
                    </a:cubicBezTo>
                    <a:cubicBezTo>
                      <a:pt x="21" y="32"/>
                      <a:pt x="21" y="32"/>
                      <a:pt x="21" y="32"/>
                    </a:cubicBezTo>
                    <a:cubicBezTo>
                      <a:pt x="23" y="28"/>
                      <a:pt x="27" y="25"/>
                      <a:pt x="30" y="22"/>
                    </a:cubicBezTo>
                    <a:cubicBezTo>
                      <a:pt x="23" y="0"/>
                      <a:pt x="23" y="0"/>
                      <a:pt x="23" y="0"/>
                    </a:cubicBezTo>
                  </a:path>
                </a:pathLst>
              </a:custGeom>
              <a:solidFill>
                <a:srgbClr val="FFD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6" name="Freeform 114">
                <a:extLst>
                  <a:ext uri="{FF2B5EF4-FFF2-40B4-BE49-F238E27FC236}">
                    <a16:creationId xmlns:a16="http://schemas.microsoft.com/office/drawing/2014/main" id="{515F6CE8-2037-43A9-9A19-E1AFEC95CF19}"/>
                  </a:ext>
                </a:extLst>
              </p:cNvPr>
              <p:cNvSpPr>
                <a:spLocks/>
              </p:cNvSpPr>
              <p:nvPr/>
            </p:nvSpPr>
            <p:spPr bwMode="auto">
              <a:xfrm>
                <a:off x="1563887" y="4672198"/>
                <a:ext cx="63500" cy="57150"/>
              </a:xfrm>
              <a:custGeom>
                <a:avLst/>
                <a:gdLst>
                  <a:gd name="T0" fmla="*/ 0 w 21"/>
                  <a:gd name="T1" fmla="*/ 0 h 19"/>
                  <a:gd name="T2" fmla="*/ 7 w 21"/>
                  <a:gd name="T3" fmla="*/ 19 h 19"/>
                  <a:gd name="T4" fmla="*/ 15 w 21"/>
                  <a:gd name="T5" fmla="*/ 13 h 19"/>
                  <a:gd name="T6" fmla="*/ 21 w 21"/>
                  <a:gd name="T7" fmla="*/ 0 h 19"/>
                  <a:gd name="T8" fmla="*/ 0 w 21"/>
                  <a:gd name="T9" fmla="*/ 0 h 19"/>
                </a:gdLst>
                <a:ahLst/>
                <a:cxnLst>
                  <a:cxn ang="0">
                    <a:pos x="T0" y="T1"/>
                  </a:cxn>
                  <a:cxn ang="0">
                    <a:pos x="T2" y="T3"/>
                  </a:cxn>
                  <a:cxn ang="0">
                    <a:pos x="T4" y="T5"/>
                  </a:cxn>
                  <a:cxn ang="0">
                    <a:pos x="T6" y="T7"/>
                  </a:cxn>
                  <a:cxn ang="0">
                    <a:pos x="T8" y="T9"/>
                  </a:cxn>
                </a:cxnLst>
                <a:rect l="0" t="0" r="r" b="b"/>
                <a:pathLst>
                  <a:path w="21" h="19">
                    <a:moveTo>
                      <a:pt x="0" y="0"/>
                    </a:moveTo>
                    <a:cubicBezTo>
                      <a:pt x="0" y="7"/>
                      <a:pt x="2" y="14"/>
                      <a:pt x="7" y="19"/>
                    </a:cubicBezTo>
                    <a:cubicBezTo>
                      <a:pt x="15" y="13"/>
                      <a:pt x="15" y="13"/>
                      <a:pt x="15" y="13"/>
                    </a:cubicBezTo>
                    <a:cubicBezTo>
                      <a:pt x="16" y="8"/>
                      <a:pt x="18" y="4"/>
                      <a:pt x="21" y="0"/>
                    </a:cubicBezTo>
                    <a:cubicBezTo>
                      <a:pt x="0" y="0"/>
                      <a:pt x="0" y="0"/>
                      <a:pt x="0" y="0"/>
                    </a:cubicBezTo>
                  </a:path>
                </a:pathLst>
              </a:custGeom>
              <a:solidFill>
                <a:srgbClr val="BDDB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7" name="Freeform 115">
                <a:extLst>
                  <a:ext uri="{FF2B5EF4-FFF2-40B4-BE49-F238E27FC236}">
                    <a16:creationId xmlns:a16="http://schemas.microsoft.com/office/drawing/2014/main" id="{CB4BC20B-6C2A-4B3B-ACED-4A1B54491AEA}"/>
                  </a:ext>
                </a:extLst>
              </p:cNvPr>
              <p:cNvSpPr>
                <a:spLocks/>
              </p:cNvSpPr>
              <p:nvPr/>
            </p:nvSpPr>
            <p:spPr bwMode="auto">
              <a:xfrm>
                <a:off x="1582937" y="4710298"/>
                <a:ext cx="26987" cy="42862"/>
              </a:xfrm>
              <a:custGeom>
                <a:avLst/>
                <a:gdLst>
                  <a:gd name="T0" fmla="*/ 9 w 9"/>
                  <a:gd name="T1" fmla="*/ 0 h 14"/>
                  <a:gd name="T2" fmla="*/ 1 w 9"/>
                  <a:gd name="T3" fmla="*/ 6 h 14"/>
                  <a:gd name="T4" fmla="*/ 0 w 9"/>
                  <a:gd name="T5" fmla="*/ 7 h 14"/>
                  <a:gd name="T6" fmla="*/ 8 w 9"/>
                  <a:gd name="T7" fmla="*/ 14 h 14"/>
                  <a:gd name="T8" fmla="*/ 8 w 9"/>
                  <a:gd name="T9" fmla="*/ 5 h 14"/>
                  <a:gd name="T10" fmla="*/ 9 w 9"/>
                  <a:gd name="T11" fmla="*/ 0 h 14"/>
                </a:gdLst>
                <a:ahLst/>
                <a:cxnLst>
                  <a:cxn ang="0">
                    <a:pos x="T0" y="T1"/>
                  </a:cxn>
                  <a:cxn ang="0">
                    <a:pos x="T2" y="T3"/>
                  </a:cxn>
                  <a:cxn ang="0">
                    <a:pos x="T4" y="T5"/>
                  </a:cxn>
                  <a:cxn ang="0">
                    <a:pos x="T6" y="T7"/>
                  </a:cxn>
                  <a:cxn ang="0">
                    <a:pos x="T8" y="T9"/>
                  </a:cxn>
                  <a:cxn ang="0">
                    <a:pos x="T10" y="T11"/>
                  </a:cxn>
                </a:cxnLst>
                <a:rect l="0" t="0" r="r" b="b"/>
                <a:pathLst>
                  <a:path w="9" h="14">
                    <a:moveTo>
                      <a:pt x="9" y="0"/>
                    </a:moveTo>
                    <a:cubicBezTo>
                      <a:pt x="1" y="6"/>
                      <a:pt x="1" y="6"/>
                      <a:pt x="1" y="6"/>
                    </a:cubicBezTo>
                    <a:cubicBezTo>
                      <a:pt x="0" y="7"/>
                      <a:pt x="0" y="7"/>
                      <a:pt x="0" y="7"/>
                    </a:cubicBezTo>
                    <a:cubicBezTo>
                      <a:pt x="3" y="10"/>
                      <a:pt x="5" y="12"/>
                      <a:pt x="8" y="14"/>
                    </a:cubicBezTo>
                    <a:cubicBezTo>
                      <a:pt x="8" y="11"/>
                      <a:pt x="8" y="8"/>
                      <a:pt x="8" y="5"/>
                    </a:cubicBezTo>
                    <a:cubicBezTo>
                      <a:pt x="9" y="3"/>
                      <a:pt x="9" y="2"/>
                      <a:pt x="9" y="0"/>
                    </a:cubicBezTo>
                  </a:path>
                </a:pathLst>
              </a:custGeom>
              <a:solidFill>
                <a:srgbClr val="FFF8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sp>
            <p:nvSpPr>
              <p:cNvPr id="78" name="Freeform 116">
                <a:extLst>
                  <a:ext uri="{FF2B5EF4-FFF2-40B4-BE49-F238E27FC236}">
                    <a16:creationId xmlns:a16="http://schemas.microsoft.com/office/drawing/2014/main" id="{959F1148-91D2-446C-A8B0-02D68C94BA0D}"/>
                  </a:ext>
                </a:extLst>
              </p:cNvPr>
              <p:cNvSpPr>
                <a:spLocks/>
              </p:cNvSpPr>
              <p:nvPr/>
            </p:nvSpPr>
            <p:spPr bwMode="auto">
              <a:xfrm>
                <a:off x="1633737" y="4572186"/>
                <a:ext cx="115887" cy="69850"/>
              </a:xfrm>
              <a:custGeom>
                <a:avLst/>
                <a:gdLst>
                  <a:gd name="T0" fmla="*/ 10 w 38"/>
                  <a:gd name="T1" fmla="*/ 0 h 23"/>
                  <a:gd name="T2" fmla="*/ 0 w 38"/>
                  <a:gd name="T3" fmla="*/ 1 h 23"/>
                  <a:gd name="T4" fmla="*/ 7 w 38"/>
                  <a:gd name="T5" fmla="*/ 23 h 23"/>
                  <a:gd name="T6" fmla="*/ 32 w 38"/>
                  <a:gd name="T7" fmla="*/ 15 h 23"/>
                  <a:gd name="T8" fmla="*/ 36 w 38"/>
                  <a:gd name="T9" fmla="*/ 15 h 23"/>
                  <a:gd name="T10" fmla="*/ 38 w 38"/>
                  <a:gd name="T11" fmla="*/ 15 h 23"/>
                  <a:gd name="T12" fmla="*/ 10 w 38"/>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38" h="23">
                    <a:moveTo>
                      <a:pt x="10" y="0"/>
                    </a:moveTo>
                    <a:cubicBezTo>
                      <a:pt x="7" y="0"/>
                      <a:pt x="3" y="0"/>
                      <a:pt x="0" y="1"/>
                    </a:cubicBezTo>
                    <a:cubicBezTo>
                      <a:pt x="7" y="23"/>
                      <a:pt x="7" y="23"/>
                      <a:pt x="7" y="23"/>
                    </a:cubicBezTo>
                    <a:cubicBezTo>
                      <a:pt x="14" y="18"/>
                      <a:pt x="23" y="15"/>
                      <a:pt x="32" y="15"/>
                    </a:cubicBezTo>
                    <a:cubicBezTo>
                      <a:pt x="33" y="15"/>
                      <a:pt x="35" y="15"/>
                      <a:pt x="36" y="15"/>
                    </a:cubicBezTo>
                    <a:cubicBezTo>
                      <a:pt x="37" y="15"/>
                      <a:pt x="38" y="15"/>
                      <a:pt x="38" y="15"/>
                    </a:cubicBezTo>
                    <a:cubicBezTo>
                      <a:pt x="32" y="6"/>
                      <a:pt x="22" y="0"/>
                      <a:pt x="10" y="0"/>
                    </a:cubicBezTo>
                  </a:path>
                </a:pathLst>
              </a:custGeom>
              <a:solidFill>
                <a:srgbClr val="7ABE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4" rIns="93247" bIns="46624" numCol="1" anchor="t" anchorCtr="0" compatLnSpc="1">
                <a:prstTxWarp prst="textNoShape">
                  <a:avLst/>
                </a:prstTxWarp>
              </a:bodyPr>
              <a:lstStyle/>
              <a:p>
                <a:pPr defTabSz="951241">
                  <a:defRPr/>
                </a:pPr>
                <a:endParaRPr lang="en-US" sz="1837">
                  <a:solidFill>
                    <a:srgbClr val="FFFFFF"/>
                  </a:solidFill>
                  <a:latin typeface="Segoe UI Semilight"/>
                </a:endParaRPr>
              </a:p>
            </p:txBody>
          </p:sp>
        </p:grpSp>
      </p:grpSp>
    </p:spTree>
    <p:extLst>
      <p:ext uri="{BB962C8B-B14F-4D97-AF65-F5344CB8AC3E}">
        <p14:creationId xmlns:p14="http://schemas.microsoft.com/office/powerpoint/2010/main" val="2116347656"/>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3F891-C81E-4FCA-97DF-B2F13D199A36}"/>
              </a:ext>
            </a:extLst>
          </p:cNvPr>
          <p:cNvSpPr>
            <a:spLocks noGrp="1"/>
          </p:cNvSpPr>
          <p:nvPr>
            <p:ph type="title"/>
          </p:nvPr>
        </p:nvSpPr>
        <p:spPr/>
        <p:txBody>
          <a:bodyPr/>
          <a:lstStyle/>
          <a:p>
            <a:r>
              <a:rPr lang="en-US" dirty="0"/>
              <a:t>ASR deployment Planner for </a:t>
            </a:r>
            <a:r>
              <a:rPr lang="en-US" dirty="0" err="1"/>
              <a:t>Hyper-v</a:t>
            </a:r>
            <a:endParaRPr lang="en-US" dirty="0"/>
          </a:p>
        </p:txBody>
      </p:sp>
      <p:sp>
        <p:nvSpPr>
          <p:cNvPr id="3" name="Rectangle 2">
            <a:extLst>
              <a:ext uri="{FF2B5EF4-FFF2-40B4-BE49-F238E27FC236}">
                <a16:creationId xmlns:a16="http://schemas.microsoft.com/office/drawing/2014/main" id="{68979538-6707-4425-916D-5B407C396BB7}"/>
              </a:ext>
            </a:extLst>
          </p:cNvPr>
          <p:cNvSpPr/>
          <p:nvPr/>
        </p:nvSpPr>
        <p:spPr>
          <a:xfrm>
            <a:off x="954612" y="1647602"/>
            <a:ext cx="10472923" cy="4192706"/>
          </a:xfrm>
          <a:prstGeom prst="rect">
            <a:avLst/>
          </a:prstGeom>
        </p:spPr>
        <p:txBody>
          <a:bodyPr wrap="square">
            <a:spAutoFit/>
          </a:bodyPr>
          <a:lstStyle/>
          <a:p>
            <a:pPr defTabSz="932563">
              <a:buFont typeface="Arial" panose="020B0604020202020204" pitchFamily="34" charset="0"/>
              <a:buChar char="•"/>
            </a:pPr>
            <a:r>
              <a:rPr lang="en-US" sz="3264" dirty="0">
                <a:solidFill>
                  <a:srgbClr val="000000"/>
                </a:solidFill>
                <a:latin typeface="Segoe UI" panose="020B0502040204020203" pitchFamily="34" charset="0"/>
              </a:rPr>
              <a:t>VM eligibility assessment, based on the number of disks, disk size, IOPS, churn, and a few VM characteristics</a:t>
            </a:r>
          </a:p>
          <a:p>
            <a:pPr defTabSz="932563">
              <a:buFont typeface="Arial" panose="020B0604020202020204" pitchFamily="34" charset="0"/>
              <a:buChar char="•"/>
            </a:pPr>
            <a:r>
              <a:rPr lang="en-US" sz="3264" dirty="0">
                <a:solidFill>
                  <a:srgbClr val="000000"/>
                </a:solidFill>
                <a:latin typeface="Segoe UI" panose="020B0502040204020203" pitchFamily="34" charset="0"/>
              </a:rPr>
              <a:t>Network bandwidth need versus RPO assessment</a:t>
            </a:r>
          </a:p>
          <a:p>
            <a:pPr defTabSz="932563">
              <a:buFont typeface="Arial" panose="020B0604020202020204" pitchFamily="34" charset="0"/>
              <a:buChar char="•"/>
            </a:pPr>
            <a:r>
              <a:rPr lang="en-US" sz="3264" dirty="0">
                <a:solidFill>
                  <a:srgbClr val="000000"/>
                </a:solidFill>
                <a:latin typeface="Segoe UI" panose="020B0502040204020203" pitchFamily="34" charset="0"/>
              </a:rPr>
              <a:t>Azure infrastructure requirements</a:t>
            </a:r>
          </a:p>
          <a:p>
            <a:pPr defTabSz="932563">
              <a:buFont typeface="Arial" panose="020B0604020202020204" pitchFamily="34" charset="0"/>
              <a:buChar char="•"/>
            </a:pPr>
            <a:r>
              <a:rPr lang="en-US" sz="3264" dirty="0">
                <a:solidFill>
                  <a:srgbClr val="000000"/>
                </a:solidFill>
                <a:latin typeface="Segoe UI" panose="020B0502040204020203" pitchFamily="34" charset="0"/>
              </a:rPr>
              <a:t>On-premises infrastructure requirements</a:t>
            </a:r>
          </a:p>
          <a:p>
            <a:pPr defTabSz="932563">
              <a:buFont typeface="Arial" panose="020B0604020202020204" pitchFamily="34" charset="0"/>
              <a:buChar char="•"/>
            </a:pPr>
            <a:r>
              <a:rPr lang="en-US" sz="3264" dirty="0">
                <a:solidFill>
                  <a:srgbClr val="000000"/>
                </a:solidFill>
                <a:latin typeface="Segoe UI" panose="020B0502040204020203" pitchFamily="34" charset="0"/>
              </a:rPr>
              <a:t>Initial replication batching guidance</a:t>
            </a:r>
          </a:p>
          <a:p>
            <a:pPr defTabSz="932563">
              <a:buFont typeface="Arial" panose="020B0604020202020204" pitchFamily="34" charset="0"/>
              <a:buChar char="•"/>
            </a:pPr>
            <a:r>
              <a:rPr lang="en-US" sz="3264" dirty="0">
                <a:solidFill>
                  <a:srgbClr val="000000"/>
                </a:solidFill>
                <a:latin typeface="Segoe UI" panose="020B0502040204020203" pitchFamily="34" charset="0"/>
              </a:rPr>
              <a:t>Estimated total disaster recovery cost to Azure</a:t>
            </a:r>
          </a:p>
        </p:txBody>
      </p:sp>
    </p:spTree>
    <p:extLst>
      <p:ext uri="{BB962C8B-B14F-4D97-AF65-F5344CB8AC3E}">
        <p14:creationId xmlns:p14="http://schemas.microsoft.com/office/powerpoint/2010/main" val="1029216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F3AB1-5CAF-461F-BF90-067F7F76FF1F}"/>
              </a:ext>
            </a:extLst>
          </p:cNvPr>
          <p:cNvSpPr>
            <a:spLocks noGrp="1"/>
          </p:cNvSpPr>
          <p:nvPr>
            <p:ph type="title"/>
          </p:nvPr>
        </p:nvSpPr>
        <p:spPr/>
        <p:txBody>
          <a:bodyPr/>
          <a:lstStyle/>
          <a:p>
            <a:r>
              <a:rPr lang="en-US" dirty="0"/>
              <a:t>ASR Deployment Planner</a:t>
            </a:r>
          </a:p>
        </p:txBody>
      </p:sp>
      <p:sp>
        <p:nvSpPr>
          <p:cNvPr id="3" name="TextBox 2">
            <a:extLst>
              <a:ext uri="{FF2B5EF4-FFF2-40B4-BE49-F238E27FC236}">
                <a16:creationId xmlns:a16="http://schemas.microsoft.com/office/drawing/2014/main" id="{C86C8693-5C48-426D-8C7D-2964AA907580}"/>
              </a:ext>
            </a:extLst>
          </p:cNvPr>
          <p:cNvSpPr txBox="1"/>
          <p:nvPr/>
        </p:nvSpPr>
        <p:spPr>
          <a:xfrm>
            <a:off x="861050" y="3572015"/>
            <a:ext cx="7732459" cy="2049267"/>
          </a:xfrm>
          <a:prstGeom prst="rect">
            <a:avLst/>
          </a:prstGeom>
          <a:noFill/>
        </p:spPr>
        <p:txBody>
          <a:bodyPr wrap="square" lIns="0" tIns="0" rIns="0" bIns="0" rtlCol="0">
            <a:spAutoFit/>
          </a:bodyPr>
          <a:lstStyle/>
          <a:p>
            <a:pPr marL="466298" indent="-466298" defTabSz="932563">
              <a:buFont typeface="Arial" panose="020B0604020202020204" pitchFamily="34" charset="0"/>
              <a:buChar char="•"/>
            </a:pPr>
            <a:r>
              <a:rPr lang="en-US" sz="3264" dirty="0">
                <a:solidFill>
                  <a:srgbClr val="000000"/>
                </a:solidFill>
                <a:latin typeface="Segoe UI" panose="020B0502040204020203" pitchFamily="34" charset="0"/>
              </a:rPr>
              <a:t>Get the Virtual machine list</a:t>
            </a:r>
          </a:p>
          <a:p>
            <a:pPr marL="466298" indent="-466298" defTabSz="932563">
              <a:buFont typeface="Arial" panose="020B0604020202020204" pitchFamily="34" charset="0"/>
              <a:buChar char="•"/>
            </a:pPr>
            <a:r>
              <a:rPr lang="en-US" sz="3264" dirty="0">
                <a:solidFill>
                  <a:srgbClr val="000000"/>
                </a:solidFill>
                <a:latin typeface="Segoe UI" panose="020B0502040204020203" pitchFamily="34" charset="0"/>
              </a:rPr>
              <a:t>Profile</a:t>
            </a:r>
          </a:p>
          <a:p>
            <a:pPr marL="466298" indent="-466298" defTabSz="932563">
              <a:buFont typeface="Arial" panose="020B0604020202020204" pitchFamily="34" charset="0"/>
              <a:buChar char="•"/>
            </a:pPr>
            <a:r>
              <a:rPr lang="en-US" sz="3264" dirty="0">
                <a:solidFill>
                  <a:srgbClr val="000000"/>
                </a:solidFill>
                <a:latin typeface="Segoe UI" panose="020B0502040204020203" pitchFamily="34" charset="0"/>
              </a:rPr>
              <a:t>Generate a Report</a:t>
            </a:r>
          </a:p>
          <a:p>
            <a:pPr marL="466298" indent="-466298" defTabSz="932563">
              <a:buFont typeface="Arial" panose="020B0604020202020204" pitchFamily="34" charset="0"/>
              <a:buChar char="•"/>
            </a:pPr>
            <a:r>
              <a:rPr lang="en-US" sz="3264" dirty="0">
                <a:solidFill>
                  <a:srgbClr val="000000"/>
                </a:solidFill>
                <a:latin typeface="Segoe UI" panose="020B0502040204020203" pitchFamily="34" charset="0"/>
              </a:rPr>
              <a:t>Get throughput</a:t>
            </a:r>
          </a:p>
        </p:txBody>
      </p:sp>
      <p:sp>
        <p:nvSpPr>
          <p:cNvPr id="4" name="TextBox 3">
            <a:extLst>
              <a:ext uri="{FF2B5EF4-FFF2-40B4-BE49-F238E27FC236}">
                <a16:creationId xmlns:a16="http://schemas.microsoft.com/office/drawing/2014/main" id="{E9E51EB5-C809-48C7-892F-70B6239B2CCF}"/>
              </a:ext>
            </a:extLst>
          </p:cNvPr>
          <p:cNvSpPr txBox="1"/>
          <p:nvPr/>
        </p:nvSpPr>
        <p:spPr>
          <a:xfrm>
            <a:off x="734288" y="1548303"/>
            <a:ext cx="11462872" cy="1536950"/>
          </a:xfrm>
          <a:prstGeom prst="rect">
            <a:avLst/>
          </a:prstGeom>
          <a:noFill/>
        </p:spPr>
        <p:txBody>
          <a:bodyPr wrap="square" lIns="0" tIns="0" rIns="0" bIns="0" rtlCol="0">
            <a:spAutoFit/>
          </a:bodyPr>
          <a:lstStyle/>
          <a:p>
            <a:pPr defTabSz="932563"/>
            <a:r>
              <a:rPr lang="en-US" sz="3264" dirty="0">
                <a:solidFill>
                  <a:srgbClr val="000000"/>
                </a:solidFill>
                <a:latin typeface="Segoe UI" panose="020B0502040204020203" pitchFamily="34" charset="0"/>
                <a:hlinkClick r:id="rId2"/>
              </a:rPr>
              <a:t>Site Recovery Deployment </a:t>
            </a:r>
            <a:r>
              <a:rPr lang="en-US" sz="3264" dirty="0">
                <a:solidFill>
                  <a:srgbClr val="000000"/>
                </a:solidFill>
                <a:latin typeface="Segoe UI" panose="020B0502040204020203" pitchFamily="34" charset="0"/>
              </a:rPr>
              <a:t>Planner is a command-line tool for both Hyper-V to Azure and VMware to Azure disaster recovery scenarios.</a:t>
            </a:r>
          </a:p>
        </p:txBody>
      </p:sp>
    </p:spTree>
    <p:extLst>
      <p:ext uri="{BB962C8B-B14F-4D97-AF65-F5344CB8AC3E}">
        <p14:creationId xmlns:p14="http://schemas.microsoft.com/office/powerpoint/2010/main" val="2914974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Image result for asr deployment planner hyper-v">
            <a:extLst>
              <a:ext uri="{FF2B5EF4-FFF2-40B4-BE49-F238E27FC236}">
                <a16:creationId xmlns:a16="http://schemas.microsoft.com/office/drawing/2014/main" id="{2EE47079-3215-4589-9AAA-88B73C8B7F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0490" y="1104051"/>
            <a:ext cx="7253613" cy="570108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29D2E10E-3E88-4655-8B2C-445AC1080DF2}"/>
              </a:ext>
            </a:extLst>
          </p:cNvPr>
          <p:cNvSpPr>
            <a:spLocks noGrp="1"/>
          </p:cNvSpPr>
          <p:nvPr>
            <p:ph type="title"/>
          </p:nvPr>
        </p:nvSpPr>
        <p:spPr>
          <a:xfrm>
            <a:off x="600855" y="466301"/>
            <a:ext cx="11237870" cy="565027"/>
          </a:xfrm>
        </p:spPr>
        <p:txBody>
          <a:bodyPr/>
          <a:lstStyle/>
          <a:p>
            <a:r>
              <a:rPr lang="en-US" dirty="0"/>
              <a:t>ASR Deployment Planner</a:t>
            </a:r>
          </a:p>
        </p:txBody>
      </p:sp>
    </p:spTree>
    <p:extLst>
      <p:ext uri="{BB962C8B-B14F-4D97-AF65-F5344CB8AC3E}">
        <p14:creationId xmlns:p14="http://schemas.microsoft.com/office/powerpoint/2010/main" val="3463071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098" name="Picture 2" descr="Image result for asr deployment planner hyper-v">
            <a:extLst>
              <a:ext uri="{FF2B5EF4-FFF2-40B4-BE49-F238E27FC236}">
                <a16:creationId xmlns:a16="http://schemas.microsoft.com/office/drawing/2014/main" id="{4B34A01D-E899-4110-8ED0-29ABEF2785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582" y="1602115"/>
            <a:ext cx="11574543" cy="3957650"/>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34AEED5E-89AE-40EA-A83A-66AF1E0504C5}"/>
              </a:ext>
            </a:extLst>
          </p:cNvPr>
          <p:cNvSpPr>
            <a:spLocks noGrp="1"/>
          </p:cNvSpPr>
          <p:nvPr>
            <p:ph type="title"/>
          </p:nvPr>
        </p:nvSpPr>
        <p:spPr>
          <a:xfrm>
            <a:off x="600855" y="466301"/>
            <a:ext cx="11237870" cy="565027"/>
          </a:xfrm>
        </p:spPr>
        <p:txBody>
          <a:bodyPr/>
          <a:lstStyle/>
          <a:p>
            <a:r>
              <a:rPr lang="en-US" dirty="0"/>
              <a:t>ASR Deployment Planner</a:t>
            </a:r>
          </a:p>
        </p:txBody>
      </p:sp>
    </p:spTree>
    <p:extLst>
      <p:ext uri="{BB962C8B-B14F-4D97-AF65-F5344CB8AC3E}">
        <p14:creationId xmlns:p14="http://schemas.microsoft.com/office/powerpoint/2010/main" val="713151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146" name="Picture 2" descr="Image result for asr deployment planner hyper-v">
            <a:extLst>
              <a:ext uri="{FF2B5EF4-FFF2-40B4-BE49-F238E27FC236}">
                <a16:creationId xmlns:a16="http://schemas.microsoft.com/office/drawing/2014/main" id="{44D30A5D-55F2-4EFE-8C05-85928046C2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5404" y="1525288"/>
            <a:ext cx="8179708" cy="4740734"/>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98E1DA5C-52BE-48E4-9193-B9BE29237CB9}"/>
              </a:ext>
            </a:extLst>
          </p:cNvPr>
          <p:cNvSpPr>
            <a:spLocks noGrp="1"/>
          </p:cNvSpPr>
          <p:nvPr>
            <p:ph type="title"/>
          </p:nvPr>
        </p:nvSpPr>
        <p:spPr>
          <a:xfrm>
            <a:off x="600855" y="466301"/>
            <a:ext cx="11237870" cy="565027"/>
          </a:xfrm>
        </p:spPr>
        <p:txBody>
          <a:bodyPr/>
          <a:lstStyle/>
          <a:p>
            <a:r>
              <a:rPr lang="en-US" dirty="0"/>
              <a:t>ASR Deployment Planner</a:t>
            </a:r>
          </a:p>
        </p:txBody>
      </p:sp>
    </p:spTree>
    <p:extLst>
      <p:ext uri="{BB962C8B-B14F-4D97-AF65-F5344CB8AC3E}">
        <p14:creationId xmlns:p14="http://schemas.microsoft.com/office/powerpoint/2010/main" val="2337061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5565E-8836-4FA9-BF5C-3DD981CDE9AC}"/>
              </a:ext>
            </a:extLst>
          </p:cNvPr>
          <p:cNvSpPr>
            <a:spLocks noGrp="1"/>
          </p:cNvSpPr>
          <p:nvPr>
            <p:ph type="title"/>
          </p:nvPr>
        </p:nvSpPr>
        <p:spPr>
          <a:xfrm>
            <a:off x="767391" y="854886"/>
            <a:ext cx="11237870" cy="565027"/>
          </a:xfrm>
        </p:spPr>
        <p:txBody>
          <a:bodyPr/>
          <a:lstStyle/>
          <a:p>
            <a:r>
              <a:rPr lang="en-US" dirty="0"/>
              <a:t>Physical Servers </a:t>
            </a:r>
          </a:p>
        </p:txBody>
      </p:sp>
      <p:sp>
        <p:nvSpPr>
          <p:cNvPr id="3" name="TextBox 2">
            <a:extLst>
              <a:ext uri="{FF2B5EF4-FFF2-40B4-BE49-F238E27FC236}">
                <a16:creationId xmlns:a16="http://schemas.microsoft.com/office/drawing/2014/main" id="{6AF74244-EF67-40D2-9F6E-7295E69F7DE6}"/>
              </a:ext>
            </a:extLst>
          </p:cNvPr>
          <p:cNvSpPr txBox="1"/>
          <p:nvPr/>
        </p:nvSpPr>
        <p:spPr>
          <a:xfrm>
            <a:off x="1244353" y="2464737"/>
            <a:ext cx="7749489" cy="1344815"/>
          </a:xfrm>
          <a:prstGeom prst="rect">
            <a:avLst/>
          </a:prstGeom>
          <a:noFill/>
        </p:spPr>
        <p:txBody>
          <a:bodyPr wrap="square" lIns="0" tIns="0" rIns="0" bIns="0" rtlCol="0">
            <a:spAutoFit/>
          </a:bodyPr>
          <a:lstStyle/>
          <a:p>
            <a:pPr marL="466298" indent="-466298" defTabSz="932563">
              <a:buFont typeface="Arial" panose="020B0604020202020204" pitchFamily="34" charset="0"/>
              <a:buChar char="•"/>
            </a:pPr>
            <a:r>
              <a:rPr lang="en-US" sz="3264" dirty="0">
                <a:gradFill>
                  <a:gsLst>
                    <a:gs pos="2917">
                      <a:srgbClr val="1A1A1A"/>
                    </a:gs>
                    <a:gs pos="30000">
                      <a:srgbClr val="1A1A1A"/>
                    </a:gs>
                  </a:gsLst>
                  <a:lin ang="5400000" scaled="0"/>
                </a:gradFill>
                <a:latin typeface="Segoe UI"/>
              </a:rPr>
              <a:t>Manual Calculations – Perf counters </a:t>
            </a:r>
          </a:p>
          <a:p>
            <a:pPr marL="466298" indent="-466298" defTabSz="932563">
              <a:buFont typeface="Arial" panose="020B0604020202020204" pitchFamily="34" charset="0"/>
              <a:buChar char="•"/>
            </a:pPr>
            <a:r>
              <a:rPr lang="en-US" sz="3264" dirty="0">
                <a:gradFill>
                  <a:gsLst>
                    <a:gs pos="2917">
                      <a:srgbClr val="1A1A1A"/>
                    </a:gs>
                    <a:gs pos="30000">
                      <a:srgbClr val="1A1A1A"/>
                    </a:gs>
                  </a:gsLst>
                  <a:lin ang="5400000" scaled="0"/>
                </a:gradFill>
                <a:latin typeface="Segoe UI"/>
              </a:rPr>
              <a:t>MAP</a:t>
            </a:r>
          </a:p>
          <a:p>
            <a:pPr defTabSz="932563"/>
            <a:endParaRPr lang="en-US" sz="2040" dirty="0" err="1">
              <a:gradFill>
                <a:gsLst>
                  <a:gs pos="2917">
                    <a:srgbClr val="1A1A1A"/>
                  </a:gs>
                  <a:gs pos="30000">
                    <a:srgbClr val="1A1A1A"/>
                  </a:gs>
                </a:gsLst>
                <a:lin ang="5400000" scaled="0"/>
              </a:gradFill>
              <a:latin typeface="Segoe UI"/>
            </a:endParaRPr>
          </a:p>
        </p:txBody>
      </p:sp>
    </p:spTree>
    <p:extLst>
      <p:ext uri="{BB962C8B-B14F-4D97-AF65-F5344CB8AC3E}">
        <p14:creationId xmlns:p14="http://schemas.microsoft.com/office/powerpoint/2010/main" val="3877976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0EE8E-BB64-40F0-A133-617C8F9F797A}"/>
              </a:ext>
            </a:extLst>
          </p:cNvPr>
          <p:cNvSpPr>
            <a:spLocks noGrp="1"/>
          </p:cNvSpPr>
          <p:nvPr>
            <p:ph type="title"/>
          </p:nvPr>
        </p:nvSpPr>
        <p:spPr/>
        <p:txBody>
          <a:bodyPr/>
          <a:lstStyle/>
          <a:p>
            <a:r>
              <a:rPr lang="en-US" dirty="0"/>
              <a:t>Performance counters </a:t>
            </a:r>
          </a:p>
        </p:txBody>
      </p:sp>
      <p:sp>
        <p:nvSpPr>
          <p:cNvPr id="3" name="TextBox 2">
            <a:extLst>
              <a:ext uri="{FF2B5EF4-FFF2-40B4-BE49-F238E27FC236}">
                <a16:creationId xmlns:a16="http://schemas.microsoft.com/office/drawing/2014/main" id="{D3F89F90-F457-4978-AB6F-4BC4A38AA731}"/>
              </a:ext>
            </a:extLst>
          </p:cNvPr>
          <p:cNvSpPr txBox="1"/>
          <p:nvPr/>
        </p:nvSpPr>
        <p:spPr>
          <a:xfrm>
            <a:off x="1211046" y="1454417"/>
            <a:ext cx="10014383" cy="5891055"/>
          </a:xfrm>
          <a:prstGeom prst="rect">
            <a:avLst/>
          </a:prstGeom>
          <a:noFill/>
        </p:spPr>
        <p:txBody>
          <a:bodyPr wrap="square" lIns="0" tIns="0" rIns="0" bIns="0" rtlCol="0">
            <a:spAutoFit/>
          </a:bodyPr>
          <a:lstStyle/>
          <a:p>
            <a:pPr defTabSz="932563"/>
            <a:r>
              <a:rPr lang="en-US" sz="2856" dirty="0">
                <a:gradFill>
                  <a:gsLst>
                    <a:gs pos="2917">
                      <a:srgbClr val="1A1A1A"/>
                    </a:gs>
                    <a:gs pos="30000">
                      <a:srgbClr val="1A1A1A"/>
                    </a:gs>
                  </a:gsLst>
                  <a:lin ang="5400000" scaled="0"/>
                </a:gradFill>
                <a:latin typeface="Segoe UI"/>
              </a:rPr>
              <a:t>1- Memory ( pages/ sec )</a:t>
            </a:r>
          </a:p>
          <a:p>
            <a:pPr defTabSz="932563"/>
            <a:r>
              <a:rPr lang="en-US" sz="2856" dirty="0">
                <a:gradFill>
                  <a:gsLst>
                    <a:gs pos="2917">
                      <a:srgbClr val="1A1A1A"/>
                    </a:gs>
                    <a:gs pos="30000">
                      <a:srgbClr val="1A1A1A"/>
                    </a:gs>
                  </a:gsLst>
                  <a:lin ang="5400000" scaled="0"/>
                </a:gradFill>
                <a:latin typeface="Segoe UI"/>
              </a:rPr>
              <a:t>2- Memory ( Available Mbytes )</a:t>
            </a:r>
          </a:p>
          <a:p>
            <a:pPr defTabSz="932563"/>
            <a:r>
              <a:rPr lang="en-US" sz="2856" dirty="0">
                <a:gradFill>
                  <a:gsLst>
                    <a:gs pos="2917">
                      <a:srgbClr val="1A1A1A"/>
                    </a:gs>
                    <a:gs pos="30000">
                      <a:srgbClr val="1A1A1A"/>
                    </a:gs>
                  </a:gsLst>
                  <a:lin ang="5400000" scaled="0"/>
                </a:gradFill>
                <a:latin typeface="Segoe UI"/>
              </a:rPr>
              <a:t>3- Memory ( Cache Bytes )</a:t>
            </a:r>
          </a:p>
          <a:p>
            <a:pPr defTabSz="932563"/>
            <a:r>
              <a:rPr lang="en-US" sz="2856" dirty="0">
                <a:gradFill>
                  <a:gsLst>
                    <a:gs pos="2917">
                      <a:srgbClr val="1A1A1A"/>
                    </a:gs>
                    <a:gs pos="30000">
                      <a:srgbClr val="1A1A1A"/>
                    </a:gs>
                  </a:gsLst>
                  <a:lin ang="5400000" scaled="0"/>
                </a:gradFill>
                <a:latin typeface="Segoe UI"/>
              </a:rPr>
              <a:t>4- Memory ( Pool </a:t>
            </a:r>
            <a:r>
              <a:rPr lang="en-US" sz="2856" dirty="0" err="1">
                <a:gradFill>
                  <a:gsLst>
                    <a:gs pos="2917">
                      <a:srgbClr val="1A1A1A"/>
                    </a:gs>
                    <a:gs pos="30000">
                      <a:srgbClr val="1A1A1A"/>
                    </a:gs>
                  </a:gsLst>
                  <a:lin ang="5400000" scaled="0"/>
                </a:gradFill>
                <a:latin typeface="Segoe UI"/>
              </a:rPr>
              <a:t>NonPaged</a:t>
            </a:r>
            <a:r>
              <a:rPr lang="en-US" sz="2856" dirty="0">
                <a:gradFill>
                  <a:gsLst>
                    <a:gs pos="2917">
                      <a:srgbClr val="1A1A1A"/>
                    </a:gs>
                    <a:gs pos="30000">
                      <a:srgbClr val="1A1A1A"/>
                    </a:gs>
                  </a:gsLst>
                  <a:lin ang="5400000" scaled="0"/>
                </a:gradFill>
                <a:latin typeface="Segoe UI"/>
              </a:rPr>
              <a:t> Bytes)</a:t>
            </a:r>
          </a:p>
          <a:p>
            <a:pPr defTabSz="932563"/>
            <a:r>
              <a:rPr lang="en-US" sz="2856" dirty="0">
                <a:gradFill>
                  <a:gsLst>
                    <a:gs pos="2917">
                      <a:srgbClr val="1A1A1A"/>
                    </a:gs>
                    <a:gs pos="30000">
                      <a:srgbClr val="1A1A1A"/>
                    </a:gs>
                  </a:gsLst>
                  <a:lin ang="5400000" scaled="0"/>
                </a:gradFill>
                <a:latin typeface="Segoe UI"/>
              </a:rPr>
              <a:t>5- Network ( Bytes Received / sec )</a:t>
            </a:r>
          </a:p>
          <a:p>
            <a:pPr defTabSz="932563"/>
            <a:r>
              <a:rPr lang="en-US" sz="2856" dirty="0">
                <a:gradFill>
                  <a:gsLst>
                    <a:gs pos="2917">
                      <a:srgbClr val="1A1A1A"/>
                    </a:gs>
                    <a:gs pos="30000">
                      <a:srgbClr val="1A1A1A"/>
                    </a:gs>
                  </a:gsLst>
                  <a:lin ang="5400000" scaled="0"/>
                </a:gradFill>
                <a:latin typeface="Segoe UI"/>
              </a:rPr>
              <a:t>6- Network ( Bytes Sent / sec )</a:t>
            </a:r>
          </a:p>
          <a:p>
            <a:pPr defTabSz="932563"/>
            <a:r>
              <a:rPr lang="en-US" sz="2856" dirty="0">
                <a:gradFill>
                  <a:gsLst>
                    <a:gs pos="2917">
                      <a:srgbClr val="1A1A1A"/>
                    </a:gs>
                    <a:gs pos="30000">
                      <a:srgbClr val="1A1A1A"/>
                    </a:gs>
                  </a:gsLst>
                  <a:lin ang="5400000" scaled="0"/>
                </a:gradFill>
                <a:latin typeface="Segoe UI"/>
              </a:rPr>
              <a:t>7- Processor ( % processor Time )</a:t>
            </a:r>
          </a:p>
          <a:p>
            <a:pPr defTabSz="932563"/>
            <a:r>
              <a:rPr lang="en-US" sz="2856" dirty="0">
                <a:gradFill>
                  <a:gsLst>
                    <a:gs pos="2917">
                      <a:srgbClr val="1A1A1A"/>
                    </a:gs>
                    <a:gs pos="30000">
                      <a:srgbClr val="1A1A1A"/>
                    </a:gs>
                  </a:gsLst>
                  <a:lin ang="5400000" scaled="0"/>
                </a:gradFill>
                <a:latin typeface="Segoe UI"/>
              </a:rPr>
              <a:t>8- Disk Read bytes / sec</a:t>
            </a:r>
          </a:p>
          <a:p>
            <a:pPr defTabSz="932563"/>
            <a:r>
              <a:rPr lang="en-US" sz="2856" dirty="0">
                <a:gradFill>
                  <a:gsLst>
                    <a:gs pos="2917">
                      <a:srgbClr val="1A1A1A"/>
                    </a:gs>
                    <a:gs pos="30000">
                      <a:srgbClr val="1A1A1A"/>
                    </a:gs>
                  </a:gsLst>
                  <a:lin ang="5400000" scaled="0"/>
                </a:gradFill>
                <a:latin typeface="Segoe UI"/>
              </a:rPr>
              <a:t>9- Disk Read / sec</a:t>
            </a:r>
          </a:p>
          <a:p>
            <a:pPr defTabSz="932563"/>
            <a:r>
              <a:rPr lang="en-US" sz="2856" dirty="0">
                <a:gradFill>
                  <a:gsLst>
                    <a:gs pos="2917">
                      <a:srgbClr val="1A1A1A"/>
                    </a:gs>
                    <a:gs pos="30000">
                      <a:srgbClr val="1A1A1A"/>
                    </a:gs>
                  </a:gsLst>
                  <a:lin ang="5400000" scaled="0"/>
                </a:gradFill>
                <a:latin typeface="Segoe UI"/>
              </a:rPr>
              <a:t>10- Disk Write bytes / sec</a:t>
            </a:r>
          </a:p>
          <a:p>
            <a:pPr defTabSz="932563"/>
            <a:r>
              <a:rPr lang="en-US" sz="2856" dirty="0">
                <a:gradFill>
                  <a:gsLst>
                    <a:gs pos="2917">
                      <a:srgbClr val="1A1A1A"/>
                    </a:gs>
                    <a:gs pos="30000">
                      <a:srgbClr val="1A1A1A"/>
                    </a:gs>
                  </a:gsLst>
                  <a:lin ang="5400000" scaled="0"/>
                </a:gradFill>
                <a:latin typeface="Segoe UI"/>
              </a:rPr>
              <a:t>11- Disk Writes / sec</a:t>
            </a:r>
          </a:p>
          <a:p>
            <a:pPr defTabSz="932563"/>
            <a:endParaRPr lang="en-US" sz="2040" dirty="0">
              <a:gradFill>
                <a:gsLst>
                  <a:gs pos="2917">
                    <a:srgbClr val="1A1A1A"/>
                  </a:gs>
                  <a:gs pos="30000">
                    <a:srgbClr val="1A1A1A"/>
                  </a:gs>
                </a:gsLst>
                <a:lin ang="5400000" scaled="0"/>
              </a:gradFill>
              <a:latin typeface="Segoe UI"/>
            </a:endParaRPr>
          </a:p>
          <a:p>
            <a:pPr defTabSz="932563"/>
            <a:endParaRPr lang="en-US" sz="2040" dirty="0">
              <a:gradFill>
                <a:gsLst>
                  <a:gs pos="2917">
                    <a:srgbClr val="1A1A1A"/>
                  </a:gs>
                  <a:gs pos="30000">
                    <a:srgbClr val="1A1A1A"/>
                  </a:gs>
                </a:gsLst>
                <a:lin ang="5400000" scaled="0"/>
              </a:gradFill>
              <a:latin typeface="Segoe UI"/>
            </a:endParaRPr>
          </a:p>
          <a:p>
            <a:pPr defTabSz="932563"/>
            <a:endParaRPr lang="en-US" sz="2040" dirty="0">
              <a:gradFill>
                <a:gsLst>
                  <a:gs pos="2917">
                    <a:srgbClr val="1A1A1A"/>
                  </a:gs>
                  <a:gs pos="30000">
                    <a:srgbClr val="1A1A1A"/>
                  </a:gs>
                </a:gsLst>
                <a:lin ang="5400000" scaled="0"/>
              </a:gradFill>
              <a:latin typeface="Segoe UI"/>
            </a:endParaRPr>
          </a:p>
        </p:txBody>
      </p:sp>
    </p:spTree>
    <p:extLst>
      <p:ext uri="{BB962C8B-B14F-4D97-AF65-F5344CB8AC3E}">
        <p14:creationId xmlns:p14="http://schemas.microsoft.com/office/powerpoint/2010/main" val="136869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image002">
            <a:extLst>
              <a:ext uri="{FF2B5EF4-FFF2-40B4-BE49-F238E27FC236}">
                <a16:creationId xmlns:a16="http://schemas.microsoft.com/office/drawing/2014/main" id="{379DED51-5C59-4031-AC3C-13421E3776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1493" y="1425351"/>
            <a:ext cx="6967462" cy="4947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a:extLst>
              <a:ext uri="{FF2B5EF4-FFF2-40B4-BE49-F238E27FC236}">
                <a16:creationId xmlns:a16="http://schemas.microsoft.com/office/drawing/2014/main" id="{897C7149-C25A-4010-8EAD-471E5DF1A82E}"/>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358976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769CA-3D21-4ED2-86CC-C3CE2578FDB6}"/>
              </a:ext>
            </a:extLst>
          </p:cNvPr>
          <p:cNvSpPr>
            <a:spLocks noGrp="1"/>
          </p:cNvSpPr>
          <p:nvPr>
            <p:ph type="title"/>
          </p:nvPr>
        </p:nvSpPr>
        <p:spPr>
          <a:xfrm>
            <a:off x="6548753" y="733065"/>
            <a:ext cx="4586351" cy="915074"/>
          </a:xfrm>
        </p:spPr>
        <p:txBody>
          <a:bodyPr/>
          <a:lstStyle/>
          <a:p>
            <a:r>
              <a:rPr lang="en-US" dirty="0"/>
              <a:t>Technical Delivery </a:t>
            </a:r>
            <a:endParaRPr lang="en-US"/>
          </a:p>
        </p:txBody>
      </p:sp>
      <p:graphicFrame>
        <p:nvGraphicFramePr>
          <p:cNvPr id="3" name="Table 2">
            <a:extLst>
              <a:ext uri="{FF2B5EF4-FFF2-40B4-BE49-F238E27FC236}">
                <a16:creationId xmlns:a16="http://schemas.microsoft.com/office/drawing/2014/main" id="{7169C316-9C31-463E-B0B7-CEF419E2FA2F}"/>
              </a:ext>
            </a:extLst>
          </p:cNvPr>
          <p:cNvGraphicFramePr>
            <a:graphicFrameLocks noGrp="1"/>
          </p:cNvGraphicFramePr>
          <p:nvPr>
            <p:extLst/>
          </p:nvPr>
        </p:nvGraphicFramePr>
        <p:xfrm>
          <a:off x="1036637" y="1650997"/>
          <a:ext cx="4404722" cy="4437065"/>
        </p:xfrm>
        <a:graphic>
          <a:graphicData uri="http://schemas.openxmlformats.org/drawingml/2006/table">
            <a:tbl>
              <a:tblPr firstRow="1" firstCol="1" bandRow="1">
                <a:tableStyleId>{5C22544A-7EE6-4342-B048-85BDC9FD1C3A}</a:tableStyleId>
              </a:tblPr>
              <a:tblGrid>
                <a:gridCol w="680457">
                  <a:extLst>
                    <a:ext uri="{9D8B030D-6E8A-4147-A177-3AD203B41FA5}">
                      <a16:colId xmlns:a16="http://schemas.microsoft.com/office/drawing/2014/main" val="1175779531"/>
                    </a:ext>
                  </a:extLst>
                </a:gridCol>
                <a:gridCol w="3157911">
                  <a:extLst>
                    <a:ext uri="{9D8B030D-6E8A-4147-A177-3AD203B41FA5}">
                      <a16:colId xmlns:a16="http://schemas.microsoft.com/office/drawing/2014/main" val="3933816539"/>
                    </a:ext>
                  </a:extLst>
                </a:gridCol>
                <a:gridCol w="566354">
                  <a:extLst>
                    <a:ext uri="{9D8B030D-6E8A-4147-A177-3AD203B41FA5}">
                      <a16:colId xmlns:a16="http://schemas.microsoft.com/office/drawing/2014/main" val="1508630912"/>
                    </a:ext>
                  </a:extLst>
                </a:gridCol>
              </a:tblGrid>
              <a:tr h="130502">
                <a:tc>
                  <a:txBody>
                    <a:bodyPr/>
                    <a:lstStyle/>
                    <a:p>
                      <a:pPr marL="0" marR="0">
                        <a:lnSpc>
                          <a:spcPct val="107000"/>
                        </a:lnSpc>
                        <a:spcBef>
                          <a:spcPts val="0"/>
                        </a:spcBef>
                        <a:spcAft>
                          <a:spcPts val="0"/>
                        </a:spcAft>
                      </a:pPr>
                      <a:r>
                        <a:rPr lang="en-US" sz="800">
                          <a:effectLst/>
                        </a:rPr>
                        <a:t>Title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Link</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Duration</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559353458"/>
                  </a:ext>
                </a:extLst>
              </a:tr>
              <a:tr h="391506">
                <a:tc>
                  <a:txBody>
                    <a:bodyPr/>
                    <a:lstStyle/>
                    <a:p>
                      <a:pPr marL="0" marR="0">
                        <a:lnSpc>
                          <a:spcPct val="107000"/>
                        </a:lnSpc>
                        <a:spcBef>
                          <a:spcPts val="0"/>
                        </a:spcBef>
                        <a:spcAft>
                          <a:spcPts val="0"/>
                        </a:spcAft>
                      </a:pPr>
                      <a:r>
                        <a:rPr lang="en-US" sz="800">
                          <a:effectLst/>
                        </a:rPr>
                        <a:t>Microsoft Azure essentials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https://linuxacademy.com/azure/training/course/name/microsoft-azure-essentials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5 hours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3547277714"/>
                  </a:ext>
                </a:extLst>
              </a:tr>
              <a:tr h="391506">
                <a:tc>
                  <a:txBody>
                    <a:bodyPr/>
                    <a:lstStyle/>
                    <a:p>
                      <a:pPr marL="0" marR="0">
                        <a:lnSpc>
                          <a:spcPct val="107000"/>
                        </a:lnSpc>
                        <a:spcBef>
                          <a:spcPts val="0"/>
                        </a:spcBef>
                        <a:spcAft>
                          <a:spcPts val="0"/>
                        </a:spcAft>
                      </a:pPr>
                      <a:r>
                        <a:rPr lang="en-US" sz="800">
                          <a:effectLst/>
                        </a:rPr>
                        <a:t>Azure Migration Overview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https://channel9.msdn.com/Blogs/Hybrid-Cloud/Migration?term=migration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15 minutes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932370788"/>
                  </a:ext>
                </a:extLst>
              </a:tr>
              <a:tr h="391506">
                <a:tc>
                  <a:txBody>
                    <a:bodyPr/>
                    <a:lstStyle/>
                    <a:p>
                      <a:pPr marL="0" marR="0">
                        <a:lnSpc>
                          <a:spcPct val="107000"/>
                        </a:lnSpc>
                        <a:spcBef>
                          <a:spcPts val="0"/>
                        </a:spcBef>
                        <a:spcAft>
                          <a:spcPts val="0"/>
                        </a:spcAft>
                      </a:pPr>
                      <a:r>
                        <a:rPr lang="en-US" sz="800">
                          <a:effectLst/>
                        </a:rPr>
                        <a:t>Azure Migration Deep Dive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https://channel9.msdn.com/events/Ignite/Microsoft-Ignite-Orlando-2017/BRK2233?term=migration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1 hour</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3697904881"/>
                  </a:ext>
                </a:extLst>
              </a:tr>
              <a:tr h="391506">
                <a:tc>
                  <a:txBody>
                    <a:bodyPr/>
                    <a:lstStyle/>
                    <a:p>
                      <a:pPr marL="0" marR="0">
                        <a:lnSpc>
                          <a:spcPct val="107000"/>
                        </a:lnSpc>
                        <a:spcBef>
                          <a:spcPts val="0"/>
                        </a:spcBef>
                        <a:spcAft>
                          <a:spcPts val="0"/>
                        </a:spcAft>
                      </a:pPr>
                      <a:r>
                        <a:rPr lang="en-US" sz="800">
                          <a:effectLst/>
                        </a:rPr>
                        <a:t>Azure Migrate Service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https://channel9.msdn.com/Shows/Azure-Power-Lunch/AzureMigrateService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30 minutes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363977556"/>
                  </a:ext>
                </a:extLst>
              </a:tr>
              <a:tr h="522007">
                <a:tc>
                  <a:txBody>
                    <a:bodyPr/>
                    <a:lstStyle/>
                    <a:p>
                      <a:pPr marL="0" marR="0">
                        <a:lnSpc>
                          <a:spcPct val="107000"/>
                        </a:lnSpc>
                        <a:spcBef>
                          <a:spcPts val="0"/>
                        </a:spcBef>
                        <a:spcAft>
                          <a:spcPts val="0"/>
                        </a:spcAft>
                      </a:pPr>
                      <a:r>
                        <a:rPr lang="en-US" sz="800">
                          <a:effectLst/>
                        </a:rPr>
                        <a:t>Cost savings with Azure Virtual Machines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https://channel9.msdn.com/events/Ignite/Microsoft-Ignite-Orlando-2017/BRK3178?term=cost</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1.5 hour</a:t>
                      </a:r>
                    </a:p>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138267378"/>
                  </a:ext>
                </a:extLst>
              </a:tr>
              <a:tr h="391506">
                <a:tc>
                  <a:txBody>
                    <a:bodyPr/>
                    <a:lstStyle/>
                    <a:p>
                      <a:pPr marL="0" marR="0">
                        <a:lnSpc>
                          <a:spcPct val="107000"/>
                        </a:lnSpc>
                        <a:spcBef>
                          <a:spcPts val="0"/>
                        </a:spcBef>
                        <a:spcAft>
                          <a:spcPts val="0"/>
                        </a:spcAft>
                      </a:pPr>
                      <a:r>
                        <a:rPr lang="en-US" sz="800">
                          <a:effectLst/>
                        </a:rPr>
                        <a:t>Getting started with Azure backup</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https://blogs.msdn.microsoft.com/azuregov/2017/02/16/getting-started-with-azure-backup-vaults-policies/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1 hour</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2710335516"/>
                  </a:ext>
                </a:extLst>
              </a:tr>
              <a:tr h="391506">
                <a:tc>
                  <a:txBody>
                    <a:bodyPr/>
                    <a:lstStyle/>
                    <a:p>
                      <a:pPr marL="0" marR="0">
                        <a:lnSpc>
                          <a:spcPct val="107000"/>
                        </a:lnSpc>
                        <a:spcBef>
                          <a:spcPts val="0"/>
                        </a:spcBef>
                        <a:spcAft>
                          <a:spcPts val="0"/>
                        </a:spcAft>
                      </a:pPr>
                      <a:r>
                        <a:rPr lang="en-US" sz="800">
                          <a:effectLst/>
                        </a:rPr>
                        <a:t>Cloud Migration Site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https://azure.microsoft.com/en-us/solutions/cloud-migration/</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Reference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117235252"/>
                  </a:ext>
                </a:extLst>
              </a:tr>
              <a:tr h="391506">
                <a:tc>
                  <a:txBody>
                    <a:bodyPr/>
                    <a:lstStyle/>
                    <a:p>
                      <a:pPr marL="0" marR="0">
                        <a:lnSpc>
                          <a:spcPct val="107000"/>
                        </a:lnSpc>
                        <a:spcBef>
                          <a:spcPts val="0"/>
                        </a:spcBef>
                        <a:spcAft>
                          <a:spcPts val="0"/>
                        </a:spcAft>
                      </a:pPr>
                      <a:r>
                        <a:rPr lang="en-US" sz="800">
                          <a:effectLst/>
                        </a:rPr>
                        <a:t>Azure Migration Datasheet</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https://aka.ms/azuremigration_datasheet</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Reference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779996993"/>
                  </a:ext>
                </a:extLst>
              </a:tr>
              <a:tr h="522007">
                <a:tc>
                  <a:txBody>
                    <a:bodyPr/>
                    <a:lstStyle/>
                    <a:p>
                      <a:pPr marL="0" marR="0">
                        <a:lnSpc>
                          <a:spcPct val="107000"/>
                        </a:lnSpc>
                        <a:spcBef>
                          <a:spcPts val="0"/>
                        </a:spcBef>
                        <a:spcAft>
                          <a:spcPts val="0"/>
                        </a:spcAft>
                      </a:pPr>
                      <a:r>
                        <a:rPr lang="en-US" sz="800">
                          <a:effectLst/>
                        </a:rPr>
                        <a:t>Azure Migration Overview Guide</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https://aka.ms/azuremigration_overview</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a:effectLst/>
                        </a:rPr>
                        <a:t>Reference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1582043009"/>
                  </a:ext>
                </a:extLst>
              </a:tr>
              <a:tr h="522007">
                <a:tc>
                  <a:txBody>
                    <a:bodyPr/>
                    <a:lstStyle/>
                    <a:p>
                      <a:pPr marL="0" marR="0">
                        <a:lnSpc>
                          <a:spcPct val="107000"/>
                        </a:lnSpc>
                        <a:spcBef>
                          <a:spcPts val="0"/>
                        </a:spcBef>
                        <a:spcAft>
                          <a:spcPts val="0"/>
                        </a:spcAft>
                      </a:pPr>
                      <a:r>
                        <a:rPr lang="en-US" sz="800">
                          <a:effectLst/>
                        </a:rPr>
                        <a:t>DC Transformation Partner Resources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u="sng">
                          <a:effectLst/>
                          <a:hlinkClick r:id="rId3"/>
                        </a:rPr>
                        <a:t>https://www.microsoftpartnerserverandcloud.com/Pages/practice.aspx?page=15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tc>
                  <a:txBody>
                    <a:bodyPr/>
                    <a:lstStyle/>
                    <a:p>
                      <a:pPr marL="0" marR="0">
                        <a:lnSpc>
                          <a:spcPct val="107000"/>
                        </a:lnSpc>
                        <a:spcBef>
                          <a:spcPts val="0"/>
                        </a:spcBef>
                        <a:spcAft>
                          <a:spcPts val="0"/>
                        </a:spcAft>
                      </a:pPr>
                      <a:r>
                        <a:rPr lang="en-US" sz="800" dirty="0">
                          <a:effectLst/>
                        </a:rPr>
                        <a:t>Reference</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49891" marR="49891" marT="0" marB="0"/>
                </a:tc>
                <a:extLst>
                  <a:ext uri="{0D108BD9-81ED-4DB2-BD59-A6C34878D82A}">
                    <a16:rowId xmlns:a16="http://schemas.microsoft.com/office/drawing/2014/main" val="825359912"/>
                  </a:ext>
                </a:extLst>
              </a:tr>
            </a:tbl>
          </a:graphicData>
        </a:graphic>
      </p:graphicFrame>
      <p:graphicFrame>
        <p:nvGraphicFramePr>
          <p:cNvPr id="4" name="Table 3">
            <a:extLst>
              <a:ext uri="{FF2B5EF4-FFF2-40B4-BE49-F238E27FC236}">
                <a16:creationId xmlns:a16="http://schemas.microsoft.com/office/drawing/2014/main" id="{2CAA951C-5F17-497F-8A2F-6105CCE80409}"/>
              </a:ext>
            </a:extLst>
          </p:cNvPr>
          <p:cNvGraphicFramePr>
            <a:graphicFrameLocks noGrp="1"/>
          </p:cNvGraphicFramePr>
          <p:nvPr>
            <p:extLst/>
          </p:nvPr>
        </p:nvGraphicFramePr>
        <p:xfrm>
          <a:off x="6122394" y="1613216"/>
          <a:ext cx="5439071" cy="4437060"/>
        </p:xfrm>
        <a:graphic>
          <a:graphicData uri="http://schemas.openxmlformats.org/drawingml/2006/table">
            <a:tbl>
              <a:tblPr firstRow="1" firstCol="1" bandRow="1">
                <a:tableStyleId>{5C22544A-7EE6-4342-B048-85BDC9FD1C3A}</a:tableStyleId>
              </a:tblPr>
              <a:tblGrid>
                <a:gridCol w="897592">
                  <a:extLst>
                    <a:ext uri="{9D8B030D-6E8A-4147-A177-3AD203B41FA5}">
                      <a16:colId xmlns:a16="http://schemas.microsoft.com/office/drawing/2014/main" val="3948218962"/>
                    </a:ext>
                  </a:extLst>
                </a:gridCol>
                <a:gridCol w="3940563">
                  <a:extLst>
                    <a:ext uri="{9D8B030D-6E8A-4147-A177-3AD203B41FA5}">
                      <a16:colId xmlns:a16="http://schemas.microsoft.com/office/drawing/2014/main" val="2139721820"/>
                    </a:ext>
                  </a:extLst>
                </a:gridCol>
                <a:gridCol w="600916">
                  <a:extLst>
                    <a:ext uri="{9D8B030D-6E8A-4147-A177-3AD203B41FA5}">
                      <a16:colId xmlns:a16="http://schemas.microsoft.com/office/drawing/2014/main" val="33494669"/>
                    </a:ext>
                  </a:extLst>
                </a:gridCol>
              </a:tblGrid>
              <a:tr h="164336">
                <a:tc>
                  <a:txBody>
                    <a:bodyPr/>
                    <a:lstStyle/>
                    <a:p>
                      <a:pPr marL="0" marR="0">
                        <a:lnSpc>
                          <a:spcPct val="107000"/>
                        </a:lnSpc>
                        <a:spcBef>
                          <a:spcPts val="0"/>
                        </a:spcBef>
                        <a:spcAft>
                          <a:spcPts val="0"/>
                        </a:spcAft>
                      </a:pPr>
                      <a:r>
                        <a:rPr lang="en-US" sz="1000">
                          <a:effectLst/>
                        </a:rPr>
                        <a:t>Title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Link</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Duration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1293762648"/>
                  </a:ext>
                </a:extLst>
              </a:tr>
              <a:tr h="986013">
                <a:tc>
                  <a:txBody>
                    <a:bodyPr/>
                    <a:lstStyle/>
                    <a:p>
                      <a:pPr marL="0" marR="0">
                        <a:lnSpc>
                          <a:spcPct val="107000"/>
                        </a:lnSpc>
                        <a:spcBef>
                          <a:spcPts val="0"/>
                        </a:spcBef>
                        <a:spcAft>
                          <a:spcPts val="0"/>
                        </a:spcAft>
                      </a:pPr>
                      <a:r>
                        <a:rPr lang="en-US" sz="1000">
                          <a:effectLst/>
                        </a:rPr>
                        <a:t>implementing Microsoft Azure Infrastructure Exam 70-533 </a:t>
                      </a:r>
                    </a:p>
                    <a:p>
                      <a:pPr marL="0" marR="0">
                        <a:lnSpc>
                          <a:spcPct val="107000"/>
                        </a:lnSpc>
                        <a:spcBef>
                          <a:spcPts val="0"/>
                        </a:spcBef>
                        <a:spcAft>
                          <a:spcPts val="0"/>
                        </a:spcAft>
                      </a:pPr>
                      <a:r>
                        <a:rPr lang="en-US" sz="1000">
                          <a:effectLst/>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u="sng">
                          <a:effectLst/>
                          <a:hlinkClick r:id="rId4"/>
                        </a:rPr>
                        <a:t>https://linuxacademy.com/azure/training/course/name/implementing-microsoft-azure-infrastructure-exam-70-533-prep</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32 hours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2593323201"/>
                  </a:ext>
                </a:extLst>
              </a:tr>
              <a:tr h="493007">
                <a:tc>
                  <a:txBody>
                    <a:bodyPr/>
                    <a:lstStyle/>
                    <a:p>
                      <a:pPr marL="0" marR="0">
                        <a:lnSpc>
                          <a:spcPct val="107000"/>
                        </a:lnSpc>
                        <a:spcBef>
                          <a:spcPts val="0"/>
                        </a:spcBef>
                        <a:spcAft>
                          <a:spcPts val="0"/>
                        </a:spcAft>
                      </a:pPr>
                      <a:r>
                        <a:rPr lang="en-US" sz="1000">
                          <a:effectLst/>
                        </a:rPr>
                        <a:t>Migration to Azure using ASR</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https://channel9.msdn.com/events/Ignite/Microsoft-Ignite-Orlando-2017/BRK3243?term=migration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1 hour</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2729826642"/>
                  </a:ext>
                </a:extLst>
              </a:tr>
              <a:tr h="657342">
                <a:tc>
                  <a:txBody>
                    <a:bodyPr/>
                    <a:lstStyle/>
                    <a:p>
                      <a:pPr marL="0" marR="0">
                        <a:lnSpc>
                          <a:spcPct val="107000"/>
                        </a:lnSpc>
                        <a:spcBef>
                          <a:spcPts val="0"/>
                        </a:spcBef>
                        <a:spcAft>
                          <a:spcPts val="0"/>
                        </a:spcAft>
                      </a:pPr>
                      <a:r>
                        <a:rPr lang="en-US" sz="1000">
                          <a:effectLst/>
                        </a:rPr>
                        <a:t>Importing an on-premises VM into Azure</a:t>
                      </a:r>
                    </a:p>
                    <a:p>
                      <a:pPr marL="0" marR="0">
                        <a:lnSpc>
                          <a:spcPct val="107000"/>
                        </a:lnSpc>
                        <a:spcBef>
                          <a:spcPts val="0"/>
                        </a:spcBef>
                        <a:spcAft>
                          <a:spcPts val="0"/>
                        </a:spcAft>
                      </a:pPr>
                      <a:r>
                        <a:rPr lang="en-US" sz="1000">
                          <a:effectLst/>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https://channel9.msdn.com/Shows/Azure-Power-Lunch/Importing-an-on-premises-VM-into-Azure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30 minutes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1005670069"/>
                  </a:ext>
                </a:extLst>
              </a:tr>
              <a:tr h="493007">
                <a:tc>
                  <a:txBody>
                    <a:bodyPr/>
                    <a:lstStyle/>
                    <a:p>
                      <a:pPr marL="0" marR="0">
                        <a:lnSpc>
                          <a:spcPct val="107000"/>
                        </a:lnSpc>
                        <a:spcBef>
                          <a:spcPts val="0"/>
                        </a:spcBef>
                        <a:spcAft>
                          <a:spcPts val="0"/>
                        </a:spcAft>
                      </a:pPr>
                      <a:r>
                        <a:rPr lang="en-US" sz="1000">
                          <a:effectLst/>
                        </a:rPr>
                        <a:t>Azure Site Recovery Deep Dive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https://channel9.msdn.com/Shows/Azure-Power-Lunch/Azure-Site-Recovery</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1 hour</a:t>
                      </a:r>
                    </a:p>
                    <a:p>
                      <a:pPr marL="0" marR="0">
                        <a:lnSpc>
                          <a:spcPct val="107000"/>
                        </a:lnSpc>
                        <a:spcBef>
                          <a:spcPts val="0"/>
                        </a:spcBef>
                        <a:spcAft>
                          <a:spcPts val="0"/>
                        </a:spcAft>
                      </a:pPr>
                      <a:r>
                        <a:rPr lang="en-US" sz="1000">
                          <a:effectLst/>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203250012"/>
                  </a:ext>
                </a:extLst>
              </a:tr>
              <a:tr h="657342">
                <a:tc>
                  <a:txBody>
                    <a:bodyPr/>
                    <a:lstStyle/>
                    <a:p>
                      <a:pPr marL="0" marR="0">
                        <a:lnSpc>
                          <a:spcPct val="107000"/>
                        </a:lnSpc>
                        <a:spcBef>
                          <a:spcPts val="0"/>
                        </a:spcBef>
                        <a:spcAft>
                          <a:spcPts val="0"/>
                        </a:spcAft>
                      </a:pPr>
                      <a:r>
                        <a:rPr lang="en-US" sz="1000">
                          <a:effectLst/>
                        </a:rPr>
                        <a:t>Azure Migration Technical Whitepaper</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https://aka.ms/azuremigration_twp</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Reference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1526909169"/>
                  </a:ext>
                </a:extLst>
              </a:tr>
              <a:tr h="657342">
                <a:tc>
                  <a:txBody>
                    <a:bodyPr/>
                    <a:lstStyle/>
                    <a:p>
                      <a:pPr marL="0" marR="0">
                        <a:lnSpc>
                          <a:spcPct val="107000"/>
                        </a:lnSpc>
                        <a:spcBef>
                          <a:spcPts val="0"/>
                        </a:spcBef>
                        <a:spcAft>
                          <a:spcPts val="0"/>
                        </a:spcAft>
                      </a:pPr>
                      <a:r>
                        <a:rPr lang="en-US" sz="1000">
                          <a:effectLst/>
                        </a:rPr>
                        <a:t>DC Transformation Partner Resources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u="sng">
                          <a:effectLst/>
                          <a:hlinkClick r:id="rId3"/>
                        </a:rPr>
                        <a:t>https://www.microsoftpartnerserverandcloud.com/Pages/practice.aspx?page=15</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a:effectLst/>
                        </a:rPr>
                        <a:t>Reference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1090159664"/>
                  </a:ext>
                </a:extLst>
              </a:tr>
              <a:tr h="328671">
                <a:tc>
                  <a:txBody>
                    <a:bodyPr/>
                    <a:lstStyle/>
                    <a:p>
                      <a:pPr marL="0" marR="0">
                        <a:lnSpc>
                          <a:spcPct val="107000"/>
                        </a:lnSpc>
                        <a:spcBef>
                          <a:spcPts val="0"/>
                        </a:spcBef>
                        <a:spcAft>
                          <a:spcPts val="0"/>
                        </a:spcAft>
                      </a:pPr>
                      <a:r>
                        <a:rPr lang="en-US" sz="1000">
                          <a:effectLst/>
                        </a:rPr>
                        <a:t>Azure ASR Architecture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u="sng">
                          <a:effectLst/>
                          <a:hlinkClick r:id="rId5"/>
                        </a:rPr>
                        <a:t>https://docs.microsoft.com/en-us/azure/site-recovery/concepts-vmware-to-azure-architecture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tc>
                  <a:txBody>
                    <a:bodyPr/>
                    <a:lstStyle/>
                    <a:p>
                      <a:pPr marL="0" marR="0">
                        <a:lnSpc>
                          <a:spcPct val="107000"/>
                        </a:lnSpc>
                        <a:spcBef>
                          <a:spcPts val="0"/>
                        </a:spcBef>
                        <a:spcAft>
                          <a:spcPts val="0"/>
                        </a:spcAft>
                      </a:pPr>
                      <a:r>
                        <a:rPr lang="en-US" sz="1000" dirty="0">
                          <a:effectLst/>
                        </a:rPr>
                        <a:t>Reference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2826" marR="62826" marT="0" marB="0"/>
                </a:tc>
                <a:extLst>
                  <a:ext uri="{0D108BD9-81ED-4DB2-BD59-A6C34878D82A}">
                    <a16:rowId xmlns:a16="http://schemas.microsoft.com/office/drawing/2014/main" val="2433691953"/>
                  </a:ext>
                </a:extLst>
              </a:tr>
            </a:tbl>
          </a:graphicData>
        </a:graphic>
      </p:graphicFrame>
      <p:sp>
        <p:nvSpPr>
          <p:cNvPr id="5" name="Title 1">
            <a:extLst>
              <a:ext uri="{FF2B5EF4-FFF2-40B4-BE49-F238E27FC236}">
                <a16:creationId xmlns:a16="http://schemas.microsoft.com/office/drawing/2014/main" id="{B6160AD6-E0C6-47F8-8070-2A8114DC10D1}"/>
              </a:ext>
            </a:extLst>
          </p:cNvPr>
          <p:cNvSpPr txBox="1">
            <a:spLocks/>
          </p:cNvSpPr>
          <p:nvPr/>
        </p:nvSpPr>
        <p:spPr>
          <a:xfrm>
            <a:off x="1874837" y="820437"/>
            <a:ext cx="2514600" cy="762674"/>
          </a:xfrm>
          <a:prstGeom prst="rect">
            <a:avLst/>
          </a:prstGeom>
        </p:spPr>
        <p:txBody>
          <a:bodyPr vert="horz" lIns="91440" tIns="45720" rIns="91440" bIns="45720" rtlCol="0" anchor="ctr">
            <a:normAutofit/>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4488" b="0" i="0" u="none" strike="noStrike" kern="1200" cap="none" spc="0" normalizeH="0" baseline="0" noProof="0" dirty="0">
                <a:ln>
                  <a:noFill/>
                </a:ln>
                <a:solidFill>
                  <a:prstClr val="black"/>
                </a:solidFill>
                <a:effectLst/>
                <a:uLnTx/>
                <a:uFillTx/>
                <a:latin typeface="Calibri Light" panose="020F0302020204030204"/>
                <a:ea typeface="+mj-ea"/>
                <a:cs typeface="+mj-cs"/>
              </a:rPr>
              <a:t>Pre-Sales</a:t>
            </a:r>
          </a:p>
        </p:txBody>
      </p:sp>
    </p:spTree>
    <p:extLst>
      <p:ext uri="{BB962C8B-B14F-4D97-AF65-F5344CB8AC3E}">
        <p14:creationId xmlns:p14="http://schemas.microsoft.com/office/powerpoint/2010/main" val="3071989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4" name="Picture 2" descr="cid:image003.png@01D37824.B2AF3920">
            <a:extLst>
              <a:ext uri="{FF2B5EF4-FFF2-40B4-BE49-F238E27FC236}">
                <a16:creationId xmlns:a16="http://schemas.microsoft.com/office/drawing/2014/main" id="{CDE77275-8E4A-49CB-B24D-21706F6423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25833" y="1303841"/>
            <a:ext cx="6678799" cy="5230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34333EC6-7C65-452E-AAA8-6A1B248D2EF0}"/>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302613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098" name="Picture 2" descr="image004">
            <a:extLst>
              <a:ext uri="{FF2B5EF4-FFF2-40B4-BE49-F238E27FC236}">
                <a16:creationId xmlns:a16="http://schemas.microsoft.com/office/drawing/2014/main" id="{A8D5501F-9E58-4991-A988-68419A1C9C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9405" y="1318956"/>
            <a:ext cx="7311638" cy="5675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484220C6-6C51-47FC-A152-88305EB18520}"/>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199885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122" name="Picture 2" descr="image005">
            <a:extLst>
              <a:ext uri="{FF2B5EF4-FFF2-40B4-BE49-F238E27FC236}">
                <a16:creationId xmlns:a16="http://schemas.microsoft.com/office/drawing/2014/main" id="{3F115117-2982-4CF2-9AB6-CDD32E1D98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4261" y="1186762"/>
            <a:ext cx="6578307" cy="4893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2A009721-A457-44CE-95D6-6EDB6116926A}"/>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124701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146" name="Picture 2" descr="image006">
            <a:extLst>
              <a:ext uri="{FF2B5EF4-FFF2-40B4-BE49-F238E27FC236}">
                <a16:creationId xmlns:a16="http://schemas.microsoft.com/office/drawing/2014/main" id="{D5A8FE44-09A4-4055-80E1-9C6F1E99B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1601" y="1267459"/>
            <a:ext cx="6842561" cy="5105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246DC339-7B9E-4EBF-959D-40095C548714}"/>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371772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170" name="Picture 14" descr="image007">
            <a:extLst>
              <a:ext uri="{FF2B5EF4-FFF2-40B4-BE49-F238E27FC236}">
                <a16:creationId xmlns:a16="http://schemas.microsoft.com/office/drawing/2014/main" id="{6316D4A4-4AEF-46C7-B379-4D586DD970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62418" y="1186762"/>
            <a:ext cx="7311638" cy="5400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984DBD21-8632-4926-A29B-C4A5C3768921}"/>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1473909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194" name="Picture 15" descr="image008">
            <a:extLst>
              <a:ext uri="{FF2B5EF4-FFF2-40B4-BE49-F238E27FC236}">
                <a16:creationId xmlns:a16="http://schemas.microsoft.com/office/drawing/2014/main" id="{EE85AE85-0304-4734-AA37-EFD54E82FF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4467" y="1404244"/>
            <a:ext cx="6867541" cy="5356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215BD46A-14EE-4447-9440-E449C0E02FC5}"/>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405789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218" name="Picture 2" descr="image009">
            <a:extLst>
              <a:ext uri="{FF2B5EF4-FFF2-40B4-BE49-F238E27FC236}">
                <a16:creationId xmlns:a16="http://schemas.microsoft.com/office/drawing/2014/main" id="{E8D4F90C-9670-4514-AA8A-065352A219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9295" y="1186762"/>
            <a:ext cx="6945258" cy="5414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C605FE1E-63DD-45AE-B227-58FD50E0F0CF}"/>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598388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42" name="Picture 16" descr="cid:image031.png@01D3783F.F5F3BA60">
            <a:extLst>
              <a:ext uri="{FF2B5EF4-FFF2-40B4-BE49-F238E27FC236}">
                <a16:creationId xmlns:a16="http://schemas.microsoft.com/office/drawing/2014/main" id="{E0657942-9387-4BED-8383-B6DC2240CE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54046" y="1324931"/>
            <a:ext cx="6872398" cy="5336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40BE7564-563E-43CC-B5CC-C2870CC3759F}"/>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3295009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266" name="Picture 2" descr="cid:image006.png@01D37824.EF36FB30">
            <a:extLst>
              <a:ext uri="{FF2B5EF4-FFF2-40B4-BE49-F238E27FC236}">
                <a16:creationId xmlns:a16="http://schemas.microsoft.com/office/drawing/2014/main" id="{4BA73435-AA71-4708-995E-B93158EF07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539" y="1931821"/>
            <a:ext cx="11813397" cy="38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1D517928-2E52-4870-BB55-2227EFCEEFCB}"/>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1078002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290" name="Picture 7" descr="cid:image008.png@01D37825.6A7C2400">
            <a:extLst>
              <a:ext uri="{FF2B5EF4-FFF2-40B4-BE49-F238E27FC236}">
                <a16:creationId xmlns:a16="http://schemas.microsoft.com/office/drawing/2014/main" id="{6E4B476C-7F09-4307-975E-E7EF002CA4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25050" y="1548200"/>
            <a:ext cx="4425009" cy="5009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A1D74A8D-7028-4EF4-BA90-3D8D42C72010}"/>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2925999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6D575153-DF23-44DB-B529-B3864659ECBD}"/>
              </a:ext>
            </a:extLst>
          </p:cNvPr>
          <p:cNvSpPr txBox="1">
            <a:spLocks/>
          </p:cNvSpPr>
          <p:nvPr/>
        </p:nvSpPr>
        <p:spPr>
          <a:xfrm>
            <a:off x="2255837" y="2201862"/>
            <a:ext cx="8153400" cy="1846659"/>
          </a:xfrm>
          <a:prstGeom prst="rect">
            <a:avLst/>
          </a:prstGeom>
        </p:spPr>
        <p:txBody>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r>
              <a:rPr lang="en-US" sz="6000" dirty="0"/>
              <a:t>Migration Framework &amp; Methodologies</a:t>
            </a:r>
            <a:br>
              <a:rPr lang="en-US" sz="6000" dirty="0"/>
            </a:br>
            <a:endParaRPr lang="en-US" sz="6000" dirty="0"/>
          </a:p>
        </p:txBody>
      </p:sp>
    </p:spTree>
    <p:extLst>
      <p:ext uri="{BB962C8B-B14F-4D97-AF65-F5344CB8AC3E}">
        <p14:creationId xmlns:p14="http://schemas.microsoft.com/office/powerpoint/2010/main" val="2645527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314" name="Picture 2" descr="cid:image009.png@01D37826.3118B6F0">
            <a:extLst>
              <a:ext uri="{FF2B5EF4-FFF2-40B4-BE49-F238E27FC236}">
                <a16:creationId xmlns:a16="http://schemas.microsoft.com/office/drawing/2014/main" id="{A9A8AB46-8E3A-4D94-8B92-90B96C93DC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5988" y="1186762"/>
            <a:ext cx="6412341" cy="5508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867BFD2F-8331-49F3-9760-A21A3D81C399}"/>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84270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338" name="Picture 2" descr="cid:image010.png@01D37826.3118B6F0">
            <a:extLst>
              <a:ext uri="{FF2B5EF4-FFF2-40B4-BE49-F238E27FC236}">
                <a16:creationId xmlns:a16="http://schemas.microsoft.com/office/drawing/2014/main" id="{40F52D93-DB83-4EF6-B965-C99AB93EAD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590" y="2074070"/>
            <a:ext cx="10338573" cy="33106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FBF90169-BA7A-4121-BC16-4D0B09FCFAF4}"/>
              </a:ext>
            </a:extLst>
          </p:cNvPr>
          <p:cNvSpPr txBox="1">
            <a:spLocks/>
          </p:cNvSpPr>
          <p:nvPr/>
        </p:nvSpPr>
        <p:spPr>
          <a:xfrm>
            <a:off x="756289" y="621736"/>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a:gradFill>
                  <a:gsLst>
                    <a:gs pos="1250">
                      <a:srgbClr val="1A1A1A"/>
                    </a:gs>
                    <a:gs pos="100000">
                      <a:srgbClr val="1A1A1A"/>
                    </a:gs>
                  </a:gsLst>
                  <a:lin ang="5400000" scaled="0"/>
                </a:gradFill>
                <a:latin typeface="Segoe UI Semibold"/>
              </a:rPr>
              <a:t>Performance counters</a:t>
            </a:r>
          </a:p>
        </p:txBody>
      </p:sp>
    </p:spTree>
    <p:extLst>
      <p:ext uri="{BB962C8B-B14F-4D97-AF65-F5344CB8AC3E}">
        <p14:creationId xmlns:p14="http://schemas.microsoft.com/office/powerpoint/2010/main" val="18864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B0E11-43C3-423E-B2D2-071710E13B66}"/>
              </a:ext>
            </a:extLst>
          </p:cNvPr>
          <p:cNvSpPr>
            <a:spLocks noGrp="1"/>
          </p:cNvSpPr>
          <p:nvPr>
            <p:ph type="title"/>
          </p:nvPr>
        </p:nvSpPr>
        <p:spPr/>
        <p:txBody>
          <a:bodyPr/>
          <a:lstStyle/>
          <a:p>
            <a:r>
              <a:rPr lang="en-US" dirty="0"/>
              <a:t>Site Recovery Capacity planner</a:t>
            </a:r>
          </a:p>
        </p:txBody>
      </p:sp>
      <p:sp>
        <p:nvSpPr>
          <p:cNvPr id="3" name="Rectangle 2">
            <a:extLst>
              <a:ext uri="{FF2B5EF4-FFF2-40B4-BE49-F238E27FC236}">
                <a16:creationId xmlns:a16="http://schemas.microsoft.com/office/drawing/2014/main" id="{7B4D3942-C411-416E-B79E-96EF9375DA73}"/>
              </a:ext>
            </a:extLst>
          </p:cNvPr>
          <p:cNvSpPr/>
          <p:nvPr/>
        </p:nvSpPr>
        <p:spPr>
          <a:xfrm>
            <a:off x="193814" y="2080366"/>
            <a:ext cx="4740925" cy="1118805"/>
          </a:xfrm>
          <a:prstGeom prst="rect">
            <a:avLst/>
          </a:prstGeom>
        </p:spPr>
        <p:txBody>
          <a:bodyPr wrap="none">
            <a:spAutoFit/>
          </a:bodyPr>
          <a:lstStyle/>
          <a:p>
            <a:pPr marL="466298" indent="-466298" defTabSz="932563">
              <a:buFont typeface="Arial" panose="020B0604020202020204" pitchFamily="34" charset="0"/>
              <a:buChar char="•"/>
              <a:defRPr/>
            </a:pPr>
            <a:r>
              <a:rPr lang="en-US" sz="3264" dirty="0">
                <a:gradFill>
                  <a:gsLst>
                    <a:gs pos="2917">
                      <a:srgbClr val="1A1A1A"/>
                    </a:gs>
                    <a:gs pos="30000">
                      <a:srgbClr val="1A1A1A"/>
                    </a:gs>
                  </a:gsLst>
                  <a:lin ang="5400000" scaled="0"/>
                </a:gradFill>
                <a:latin typeface="Segoe UI"/>
                <a:hlinkClick r:id="rId2">
                  <a:extLst>
                    <a:ext uri="{A12FA001-AC4F-418D-AE19-62706E023703}">
                      <ahyp:hlinkClr xmlns:ahyp="http://schemas.microsoft.com/office/drawing/2018/hyperlinkcolor" val="tx"/>
                    </a:ext>
                  </a:extLst>
                </a:hlinkClick>
              </a:rPr>
              <a:t>Site recovery capacity</a:t>
            </a:r>
          </a:p>
          <a:p>
            <a:pPr defTabSz="932563">
              <a:defRPr/>
            </a:pPr>
            <a:r>
              <a:rPr lang="en-US" sz="3264" dirty="0">
                <a:gradFill>
                  <a:gsLst>
                    <a:gs pos="2917">
                      <a:srgbClr val="1A1A1A"/>
                    </a:gs>
                    <a:gs pos="30000">
                      <a:srgbClr val="1A1A1A"/>
                    </a:gs>
                  </a:gsLst>
                  <a:lin ang="5400000" scaled="0"/>
                </a:gradFill>
                <a:latin typeface="Segoe UI"/>
                <a:hlinkClick r:id="rId2">
                  <a:extLst>
                    <a:ext uri="{A12FA001-AC4F-418D-AE19-62706E023703}">
                      <ahyp:hlinkClr xmlns:ahyp="http://schemas.microsoft.com/office/drawing/2018/hyperlinkcolor" val="tx"/>
                    </a:ext>
                  </a:extLst>
                </a:hlinkClick>
              </a:rPr>
              <a:t> planner</a:t>
            </a:r>
            <a:r>
              <a:rPr lang="en-US" sz="3264" dirty="0">
                <a:gradFill>
                  <a:gsLst>
                    <a:gs pos="2917">
                      <a:srgbClr val="1A1A1A"/>
                    </a:gs>
                    <a:gs pos="30000">
                      <a:srgbClr val="1A1A1A"/>
                    </a:gs>
                  </a:gsLst>
                  <a:lin ang="5400000" scaled="0"/>
                </a:gradFill>
                <a:latin typeface="Segoe UI"/>
              </a:rPr>
              <a:t> </a:t>
            </a:r>
          </a:p>
        </p:txBody>
      </p:sp>
      <p:pic>
        <p:nvPicPr>
          <p:cNvPr id="1026" name="Picture 1" descr="Inputs">
            <a:extLst>
              <a:ext uri="{FF2B5EF4-FFF2-40B4-BE49-F238E27FC236}">
                <a16:creationId xmlns:a16="http://schemas.microsoft.com/office/drawing/2014/main" id="{DCC139D6-950C-432A-A174-E7381F7415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3314" y="1275582"/>
            <a:ext cx="6685412" cy="5496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C6D0F70A-B249-4E76-99CD-C4A27339CEF9}"/>
              </a:ext>
            </a:extLst>
          </p:cNvPr>
          <p:cNvSpPr/>
          <p:nvPr/>
        </p:nvSpPr>
        <p:spPr>
          <a:xfrm>
            <a:off x="193815" y="3929858"/>
            <a:ext cx="4011754" cy="606488"/>
          </a:xfrm>
          <a:prstGeom prst="rect">
            <a:avLst/>
          </a:prstGeom>
        </p:spPr>
        <p:txBody>
          <a:bodyPr wrap="none">
            <a:spAutoFit/>
          </a:bodyPr>
          <a:lstStyle/>
          <a:p>
            <a:pPr marL="466298" indent="-466298" defTabSz="932563">
              <a:buFont typeface="Arial" panose="020B0604020202020204" pitchFamily="34" charset="0"/>
              <a:buChar char="•"/>
              <a:defRPr/>
            </a:pPr>
            <a:r>
              <a:rPr lang="en-US" sz="3264" dirty="0">
                <a:gradFill>
                  <a:gsLst>
                    <a:gs pos="2917">
                      <a:srgbClr val="1A1A1A"/>
                    </a:gs>
                    <a:gs pos="30000">
                      <a:srgbClr val="1A1A1A"/>
                    </a:gs>
                  </a:gsLst>
                  <a:lin ang="5400000" scaled="0"/>
                </a:gradFill>
                <a:latin typeface="Segoe UI"/>
                <a:hlinkClick r:id="rId4">
                  <a:extLst>
                    <a:ext uri="{A12FA001-AC4F-418D-AE19-62706E023703}">
                      <ahyp:hlinkClr xmlns:ahyp="http://schemas.microsoft.com/office/drawing/2018/hyperlinkcolor" val="tx"/>
                    </a:ext>
                  </a:extLst>
                </a:hlinkClick>
              </a:rPr>
              <a:t>ASR Disk IO limits</a:t>
            </a:r>
            <a:endParaRPr lang="en-US" sz="3264" dirty="0">
              <a:gradFill>
                <a:gsLst>
                  <a:gs pos="2917">
                    <a:srgbClr val="1A1A1A"/>
                  </a:gs>
                  <a:gs pos="30000">
                    <a:srgbClr val="1A1A1A"/>
                  </a:gs>
                </a:gsLst>
                <a:lin ang="5400000" scaled="0"/>
              </a:gradFill>
              <a:latin typeface="Segoe UI"/>
            </a:endParaRPr>
          </a:p>
        </p:txBody>
      </p:sp>
    </p:spTree>
    <p:extLst>
      <p:ext uri="{BB962C8B-B14F-4D97-AF65-F5344CB8AC3E}">
        <p14:creationId xmlns:p14="http://schemas.microsoft.com/office/powerpoint/2010/main" val="349612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53A00-6153-4E81-907A-C8C3019E3A7E}"/>
              </a:ext>
            </a:extLst>
          </p:cNvPr>
          <p:cNvSpPr>
            <a:spLocks noGrp="1"/>
          </p:cNvSpPr>
          <p:nvPr>
            <p:ph type="title"/>
          </p:nvPr>
        </p:nvSpPr>
        <p:spPr>
          <a:xfrm>
            <a:off x="599302" y="1788244"/>
            <a:ext cx="11237870" cy="1472862"/>
          </a:xfrm>
        </p:spPr>
        <p:txBody>
          <a:bodyPr/>
          <a:lstStyle/>
          <a:p>
            <a:r>
              <a:rPr lang="en-US" dirty="0"/>
              <a:t>Microsoft Assessment and planning tool kit</a:t>
            </a:r>
            <a:br>
              <a:rPr lang="en-US" dirty="0"/>
            </a:br>
            <a:r>
              <a:rPr lang="en-US" sz="2040" dirty="0">
                <a:hlinkClick r:id="rId2"/>
              </a:rPr>
              <a:t>https://www.microsoft.com/en-us/download/details.aspx?id=7826</a:t>
            </a:r>
            <a:br>
              <a:rPr lang="en-US" dirty="0"/>
            </a:br>
            <a:endParaRPr lang="en-US" dirty="0"/>
          </a:p>
        </p:txBody>
      </p:sp>
      <p:sp>
        <p:nvSpPr>
          <p:cNvPr id="3" name="Title 1">
            <a:extLst>
              <a:ext uri="{FF2B5EF4-FFF2-40B4-BE49-F238E27FC236}">
                <a16:creationId xmlns:a16="http://schemas.microsoft.com/office/drawing/2014/main" id="{EE17944D-440D-4A25-B1DA-EDF76A0D1F9C}"/>
              </a:ext>
            </a:extLst>
          </p:cNvPr>
          <p:cNvSpPr txBox="1">
            <a:spLocks/>
          </p:cNvSpPr>
          <p:nvPr/>
        </p:nvSpPr>
        <p:spPr>
          <a:xfrm>
            <a:off x="600855" y="466302"/>
            <a:ext cx="11237870"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gradFill>
                  <a:gsLst>
                    <a:gs pos="1250">
                      <a:srgbClr val="1A1A1A"/>
                    </a:gs>
                    <a:gs pos="100000">
                      <a:srgbClr val="1A1A1A"/>
                    </a:gs>
                  </a:gsLst>
                  <a:lin ang="5400000" scaled="0"/>
                </a:gradFill>
                <a:latin typeface="Segoe UI Semibold"/>
              </a:rPr>
              <a:t>MAP Toolkit</a:t>
            </a:r>
          </a:p>
        </p:txBody>
      </p:sp>
    </p:spTree>
    <p:extLst>
      <p:ext uri="{BB962C8B-B14F-4D97-AF65-F5344CB8AC3E}">
        <p14:creationId xmlns:p14="http://schemas.microsoft.com/office/powerpoint/2010/main" val="3644633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AA224-57A1-44B6-A393-FF804E333205}"/>
              </a:ext>
            </a:extLst>
          </p:cNvPr>
          <p:cNvSpPr>
            <a:spLocks noGrp="1"/>
          </p:cNvSpPr>
          <p:nvPr>
            <p:ph type="title"/>
          </p:nvPr>
        </p:nvSpPr>
        <p:spPr>
          <a:xfrm>
            <a:off x="74098" y="-165631"/>
            <a:ext cx="10726460" cy="1351952"/>
          </a:xfrm>
        </p:spPr>
        <p:txBody>
          <a:bodyPr/>
          <a:lstStyle/>
          <a:p>
            <a:r>
              <a:rPr lang="en-US" dirty="0"/>
              <a:t>What’s Driving Migrations?</a:t>
            </a:r>
          </a:p>
        </p:txBody>
      </p:sp>
      <p:sp>
        <p:nvSpPr>
          <p:cNvPr id="3" name="Freeform: Shape 2">
            <a:extLst>
              <a:ext uri="{FF2B5EF4-FFF2-40B4-BE49-F238E27FC236}">
                <a16:creationId xmlns:a16="http://schemas.microsoft.com/office/drawing/2014/main" id="{9012D0E8-A955-4572-8F5C-61921FA83A2A}"/>
              </a:ext>
            </a:extLst>
          </p:cNvPr>
          <p:cNvSpPr/>
          <p:nvPr/>
        </p:nvSpPr>
        <p:spPr bwMode="auto">
          <a:xfrm>
            <a:off x="2175881" y="2256723"/>
            <a:ext cx="8334053" cy="4353535"/>
          </a:xfrm>
          <a:custGeom>
            <a:avLst/>
            <a:gdLst>
              <a:gd name="connsiteX0" fmla="*/ 6096000 w 12192000"/>
              <a:gd name="connsiteY0" fmla="*/ 0 h 6368847"/>
              <a:gd name="connsiteX1" fmla="*/ 12192000 w 12192000"/>
              <a:gd name="connsiteY1" fmla="*/ 6096000 h 6368847"/>
              <a:gd name="connsiteX2" fmla="*/ 12185101 w 12192000"/>
              <a:gd name="connsiteY2" fmla="*/ 6368847 h 6368847"/>
              <a:gd name="connsiteX3" fmla="*/ 6899 w 12192000"/>
              <a:gd name="connsiteY3" fmla="*/ 6368847 h 6368847"/>
              <a:gd name="connsiteX4" fmla="*/ 0 w 12192000"/>
              <a:gd name="connsiteY4" fmla="*/ 6096000 h 6368847"/>
              <a:gd name="connsiteX5" fmla="*/ 6096000 w 12192000"/>
              <a:gd name="connsiteY5" fmla="*/ 0 h 636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368847">
                <a:moveTo>
                  <a:pt x="6096000" y="0"/>
                </a:moveTo>
                <a:cubicBezTo>
                  <a:pt x="9462728" y="0"/>
                  <a:pt x="12192000" y="2729272"/>
                  <a:pt x="12192000" y="6096000"/>
                </a:cubicBezTo>
                <a:lnTo>
                  <a:pt x="12185101" y="6368847"/>
                </a:lnTo>
                <a:lnTo>
                  <a:pt x="6899" y="6368847"/>
                </a:lnTo>
                <a:lnTo>
                  <a:pt x="0" y="6096000"/>
                </a:lnTo>
                <a:cubicBezTo>
                  <a:pt x="0" y="2729272"/>
                  <a:pt x="2729272" y="0"/>
                  <a:pt x="6096000" y="0"/>
                </a:cubicBezTo>
                <a:close/>
              </a:path>
            </a:pathLst>
          </a:custGeom>
          <a:solidFill>
            <a:srgbClr val="FFB900">
              <a:alpha val="8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90234" tIns="152188" rIns="190234" bIns="152188" numCol="1" spcCol="0" rtlCol="0" fromWordArt="0" anchor="t" anchorCtr="0" forceAA="0" compatLnSpc="1">
            <a:prstTxWarp prst="textNoShape">
              <a:avLst/>
            </a:prstTxWarp>
            <a:noAutofit/>
          </a:bodyPr>
          <a:lstStyle/>
          <a:p>
            <a:pPr defTabSz="969953" fontAlgn="base">
              <a:spcBef>
                <a:spcPct val="0"/>
              </a:spcBef>
              <a:spcAft>
                <a:spcPct val="0"/>
              </a:spcAft>
              <a:defRPr/>
            </a:pPr>
            <a:endParaRPr lang="en-US" sz="2081"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 name="Straight Connector 3">
            <a:extLst>
              <a:ext uri="{FF2B5EF4-FFF2-40B4-BE49-F238E27FC236}">
                <a16:creationId xmlns:a16="http://schemas.microsoft.com/office/drawing/2014/main" id="{45F1973A-AC47-4F16-8949-4D726C42FDB3}"/>
              </a:ext>
            </a:extLst>
          </p:cNvPr>
          <p:cNvCxnSpPr>
            <a:cxnSpLocks/>
          </p:cNvCxnSpPr>
          <p:nvPr/>
        </p:nvCxnSpPr>
        <p:spPr>
          <a:xfrm>
            <a:off x="442689" y="4063900"/>
            <a:ext cx="5900220" cy="2546359"/>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837FF55F-EC5C-4792-A664-DF080725D468}"/>
              </a:ext>
            </a:extLst>
          </p:cNvPr>
          <p:cNvCxnSpPr>
            <a:cxnSpLocks/>
          </p:cNvCxnSpPr>
          <p:nvPr/>
        </p:nvCxnSpPr>
        <p:spPr>
          <a:xfrm>
            <a:off x="1832921" y="1912746"/>
            <a:ext cx="4509987" cy="4697513"/>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6B762C9-7B2D-4D56-8B4D-7089CD2E01FD}"/>
              </a:ext>
            </a:extLst>
          </p:cNvPr>
          <p:cNvCxnSpPr>
            <a:cxnSpLocks/>
          </p:cNvCxnSpPr>
          <p:nvPr/>
        </p:nvCxnSpPr>
        <p:spPr>
          <a:xfrm flipH="1">
            <a:off x="6356278" y="4044083"/>
            <a:ext cx="5921529" cy="2566175"/>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4D3CEE3-05D6-4986-AF40-C5A660CD5C7B}"/>
              </a:ext>
            </a:extLst>
          </p:cNvPr>
          <p:cNvCxnSpPr>
            <a:cxnSpLocks/>
          </p:cNvCxnSpPr>
          <p:nvPr/>
        </p:nvCxnSpPr>
        <p:spPr>
          <a:xfrm flipH="1">
            <a:off x="6342910" y="1009607"/>
            <a:ext cx="2068514" cy="5157380"/>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AE1C535-CBB4-4976-A105-DF2994E39D7C}"/>
              </a:ext>
            </a:extLst>
          </p:cNvPr>
          <p:cNvCxnSpPr>
            <a:cxnSpLocks/>
          </p:cNvCxnSpPr>
          <p:nvPr/>
        </p:nvCxnSpPr>
        <p:spPr>
          <a:xfrm>
            <a:off x="6355872" y="1076101"/>
            <a:ext cx="0" cy="5534156"/>
          </a:xfrm>
          <a:prstGeom prst="line">
            <a:avLst/>
          </a:prstGeom>
          <a:ln w="15875">
            <a:solidFill>
              <a:schemeClr val="bg2"/>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89E9881-1C12-4ACE-8E08-5E769C61A817}"/>
              </a:ext>
            </a:extLst>
          </p:cNvPr>
          <p:cNvCxnSpPr>
            <a:cxnSpLocks/>
            <a:stCxn id="20" idx="1"/>
          </p:cNvCxnSpPr>
          <p:nvPr/>
        </p:nvCxnSpPr>
        <p:spPr>
          <a:xfrm>
            <a:off x="4197505" y="1411325"/>
            <a:ext cx="2035681" cy="4755663"/>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30D22A-8830-4007-A71A-34144A1619BE}"/>
              </a:ext>
            </a:extLst>
          </p:cNvPr>
          <p:cNvCxnSpPr>
            <a:cxnSpLocks/>
          </p:cNvCxnSpPr>
          <p:nvPr/>
        </p:nvCxnSpPr>
        <p:spPr>
          <a:xfrm flipH="1">
            <a:off x="6342909" y="1894044"/>
            <a:ext cx="4557683" cy="4716213"/>
          </a:xfrm>
          <a:prstGeom prst="line">
            <a:avLst/>
          </a:prstGeom>
          <a:ln w="15875">
            <a:solidFill>
              <a:schemeClr val="bg2">
                <a:lumMod val="9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1" name="Freeform: Shape 10">
            <a:extLst>
              <a:ext uri="{FF2B5EF4-FFF2-40B4-BE49-F238E27FC236}">
                <a16:creationId xmlns:a16="http://schemas.microsoft.com/office/drawing/2014/main" id="{BF374C63-C697-4299-B54D-AB938FC1D082}"/>
              </a:ext>
            </a:extLst>
          </p:cNvPr>
          <p:cNvSpPr/>
          <p:nvPr/>
        </p:nvSpPr>
        <p:spPr bwMode="auto">
          <a:xfrm>
            <a:off x="3826272" y="3943241"/>
            <a:ext cx="5033270" cy="2667018"/>
          </a:xfrm>
          <a:custGeom>
            <a:avLst/>
            <a:gdLst>
              <a:gd name="connsiteX0" fmla="*/ 6096000 w 12192000"/>
              <a:gd name="connsiteY0" fmla="*/ 0 h 6368847"/>
              <a:gd name="connsiteX1" fmla="*/ 12192000 w 12192000"/>
              <a:gd name="connsiteY1" fmla="*/ 6096000 h 6368847"/>
              <a:gd name="connsiteX2" fmla="*/ 12185101 w 12192000"/>
              <a:gd name="connsiteY2" fmla="*/ 6368847 h 6368847"/>
              <a:gd name="connsiteX3" fmla="*/ 6899 w 12192000"/>
              <a:gd name="connsiteY3" fmla="*/ 6368847 h 6368847"/>
              <a:gd name="connsiteX4" fmla="*/ 0 w 12192000"/>
              <a:gd name="connsiteY4" fmla="*/ 6096000 h 6368847"/>
              <a:gd name="connsiteX5" fmla="*/ 6096000 w 12192000"/>
              <a:gd name="connsiteY5" fmla="*/ 0 h 636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368847">
                <a:moveTo>
                  <a:pt x="6096000" y="0"/>
                </a:moveTo>
                <a:cubicBezTo>
                  <a:pt x="9462728" y="0"/>
                  <a:pt x="12192000" y="2729272"/>
                  <a:pt x="12192000" y="6096000"/>
                </a:cubicBezTo>
                <a:lnTo>
                  <a:pt x="12185101" y="6368847"/>
                </a:lnTo>
                <a:lnTo>
                  <a:pt x="6899" y="6368847"/>
                </a:lnTo>
                <a:lnTo>
                  <a:pt x="0" y="6096000"/>
                </a:lnTo>
                <a:cubicBezTo>
                  <a:pt x="0" y="2729272"/>
                  <a:pt x="2729272" y="0"/>
                  <a:pt x="6096000" y="0"/>
                </a:cubicBezTo>
                <a:close/>
              </a:path>
            </a:pathLst>
          </a:custGeom>
          <a:solidFill>
            <a:srgbClr val="FFFFFF"/>
          </a:solid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90234" tIns="152188" rIns="190234" bIns="152188" numCol="1" spcCol="0" rtlCol="0" fromWordArt="0" anchor="t" anchorCtr="0" forceAA="0" compatLnSpc="1">
            <a:prstTxWarp prst="textNoShape">
              <a:avLst/>
            </a:prstTxWarp>
            <a:noAutofit/>
          </a:bodyPr>
          <a:lstStyle/>
          <a:p>
            <a:pPr defTabSz="969953" fontAlgn="base">
              <a:spcBef>
                <a:spcPct val="0"/>
              </a:spcBef>
              <a:spcAft>
                <a:spcPct val="0"/>
              </a:spcAft>
              <a:defRPr/>
            </a:pPr>
            <a:endParaRPr lang="en-US" sz="2081" b="1" err="1">
              <a:ln w="22225">
                <a:solidFill>
                  <a:schemeClr val="accent2"/>
                </a:solidFill>
                <a:prstDash val="solid"/>
              </a:ln>
              <a:solidFill>
                <a:schemeClr val="accent2">
                  <a:lumMod val="40000"/>
                  <a:lumOff val="60000"/>
                </a:schemeClr>
              </a:solidFill>
              <a:latin typeface="Segoe UI"/>
              <a:ea typeface="Segoe UI" pitchFamily="34" charset="0"/>
              <a:cs typeface="Segoe UI" pitchFamily="34" charset="0"/>
            </a:endParaRPr>
          </a:p>
        </p:txBody>
      </p:sp>
      <p:sp>
        <p:nvSpPr>
          <p:cNvPr id="12" name="Title 1">
            <a:extLst>
              <a:ext uri="{FF2B5EF4-FFF2-40B4-BE49-F238E27FC236}">
                <a16:creationId xmlns:a16="http://schemas.microsoft.com/office/drawing/2014/main" id="{6AD2E96C-C947-4B8F-AA33-C767265E5A58}"/>
              </a:ext>
            </a:extLst>
          </p:cNvPr>
          <p:cNvSpPr txBox="1">
            <a:spLocks/>
          </p:cNvSpPr>
          <p:nvPr/>
        </p:nvSpPr>
        <p:spPr>
          <a:xfrm>
            <a:off x="4974905" y="4833925"/>
            <a:ext cx="2736007" cy="576275"/>
          </a:xfrm>
          <a:prstGeom prst="rect">
            <a:avLst/>
          </a:prstGeom>
        </p:spPr>
        <p:txBody>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defTabSz="970235">
              <a:defRPr/>
            </a:pPr>
            <a:r>
              <a:rPr lang="en-US" sz="4079" b="0" spc="0" dirty="0">
                <a:ln w="0"/>
                <a:solidFill>
                  <a:schemeClr val="tx1"/>
                </a:solidFill>
                <a:effectLst>
                  <a:outerShdw blurRad="38100" dist="19050" dir="2700000" algn="tl" rotWithShape="0">
                    <a:schemeClr val="dk1">
                      <a:alpha val="40000"/>
                    </a:schemeClr>
                  </a:outerShdw>
                </a:effectLst>
                <a:latin typeface="Segoe UI Semilight" panose="020B0402040204020203" pitchFamily="34" charset="0"/>
                <a:cs typeface="Segoe UI Semilight" panose="020B0402040204020203" pitchFamily="34" charset="0"/>
              </a:rPr>
              <a:t>Migration triggers </a:t>
            </a:r>
          </a:p>
        </p:txBody>
      </p:sp>
      <p:grpSp>
        <p:nvGrpSpPr>
          <p:cNvPr id="13" name="Group 12">
            <a:extLst>
              <a:ext uri="{FF2B5EF4-FFF2-40B4-BE49-F238E27FC236}">
                <a16:creationId xmlns:a16="http://schemas.microsoft.com/office/drawing/2014/main" id="{E71A9EA4-D4C1-46A3-8668-C6203C35ABB8}"/>
              </a:ext>
            </a:extLst>
          </p:cNvPr>
          <p:cNvGrpSpPr/>
          <p:nvPr/>
        </p:nvGrpSpPr>
        <p:grpSpPr>
          <a:xfrm>
            <a:off x="952462" y="3255710"/>
            <a:ext cx="2779204" cy="1552797"/>
            <a:chOff x="913930" y="3633128"/>
            <a:chExt cx="2671769" cy="1492771"/>
          </a:xfrm>
        </p:grpSpPr>
        <p:sp>
          <p:nvSpPr>
            <p:cNvPr id="14" name="Rectangle 13">
              <a:extLst>
                <a:ext uri="{FF2B5EF4-FFF2-40B4-BE49-F238E27FC236}">
                  <a16:creationId xmlns:a16="http://schemas.microsoft.com/office/drawing/2014/main" id="{3C909AD5-D621-4C0D-BF7C-A2C7D76DB607}"/>
                </a:ext>
              </a:extLst>
            </p:cNvPr>
            <p:cNvSpPr/>
            <p:nvPr/>
          </p:nvSpPr>
          <p:spPr>
            <a:xfrm>
              <a:off x="913930" y="3633128"/>
              <a:ext cx="1857846" cy="921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Quickly integrate acquisitions</a:t>
              </a:r>
            </a:p>
          </p:txBody>
        </p:sp>
        <p:sp>
          <p:nvSpPr>
            <p:cNvPr id="15" name="browser_3">
              <a:extLst>
                <a:ext uri="{FF2B5EF4-FFF2-40B4-BE49-F238E27FC236}">
                  <a16:creationId xmlns:a16="http://schemas.microsoft.com/office/drawing/2014/main" id="{5C4ED513-D6E7-4845-B404-EC05B0CC8E41}"/>
                </a:ext>
              </a:extLst>
            </p:cNvPr>
            <p:cNvSpPr>
              <a:spLocks noChangeAspect="1" noEditPoints="1"/>
            </p:cNvSpPr>
            <p:nvPr/>
          </p:nvSpPr>
          <p:spPr bwMode="auto">
            <a:xfrm>
              <a:off x="3201166" y="4760139"/>
              <a:ext cx="384533" cy="365760"/>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flat">
              <a:solidFill>
                <a:srgbClr val="002060"/>
              </a:solidFill>
              <a:prstDash val="solid"/>
              <a:miter lim="800000"/>
              <a:headEnd/>
              <a:tailEnd/>
            </a:ln>
          </p:spPr>
          <p:txBody>
            <a:bodyPr vert="horz" wrap="square" lIns="95117" tIns="47558" rIns="95117" bIns="47558" numCol="1" anchor="t" anchorCtr="0" compatLnSpc="1">
              <a:prstTxWarp prst="textNoShape">
                <a:avLst/>
              </a:prstTxWarp>
            </a:bodyPr>
            <a:lstStyle/>
            <a:p>
              <a:pPr defTabSz="951121">
                <a:defRPr/>
              </a:pPr>
              <a:endParaRPr lang="en-US" sz="936">
                <a:gradFill>
                  <a:gsLst>
                    <a:gs pos="0">
                      <a:srgbClr val="505050"/>
                    </a:gs>
                    <a:gs pos="100000">
                      <a:srgbClr val="505050"/>
                    </a:gs>
                  </a:gsLst>
                  <a:lin ang="5400000" scaled="1"/>
                </a:gradFill>
                <a:latin typeface="Segoe UI"/>
              </a:endParaRPr>
            </a:p>
          </p:txBody>
        </p:sp>
      </p:grpSp>
      <p:grpSp>
        <p:nvGrpSpPr>
          <p:cNvPr id="16" name="Group 15">
            <a:extLst>
              <a:ext uri="{FF2B5EF4-FFF2-40B4-BE49-F238E27FC236}">
                <a16:creationId xmlns:a16="http://schemas.microsoft.com/office/drawing/2014/main" id="{46B3D6F8-150B-42D7-8269-C2C286778564}"/>
              </a:ext>
            </a:extLst>
          </p:cNvPr>
          <p:cNvGrpSpPr/>
          <p:nvPr/>
        </p:nvGrpSpPr>
        <p:grpSpPr>
          <a:xfrm>
            <a:off x="2246617" y="1616502"/>
            <a:ext cx="2481230" cy="2168175"/>
            <a:chOff x="2158058" y="2057286"/>
            <a:chExt cx="2385314" cy="2084361"/>
          </a:xfrm>
        </p:grpSpPr>
        <p:sp>
          <p:nvSpPr>
            <p:cNvPr id="17" name="Rectangle 16">
              <a:extLst>
                <a:ext uri="{FF2B5EF4-FFF2-40B4-BE49-F238E27FC236}">
                  <a16:creationId xmlns:a16="http://schemas.microsoft.com/office/drawing/2014/main" id="{21101D50-D927-4314-9FB6-3A8F12F4DEE9}"/>
                </a:ext>
              </a:extLst>
            </p:cNvPr>
            <p:cNvSpPr/>
            <p:nvPr/>
          </p:nvSpPr>
          <p:spPr>
            <a:xfrm>
              <a:off x="2158058" y="2057286"/>
              <a:ext cx="2009792" cy="644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Urgent capacity needs  </a:t>
              </a:r>
            </a:p>
          </p:txBody>
        </p:sp>
        <p:sp>
          <p:nvSpPr>
            <p:cNvPr id="18" name="Move_E7C2">
              <a:extLst>
                <a:ext uri="{FF2B5EF4-FFF2-40B4-BE49-F238E27FC236}">
                  <a16:creationId xmlns:a16="http://schemas.microsoft.com/office/drawing/2014/main" id="{6482B432-E802-4924-9056-5033A4942388}"/>
                </a:ext>
              </a:extLst>
            </p:cNvPr>
            <p:cNvSpPr>
              <a:spLocks noChangeAspect="1" noEditPoints="1"/>
            </p:cNvSpPr>
            <p:nvPr/>
          </p:nvSpPr>
          <p:spPr bwMode="auto">
            <a:xfrm>
              <a:off x="4177703" y="3775887"/>
              <a:ext cx="365669" cy="365760"/>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5875" cap="sq">
              <a:solidFill>
                <a:srgbClr val="002060"/>
              </a:solidFill>
              <a:prstDash val="solid"/>
              <a:miter lim="800000"/>
              <a:headEnd/>
              <a:tailEnd/>
            </a:ln>
          </p:spPr>
          <p:txBody>
            <a:bodyPr vert="horz" wrap="square" lIns="95117" tIns="47558" rIns="95117" bIns="47558" numCol="1" anchor="t" anchorCtr="0" compatLnSpc="1">
              <a:prstTxWarp prst="textNoShape">
                <a:avLst/>
              </a:prstTxWarp>
            </a:bodyPr>
            <a:lstStyle/>
            <a:p>
              <a:pPr defTabSz="951121">
                <a:defRPr/>
              </a:pPr>
              <a:endParaRPr lang="en-US" sz="936">
                <a:gradFill>
                  <a:gsLst>
                    <a:gs pos="0">
                      <a:srgbClr val="505050"/>
                    </a:gs>
                    <a:gs pos="100000">
                      <a:srgbClr val="505050"/>
                    </a:gs>
                  </a:gsLst>
                  <a:lin ang="5400000" scaled="1"/>
                </a:gradFill>
                <a:latin typeface="Segoe UI"/>
              </a:endParaRPr>
            </a:p>
          </p:txBody>
        </p:sp>
      </p:grpSp>
      <p:grpSp>
        <p:nvGrpSpPr>
          <p:cNvPr id="19" name="Group 18">
            <a:extLst>
              <a:ext uri="{FF2B5EF4-FFF2-40B4-BE49-F238E27FC236}">
                <a16:creationId xmlns:a16="http://schemas.microsoft.com/office/drawing/2014/main" id="{075D33AC-A9F9-4CCE-881A-9C493D7929CE}"/>
              </a:ext>
            </a:extLst>
          </p:cNvPr>
          <p:cNvGrpSpPr/>
          <p:nvPr/>
        </p:nvGrpSpPr>
        <p:grpSpPr>
          <a:xfrm>
            <a:off x="4197504" y="1076102"/>
            <a:ext cx="2215996" cy="2363449"/>
            <a:chOff x="3947467" y="1537776"/>
            <a:chExt cx="2130333" cy="2272086"/>
          </a:xfrm>
        </p:grpSpPr>
        <p:sp>
          <p:nvSpPr>
            <p:cNvPr id="20" name="Rectangle 19">
              <a:extLst>
                <a:ext uri="{FF2B5EF4-FFF2-40B4-BE49-F238E27FC236}">
                  <a16:creationId xmlns:a16="http://schemas.microsoft.com/office/drawing/2014/main" id="{0B1E4960-79CC-418A-B594-A680A3471703}"/>
                </a:ext>
              </a:extLst>
            </p:cNvPr>
            <p:cNvSpPr/>
            <p:nvPr/>
          </p:nvSpPr>
          <p:spPr>
            <a:xfrm>
              <a:off x="3947467" y="1537776"/>
              <a:ext cx="2130333" cy="644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Software and hardware refresh</a:t>
              </a:r>
            </a:p>
          </p:txBody>
        </p:sp>
        <p:sp>
          <p:nvSpPr>
            <p:cNvPr id="21" name="chip">
              <a:extLst>
                <a:ext uri="{FF2B5EF4-FFF2-40B4-BE49-F238E27FC236}">
                  <a16:creationId xmlns:a16="http://schemas.microsoft.com/office/drawing/2014/main" id="{21248EA3-0C0E-4040-B677-270E4B45FFE7}"/>
                </a:ext>
              </a:extLst>
            </p:cNvPr>
            <p:cNvSpPr>
              <a:spLocks noChangeAspect="1" noEditPoints="1"/>
            </p:cNvSpPr>
            <p:nvPr/>
          </p:nvSpPr>
          <p:spPr bwMode="auto">
            <a:xfrm>
              <a:off x="5374232" y="3444102"/>
              <a:ext cx="358494" cy="365760"/>
            </a:xfrm>
            <a:custGeom>
              <a:avLst/>
              <a:gdLst>
                <a:gd name="T0" fmla="*/ 267 w 334"/>
                <a:gd name="T1" fmla="*/ 298 h 341"/>
                <a:gd name="T2" fmla="*/ 60 w 334"/>
                <a:gd name="T3" fmla="*/ 298 h 341"/>
                <a:gd name="T4" fmla="*/ 36 w 334"/>
                <a:gd name="T5" fmla="*/ 273 h 341"/>
                <a:gd name="T6" fmla="*/ 36 w 334"/>
                <a:gd name="T7" fmla="*/ 61 h 341"/>
                <a:gd name="T8" fmla="*/ 60 w 334"/>
                <a:gd name="T9" fmla="*/ 36 h 341"/>
                <a:gd name="T10" fmla="*/ 267 w 334"/>
                <a:gd name="T11" fmla="*/ 36 h 341"/>
                <a:gd name="T12" fmla="*/ 291 w 334"/>
                <a:gd name="T13" fmla="*/ 61 h 341"/>
                <a:gd name="T14" fmla="*/ 291 w 334"/>
                <a:gd name="T15" fmla="*/ 273 h 341"/>
                <a:gd name="T16" fmla="*/ 267 w 334"/>
                <a:gd name="T17" fmla="*/ 298 h 341"/>
                <a:gd name="T18" fmla="*/ 78 w 334"/>
                <a:gd name="T19" fmla="*/ 36 h 341"/>
                <a:gd name="T20" fmla="*/ 78 w 334"/>
                <a:gd name="T21" fmla="*/ 0 h 341"/>
                <a:gd name="T22" fmla="*/ 121 w 334"/>
                <a:gd name="T23" fmla="*/ 36 h 341"/>
                <a:gd name="T24" fmla="*/ 121 w 334"/>
                <a:gd name="T25" fmla="*/ 0 h 341"/>
                <a:gd name="T26" fmla="*/ 163 w 334"/>
                <a:gd name="T27" fmla="*/ 0 h 341"/>
                <a:gd name="T28" fmla="*/ 163 w 334"/>
                <a:gd name="T29" fmla="*/ 36 h 341"/>
                <a:gd name="T30" fmla="*/ 206 w 334"/>
                <a:gd name="T31" fmla="*/ 0 h 341"/>
                <a:gd name="T32" fmla="*/ 206 w 334"/>
                <a:gd name="T33" fmla="*/ 36 h 341"/>
                <a:gd name="T34" fmla="*/ 256 w 334"/>
                <a:gd name="T35" fmla="*/ 0 h 341"/>
                <a:gd name="T36" fmla="*/ 256 w 334"/>
                <a:gd name="T37" fmla="*/ 36 h 341"/>
                <a:gd name="T38" fmla="*/ 334 w 334"/>
                <a:gd name="T39" fmla="*/ 78 h 341"/>
                <a:gd name="T40" fmla="*/ 291 w 334"/>
                <a:gd name="T41" fmla="*/ 78 h 341"/>
                <a:gd name="T42" fmla="*/ 334 w 334"/>
                <a:gd name="T43" fmla="*/ 121 h 341"/>
                <a:gd name="T44" fmla="*/ 291 w 334"/>
                <a:gd name="T45" fmla="*/ 121 h 341"/>
                <a:gd name="T46" fmla="*/ 334 w 334"/>
                <a:gd name="T47" fmla="*/ 163 h 341"/>
                <a:gd name="T48" fmla="*/ 291 w 334"/>
                <a:gd name="T49" fmla="*/ 163 h 341"/>
                <a:gd name="T50" fmla="*/ 334 w 334"/>
                <a:gd name="T51" fmla="*/ 213 h 341"/>
                <a:gd name="T52" fmla="*/ 291 w 334"/>
                <a:gd name="T53" fmla="*/ 213 h 341"/>
                <a:gd name="T54" fmla="*/ 334 w 334"/>
                <a:gd name="T55" fmla="*/ 256 h 341"/>
                <a:gd name="T56" fmla="*/ 291 w 334"/>
                <a:gd name="T57" fmla="*/ 256 h 341"/>
                <a:gd name="T58" fmla="*/ 36 w 334"/>
                <a:gd name="T59" fmla="*/ 78 h 341"/>
                <a:gd name="T60" fmla="*/ 0 w 334"/>
                <a:gd name="T61" fmla="*/ 78 h 341"/>
                <a:gd name="T62" fmla="*/ 36 w 334"/>
                <a:gd name="T63" fmla="*/ 121 h 341"/>
                <a:gd name="T64" fmla="*/ 0 w 334"/>
                <a:gd name="T65" fmla="*/ 121 h 341"/>
                <a:gd name="T66" fmla="*/ 36 w 334"/>
                <a:gd name="T67" fmla="*/ 163 h 341"/>
                <a:gd name="T68" fmla="*/ 0 w 334"/>
                <a:gd name="T69" fmla="*/ 163 h 341"/>
                <a:gd name="T70" fmla="*/ 36 w 334"/>
                <a:gd name="T71" fmla="*/ 213 h 341"/>
                <a:gd name="T72" fmla="*/ 0 w 334"/>
                <a:gd name="T73" fmla="*/ 213 h 341"/>
                <a:gd name="T74" fmla="*/ 36 w 334"/>
                <a:gd name="T75" fmla="*/ 256 h 341"/>
                <a:gd name="T76" fmla="*/ 0 w 334"/>
                <a:gd name="T77" fmla="*/ 256 h 341"/>
                <a:gd name="T78" fmla="*/ 78 w 334"/>
                <a:gd name="T79" fmla="*/ 298 h 341"/>
                <a:gd name="T80" fmla="*/ 78 w 334"/>
                <a:gd name="T81" fmla="*/ 341 h 341"/>
                <a:gd name="T82" fmla="*/ 121 w 334"/>
                <a:gd name="T83" fmla="*/ 298 h 341"/>
                <a:gd name="T84" fmla="*/ 121 w 334"/>
                <a:gd name="T85" fmla="*/ 341 h 341"/>
                <a:gd name="T86" fmla="*/ 163 w 334"/>
                <a:gd name="T87" fmla="*/ 341 h 341"/>
                <a:gd name="T88" fmla="*/ 163 w 334"/>
                <a:gd name="T89" fmla="*/ 298 h 341"/>
                <a:gd name="T90" fmla="*/ 206 w 334"/>
                <a:gd name="T91" fmla="*/ 298 h 341"/>
                <a:gd name="T92" fmla="*/ 206 w 334"/>
                <a:gd name="T93" fmla="*/ 341 h 341"/>
                <a:gd name="T94" fmla="*/ 256 w 334"/>
                <a:gd name="T95" fmla="*/ 298 h 341"/>
                <a:gd name="T96" fmla="*/ 256 w 334"/>
                <a:gd name="T97"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41">
                  <a:moveTo>
                    <a:pt x="267" y="298"/>
                  </a:moveTo>
                  <a:cubicBezTo>
                    <a:pt x="60" y="298"/>
                    <a:pt x="60" y="298"/>
                    <a:pt x="60" y="298"/>
                  </a:cubicBezTo>
                  <a:cubicBezTo>
                    <a:pt x="48" y="298"/>
                    <a:pt x="36" y="286"/>
                    <a:pt x="36" y="273"/>
                  </a:cubicBezTo>
                  <a:cubicBezTo>
                    <a:pt x="36" y="61"/>
                    <a:pt x="36" y="61"/>
                    <a:pt x="36" y="61"/>
                  </a:cubicBezTo>
                  <a:cubicBezTo>
                    <a:pt x="36" y="45"/>
                    <a:pt x="48" y="36"/>
                    <a:pt x="60" y="36"/>
                  </a:cubicBezTo>
                  <a:cubicBezTo>
                    <a:pt x="267" y="36"/>
                    <a:pt x="267" y="36"/>
                    <a:pt x="267" y="36"/>
                  </a:cubicBezTo>
                  <a:cubicBezTo>
                    <a:pt x="282" y="36"/>
                    <a:pt x="291" y="45"/>
                    <a:pt x="291" y="61"/>
                  </a:cubicBezTo>
                  <a:cubicBezTo>
                    <a:pt x="291" y="273"/>
                    <a:pt x="291" y="273"/>
                    <a:pt x="291" y="273"/>
                  </a:cubicBezTo>
                  <a:cubicBezTo>
                    <a:pt x="291" y="286"/>
                    <a:pt x="282" y="298"/>
                    <a:pt x="267" y="298"/>
                  </a:cubicBezTo>
                  <a:close/>
                  <a:moveTo>
                    <a:pt x="78" y="36"/>
                  </a:moveTo>
                  <a:cubicBezTo>
                    <a:pt x="78" y="0"/>
                    <a:pt x="78" y="0"/>
                    <a:pt x="78" y="0"/>
                  </a:cubicBezTo>
                  <a:moveTo>
                    <a:pt x="121" y="36"/>
                  </a:moveTo>
                  <a:cubicBezTo>
                    <a:pt x="121" y="0"/>
                    <a:pt x="121" y="0"/>
                    <a:pt x="121" y="0"/>
                  </a:cubicBezTo>
                  <a:moveTo>
                    <a:pt x="163" y="0"/>
                  </a:moveTo>
                  <a:cubicBezTo>
                    <a:pt x="163" y="36"/>
                    <a:pt x="163" y="36"/>
                    <a:pt x="163" y="36"/>
                  </a:cubicBezTo>
                  <a:moveTo>
                    <a:pt x="206" y="0"/>
                  </a:moveTo>
                  <a:cubicBezTo>
                    <a:pt x="206" y="36"/>
                    <a:pt x="206" y="36"/>
                    <a:pt x="206" y="36"/>
                  </a:cubicBezTo>
                  <a:moveTo>
                    <a:pt x="256" y="0"/>
                  </a:moveTo>
                  <a:cubicBezTo>
                    <a:pt x="256" y="36"/>
                    <a:pt x="256" y="36"/>
                    <a:pt x="256" y="36"/>
                  </a:cubicBezTo>
                  <a:moveTo>
                    <a:pt x="334" y="78"/>
                  </a:moveTo>
                  <a:cubicBezTo>
                    <a:pt x="291" y="78"/>
                    <a:pt x="291" y="78"/>
                    <a:pt x="291" y="78"/>
                  </a:cubicBezTo>
                  <a:moveTo>
                    <a:pt x="334" y="121"/>
                  </a:moveTo>
                  <a:cubicBezTo>
                    <a:pt x="291" y="121"/>
                    <a:pt x="291" y="121"/>
                    <a:pt x="291" y="121"/>
                  </a:cubicBezTo>
                  <a:moveTo>
                    <a:pt x="334" y="163"/>
                  </a:moveTo>
                  <a:cubicBezTo>
                    <a:pt x="291" y="163"/>
                    <a:pt x="291" y="163"/>
                    <a:pt x="291" y="163"/>
                  </a:cubicBezTo>
                  <a:moveTo>
                    <a:pt x="334" y="213"/>
                  </a:moveTo>
                  <a:cubicBezTo>
                    <a:pt x="291" y="213"/>
                    <a:pt x="291" y="213"/>
                    <a:pt x="291" y="213"/>
                  </a:cubicBezTo>
                  <a:moveTo>
                    <a:pt x="334" y="256"/>
                  </a:moveTo>
                  <a:cubicBezTo>
                    <a:pt x="291" y="256"/>
                    <a:pt x="291" y="256"/>
                    <a:pt x="291" y="256"/>
                  </a:cubicBezTo>
                  <a:moveTo>
                    <a:pt x="36" y="78"/>
                  </a:moveTo>
                  <a:cubicBezTo>
                    <a:pt x="0" y="78"/>
                    <a:pt x="0" y="78"/>
                    <a:pt x="0" y="78"/>
                  </a:cubicBezTo>
                  <a:moveTo>
                    <a:pt x="36" y="121"/>
                  </a:moveTo>
                  <a:cubicBezTo>
                    <a:pt x="0" y="121"/>
                    <a:pt x="0" y="121"/>
                    <a:pt x="0" y="121"/>
                  </a:cubicBezTo>
                  <a:moveTo>
                    <a:pt x="36" y="163"/>
                  </a:moveTo>
                  <a:cubicBezTo>
                    <a:pt x="0" y="163"/>
                    <a:pt x="0" y="163"/>
                    <a:pt x="0" y="163"/>
                  </a:cubicBezTo>
                  <a:moveTo>
                    <a:pt x="36" y="213"/>
                  </a:moveTo>
                  <a:cubicBezTo>
                    <a:pt x="0" y="213"/>
                    <a:pt x="0" y="213"/>
                    <a:pt x="0" y="213"/>
                  </a:cubicBezTo>
                  <a:moveTo>
                    <a:pt x="36" y="256"/>
                  </a:moveTo>
                  <a:cubicBezTo>
                    <a:pt x="0" y="256"/>
                    <a:pt x="0" y="256"/>
                    <a:pt x="0" y="256"/>
                  </a:cubicBezTo>
                  <a:moveTo>
                    <a:pt x="78" y="298"/>
                  </a:moveTo>
                  <a:cubicBezTo>
                    <a:pt x="78" y="341"/>
                    <a:pt x="78" y="341"/>
                    <a:pt x="78" y="341"/>
                  </a:cubicBezTo>
                  <a:moveTo>
                    <a:pt x="121" y="298"/>
                  </a:moveTo>
                  <a:cubicBezTo>
                    <a:pt x="121" y="341"/>
                    <a:pt x="121" y="341"/>
                    <a:pt x="121" y="341"/>
                  </a:cubicBezTo>
                  <a:moveTo>
                    <a:pt x="163" y="341"/>
                  </a:moveTo>
                  <a:cubicBezTo>
                    <a:pt x="163" y="298"/>
                    <a:pt x="163" y="298"/>
                    <a:pt x="163" y="298"/>
                  </a:cubicBezTo>
                  <a:moveTo>
                    <a:pt x="206" y="298"/>
                  </a:moveTo>
                  <a:cubicBezTo>
                    <a:pt x="206" y="341"/>
                    <a:pt x="206" y="341"/>
                    <a:pt x="206" y="341"/>
                  </a:cubicBezTo>
                  <a:moveTo>
                    <a:pt x="256" y="298"/>
                  </a:moveTo>
                  <a:cubicBezTo>
                    <a:pt x="256" y="341"/>
                    <a:pt x="256" y="341"/>
                    <a:pt x="256" y="341"/>
                  </a:cubicBezTo>
                </a:path>
              </a:pathLst>
            </a:custGeom>
            <a:noFill/>
            <a:ln w="15875" cap="sq">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936">
                <a:gradFill>
                  <a:gsLst>
                    <a:gs pos="0">
                      <a:srgbClr val="505050"/>
                    </a:gs>
                    <a:gs pos="100000">
                      <a:srgbClr val="505050"/>
                    </a:gs>
                  </a:gsLst>
                </a:gradFill>
                <a:latin typeface="Segoe UI"/>
              </a:endParaRPr>
            </a:p>
          </p:txBody>
        </p:sp>
      </p:grpSp>
      <p:grpSp>
        <p:nvGrpSpPr>
          <p:cNvPr id="22" name="Group 21">
            <a:extLst>
              <a:ext uri="{FF2B5EF4-FFF2-40B4-BE49-F238E27FC236}">
                <a16:creationId xmlns:a16="http://schemas.microsoft.com/office/drawing/2014/main" id="{A20005CC-2397-420A-BFAE-B5B27615FF85}"/>
              </a:ext>
            </a:extLst>
          </p:cNvPr>
          <p:cNvGrpSpPr/>
          <p:nvPr/>
        </p:nvGrpSpPr>
        <p:grpSpPr>
          <a:xfrm>
            <a:off x="6202263" y="1076101"/>
            <a:ext cx="1920217" cy="2350399"/>
            <a:chOff x="5960792" y="1537776"/>
            <a:chExt cx="1845988" cy="2259540"/>
          </a:xfrm>
        </p:grpSpPr>
        <p:sp>
          <p:nvSpPr>
            <p:cNvPr id="23" name="Rectangle 22">
              <a:extLst>
                <a:ext uri="{FF2B5EF4-FFF2-40B4-BE49-F238E27FC236}">
                  <a16:creationId xmlns:a16="http://schemas.microsoft.com/office/drawing/2014/main" id="{CA9BD77E-06F2-45A8-A8CF-0B8680252BDC}"/>
                </a:ext>
              </a:extLst>
            </p:cNvPr>
            <p:cNvSpPr/>
            <p:nvPr/>
          </p:nvSpPr>
          <p:spPr>
            <a:xfrm>
              <a:off x="5960792" y="1537776"/>
              <a:ext cx="1845988" cy="644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Security threats</a:t>
              </a:r>
            </a:p>
          </p:txBody>
        </p:sp>
        <p:sp>
          <p:nvSpPr>
            <p:cNvPr id="24" name="shield_3">
              <a:extLst>
                <a:ext uri="{FF2B5EF4-FFF2-40B4-BE49-F238E27FC236}">
                  <a16:creationId xmlns:a16="http://schemas.microsoft.com/office/drawing/2014/main" id="{FD53E568-08D9-4C16-84D7-F620B9709E6C}"/>
                </a:ext>
              </a:extLst>
            </p:cNvPr>
            <p:cNvSpPr>
              <a:spLocks noChangeAspect="1" noEditPoints="1"/>
            </p:cNvSpPr>
            <p:nvPr/>
          </p:nvSpPr>
          <p:spPr bwMode="auto">
            <a:xfrm>
              <a:off x="6426418" y="3434151"/>
              <a:ext cx="358323" cy="363165"/>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a:solidFill>
                  <a:srgbClr val="1A1A1A"/>
                </a:solidFill>
                <a:latin typeface="Segoe UI"/>
              </a:endParaRPr>
            </a:p>
          </p:txBody>
        </p:sp>
      </p:grpSp>
      <p:grpSp>
        <p:nvGrpSpPr>
          <p:cNvPr id="25" name="Group 24">
            <a:extLst>
              <a:ext uri="{FF2B5EF4-FFF2-40B4-BE49-F238E27FC236}">
                <a16:creationId xmlns:a16="http://schemas.microsoft.com/office/drawing/2014/main" id="{CF401CCD-FF15-40CB-9238-74DA62FC1320}"/>
              </a:ext>
            </a:extLst>
          </p:cNvPr>
          <p:cNvGrpSpPr/>
          <p:nvPr/>
        </p:nvGrpSpPr>
        <p:grpSpPr>
          <a:xfrm>
            <a:off x="7988809" y="1616502"/>
            <a:ext cx="2446276" cy="2229278"/>
            <a:chOff x="7678276" y="2057286"/>
            <a:chExt cx="2351712" cy="2143101"/>
          </a:xfrm>
        </p:grpSpPr>
        <p:sp>
          <p:nvSpPr>
            <p:cNvPr id="26" name="Rectangle 25">
              <a:extLst>
                <a:ext uri="{FF2B5EF4-FFF2-40B4-BE49-F238E27FC236}">
                  <a16:creationId xmlns:a16="http://schemas.microsoft.com/office/drawing/2014/main" id="{65B166D5-6C0B-458D-8DB0-6EAAAB22FA1B}"/>
                </a:ext>
              </a:extLst>
            </p:cNvPr>
            <p:cNvSpPr/>
            <p:nvPr/>
          </p:nvSpPr>
          <p:spPr>
            <a:xfrm>
              <a:off x="7727454" y="2057286"/>
              <a:ext cx="2302534" cy="687782"/>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Compliance </a:t>
              </a:r>
            </a:p>
            <a:p>
              <a:pPr algn="ctr" defTabSz="951121">
                <a:defRPr/>
              </a:pPr>
              <a:r>
                <a:rPr lang="en-US" sz="1456" dirty="0">
                  <a:gradFill>
                    <a:gsLst>
                      <a:gs pos="0">
                        <a:srgbClr val="1A1A1A"/>
                      </a:gs>
                      <a:gs pos="100000">
                        <a:srgbClr val="1A1A1A"/>
                      </a:gs>
                    </a:gsLst>
                    <a:lin ang="6000000" scaled="0"/>
                  </a:gradFill>
                  <a:latin typeface="Segoe UI"/>
                </a:rPr>
                <a:t> </a:t>
              </a:r>
            </a:p>
          </p:txBody>
        </p:sp>
        <p:sp>
          <p:nvSpPr>
            <p:cNvPr id="27" name="Trackers_EADF">
              <a:extLst>
                <a:ext uri="{FF2B5EF4-FFF2-40B4-BE49-F238E27FC236}">
                  <a16:creationId xmlns:a16="http://schemas.microsoft.com/office/drawing/2014/main" id="{DF7D1566-08F8-40B2-8C7C-F5CF624D98FA}"/>
                </a:ext>
              </a:extLst>
            </p:cNvPr>
            <p:cNvSpPr>
              <a:spLocks noChangeAspect="1" noEditPoints="1"/>
            </p:cNvSpPr>
            <p:nvPr/>
          </p:nvSpPr>
          <p:spPr bwMode="auto">
            <a:xfrm>
              <a:off x="7678276" y="3834627"/>
              <a:ext cx="268242" cy="365760"/>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5875" cap="flat">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dirty="0">
                <a:solidFill>
                  <a:srgbClr val="1A1A1A"/>
                </a:solidFill>
                <a:latin typeface="Segoe UI"/>
              </a:endParaRPr>
            </a:p>
          </p:txBody>
        </p:sp>
      </p:grpSp>
      <p:grpSp>
        <p:nvGrpSpPr>
          <p:cNvPr id="28" name="Group 27">
            <a:extLst>
              <a:ext uri="{FF2B5EF4-FFF2-40B4-BE49-F238E27FC236}">
                <a16:creationId xmlns:a16="http://schemas.microsoft.com/office/drawing/2014/main" id="{E13097C2-69C5-49EC-A991-DE66ADC1C830}"/>
              </a:ext>
            </a:extLst>
          </p:cNvPr>
          <p:cNvGrpSpPr/>
          <p:nvPr/>
        </p:nvGrpSpPr>
        <p:grpSpPr>
          <a:xfrm>
            <a:off x="8919643" y="3230941"/>
            <a:ext cx="3295281" cy="1643618"/>
            <a:chOff x="8573127" y="3609317"/>
            <a:chExt cx="3167896" cy="1580081"/>
          </a:xfrm>
        </p:grpSpPr>
        <p:sp>
          <p:nvSpPr>
            <p:cNvPr id="29" name="Rectangle 28">
              <a:extLst>
                <a:ext uri="{FF2B5EF4-FFF2-40B4-BE49-F238E27FC236}">
                  <a16:creationId xmlns:a16="http://schemas.microsoft.com/office/drawing/2014/main" id="{CF51CC1D-4606-4AB6-9D50-8FE9E8BBD027}"/>
                </a:ext>
              </a:extLst>
            </p:cNvPr>
            <p:cNvSpPr/>
            <p:nvPr/>
          </p:nvSpPr>
          <p:spPr>
            <a:xfrm>
              <a:off x="9239677" y="3609317"/>
              <a:ext cx="2501346" cy="706140"/>
            </a:xfrm>
            <a:prstGeom prst="rect">
              <a:avLst/>
            </a:prstGeom>
          </p:spPr>
          <p:txBody>
            <a:bodyPr wrap="square" lIns="190234">
              <a:spAutoFit/>
            </a:bodyPr>
            <a:lstStyle/>
            <a:p>
              <a:pPr algn="ctr" defTabSz="951121">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Application innovation</a:t>
              </a:r>
            </a:p>
          </p:txBody>
        </p:sp>
        <p:sp>
          <p:nvSpPr>
            <p:cNvPr id="30" name="speedometer_2">
              <a:extLst>
                <a:ext uri="{FF2B5EF4-FFF2-40B4-BE49-F238E27FC236}">
                  <a16:creationId xmlns:a16="http://schemas.microsoft.com/office/drawing/2014/main" id="{F90BF830-B69D-44DA-A891-BDA3440C0CD4}"/>
                </a:ext>
              </a:extLst>
            </p:cNvPr>
            <p:cNvSpPr>
              <a:spLocks noChangeAspect="1" noEditPoints="1"/>
            </p:cNvSpPr>
            <p:nvPr/>
          </p:nvSpPr>
          <p:spPr bwMode="auto">
            <a:xfrm>
              <a:off x="8573127" y="4823638"/>
              <a:ext cx="365760" cy="365760"/>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15875" cap="sq">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a:solidFill>
                  <a:srgbClr val="1A1A1A"/>
                </a:solidFill>
                <a:latin typeface="Segoe UI"/>
              </a:endParaRPr>
            </a:p>
          </p:txBody>
        </p:sp>
      </p:grpSp>
      <p:grpSp>
        <p:nvGrpSpPr>
          <p:cNvPr id="31" name="Group 30">
            <a:extLst>
              <a:ext uri="{FF2B5EF4-FFF2-40B4-BE49-F238E27FC236}">
                <a16:creationId xmlns:a16="http://schemas.microsoft.com/office/drawing/2014/main" id="{80CAAE71-EEB8-4ED6-AFB0-D83C91721409}"/>
              </a:ext>
            </a:extLst>
          </p:cNvPr>
          <p:cNvGrpSpPr/>
          <p:nvPr/>
        </p:nvGrpSpPr>
        <p:grpSpPr>
          <a:xfrm>
            <a:off x="9417360" y="4986792"/>
            <a:ext cx="3133663" cy="1121316"/>
            <a:chOff x="9051610" y="5297291"/>
            <a:chExt cx="3012528" cy="1077969"/>
          </a:xfrm>
        </p:grpSpPr>
        <p:sp>
          <p:nvSpPr>
            <p:cNvPr id="32" name="Rectangle 31">
              <a:extLst>
                <a:ext uri="{FF2B5EF4-FFF2-40B4-BE49-F238E27FC236}">
                  <a16:creationId xmlns:a16="http://schemas.microsoft.com/office/drawing/2014/main" id="{3A05C90E-57F4-4852-85D3-7846BBFFF0F3}"/>
                </a:ext>
              </a:extLst>
            </p:cNvPr>
            <p:cNvSpPr/>
            <p:nvPr/>
          </p:nvSpPr>
          <p:spPr>
            <a:xfrm>
              <a:off x="9935714" y="5297291"/>
              <a:ext cx="2128424" cy="706139"/>
            </a:xfrm>
            <a:prstGeom prst="rect">
              <a:avLst/>
            </a:prstGeom>
          </p:spPr>
          <p:txBody>
            <a:bodyPr wrap="square" lIns="190234">
              <a:spAutoFit/>
            </a:bodyPr>
            <a:lstStyle/>
            <a:p>
              <a:pPr algn="ctr" defTabSz="951121">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Software end </a:t>
              </a:r>
              <a:b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b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of support</a:t>
              </a:r>
            </a:p>
          </p:txBody>
        </p:sp>
        <p:sp>
          <p:nvSpPr>
            <p:cNvPr id="33" name="Telemarketer_E7B9">
              <a:extLst>
                <a:ext uri="{FF2B5EF4-FFF2-40B4-BE49-F238E27FC236}">
                  <a16:creationId xmlns:a16="http://schemas.microsoft.com/office/drawing/2014/main" id="{DE0BEA64-9726-4F6E-B3A8-EFA35663910D}"/>
                </a:ext>
              </a:extLst>
            </p:cNvPr>
            <p:cNvSpPr>
              <a:spLocks noChangeAspect="1" noEditPoints="1"/>
            </p:cNvSpPr>
            <p:nvPr/>
          </p:nvSpPr>
          <p:spPr bwMode="auto">
            <a:xfrm>
              <a:off x="9051610" y="6009500"/>
              <a:ext cx="306684" cy="365760"/>
            </a:xfrm>
            <a:custGeom>
              <a:avLst/>
              <a:gdLst>
                <a:gd name="T0" fmla="*/ 0 w 3250"/>
                <a:gd name="T1" fmla="*/ 3875 h 3875"/>
                <a:gd name="T2" fmla="*/ 1625 w 3250"/>
                <a:gd name="T3" fmla="*/ 2250 h 3875"/>
                <a:gd name="T4" fmla="*/ 3250 w 3250"/>
                <a:gd name="T5" fmla="*/ 3875 h 3875"/>
                <a:gd name="T6" fmla="*/ 750 w 3250"/>
                <a:gd name="T7" fmla="*/ 1750 h 3875"/>
                <a:gd name="T8" fmla="*/ 750 w 3250"/>
                <a:gd name="T9" fmla="*/ 750 h 3875"/>
                <a:gd name="T10" fmla="*/ 500 w 3250"/>
                <a:gd name="T11" fmla="*/ 500 h 3875"/>
                <a:gd name="T12" fmla="*/ 250 w 3250"/>
                <a:gd name="T13" fmla="*/ 750 h 3875"/>
                <a:gd name="T14" fmla="*/ 250 w 3250"/>
                <a:gd name="T15" fmla="*/ 1500 h 3875"/>
                <a:gd name="T16" fmla="*/ 500 w 3250"/>
                <a:gd name="T17" fmla="*/ 1750 h 3875"/>
                <a:gd name="T18" fmla="*/ 1500 w 3250"/>
                <a:gd name="T19" fmla="*/ 1750 h 3875"/>
                <a:gd name="T20" fmla="*/ 690 w 3250"/>
                <a:gd name="T21" fmla="*/ 1751 h 3875"/>
                <a:gd name="T22" fmla="*/ 1625 w 3250"/>
                <a:gd name="T23" fmla="*/ 2250 h 3875"/>
                <a:gd name="T24" fmla="*/ 2750 w 3250"/>
                <a:gd name="T25" fmla="*/ 1125 h 3875"/>
                <a:gd name="T26" fmla="*/ 1625 w 3250"/>
                <a:gd name="T27" fmla="*/ 0 h 3875"/>
                <a:gd name="T28" fmla="*/ 689 w 3250"/>
                <a:gd name="T29" fmla="*/ 500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875">
                  <a:moveTo>
                    <a:pt x="0" y="3875"/>
                  </a:moveTo>
                  <a:cubicBezTo>
                    <a:pt x="0" y="2978"/>
                    <a:pt x="728" y="2250"/>
                    <a:pt x="1625" y="2250"/>
                  </a:cubicBezTo>
                  <a:cubicBezTo>
                    <a:pt x="2522" y="2250"/>
                    <a:pt x="3250" y="2978"/>
                    <a:pt x="3250" y="3875"/>
                  </a:cubicBezTo>
                  <a:moveTo>
                    <a:pt x="750" y="1750"/>
                  </a:moveTo>
                  <a:cubicBezTo>
                    <a:pt x="750" y="750"/>
                    <a:pt x="750" y="750"/>
                    <a:pt x="750" y="750"/>
                  </a:cubicBezTo>
                  <a:cubicBezTo>
                    <a:pt x="750" y="612"/>
                    <a:pt x="638" y="500"/>
                    <a:pt x="500" y="500"/>
                  </a:cubicBezTo>
                  <a:cubicBezTo>
                    <a:pt x="362" y="500"/>
                    <a:pt x="250" y="612"/>
                    <a:pt x="250" y="750"/>
                  </a:cubicBezTo>
                  <a:cubicBezTo>
                    <a:pt x="250" y="1500"/>
                    <a:pt x="250" y="1500"/>
                    <a:pt x="250" y="1500"/>
                  </a:cubicBezTo>
                  <a:cubicBezTo>
                    <a:pt x="250" y="1638"/>
                    <a:pt x="362" y="1750"/>
                    <a:pt x="500" y="1750"/>
                  </a:cubicBezTo>
                  <a:cubicBezTo>
                    <a:pt x="1500" y="1750"/>
                    <a:pt x="1500" y="1750"/>
                    <a:pt x="1500" y="1750"/>
                  </a:cubicBezTo>
                  <a:moveTo>
                    <a:pt x="690" y="1751"/>
                  </a:moveTo>
                  <a:cubicBezTo>
                    <a:pt x="892" y="2052"/>
                    <a:pt x="1235" y="2250"/>
                    <a:pt x="1625" y="2250"/>
                  </a:cubicBezTo>
                  <a:cubicBezTo>
                    <a:pt x="2246" y="2250"/>
                    <a:pt x="2750" y="1746"/>
                    <a:pt x="2750" y="1125"/>
                  </a:cubicBezTo>
                  <a:cubicBezTo>
                    <a:pt x="2750" y="504"/>
                    <a:pt x="2246" y="0"/>
                    <a:pt x="1625" y="0"/>
                  </a:cubicBezTo>
                  <a:cubicBezTo>
                    <a:pt x="1235" y="0"/>
                    <a:pt x="891" y="199"/>
                    <a:pt x="689" y="500"/>
                  </a:cubicBezTo>
                </a:path>
              </a:pathLst>
            </a:custGeom>
            <a:noFill/>
            <a:ln w="15875" cap="sq">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a:solidFill>
                  <a:srgbClr val="1A1A1A"/>
                </a:solidFill>
                <a:latin typeface="Segoe UI"/>
              </a:endParaRPr>
            </a:p>
          </p:txBody>
        </p:sp>
      </p:grpSp>
      <p:grpSp>
        <p:nvGrpSpPr>
          <p:cNvPr id="34" name="Group 33">
            <a:extLst>
              <a:ext uri="{FF2B5EF4-FFF2-40B4-BE49-F238E27FC236}">
                <a16:creationId xmlns:a16="http://schemas.microsoft.com/office/drawing/2014/main" id="{090C20CD-1DB1-4954-B4C0-99B4A571CAD6}"/>
              </a:ext>
            </a:extLst>
          </p:cNvPr>
          <p:cNvGrpSpPr/>
          <p:nvPr/>
        </p:nvGrpSpPr>
        <p:grpSpPr>
          <a:xfrm>
            <a:off x="68402" y="5255837"/>
            <a:ext cx="3134395" cy="852270"/>
            <a:chOff x="64045" y="5555936"/>
            <a:chExt cx="3013229" cy="819324"/>
          </a:xfrm>
        </p:grpSpPr>
        <p:sp>
          <p:nvSpPr>
            <p:cNvPr id="35" name="Rectangle 34">
              <a:extLst>
                <a:ext uri="{FF2B5EF4-FFF2-40B4-BE49-F238E27FC236}">
                  <a16:creationId xmlns:a16="http://schemas.microsoft.com/office/drawing/2014/main" id="{71AE350D-2EA1-435C-8DCF-82429D058310}"/>
                </a:ext>
              </a:extLst>
            </p:cNvPr>
            <p:cNvSpPr/>
            <p:nvPr/>
          </p:nvSpPr>
          <p:spPr>
            <a:xfrm>
              <a:off x="64045" y="5555936"/>
              <a:ext cx="2004431" cy="644528"/>
            </a:xfrm>
            <a:prstGeom prst="rect">
              <a:avLst/>
            </a:prstGeom>
          </p:spPr>
          <p:txBody>
            <a:bodyPr wrap="square" lIns="190234">
              <a:spAutoFit/>
            </a:bodyPr>
            <a:lstStyle/>
            <a:p>
              <a:pPr algn="ctr" defTabSz="951121">
                <a:lnSpc>
                  <a:spcPct val="90000"/>
                </a:lnSpc>
                <a:spcAft>
                  <a:spcPts val="832"/>
                </a:spcAft>
                <a:defRPr/>
              </a:pPr>
              <a:r>
                <a:rPr lang="en-US" sz="2040" dirty="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rPr>
                <a:t>Datacenter contracts expiry</a:t>
              </a:r>
            </a:p>
          </p:txBody>
        </p:sp>
        <p:sp>
          <p:nvSpPr>
            <p:cNvPr id="36" name="PageEdit_EFB8">
              <a:extLst>
                <a:ext uri="{FF2B5EF4-FFF2-40B4-BE49-F238E27FC236}">
                  <a16:creationId xmlns:a16="http://schemas.microsoft.com/office/drawing/2014/main" id="{856C89BB-5FD8-4AF4-87CC-4C105DB18F92}"/>
                </a:ext>
              </a:extLst>
            </p:cNvPr>
            <p:cNvSpPr>
              <a:spLocks noChangeAspect="1" noEditPoints="1"/>
            </p:cNvSpPr>
            <p:nvPr/>
          </p:nvSpPr>
          <p:spPr bwMode="auto">
            <a:xfrm>
              <a:off x="2734230" y="6009500"/>
              <a:ext cx="343044" cy="365760"/>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rgbClr val="00206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17" tIns="47558" rIns="95117" bIns="47558" numCol="1" anchor="t" anchorCtr="0" compatLnSpc="1">
              <a:prstTxWarp prst="textNoShape">
                <a:avLst/>
              </a:prstTxWarp>
            </a:bodyPr>
            <a:lstStyle/>
            <a:p>
              <a:pPr defTabSz="951121">
                <a:defRPr/>
              </a:pPr>
              <a:endParaRPr lang="en-US" sz="1836">
                <a:solidFill>
                  <a:srgbClr val="1A1A1A"/>
                </a:solidFill>
                <a:latin typeface="Segoe UI"/>
              </a:endParaRPr>
            </a:p>
          </p:txBody>
        </p:sp>
      </p:grpSp>
    </p:spTree>
    <p:extLst>
      <p:ext uri="{BB962C8B-B14F-4D97-AF65-F5344CB8AC3E}">
        <p14:creationId xmlns:p14="http://schemas.microsoft.com/office/powerpoint/2010/main" val="129094826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E5B7C-5431-4739-9777-FE45533EBDCD}"/>
              </a:ext>
            </a:extLst>
          </p:cNvPr>
          <p:cNvSpPr>
            <a:spLocks noGrp="1"/>
          </p:cNvSpPr>
          <p:nvPr>
            <p:ph type="title"/>
          </p:nvPr>
        </p:nvSpPr>
        <p:spPr>
          <a:xfrm>
            <a:off x="884237" y="144462"/>
            <a:ext cx="10726460" cy="1351952"/>
          </a:xfrm>
        </p:spPr>
        <p:txBody>
          <a:bodyPr/>
          <a:lstStyle/>
          <a:p>
            <a:r>
              <a:rPr lang="en-US" sz="4400" dirty="0">
                <a:solidFill>
                  <a:prstClr val="black"/>
                </a:solidFill>
              </a:rPr>
              <a:t>Three Steps Approach</a:t>
            </a:r>
            <a:endParaRPr lang="en-US" dirty="0"/>
          </a:p>
        </p:txBody>
      </p:sp>
      <p:pic>
        <p:nvPicPr>
          <p:cNvPr id="4" name="Content Placeholder 3">
            <a:extLst>
              <a:ext uri="{FF2B5EF4-FFF2-40B4-BE49-F238E27FC236}">
                <a16:creationId xmlns:a16="http://schemas.microsoft.com/office/drawing/2014/main" id="{60FEEBB4-1239-4355-9CD5-BD7275AFD295}"/>
              </a:ext>
            </a:extLst>
          </p:cNvPr>
          <p:cNvPicPr>
            <a:picLocks noGrp="1" noChangeAspect="1"/>
          </p:cNvPicPr>
          <p:nvPr>
            <p:ph idx="1"/>
          </p:nvPr>
        </p:nvPicPr>
        <p:blipFill>
          <a:blip r:embed="rId3"/>
          <a:stretch>
            <a:fillRect/>
          </a:stretch>
        </p:blipFill>
        <p:spPr>
          <a:xfrm>
            <a:off x="1341437" y="1592262"/>
            <a:ext cx="9601200" cy="5084194"/>
          </a:xfrm>
          <a:prstGeom prst="rect">
            <a:avLst/>
          </a:prstGeom>
        </p:spPr>
      </p:pic>
    </p:spTree>
    <p:extLst>
      <p:ext uri="{BB962C8B-B14F-4D97-AF65-F5344CB8AC3E}">
        <p14:creationId xmlns:p14="http://schemas.microsoft.com/office/powerpoint/2010/main" val="1017574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a:extLst>
              <a:ext uri="{FF2B5EF4-FFF2-40B4-BE49-F238E27FC236}">
                <a16:creationId xmlns:a16="http://schemas.microsoft.com/office/drawing/2014/main" id="{A5B9AC07-B878-48FD-AAC9-2E07B102C81F}"/>
              </a:ext>
            </a:extLst>
          </p:cNvPr>
          <p:cNvSpPr/>
          <p:nvPr/>
        </p:nvSpPr>
        <p:spPr bwMode="auto">
          <a:xfrm>
            <a:off x="9758070" y="1552698"/>
            <a:ext cx="1882260" cy="1849655"/>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algn="ctr" defTabSz="950663"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a:extLst>
              <a:ext uri="{FF2B5EF4-FFF2-40B4-BE49-F238E27FC236}">
                <a16:creationId xmlns:a16="http://schemas.microsoft.com/office/drawing/2014/main" id="{77686889-4F8E-4D65-BD65-9C3DBC1B817C}"/>
              </a:ext>
            </a:extLst>
          </p:cNvPr>
          <p:cNvSpPr/>
          <p:nvPr/>
        </p:nvSpPr>
        <p:spPr bwMode="auto">
          <a:xfrm>
            <a:off x="5138290" y="1535340"/>
            <a:ext cx="1882260" cy="1849655"/>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algn="ctr" defTabSz="950663"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Oval 19">
            <a:extLst>
              <a:ext uri="{FF2B5EF4-FFF2-40B4-BE49-F238E27FC236}">
                <a16:creationId xmlns:a16="http://schemas.microsoft.com/office/drawing/2014/main" id="{1E6EF9EE-3DD9-488F-A16A-9E175BFBF422}"/>
              </a:ext>
            </a:extLst>
          </p:cNvPr>
          <p:cNvSpPr/>
          <p:nvPr/>
        </p:nvSpPr>
        <p:spPr bwMode="auto">
          <a:xfrm>
            <a:off x="732616" y="1535341"/>
            <a:ext cx="1882260" cy="1849655"/>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algn="ctr" defTabSz="950663"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Title 3">
            <a:extLst>
              <a:ext uri="{FF2B5EF4-FFF2-40B4-BE49-F238E27FC236}">
                <a16:creationId xmlns:a16="http://schemas.microsoft.com/office/drawing/2014/main" id="{54E3A72B-CD20-4E39-AE82-BA03A9A8B45A}"/>
              </a:ext>
            </a:extLst>
          </p:cNvPr>
          <p:cNvSpPr txBox="1">
            <a:spLocks/>
          </p:cNvSpPr>
          <p:nvPr/>
        </p:nvSpPr>
        <p:spPr>
          <a:xfrm>
            <a:off x="429504" y="448974"/>
            <a:ext cx="11884506" cy="303870"/>
          </a:xfrm>
          <a:prstGeom prst="rect">
            <a:avLst/>
          </a:prstGeom>
        </p:spPr>
        <p:txBody>
          <a:bodyPr/>
          <a:lstStyle>
            <a:lvl1pPr algn="l" defTabSz="932742" rtl="0" eaLnBrk="1" latinLnBrk="0" hangingPunct="1">
              <a:lnSpc>
                <a:spcPct val="90000"/>
              </a:lnSpc>
              <a:spcBef>
                <a:spcPct val="0"/>
              </a:spcBef>
              <a:buNone/>
              <a:defRPr lang="en-US" sz="4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0938">
              <a:defRPr/>
            </a:pPr>
            <a:endParaRPr lang="en-US" sz="4397" spc="-104">
              <a:gradFill>
                <a:gsLst>
                  <a:gs pos="1250">
                    <a:prstClr val="black"/>
                  </a:gs>
                  <a:gs pos="100000">
                    <a:prstClr val="black"/>
                  </a:gs>
                </a:gsLst>
                <a:lin ang="5400000" scaled="0"/>
              </a:gradFill>
              <a:latin typeface="Calibri Light" panose="020F0302020204030204"/>
            </a:endParaRPr>
          </a:p>
        </p:txBody>
      </p:sp>
      <p:sp>
        <p:nvSpPr>
          <p:cNvPr id="2" name="Title 1">
            <a:extLst>
              <a:ext uri="{FF2B5EF4-FFF2-40B4-BE49-F238E27FC236}">
                <a16:creationId xmlns:a16="http://schemas.microsoft.com/office/drawing/2014/main" id="{90B10EB2-701B-42D0-8FF5-FA84C4DBC105}"/>
              </a:ext>
            </a:extLst>
          </p:cNvPr>
          <p:cNvSpPr>
            <a:spLocks noGrp="1"/>
          </p:cNvSpPr>
          <p:nvPr>
            <p:ph type="title"/>
          </p:nvPr>
        </p:nvSpPr>
        <p:spPr/>
        <p:txBody>
          <a:bodyPr>
            <a:normAutofit fontScale="90000"/>
          </a:bodyPr>
          <a:lstStyle/>
          <a:p>
            <a:r>
              <a:rPr lang="en-US">
                <a:solidFill>
                  <a:schemeClr val="tx1"/>
                </a:solidFill>
              </a:rPr>
              <a:t>A simpler approach to migration</a:t>
            </a:r>
          </a:p>
        </p:txBody>
      </p:sp>
      <p:sp>
        <p:nvSpPr>
          <p:cNvPr id="25" name="TextBox 24"/>
          <p:cNvSpPr txBox="1"/>
          <p:nvPr/>
        </p:nvSpPr>
        <p:spPr>
          <a:xfrm>
            <a:off x="429504" y="4258384"/>
            <a:ext cx="2565054" cy="1562633"/>
          </a:xfrm>
          <a:prstGeom prst="rect">
            <a:avLst/>
          </a:prstGeom>
          <a:noFill/>
        </p:spPr>
        <p:txBody>
          <a:bodyPr wrap="square" lIns="186468" tIns="149175" rIns="186468" bIns="149175" rtlCol="0">
            <a:spAutoFit/>
          </a:bodyPr>
          <a:lstStyle/>
          <a:p>
            <a:pPr defTabSz="931147" fontAlgn="base">
              <a:lnSpc>
                <a:spcPct val="90000"/>
              </a:lnSpc>
              <a:spcBef>
                <a:spcPts val="612"/>
              </a:spcBef>
              <a:spcAft>
                <a:spcPts val="1224"/>
              </a:spcAft>
              <a:buSzPct val="90000"/>
              <a:defRPr/>
            </a:pPr>
            <a:r>
              <a:rPr lang="en-US" sz="1399">
                <a:solidFill>
                  <a:srgbClr val="353535"/>
                </a:solidFill>
                <a:latin typeface="Segoe UI"/>
                <a:ea typeface="Segoe UI" panose="020B0502040204020203" pitchFamily="34" charset="0"/>
                <a:cs typeface="Segoe UI" panose="020B0502040204020203" pitchFamily="34" charset="0"/>
              </a:rPr>
              <a:t>Automated workload and data discovery</a:t>
            </a:r>
          </a:p>
          <a:p>
            <a:pPr defTabSz="931147" fontAlgn="base">
              <a:lnSpc>
                <a:spcPct val="90000"/>
              </a:lnSpc>
              <a:spcBef>
                <a:spcPts val="612"/>
              </a:spcBef>
              <a:spcAft>
                <a:spcPts val="1224"/>
              </a:spcAft>
              <a:buSzPct val="90000"/>
              <a:defRPr/>
            </a:pPr>
            <a:r>
              <a:rPr lang="en-US" sz="1399">
                <a:solidFill>
                  <a:srgbClr val="353535"/>
                </a:solidFill>
                <a:latin typeface="Segoe UI"/>
                <a:ea typeface="Segoe UI" panose="020B0502040204020203" pitchFamily="34" charset="0"/>
                <a:cs typeface="Segoe UI" panose="020B0502040204020203" pitchFamily="34" charset="0"/>
              </a:rPr>
              <a:t>TCO and ROI analysis</a:t>
            </a:r>
          </a:p>
          <a:p>
            <a:pPr defTabSz="931147" fontAlgn="base">
              <a:lnSpc>
                <a:spcPct val="90000"/>
              </a:lnSpc>
              <a:spcBef>
                <a:spcPts val="612"/>
              </a:spcBef>
              <a:spcAft>
                <a:spcPts val="1224"/>
              </a:spcAft>
              <a:buSzPct val="90000"/>
              <a:defRPr/>
            </a:pPr>
            <a:r>
              <a:rPr lang="en-US" sz="1399">
                <a:solidFill>
                  <a:srgbClr val="353535"/>
                </a:solidFill>
                <a:latin typeface="Segoe UI"/>
                <a:ea typeface="Segoe UI" panose="020B0502040204020203" pitchFamily="34" charset="0"/>
                <a:cs typeface="Segoe UI" panose="020B0502040204020203" pitchFamily="34" charset="0"/>
              </a:rPr>
              <a:t>Recommendation reports</a:t>
            </a:r>
          </a:p>
        </p:txBody>
      </p:sp>
      <p:sp>
        <p:nvSpPr>
          <p:cNvPr id="29" name="Rectangle 28"/>
          <p:cNvSpPr/>
          <p:nvPr/>
        </p:nvSpPr>
        <p:spPr bwMode="auto">
          <a:xfrm>
            <a:off x="538861" y="3742154"/>
            <a:ext cx="2270094" cy="2465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239" fontAlgn="base">
              <a:lnSpc>
                <a:spcPct val="90000"/>
              </a:lnSpc>
              <a:spcBef>
                <a:spcPct val="0"/>
              </a:spcBef>
              <a:spcAft>
                <a:spcPct val="0"/>
              </a:spcAft>
              <a:defRPr/>
            </a:pPr>
            <a:r>
              <a:rPr lang="en-US" b="1" dirty="0">
                <a:solidFill>
                  <a:srgbClr val="0078D7"/>
                </a:solidFill>
                <a:latin typeface="Segoe UI"/>
                <a:ea typeface="Segoe UI" panose="020B0502040204020203" pitchFamily="34" charset="0"/>
                <a:cs typeface="Segoe UI" panose="020B0502040204020203" pitchFamily="34" charset="0"/>
              </a:rPr>
              <a:t>Assess</a:t>
            </a:r>
          </a:p>
        </p:txBody>
      </p:sp>
      <p:sp>
        <p:nvSpPr>
          <p:cNvPr id="31" name="Rectangle 30"/>
          <p:cNvSpPr/>
          <p:nvPr/>
        </p:nvSpPr>
        <p:spPr bwMode="auto">
          <a:xfrm>
            <a:off x="9615231" y="3742154"/>
            <a:ext cx="2167940" cy="2465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239" fontAlgn="base">
              <a:lnSpc>
                <a:spcPct val="90000"/>
              </a:lnSpc>
              <a:spcBef>
                <a:spcPct val="0"/>
              </a:spcBef>
              <a:spcAft>
                <a:spcPct val="0"/>
              </a:spcAft>
              <a:defRPr/>
            </a:pPr>
            <a:r>
              <a:rPr lang="en-US" b="1">
                <a:solidFill>
                  <a:srgbClr val="0078D7"/>
                </a:solidFill>
                <a:latin typeface="Segoe UI"/>
                <a:ea typeface="Segoe UI" panose="020B0502040204020203" pitchFamily="34" charset="0"/>
                <a:cs typeface="Segoe UI" panose="020B0502040204020203" pitchFamily="34" charset="0"/>
              </a:rPr>
              <a:t>Optimize</a:t>
            </a:r>
          </a:p>
        </p:txBody>
      </p:sp>
      <p:sp>
        <p:nvSpPr>
          <p:cNvPr id="47" name="TextBox 46">
            <a:extLst>
              <a:ext uri="{FF2B5EF4-FFF2-40B4-BE49-F238E27FC236}">
                <a16:creationId xmlns:a16="http://schemas.microsoft.com/office/drawing/2014/main" id="{5D5A4396-6E6C-4BC2-9C23-DBB2D60E12C9}"/>
              </a:ext>
            </a:extLst>
          </p:cNvPr>
          <p:cNvSpPr txBox="1"/>
          <p:nvPr/>
        </p:nvSpPr>
        <p:spPr>
          <a:xfrm>
            <a:off x="8950840" y="4257880"/>
            <a:ext cx="3496720" cy="1800937"/>
          </a:xfrm>
          <a:prstGeom prst="rect">
            <a:avLst/>
          </a:prstGeom>
          <a:noFill/>
        </p:spPr>
        <p:txBody>
          <a:bodyPr wrap="square" lIns="186468" tIns="149175" rIns="186468" bIns="149175" rtlCol="0">
            <a:spAutoFit/>
          </a:bodyPr>
          <a:lstStyle>
            <a:defPPr>
              <a:defRPr lang="en-US"/>
            </a:defPPr>
            <a:lvl1pPr marR="0" lvl="0" indent="0" fontAlgn="auto">
              <a:lnSpc>
                <a:spcPct val="100000"/>
              </a:lnSpc>
              <a:spcBef>
                <a:spcPts val="1200"/>
              </a:spcBef>
              <a:spcAft>
                <a:spcPts val="600"/>
              </a:spcAft>
              <a:buClrTx/>
              <a:buSzTx/>
              <a:buFontTx/>
              <a:buNone/>
              <a:tabLst/>
              <a:defRPr kumimoji="0" sz="1600" b="0" i="0" u="none" strike="noStrike" cap="none" spc="0" normalizeH="0" baseline="0">
                <a:ln>
                  <a:noFill/>
                </a:ln>
                <a:solidFill>
                  <a:srgbClr val="353535">
                    <a:lumMod val="60000"/>
                    <a:lumOff val="40000"/>
                  </a:srgbClr>
                </a:solidFill>
                <a:effectLst/>
                <a:uLnTx/>
                <a:uFillTx/>
                <a:latin typeface="Segoe UI Semilight"/>
              </a:defRPr>
            </a:lvl1pPr>
          </a:lstStyle>
          <a:p>
            <a:pPr defTabSz="931147" fontAlgn="base">
              <a:lnSpc>
                <a:spcPct val="90000"/>
              </a:lnSpc>
              <a:spcBef>
                <a:spcPts val="612"/>
              </a:spcBef>
              <a:spcAft>
                <a:spcPts val="612"/>
              </a:spcAft>
              <a:buSzPct val="90000"/>
              <a:defRPr/>
            </a:pPr>
            <a: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t>Continual health, performance, and </a:t>
            </a:r>
            <a:b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br>
            <a: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t>cost management</a:t>
            </a:r>
          </a:p>
          <a:p>
            <a:pPr defTabSz="931147" fontAlgn="base">
              <a:lnSpc>
                <a:spcPct val="90000"/>
              </a:lnSpc>
              <a:spcBef>
                <a:spcPts val="612"/>
              </a:spcBef>
              <a:spcAft>
                <a:spcPts val="612"/>
              </a:spcAft>
              <a:buSzPct val="90000"/>
              <a:defRPr/>
            </a:pPr>
            <a: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t>Access to advanced features in data services</a:t>
            </a:r>
          </a:p>
          <a:p>
            <a:pPr defTabSz="931147" fontAlgn="base">
              <a:lnSpc>
                <a:spcPct val="90000"/>
              </a:lnSpc>
              <a:spcBef>
                <a:spcPts val="612"/>
              </a:spcBef>
              <a:spcAft>
                <a:spcPts val="612"/>
              </a:spcAft>
              <a:buSzPct val="90000"/>
              <a:defRPr/>
            </a:pPr>
            <a:r>
              <a:rPr lang="en-US" sz="1399">
                <a:solidFill>
                  <a:srgbClr val="353535"/>
                </a:solidFill>
                <a:latin typeface="Segoe UI" panose="020B0502040204020203" pitchFamily="34" charset="0"/>
                <a:ea typeface="Segoe UI" panose="020B0502040204020203" pitchFamily="34" charset="0"/>
                <a:cs typeface="Segoe UI" panose="020B0502040204020203" pitchFamily="34" charset="0"/>
              </a:rPr>
              <a:t>Application analysis for optimal PaaS migration</a:t>
            </a:r>
          </a:p>
        </p:txBody>
      </p:sp>
      <p:sp>
        <p:nvSpPr>
          <p:cNvPr id="30" name="Rectangle 29"/>
          <p:cNvSpPr/>
          <p:nvPr/>
        </p:nvSpPr>
        <p:spPr bwMode="auto">
          <a:xfrm>
            <a:off x="4992139" y="3742154"/>
            <a:ext cx="2165899" cy="2465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239" fontAlgn="base">
              <a:lnSpc>
                <a:spcPct val="90000"/>
              </a:lnSpc>
              <a:spcBef>
                <a:spcPct val="0"/>
              </a:spcBef>
              <a:spcAft>
                <a:spcPct val="0"/>
              </a:spcAft>
              <a:defRPr/>
            </a:pPr>
            <a:r>
              <a:rPr lang="en-US" b="1">
                <a:solidFill>
                  <a:srgbClr val="0078D7"/>
                </a:solidFill>
                <a:latin typeface="Segoe UI"/>
                <a:ea typeface="Segoe UI" panose="020B0502040204020203" pitchFamily="34" charset="0"/>
                <a:cs typeface="Segoe UI" panose="020B0502040204020203" pitchFamily="34" charset="0"/>
              </a:rPr>
              <a:t>Migrate</a:t>
            </a:r>
          </a:p>
        </p:txBody>
      </p:sp>
      <p:sp>
        <p:nvSpPr>
          <p:cNvPr id="48" name="TextBox 47">
            <a:extLst>
              <a:ext uri="{FF2B5EF4-FFF2-40B4-BE49-F238E27FC236}">
                <a16:creationId xmlns:a16="http://schemas.microsoft.com/office/drawing/2014/main" id="{1306EE6F-CA3E-40F9-B9F7-0C9E66F7BF5B}"/>
              </a:ext>
            </a:extLst>
          </p:cNvPr>
          <p:cNvSpPr txBox="1"/>
          <p:nvPr/>
        </p:nvSpPr>
        <p:spPr>
          <a:xfrm>
            <a:off x="4562709" y="4257880"/>
            <a:ext cx="3037775" cy="1800937"/>
          </a:xfrm>
          <a:prstGeom prst="rect">
            <a:avLst/>
          </a:prstGeom>
          <a:noFill/>
        </p:spPr>
        <p:txBody>
          <a:bodyPr wrap="square" lIns="186468" tIns="149175" rIns="186468" bIns="149175" rtlCol="0">
            <a:spAutoFit/>
          </a:bodyPr>
          <a:lstStyle/>
          <a:p>
            <a:pPr defTabSz="931147" fontAlgn="base">
              <a:lnSpc>
                <a:spcPct val="90000"/>
              </a:lnSpc>
              <a:spcBef>
                <a:spcPts val="612"/>
              </a:spcBef>
              <a:spcAft>
                <a:spcPts val="612"/>
              </a:spcAft>
              <a:buSzPct val="90000"/>
              <a:defRPr/>
            </a:pPr>
            <a:r>
              <a:rPr lang="en-US" sz="1399">
                <a:solidFill>
                  <a:srgbClr val="353535"/>
                </a:solidFill>
                <a:latin typeface="Segoe UI"/>
                <a:ea typeface="Segoe UI" panose="020B0502040204020203" pitchFamily="34" charset="0"/>
                <a:cs typeface="Segoe UI" panose="020B0502040204020203" pitchFamily="34" charset="0"/>
              </a:rPr>
              <a:t>Effortless app, virtual machine, and workload migration to Azure</a:t>
            </a:r>
          </a:p>
          <a:p>
            <a:pPr defTabSz="931147" fontAlgn="base">
              <a:lnSpc>
                <a:spcPct val="90000"/>
              </a:lnSpc>
              <a:spcBef>
                <a:spcPts val="612"/>
              </a:spcBef>
              <a:spcAft>
                <a:spcPts val="612"/>
              </a:spcAft>
              <a:buSzPct val="90000"/>
              <a:defRPr/>
            </a:pPr>
            <a:r>
              <a:rPr lang="en-US" sz="1399">
                <a:solidFill>
                  <a:srgbClr val="353535"/>
                </a:solidFill>
                <a:latin typeface="Segoe UI"/>
                <a:ea typeface="Segoe UI" panose="020B0502040204020203" pitchFamily="34" charset="0"/>
                <a:cs typeface="Segoe UI" panose="020B0502040204020203" pitchFamily="34" charset="0"/>
              </a:rPr>
              <a:t>Convert existing .NET applications to containers</a:t>
            </a:r>
          </a:p>
          <a:p>
            <a:pPr defTabSz="931147" fontAlgn="base">
              <a:lnSpc>
                <a:spcPct val="90000"/>
              </a:lnSpc>
              <a:spcBef>
                <a:spcPts val="612"/>
              </a:spcBef>
              <a:spcAft>
                <a:spcPts val="612"/>
              </a:spcAft>
              <a:buSzPct val="90000"/>
              <a:defRPr/>
            </a:pPr>
            <a:r>
              <a:rPr lang="en-US" sz="1399">
                <a:solidFill>
                  <a:srgbClr val="353535"/>
                </a:solidFill>
                <a:latin typeface="Segoe UI"/>
                <a:ea typeface="Segoe UI" panose="020B0502040204020203" pitchFamily="34" charset="0"/>
                <a:cs typeface="Segoe UI" panose="020B0502040204020203" pitchFamily="34" charset="0"/>
              </a:rPr>
              <a:t>Your choice of Azure database destination</a:t>
            </a:r>
          </a:p>
        </p:txBody>
      </p:sp>
      <p:grpSp>
        <p:nvGrpSpPr>
          <p:cNvPr id="4" name="Group 4">
            <a:extLst>
              <a:ext uri="{FF2B5EF4-FFF2-40B4-BE49-F238E27FC236}">
                <a16:creationId xmlns:a16="http://schemas.microsoft.com/office/drawing/2014/main" id="{321685F5-AE9F-4E22-BA2E-A47C8F0F9EC4}"/>
              </a:ext>
            </a:extLst>
          </p:cNvPr>
          <p:cNvGrpSpPr>
            <a:grpSpLocks noChangeAspect="1"/>
          </p:cNvGrpSpPr>
          <p:nvPr/>
        </p:nvGrpSpPr>
        <p:grpSpPr bwMode="auto">
          <a:xfrm>
            <a:off x="1142196" y="2161732"/>
            <a:ext cx="1063100" cy="596873"/>
            <a:chOff x="639" y="1391"/>
            <a:chExt cx="830" cy="466"/>
          </a:xfrm>
        </p:grpSpPr>
        <p:sp>
          <p:nvSpPr>
            <p:cNvPr id="6" name="AutoShape 3">
              <a:extLst>
                <a:ext uri="{FF2B5EF4-FFF2-40B4-BE49-F238E27FC236}">
                  <a16:creationId xmlns:a16="http://schemas.microsoft.com/office/drawing/2014/main" id="{B66A3AC1-B5E5-461E-B9A5-223E244DA4AE}"/>
                </a:ext>
              </a:extLst>
            </p:cNvPr>
            <p:cNvSpPr>
              <a:spLocks noChangeAspect="1" noChangeArrowheads="1" noTextEdit="1"/>
            </p:cNvSpPr>
            <p:nvPr/>
          </p:nvSpPr>
          <p:spPr bwMode="auto">
            <a:xfrm>
              <a:off x="639" y="1391"/>
              <a:ext cx="830" cy="46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8" name="Freeform 5">
              <a:extLst>
                <a:ext uri="{FF2B5EF4-FFF2-40B4-BE49-F238E27FC236}">
                  <a16:creationId xmlns:a16="http://schemas.microsoft.com/office/drawing/2014/main" id="{6D981A87-4B2F-40B5-9886-1766640AEE36}"/>
                </a:ext>
              </a:extLst>
            </p:cNvPr>
            <p:cNvSpPr>
              <a:spLocks noEditPoints="1"/>
            </p:cNvSpPr>
            <p:nvPr/>
          </p:nvSpPr>
          <p:spPr bwMode="auto">
            <a:xfrm>
              <a:off x="650" y="1402"/>
              <a:ext cx="812" cy="445"/>
            </a:xfrm>
            <a:custGeom>
              <a:avLst/>
              <a:gdLst>
                <a:gd name="T0" fmla="*/ 54 w 232"/>
                <a:gd name="T1" fmla="*/ 47 h 126"/>
                <a:gd name="T2" fmla="*/ 28 w 232"/>
                <a:gd name="T3" fmla="*/ 72 h 126"/>
                <a:gd name="T4" fmla="*/ 32 w 232"/>
                <a:gd name="T5" fmla="*/ 77 h 126"/>
                <a:gd name="T6" fmla="*/ 37 w 232"/>
                <a:gd name="T7" fmla="*/ 72 h 126"/>
                <a:gd name="T8" fmla="*/ 54 w 232"/>
                <a:gd name="T9" fmla="*/ 56 h 126"/>
                <a:gd name="T10" fmla="*/ 58 w 232"/>
                <a:gd name="T11" fmla="*/ 51 h 126"/>
                <a:gd name="T12" fmla="*/ 54 w 232"/>
                <a:gd name="T13" fmla="*/ 47 h 126"/>
                <a:gd name="T14" fmla="*/ 178 w 232"/>
                <a:gd name="T15" fmla="*/ 47 h 126"/>
                <a:gd name="T16" fmla="*/ 152 w 232"/>
                <a:gd name="T17" fmla="*/ 72 h 126"/>
                <a:gd name="T18" fmla="*/ 157 w 232"/>
                <a:gd name="T19" fmla="*/ 77 h 126"/>
                <a:gd name="T20" fmla="*/ 161 w 232"/>
                <a:gd name="T21" fmla="*/ 72 h 126"/>
                <a:gd name="T22" fmla="*/ 178 w 232"/>
                <a:gd name="T23" fmla="*/ 56 h 126"/>
                <a:gd name="T24" fmla="*/ 182 w 232"/>
                <a:gd name="T25" fmla="*/ 51 h 126"/>
                <a:gd name="T26" fmla="*/ 178 w 232"/>
                <a:gd name="T27" fmla="*/ 47 h 126"/>
                <a:gd name="T28" fmla="*/ 213 w 232"/>
                <a:gd name="T29" fmla="*/ 31 h 126"/>
                <a:gd name="T30" fmla="*/ 213 w 232"/>
                <a:gd name="T31" fmla="*/ 31 h 126"/>
                <a:gd name="T32" fmla="*/ 213 w 232"/>
                <a:gd name="T33" fmla="*/ 31 h 126"/>
                <a:gd name="T34" fmla="*/ 211 w 232"/>
                <a:gd name="T35" fmla="*/ 30 h 126"/>
                <a:gd name="T36" fmla="*/ 185 w 232"/>
                <a:gd name="T37" fmla="*/ 9 h 126"/>
                <a:gd name="T38" fmla="*/ 159 w 232"/>
                <a:gd name="T39" fmla="*/ 0 h 126"/>
                <a:gd name="T40" fmla="*/ 129 w 232"/>
                <a:gd name="T41" fmla="*/ 13 h 126"/>
                <a:gd name="T42" fmla="*/ 116 w 232"/>
                <a:gd name="T43" fmla="*/ 9 h 126"/>
                <a:gd name="T44" fmla="*/ 102 w 232"/>
                <a:gd name="T45" fmla="*/ 13 h 126"/>
                <a:gd name="T46" fmla="*/ 72 w 232"/>
                <a:gd name="T47" fmla="*/ 0 h 126"/>
                <a:gd name="T48" fmla="*/ 47 w 232"/>
                <a:gd name="T49" fmla="*/ 9 h 126"/>
                <a:gd name="T50" fmla="*/ 47 w 232"/>
                <a:gd name="T51" fmla="*/ 9 h 126"/>
                <a:gd name="T52" fmla="*/ 21 w 232"/>
                <a:gd name="T53" fmla="*/ 30 h 126"/>
                <a:gd name="T54" fmla="*/ 19 w 232"/>
                <a:gd name="T55" fmla="*/ 31 h 126"/>
                <a:gd name="T56" fmla="*/ 18 w 232"/>
                <a:gd name="T57" fmla="*/ 31 h 126"/>
                <a:gd name="T58" fmla="*/ 18 w 232"/>
                <a:gd name="T59" fmla="*/ 31 h 126"/>
                <a:gd name="T60" fmla="*/ 0 w 232"/>
                <a:gd name="T61" fmla="*/ 72 h 126"/>
                <a:gd name="T62" fmla="*/ 54 w 232"/>
                <a:gd name="T63" fmla="*/ 126 h 126"/>
                <a:gd name="T64" fmla="*/ 103 w 232"/>
                <a:gd name="T65" fmla="*/ 94 h 126"/>
                <a:gd name="T66" fmla="*/ 116 w 232"/>
                <a:gd name="T67" fmla="*/ 98 h 126"/>
                <a:gd name="T68" fmla="*/ 129 w 232"/>
                <a:gd name="T69" fmla="*/ 94 h 126"/>
                <a:gd name="T70" fmla="*/ 178 w 232"/>
                <a:gd name="T71" fmla="*/ 126 h 126"/>
                <a:gd name="T72" fmla="*/ 232 w 232"/>
                <a:gd name="T73" fmla="*/ 72 h 126"/>
                <a:gd name="T74" fmla="*/ 213 w 232"/>
                <a:gd name="T75" fmla="*/ 31 h 126"/>
                <a:gd name="T76" fmla="*/ 54 w 232"/>
                <a:gd name="T77" fmla="*/ 107 h 126"/>
                <a:gd name="T78" fmla="*/ 18 w 232"/>
                <a:gd name="T79" fmla="*/ 72 h 126"/>
                <a:gd name="T80" fmla="*/ 54 w 232"/>
                <a:gd name="T81" fmla="*/ 37 h 126"/>
                <a:gd name="T82" fmla="*/ 89 w 232"/>
                <a:gd name="T83" fmla="*/ 72 h 126"/>
                <a:gd name="T84" fmla="*/ 54 w 232"/>
                <a:gd name="T85" fmla="*/ 107 h 126"/>
                <a:gd name="T86" fmla="*/ 116 w 232"/>
                <a:gd name="T87" fmla="*/ 82 h 126"/>
                <a:gd name="T88" fmla="*/ 106 w 232"/>
                <a:gd name="T89" fmla="*/ 72 h 126"/>
                <a:gd name="T90" fmla="*/ 116 w 232"/>
                <a:gd name="T91" fmla="*/ 63 h 126"/>
                <a:gd name="T92" fmla="*/ 125 w 232"/>
                <a:gd name="T93" fmla="*/ 72 h 126"/>
                <a:gd name="T94" fmla="*/ 116 w 232"/>
                <a:gd name="T95" fmla="*/ 82 h 126"/>
                <a:gd name="T96" fmla="*/ 178 w 232"/>
                <a:gd name="T97" fmla="*/ 107 h 126"/>
                <a:gd name="T98" fmla="*/ 143 w 232"/>
                <a:gd name="T99" fmla="*/ 72 h 126"/>
                <a:gd name="T100" fmla="*/ 178 w 232"/>
                <a:gd name="T101" fmla="*/ 37 h 126"/>
                <a:gd name="T102" fmla="*/ 213 w 232"/>
                <a:gd name="T103" fmla="*/ 72 h 126"/>
                <a:gd name="T104" fmla="*/ 178 w 232"/>
                <a:gd name="T105" fmla="*/ 10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2" h="126">
                  <a:moveTo>
                    <a:pt x="54" y="47"/>
                  </a:moveTo>
                  <a:cubicBezTo>
                    <a:pt x="39" y="47"/>
                    <a:pt x="28" y="58"/>
                    <a:pt x="28" y="72"/>
                  </a:cubicBezTo>
                  <a:cubicBezTo>
                    <a:pt x="28" y="75"/>
                    <a:pt x="30" y="77"/>
                    <a:pt x="32" y="77"/>
                  </a:cubicBezTo>
                  <a:cubicBezTo>
                    <a:pt x="35" y="77"/>
                    <a:pt x="37" y="75"/>
                    <a:pt x="37" y="72"/>
                  </a:cubicBezTo>
                  <a:cubicBezTo>
                    <a:pt x="37" y="63"/>
                    <a:pt x="44" y="56"/>
                    <a:pt x="54" y="56"/>
                  </a:cubicBezTo>
                  <a:cubicBezTo>
                    <a:pt x="56" y="56"/>
                    <a:pt x="58" y="54"/>
                    <a:pt x="58" y="51"/>
                  </a:cubicBezTo>
                  <a:cubicBezTo>
                    <a:pt x="58" y="49"/>
                    <a:pt x="56" y="47"/>
                    <a:pt x="54" y="47"/>
                  </a:cubicBezTo>
                  <a:close/>
                  <a:moveTo>
                    <a:pt x="178" y="47"/>
                  </a:moveTo>
                  <a:cubicBezTo>
                    <a:pt x="164" y="47"/>
                    <a:pt x="152" y="58"/>
                    <a:pt x="152" y="72"/>
                  </a:cubicBezTo>
                  <a:cubicBezTo>
                    <a:pt x="152" y="75"/>
                    <a:pt x="154" y="77"/>
                    <a:pt x="157" y="77"/>
                  </a:cubicBezTo>
                  <a:cubicBezTo>
                    <a:pt x="159" y="77"/>
                    <a:pt x="161" y="75"/>
                    <a:pt x="161" y="72"/>
                  </a:cubicBezTo>
                  <a:cubicBezTo>
                    <a:pt x="161" y="63"/>
                    <a:pt x="169" y="56"/>
                    <a:pt x="178" y="56"/>
                  </a:cubicBezTo>
                  <a:cubicBezTo>
                    <a:pt x="180" y="56"/>
                    <a:pt x="182" y="54"/>
                    <a:pt x="182" y="51"/>
                  </a:cubicBezTo>
                  <a:cubicBezTo>
                    <a:pt x="182" y="49"/>
                    <a:pt x="180" y="47"/>
                    <a:pt x="178" y="47"/>
                  </a:cubicBezTo>
                  <a:close/>
                  <a:moveTo>
                    <a:pt x="213" y="31"/>
                  </a:moveTo>
                  <a:cubicBezTo>
                    <a:pt x="213" y="31"/>
                    <a:pt x="213" y="31"/>
                    <a:pt x="213" y="31"/>
                  </a:cubicBezTo>
                  <a:cubicBezTo>
                    <a:pt x="213" y="31"/>
                    <a:pt x="213" y="31"/>
                    <a:pt x="213" y="31"/>
                  </a:cubicBezTo>
                  <a:cubicBezTo>
                    <a:pt x="212" y="31"/>
                    <a:pt x="211" y="30"/>
                    <a:pt x="211" y="30"/>
                  </a:cubicBezTo>
                  <a:cubicBezTo>
                    <a:pt x="185" y="9"/>
                    <a:pt x="185" y="9"/>
                    <a:pt x="185" y="9"/>
                  </a:cubicBezTo>
                  <a:cubicBezTo>
                    <a:pt x="178" y="3"/>
                    <a:pt x="169" y="0"/>
                    <a:pt x="159" y="0"/>
                  </a:cubicBezTo>
                  <a:cubicBezTo>
                    <a:pt x="147" y="0"/>
                    <a:pt x="137" y="5"/>
                    <a:pt x="129" y="13"/>
                  </a:cubicBezTo>
                  <a:cubicBezTo>
                    <a:pt x="125" y="10"/>
                    <a:pt x="121" y="9"/>
                    <a:pt x="116" y="9"/>
                  </a:cubicBezTo>
                  <a:cubicBezTo>
                    <a:pt x="111" y="9"/>
                    <a:pt x="106" y="10"/>
                    <a:pt x="102" y="13"/>
                  </a:cubicBezTo>
                  <a:cubicBezTo>
                    <a:pt x="95" y="5"/>
                    <a:pt x="84" y="0"/>
                    <a:pt x="72" y="0"/>
                  </a:cubicBezTo>
                  <a:cubicBezTo>
                    <a:pt x="62" y="0"/>
                    <a:pt x="54" y="3"/>
                    <a:pt x="47" y="9"/>
                  </a:cubicBezTo>
                  <a:cubicBezTo>
                    <a:pt x="47" y="9"/>
                    <a:pt x="47" y="9"/>
                    <a:pt x="47" y="9"/>
                  </a:cubicBezTo>
                  <a:cubicBezTo>
                    <a:pt x="21" y="30"/>
                    <a:pt x="21" y="30"/>
                    <a:pt x="21" y="30"/>
                  </a:cubicBezTo>
                  <a:cubicBezTo>
                    <a:pt x="20" y="30"/>
                    <a:pt x="19" y="31"/>
                    <a:pt x="19" y="31"/>
                  </a:cubicBezTo>
                  <a:cubicBezTo>
                    <a:pt x="18" y="31"/>
                    <a:pt x="18" y="31"/>
                    <a:pt x="18" y="31"/>
                  </a:cubicBezTo>
                  <a:cubicBezTo>
                    <a:pt x="18" y="31"/>
                    <a:pt x="18" y="31"/>
                    <a:pt x="18" y="31"/>
                  </a:cubicBezTo>
                  <a:cubicBezTo>
                    <a:pt x="7" y="41"/>
                    <a:pt x="0" y="56"/>
                    <a:pt x="0" y="72"/>
                  </a:cubicBezTo>
                  <a:cubicBezTo>
                    <a:pt x="0" y="102"/>
                    <a:pt x="24" y="126"/>
                    <a:pt x="54" y="126"/>
                  </a:cubicBezTo>
                  <a:cubicBezTo>
                    <a:pt x="75" y="126"/>
                    <a:pt x="94" y="113"/>
                    <a:pt x="103" y="94"/>
                  </a:cubicBezTo>
                  <a:cubicBezTo>
                    <a:pt x="106" y="97"/>
                    <a:pt x="111" y="98"/>
                    <a:pt x="116" y="98"/>
                  </a:cubicBezTo>
                  <a:cubicBezTo>
                    <a:pt x="120" y="98"/>
                    <a:pt x="125" y="97"/>
                    <a:pt x="129" y="94"/>
                  </a:cubicBezTo>
                  <a:cubicBezTo>
                    <a:pt x="137" y="113"/>
                    <a:pt x="156" y="126"/>
                    <a:pt x="178" y="126"/>
                  </a:cubicBezTo>
                  <a:cubicBezTo>
                    <a:pt x="207" y="126"/>
                    <a:pt x="232" y="102"/>
                    <a:pt x="232" y="72"/>
                  </a:cubicBezTo>
                  <a:cubicBezTo>
                    <a:pt x="232" y="56"/>
                    <a:pt x="224" y="41"/>
                    <a:pt x="213" y="31"/>
                  </a:cubicBezTo>
                  <a:close/>
                  <a:moveTo>
                    <a:pt x="54" y="107"/>
                  </a:moveTo>
                  <a:cubicBezTo>
                    <a:pt x="34" y="107"/>
                    <a:pt x="18" y="92"/>
                    <a:pt x="18" y="72"/>
                  </a:cubicBezTo>
                  <a:cubicBezTo>
                    <a:pt x="18" y="53"/>
                    <a:pt x="34" y="37"/>
                    <a:pt x="54" y="37"/>
                  </a:cubicBezTo>
                  <a:cubicBezTo>
                    <a:pt x="73" y="37"/>
                    <a:pt x="89" y="53"/>
                    <a:pt x="89" y="72"/>
                  </a:cubicBezTo>
                  <a:cubicBezTo>
                    <a:pt x="89" y="92"/>
                    <a:pt x="73" y="107"/>
                    <a:pt x="54" y="107"/>
                  </a:cubicBezTo>
                  <a:close/>
                  <a:moveTo>
                    <a:pt x="116" y="82"/>
                  </a:moveTo>
                  <a:cubicBezTo>
                    <a:pt x="110" y="82"/>
                    <a:pt x="106" y="77"/>
                    <a:pt x="106" y="72"/>
                  </a:cubicBezTo>
                  <a:cubicBezTo>
                    <a:pt x="106" y="67"/>
                    <a:pt x="110" y="63"/>
                    <a:pt x="116" y="63"/>
                  </a:cubicBezTo>
                  <a:cubicBezTo>
                    <a:pt x="121" y="63"/>
                    <a:pt x="125" y="67"/>
                    <a:pt x="125" y="72"/>
                  </a:cubicBezTo>
                  <a:cubicBezTo>
                    <a:pt x="125" y="77"/>
                    <a:pt x="121" y="82"/>
                    <a:pt x="116" y="82"/>
                  </a:cubicBezTo>
                  <a:close/>
                  <a:moveTo>
                    <a:pt x="178" y="107"/>
                  </a:moveTo>
                  <a:cubicBezTo>
                    <a:pt x="158" y="107"/>
                    <a:pt x="143" y="92"/>
                    <a:pt x="143" y="72"/>
                  </a:cubicBezTo>
                  <a:cubicBezTo>
                    <a:pt x="143" y="53"/>
                    <a:pt x="158" y="37"/>
                    <a:pt x="178" y="37"/>
                  </a:cubicBezTo>
                  <a:cubicBezTo>
                    <a:pt x="197" y="37"/>
                    <a:pt x="213" y="53"/>
                    <a:pt x="213" y="72"/>
                  </a:cubicBezTo>
                  <a:cubicBezTo>
                    <a:pt x="213" y="92"/>
                    <a:pt x="197" y="107"/>
                    <a:pt x="178" y="107"/>
                  </a:cubicBezTo>
                  <a:close/>
                </a:path>
              </a:pathLst>
            </a:custGeom>
            <a:noFill/>
            <a:ln w="2222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grpSp>
      <p:grpSp>
        <p:nvGrpSpPr>
          <p:cNvPr id="9" name="Group 8">
            <a:extLst>
              <a:ext uri="{FF2B5EF4-FFF2-40B4-BE49-F238E27FC236}">
                <a16:creationId xmlns:a16="http://schemas.microsoft.com/office/drawing/2014/main" id="{B4FC1A4E-EB59-4B8E-A9A3-08663D5BF7C1}"/>
              </a:ext>
            </a:extLst>
          </p:cNvPr>
          <p:cNvGrpSpPr>
            <a:grpSpLocks noChangeAspect="1"/>
          </p:cNvGrpSpPr>
          <p:nvPr/>
        </p:nvGrpSpPr>
        <p:grpSpPr bwMode="auto">
          <a:xfrm>
            <a:off x="5506892" y="2170638"/>
            <a:ext cx="1149414" cy="583415"/>
            <a:chOff x="3301" y="1358"/>
            <a:chExt cx="1056" cy="536"/>
          </a:xfrm>
        </p:grpSpPr>
        <p:sp>
          <p:nvSpPr>
            <p:cNvPr id="11" name="Freeform 9">
              <a:extLst>
                <a:ext uri="{FF2B5EF4-FFF2-40B4-BE49-F238E27FC236}">
                  <a16:creationId xmlns:a16="http://schemas.microsoft.com/office/drawing/2014/main" id="{0B3D22A1-2AAF-4C13-B79A-B4B9AB05D3E7}"/>
                </a:ext>
              </a:extLst>
            </p:cNvPr>
            <p:cNvSpPr>
              <a:spLocks/>
            </p:cNvSpPr>
            <p:nvPr/>
          </p:nvSpPr>
          <p:spPr bwMode="auto">
            <a:xfrm>
              <a:off x="3301" y="1358"/>
              <a:ext cx="1056" cy="536"/>
            </a:xfrm>
            <a:custGeom>
              <a:avLst/>
              <a:gdLst>
                <a:gd name="T0" fmla="*/ 279 w 321"/>
                <a:gd name="T1" fmla="*/ 77 h 162"/>
                <a:gd name="T2" fmla="*/ 265 w 321"/>
                <a:gd name="T3" fmla="*/ 79 h 162"/>
                <a:gd name="T4" fmla="*/ 266 w 321"/>
                <a:gd name="T5" fmla="*/ 68 h 162"/>
                <a:gd name="T6" fmla="*/ 190 w 321"/>
                <a:gd name="T7" fmla="*/ 0 h 162"/>
                <a:gd name="T8" fmla="*/ 126 w 321"/>
                <a:gd name="T9" fmla="*/ 32 h 162"/>
                <a:gd name="T10" fmla="*/ 98 w 321"/>
                <a:gd name="T11" fmla="*/ 31 h 162"/>
                <a:gd name="T12" fmla="*/ 48 w 321"/>
                <a:gd name="T13" fmla="*/ 78 h 162"/>
                <a:gd name="T14" fmla="*/ 42 w 321"/>
                <a:gd name="T15" fmla="*/ 77 h 162"/>
                <a:gd name="T16" fmla="*/ 0 w 321"/>
                <a:gd name="T17" fmla="*/ 120 h 162"/>
                <a:gd name="T18" fmla="*/ 41 w 321"/>
                <a:gd name="T19" fmla="*/ 162 h 162"/>
                <a:gd name="T20" fmla="*/ 41 w 321"/>
                <a:gd name="T21" fmla="*/ 162 h 162"/>
                <a:gd name="T22" fmla="*/ 282 w 321"/>
                <a:gd name="T23" fmla="*/ 162 h 162"/>
                <a:gd name="T24" fmla="*/ 282 w 321"/>
                <a:gd name="T25" fmla="*/ 162 h 162"/>
                <a:gd name="T26" fmla="*/ 321 w 321"/>
                <a:gd name="T27" fmla="*/ 120 h 162"/>
                <a:gd name="T28" fmla="*/ 279 w 321"/>
                <a:gd name="T29" fmla="*/ 7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1" h="162">
                  <a:moveTo>
                    <a:pt x="279" y="77"/>
                  </a:moveTo>
                  <a:cubicBezTo>
                    <a:pt x="274" y="77"/>
                    <a:pt x="269" y="78"/>
                    <a:pt x="265" y="79"/>
                  </a:cubicBezTo>
                  <a:cubicBezTo>
                    <a:pt x="266" y="76"/>
                    <a:pt x="266" y="72"/>
                    <a:pt x="266" y="68"/>
                  </a:cubicBezTo>
                  <a:cubicBezTo>
                    <a:pt x="266" y="30"/>
                    <a:pt x="232" y="0"/>
                    <a:pt x="190" y="0"/>
                  </a:cubicBezTo>
                  <a:cubicBezTo>
                    <a:pt x="163" y="0"/>
                    <a:pt x="139" y="13"/>
                    <a:pt x="126" y="32"/>
                  </a:cubicBezTo>
                  <a:cubicBezTo>
                    <a:pt x="117" y="30"/>
                    <a:pt x="108" y="29"/>
                    <a:pt x="98" y="31"/>
                  </a:cubicBezTo>
                  <a:cubicBezTo>
                    <a:pt x="68" y="35"/>
                    <a:pt x="46" y="56"/>
                    <a:pt x="48" y="78"/>
                  </a:cubicBezTo>
                  <a:cubicBezTo>
                    <a:pt x="46" y="77"/>
                    <a:pt x="44" y="77"/>
                    <a:pt x="42" y="77"/>
                  </a:cubicBezTo>
                  <a:cubicBezTo>
                    <a:pt x="19" y="77"/>
                    <a:pt x="0" y="96"/>
                    <a:pt x="0" y="120"/>
                  </a:cubicBezTo>
                  <a:cubicBezTo>
                    <a:pt x="0" y="143"/>
                    <a:pt x="18" y="161"/>
                    <a:pt x="41" y="162"/>
                  </a:cubicBezTo>
                  <a:cubicBezTo>
                    <a:pt x="41" y="162"/>
                    <a:pt x="41" y="162"/>
                    <a:pt x="41" y="162"/>
                  </a:cubicBezTo>
                  <a:cubicBezTo>
                    <a:pt x="282" y="162"/>
                    <a:pt x="282" y="162"/>
                    <a:pt x="282" y="162"/>
                  </a:cubicBezTo>
                  <a:cubicBezTo>
                    <a:pt x="282" y="162"/>
                    <a:pt x="282" y="162"/>
                    <a:pt x="282" y="162"/>
                  </a:cubicBezTo>
                  <a:cubicBezTo>
                    <a:pt x="304" y="160"/>
                    <a:pt x="321" y="142"/>
                    <a:pt x="321" y="120"/>
                  </a:cubicBezTo>
                  <a:cubicBezTo>
                    <a:pt x="321" y="96"/>
                    <a:pt x="302" y="77"/>
                    <a:pt x="279" y="77"/>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12" name="Freeform 10">
              <a:extLst>
                <a:ext uri="{FF2B5EF4-FFF2-40B4-BE49-F238E27FC236}">
                  <a16:creationId xmlns:a16="http://schemas.microsoft.com/office/drawing/2014/main" id="{52DE1E76-DBF1-485C-BC4B-D5F7C10635C3}"/>
                </a:ext>
              </a:extLst>
            </p:cNvPr>
            <p:cNvSpPr>
              <a:spLocks noEditPoints="1"/>
            </p:cNvSpPr>
            <p:nvPr/>
          </p:nvSpPr>
          <p:spPr bwMode="auto">
            <a:xfrm>
              <a:off x="3659" y="1496"/>
              <a:ext cx="339" cy="341"/>
            </a:xfrm>
            <a:custGeom>
              <a:avLst/>
              <a:gdLst>
                <a:gd name="T0" fmla="*/ 250 w 339"/>
                <a:gd name="T1" fmla="*/ 73 h 341"/>
                <a:gd name="T2" fmla="*/ 175 w 339"/>
                <a:gd name="T3" fmla="*/ 0 h 341"/>
                <a:gd name="T4" fmla="*/ 237 w 339"/>
                <a:gd name="T5" fmla="*/ 0 h 341"/>
                <a:gd name="T6" fmla="*/ 339 w 339"/>
                <a:gd name="T7" fmla="*/ 96 h 341"/>
                <a:gd name="T8" fmla="*/ 237 w 339"/>
                <a:gd name="T9" fmla="*/ 192 h 341"/>
                <a:gd name="T10" fmla="*/ 175 w 339"/>
                <a:gd name="T11" fmla="*/ 192 h 341"/>
                <a:gd name="T12" fmla="*/ 250 w 339"/>
                <a:gd name="T13" fmla="*/ 123 h 341"/>
                <a:gd name="T14" fmla="*/ 79 w 339"/>
                <a:gd name="T15" fmla="*/ 123 h 341"/>
                <a:gd name="T16" fmla="*/ 79 w 339"/>
                <a:gd name="T17" fmla="*/ 73 h 341"/>
                <a:gd name="T18" fmla="*/ 250 w 339"/>
                <a:gd name="T19" fmla="*/ 73 h 341"/>
                <a:gd name="T20" fmla="*/ 257 w 339"/>
                <a:gd name="T21" fmla="*/ 272 h 341"/>
                <a:gd name="T22" fmla="*/ 257 w 339"/>
                <a:gd name="T23" fmla="*/ 222 h 341"/>
                <a:gd name="T24" fmla="*/ 86 w 339"/>
                <a:gd name="T25" fmla="*/ 222 h 341"/>
                <a:gd name="T26" fmla="*/ 162 w 339"/>
                <a:gd name="T27" fmla="*/ 149 h 341"/>
                <a:gd name="T28" fmla="*/ 99 w 339"/>
                <a:gd name="T29" fmla="*/ 149 h 341"/>
                <a:gd name="T30" fmla="*/ 0 w 339"/>
                <a:gd name="T31" fmla="*/ 245 h 341"/>
                <a:gd name="T32" fmla="*/ 99 w 339"/>
                <a:gd name="T33" fmla="*/ 341 h 341"/>
                <a:gd name="T34" fmla="*/ 162 w 339"/>
                <a:gd name="T35" fmla="*/ 341 h 341"/>
                <a:gd name="T36" fmla="*/ 86 w 339"/>
                <a:gd name="T37" fmla="*/ 272 h 341"/>
                <a:gd name="T38" fmla="*/ 257 w 339"/>
                <a:gd name="T39" fmla="*/ 272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9" h="341">
                  <a:moveTo>
                    <a:pt x="250" y="73"/>
                  </a:moveTo>
                  <a:lnTo>
                    <a:pt x="175" y="0"/>
                  </a:lnTo>
                  <a:lnTo>
                    <a:pt x="237" y="0"/>
                  </a:lnTo>
                  <a:lnTo>
                    <a:pt x="339" y="96"/>
                  </a:lnTo>
                  <a:lnTo>
                    <a:pt x="237" y="192"/>
                  </a:lnTo>
                  <a:lnTo>
                    <a:pt x="175" y="192"/>
                  </a:lnTo>
                  <a:lnTo>
                    <a:pt x="250" y="123"/>
                  </a:lnTo>
                  <a:lnTo>
                    <a:pt x="79" y="123"/>
                  </a:lnTo>
                  <a:lnTo>
                    <a:pt x="79" y="73"/>
                  </a:lnTo>
                  <a:lnTo>
                    <a:pt x="250" y="73"/>
                  </a:lnTo>
                  <a:close/>
                  <a:moveTo>
                    <a:pt x="257" y="272"/>
                  </a:moveTo>
                  <a:lnTo>
                    <a:pt x="257" y="222"/>
                  </a:lnTo>
                  <a:lnTo>
                    <a:pt x="86" y="222"/>
                  </a:lnTo>
                  <a:lnTo>
                    <a:pt x="162" y="149"/>
                  </a:lnTo>
                  <a:lnTo>
                    <a:pt x="99" y="149"/>
                  </a:lnTo>
                  <a:lnTo>
                    <a:pt x="0" y="245"/>
                  </a:lnTo>
                  <a:lnTo>
                    <a:pt x="99" y="341"/>
                  </a:lnTo>
                  <a:lnTo>
                    <a:pt x="162" y="341"/>
                  </a:lnTo>
                  <a:lnTo>
                    <a:pt x="86" y="272"/>
                  </a:lnTo>
                  <a:lnTo>
                    <a:pt x="257" y="272"/>
                  </a:ln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grpSp>
      <p:grpSp>
        <p:nvGrpSpPr>
          <p:cNvPr id="13" name="Group 13">
            <a:extLst>
              <a:ext uri="{FF2B5EF4-FFF2-40B4-BE49-F238E27FC236}">
                <a16:creationId xmlns:a16="http://schemas.microsoft.com/office/drawing/2014/main" id="{DFAAB120-1E09-4BDA-AF12-C0F561D04511}"/>
              </a:ext>
            </a:extLst>
          </p:cNvPr>
          <p:cNvGrpSpPr>
            <a:grpSpLocks noChangeAspect="1"/>
          </p:cNvGrpSpPr>
          <p:nvPr/>
        </p:nvGrpSpPr>
        <p:grpSpPr bwMode="auto">
          <a:xfrm>
            <a:off x="10126691" y="2188005"/>
            <a:ext cx="1149368" cy="583391"/>
            <a:chOff x="6214" y="1358"/>
            <a:chExt cx="1056" cy="536"/>
          </a:xfrm>
        </p:grpSpPr>
        <p:sp>
          <p:nvSpPr>
            <p:cNvPr id="15" name="Freeform 14">
              <a:extLst>
                <a:ext uri="{FF2B5EF4-FFF2-40B4-BE49-F238E27FC236}">
                  <a16:creationId xmlns:a16="http://schemas.microsoft.com/office/drawing/2014/main" id="{136401DC-1A77-487C-A98C-A1FBD1779EDC}"/>
                </a:ext>
              </a:extLst>
            </p:cNvPr>
            <p:cNvSpPr>
              <a:spLocks/>
            </p:cNvSpPr>
            <p:nvPr/>
          </p:nvSpPr>
          <p:spPr bwMode="auto">
            <a:xfrm>
              <a:off x="6214" y="1358"/>
              <a:ext cx="1056" cy="536"/>
            </a:xfrm>
            <a:custGeom>
              <a:avLst/>
              <a:gdLst>
                <a:gd name="T0" fmla="*/ 279 w 321"/>
                <a:gd name="T1" fmla="*/ 77 h 162"/>
                <a:gd name="T2" fmla="*/ 265 w 321"/>
                <a:gd name="T3" fmla="*/ 79 h 162"/>
                <a:gd name="T4" fmla="*/ 266 w 321"/>
                <a:gd name="T5" fmla="*/ 68 h 162"/>
                <a:gd name="T6" fmla="*/ 190 w 321"/>
                <a:gd name="T7" fmla="*/ 0 h 162"/>
                <a:gd name="T8" fmla="*/ 126 w 321"/>
                <a:gd name="T9" fmla="*/ 32 h 162"/>
                <a:gd name="T10" fmla="*/ 98 w 321"/>
                <a:gd name="T11" fmla="*/ 31 h 162"/>
                <a:gd name="T12" fmla="*/ 48 w 321"/>
                <a:gd name="T13" fmla="*/ 78 h 162"/>
                <a:gd name="T14" fmla="*/ 42 w 321"/>
                <a:gd name="T15" fmla="*/ 77 h 162"/>
                <a:gd name="T16" fmla="*/ 0 w 321"/>
                <a:gd name="T17" fmla="*/ 119 h 162"/>
                <a:gd name="T18" fmla="*/ 41 w 321"/>
                <a:gd name="T19" fmla="*/ 162 h 162"/>
                <a:gd name="T20" fmla="*/ 41 w 321"/>
                <a:gd name="T21" fmla="*/ 162 h 162"/>
                <a:gd name="T22" fmla="*/ 282 w 321"/>
                <a:gd name="T23" fmla="*/ 162 h 162"/>
                <a:gd name="T24" fmla="*/ 282 w 321"/>
                <a:gd name="T25" fmla="*/ 162 h 162"/>
                <a:gd name="T26" fmla="*/ 321 w 321"/>
                <a:gd name="T27" fmla="*/ 119 h 162"/>
                <a:gd name="T28" fmla="*/ 279 w 321"/>
                <a:gd name="T29" fmla="*/ 7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1" h="162">
                  <a:moveTo>
                    <a:pt x="279" y="77"/>
                  </a:moveTo>
                  <a:cubicBezTo>
                    <a:pt x="274" y="77"/>
                    <a:pt x="269" y="78"/>
                    <a:pt x="265" y="79"/>
                  </a:cubicBezTo>
                  <a:cubicBezTo>
                    <a:pt x="266" y="76"/>
                    <a:pt x="266" y="72"/>
                    <a:pt x="266" y="68"/>
                  </a:cubicBezTo>
                  <a:cubicBezTo>
                    <a:pt x="266" y="30"/>
                    <a:pt x="232" y="0"/>
                    <a:pt x="190" y="0"/>
                  </a:cubicBezTo>
                  <a:cubicBezTo>
                    <a:pt x="163" y="0"/>
                    <a:pt x="139" y="13"/>
                    <a:pt x="126" y="32"/>
                  </a:cubicBezTo>
                  <a:cubicBezTo>
                    <a:pt x="117" y="30"/>
                    <a:pt x="108" y="29"/>
                    <a:pt x="98" y="31"/>
                  </a:cubicBezTo>
                  <a:cubicBezTo>
                    <a:pt x="68" y="35"/>
                    <a:pt x="46" y="56"/>
                    <a:pt x="48" y="78"/>
                  </a:cubicBezTo>
                  <a:cubicBezTo>
                    <a:pt x="46" y="77"/>
                    <a:pt x="44" y="77"/>
                    <a:pt x="42" y="77"/>
                  </a:cubicBezTo>
                  <a:cubicBezTo>
                    <a:pt x="19" y="77"/>
                    <a:pt x="0" y="96"/>
                    <a:pt x="0" y="119"/>
                  </a:cubicBezTo>
                  <a:cubicBezTo>
                    <a:pt x="0" y="143"/>
                    <a:pt x="18" y="161"/>
                    <a:pt x="41" y="162"/>
                  </a:cubicBezTo>
                  <a:cubicBezTo>
                    <a:pt x="41" y="162"/>
                    <a:pt x="41" y="162"/>
                    <a:pt x="41" y="162"/>
                  </a:cubicBezTo>
                  <a:cubicBezTo>
                    <a:pt x="282" y="162"/>
                    <a:pt x="282" y="162"/>
                    <a:pt x="282" y="162"/>
                  </a:cubicBezTo>
                  <a:cubicBezTo>
                    <a:pt x="282" y="162"/>
                    <a:pt x="282" y="162"/>
                    <a:pt x="282" y="162"/>
                  </a:cubicBezTo>
                  <a:cubicBezTo>
                    <a:pt x="304" y="160"/>
                    <a:pt x="321" y="142"/>
                    <a:pt x="321" y="119"/>
                  </a:cubicBezTo>
                  <a:cubicBezTo>
                    <a:pt x="321" y="96"/>
                    <a:pt x="302" y="77"/>
                    <a:pt x="279" y="77"/>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17" name="Freeform 15">
              <a:extLst>
                <a:ext uri="{FF2B5EF4-FFF2-40B4-BE49-F238E27FC236}">
                  <a16:creationId xmlns:a16="http://schemas.microsoft.com/office/drawing/2014/main" id="{A9F6013C-E5AF-41BF-8496-B343C7BC6BBC}"/>
                </a:ext>
              </a:extLst>
            </p:cNvPr>
            <p:cNvSpPr>
              <a:spLocks noEditPoints="1"/>
            </p:cNvSpPr>
            <p:nvPr/>
          </p:nvSpPr>
          <p:spPr bwMode="auto">
            <a:xfrm>
              <a:off x="6536" y="1516"/>
              <a:ext cx="319" cy="325"/>
            </a:xfrm>
            <a:custGeom>
              <a:avLst/>
              <a:gdLst>
                <a:gd name="T0" fmla="*/ 95 w 97"/>
                <a:gd name="T1" fmla="*/ 38 h 98"/>
                <a:gd name="T2" fmla="*/ 79 w 97"/>
                <a:gd name="T3" fmla="*/ 35 h 98"/>
                <a:gd name="T4" fmla="*/ 84 w 97"/>
                <a:gd name="T5" fmla="*/ 20 h 98"/>
                <a:gd name="T6" fmla="*/ 76 w 97"/>
                <a:gd name="T7" fmla="*/ 11 h 98"/>
                <a:gd name="T8" fmla="*/ 62 w 97"/>
                <a:gd name="T9" fmla="*/ 19 h 98"/>
                <a:gd name="T10" fmla="*/ 55 w 97"/>
                <a:gd name="T11" fmla="*/ 2 h 98"/>
                <a:gd name="T12" fmla="*/ 44 w 97"/>
                <a:gd name="T13" fmla="*/ 0 h 98"/>
                <a:gd name="T14" fmla="*/ 38 w 97"/>
                <a:gd name="T15" fmla="*/ 18 h 98"/>
                <a:gd name="T16" fmla="*/ 24 w 97"/>
                <a:gd name="T17" fmla="*/ 11 h 98"/>
                <a:gd name="T18" fmla="*/ 14 w 97"/>
                <a:gd name="T19" fmla="*/ 17 h 98"/>
                <a:gd name="T20" fmla="*/ 19 w 97"/>
                <a:gd name="T21" fmla="*/ 32 h 98"/>
                <a:gd name="T22" fmla="*/ 4 w 97"/>
                <a:gd name="T23" fmla="*/ 36 h 98"/>
                <a:gd name="T24" fmla="*/ 0 w 97"/>
                <a:gd name="T25" fmla="*/ 47 h 98"/>
                <a:gd name="T26" fmla="*/ 14 w 97"/>
                <a:gd name="T27" fmla="*/ 55 h 98"/>
                <a:gd name="T28" fmla="*/ 4 w 97"/>
                <a:gd name="T29" fmla="*/ 68 h 98"/>
                <a:gd name="T30" fmla="*/ 9 w 97"/>
                <a:gd name="T31" fmla="*/ 79 h 98"/>
                <a:gd name="T32" fmla="*/ 25 w 97"/>
                <a:gd name="T33" fmla="*/ 76 h 98"/>
                <a:gd name="T34" fmla="*/ 26 w 97"/>
                <a:gd name="T35" fmla="*/ 92 h 98"/>
                <a:gd name="T36" fmla="*/ 36 w 97"/>
                <a:gd name="T37" fmla="*/ 98 h 98"/>
                <a:gd name="T38" fmla="*/ 46 w 97"/>
                <a:gd name="T39" fmla="*/ 85 h 98"/>
                <a:gd name="T40" fmla="*/ 50 w 97"/>
                <a:gd name="T41" fmla="*/ 85 h 98"/>
                <a:gd name="T42" fmla="*/ 61 w 97"/>
                <a:gd name="T43" fmla="*/ 98 h 98"/>
                <a:gd name="T44" fmla="*/ 71 w 97"/>
                <a:gd name="T45" fmla="*/ 92 h 98"/>
                <a:gd name="T46" fmla="*/ 72 w 97"/>
                <a:gd name="T47" fmla="*/ 76 h 98"/>
                <a:gd name="T48" fmla="*/ 88 w 97"/>
                <a:gd name="T49" fmla="*/ 79 h 98"/>
                <a:gd name="T50" fmla="*/ 92 w 97"/>
                <a:gd name="T51" fmla="*/ 68 h 98"/>
                <a:gd name="T52" fmla="*/ 83 w 97"/>
                <a:gd name="T53" fmla="*/ 55 h 98"/>
                <a:gd name="T54" fmla="*/ 97 w 97"/>
                <a:gd name="T55" fmla="*/ 47 h 98"/>
                <a:gd name="T56" fmla="*/ 62 w 97"/>
                <a:gd name="T57" fmla="*/ 64 h 98"/>
                <a:gd name="T58" fmla="*/ 35 w 97"/>
                <a:gd name="T59" fmla="*/ 64 h 98"/>
                <a:gd name="T60" fmla="*/ 35 w 97"/>
                <a:gd name="T61" fmla="*/ 37 h 98"/>
                <a:gd name="T62" fmla="*/ 62 w 97"/>
                <a:gd name="T63"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98">
                  <a:moveTo>
                    <a:pt x="97" y="47"/>
                  </a:moveTo>
                  <a:cubicBezTo>
                    <a:pt x="95" y="38"/>
                    <a:pt x="95" y="38"/>
                    <a:pt x="95" y="38"/>
                  </a:cubicBezTo>
                  <a:cubicBezTo>
                    <a:pt x="95" y="37"/>
                    <a:pt x="94" y="36"/>
                    <a:pt x="93" y="36"/>
                  </a:cubicBezTo>
                  <a:cubicBezTo>
                    <a:pt x="79" y="35"/>
                    <a:pt x="79" y="35"/>
                    <a:pt x="79" y="35"/>
                  </a:cubicBezTo>
                  <a:cubicBezTo>
                    <a:pt x="79" y="34"/>
                    <a:pt x="78" y="33"/>
                    <a:pt x="77" y="32"/>
                  </a:cubicBezTo>
                  <a:cubicBezTo>
                    <a:pt x="84" y="20"/>
                    <a:pt x="84" y="20"/>
                    <a:pt x="84" y="20"/>
                  </a:cubicBezTo>
                  <a:cubicBezTo>
                    <a:pt x="84" y="19"/>
                    <a:pt x="84" y="17"/>
                    <a:pt x="83" y="17"/>
                  </a:cubicBezTo>
                  <a:cubicBezTo>
                    <a:pt x="76" y="11"/>
                    <a:pt x="76" y="11"/>
                    <a:pt x="76" y="11"/>
                  </a:cubicBezTo>
                  <a:cubicBezTo>
                    <a:pt x="75" y="10"/>
                    <a:pt x="74" y="10"/>
                    <a:pt x="73" y="11"/>
                  </a:cubicBezTo>
                  <a:cubicBezTo>
                    <a:pt x="62" y="19"/>
                    <a:pt x="62" y="19"/>
                    <a:pt x="62" y="19"/>
                  </a:cubicBezTo>
                  <a:cubicBezTo>
                    <a:pt x="61" y="19"/>
                    <a:pt x="60" y="18"/>
                    <a:pt x="59" y="18"/>
                  </a:cubicBezTo>
                  <a:cubicBezTo>
                    <a:pt x="55" y="2"/>
                    <a:pt x="55" y="2"/>
                    <a:pt x="55" y="2"/>
                  </a:cubicBezTo>
                  <a:cubicBezTo>
                    <a:pt x="55" y="1"/>
                    <a:pt x="54" y="0"/>
                    <a:pt x="53" y="0"/>
                  </a:cubicBezTo>
                  <a:cubicBezTo>
                    <a:pt x="44" y="0"/>
                    <a:pt x="44" y="0"/>
                    <a:pt x="44" y="0"/>
                  </a:cubicBezTo>
                  <a:cubicBezTo>
                    <a:pt x="43" y="0"/>
                    <a:pt x="42" y="1"/>
                    <a:pt x="41" y="2"/>
                  </a:cubicBezTo>
                  <a:cubicBezTo>
                    <a:pt x="38" y="18"/>
                    <a:pt x="38" y="18"/>
                    <a:pt x="38" y="18"/>
                  </a:cubicBezTo>
                  <a:cubicBezTo>
                    <a:pt x="37" y="18"/>
                    <a:pt x="36" y="19"/>
                    <a:pt x="35" y="19"/>
                  </a:cubicBezTo>
                  <a:cubicBezTo>
                    <a:pt x="24" y="11"/>
                    <a:pt x="24" y="11"/>
                    <a:pt x="24" y="11"/>
                  </a:cubicBezTo>
                  <a:cubicBezTo>
                    <a:pt x="23" y="10"/>
                    <a:pt x="21" y="10"/>
                    <a:pt x="21" y="11"/>
                  </a:cubicBezTo>
                  <a:cubicBezTo>
                    <a:pt x="14" y="17"/>
                    <a:pt x="14" y="17"/>
                    <a:pt x="14" y="17"/>
                  </a:cubicBezTo>
                  <a:cubicBezTo>
                    <a:pt x="13" y="17"/>
                    <a:pt x="13" y="19"/>
                    <a:pt x="13" y="20"/>
                  </a:cubicBezTo>
                  <a:cubicBezTo>
                    <a:pt x="19" y="32"/>
                    <a:pt x="19" y="32"/>
                    <a:pt x="19" y="32"/>
                  </a:cubicBezTo>
                  <a:cubicBezTo>
                    <a:pt x="19" y="33"/>
                    <a:pt x="18" y="34"/>
                    <a:pt x="17" y="35"/>
                  </a:cubicBezTo>
                  <a:cubicBezTo>
                    <a:pt x="4" y="36"/>
                    <a:pt x="4" y="36"/>
                    <a:pt x="4" y="36"/>
                  </a:cubicBezTo>
                  <a:cubicBezTo>
                    <a:pt x="2" y="36"/>
                    <a:pt x="2" y="37"/>
                    <a:pt x="1" y="38"/>
                  </a:cubicBezTo>
                  <a:cubicBezTo>
                    <a:pt x="0" y="47"/>
                    <a:pt x="0" y="47"/>
                    <a:pt x="0" y="47"/>
                  </a:cubicBezTo>
                  <a:cubicBezTo>
                    <a:pt x="0" y="48"/>
                    <a:pt x="0" y="49"/>
                    <a:pt x="1" y="50"/>
                  </a:cubicBezTo>
                  <a:cubicBezTo>
                    <a:pt x="14" y="55"/>
                    <a:pt x="14" y="55"/>
                    <a:pt x="14" y="55"/>
                  </a:cubicBezTo>
                  <a:cubicBezTo>
                    <a:pt x="14" y="56"/>
                    <a:pt x="14" y="58"/>
                    <a:pt x="15" y="59"/>
                  </a:cubicBezTo>
                  <a:cubicBezTo>
                    <a:pt x="4" y="68"/>
                    <a:pt x="4" y="68"/>
                    <a:pt x="4" y="68"/>
                  </a:cubicBezTo>
                  <a:cubicBezTo>
                    <a:pt x="4" y="69"/>
                    <a:pt x="3" y="70"/>
                    <a:pt x="4" y="71"/>
                  </a:cubicBezTo>
                  <a:cubicBezTo>
                    <a:pt x="9" y="79"/>
                    <a:pt x="9" y="79"/>
                    <a:pt x="9" y="79"/>
                  </a:cubicBezTo>
                  <a:cubicBezTo>
                    <a:pt x="9" y="80"/>
                    <a:pt x="10" y="80"/>
                    <a:pt x="11" y="80"/>
                  </a:cubicBezTo>
                  <a:cubicBezTo>
                    <a:pt x="25" y="76"/>
                    <a:pt x="25" y="76"/>
                    <a:pt x="25" y="76"/>
                  </a:cubicBezTo>
                  <a:cubicBezTo>
                    <a:pt x="26" y="77"/>
                    <a:pt x="27" y="78"/>
                    <a:pt x="28" y="78"/>
                  </a:cubicBezTo>
                  <a:cubicBezTo>
                    <a:pt x="26" y="92"/>
                    <a:pt x="26" y="92"/>
                    <a:pt x="26" y="92"/>
                  </a:cubicBezTo>
                  <a:cubicBezTo>
                    <a:pt x="26" y="93"/>
                    <a:pt x="26" y="94"/>
                    <a:pt x="27" y="95"/>
                  </a:cubicBezTo>
                  <a:cubicBezTo>
                    <a:pt x="36" y="98"/>
                    <a:pt x="36" y="98"/>
                    <a:pt x="36" y="98"/>
                  </a:cubicBezTo>
                  <a:cubicBezTo>
                    <a:pt x="37" y="98"/>
                    <a:pt x="38" y="98"/>
                    <a:pt x="39" y="97"/>
                  </a:cubicBezTo>
                  <a:cubicBezTo>
                    <a:pt x="46" y="85"/>
                    <a:pt x="46" y="85"/>
                    <a:pt x="46" y="85"/>
                  </a:cubicBezTo>
                  <a:cubicBezTo>
                    <a:pt x="47" y="85"/>
                    <a:pt x="48" y="85"/>
                    <a:pt x="48" y="85"/>
                  </a:cubicBezTo>
                  <a:cubicBezTo>
                    <a:pt x="49" y="85"/>
                    <a:pt x="50" y="85"/>
                    <a:pt x="50" y="85"/>
                  </a:cubicBezTo>
                  <a:cubicBezTo>
                    <a:pt x="58" y="97"/>
                    <a:pt x="58" y="97"/>
                    <a:pt x="58" y="97"/>
                  </a:cubicBezTo>
                  <a:cubicBezTo>
                    <a:pt x="58" y="98"/>
                    <a:pt x="60" y="98"/>
                    <a:pt x="61" y="98"/>
                  </a:cubicBezTo>
                  <a:cubicBezTo>
                    <a:pt x="69" y="95"/>
                    <a:pt x="69" y="95"/>
                    <a:pt x="69" y="95"/>
                  </a:cubicBezTo>
                  <a:cubicBezTo>
                    <a:pt x="70" y="94"/>
                    <a:pt x="71" y="93"/>
                    <a:pt x="71" y="92"/>
                  </a:cubicBezTo>
                  <a:cubicBezTo>
                    <a:pt x="69" y="78"/>
                    <a:pt x="69" y="78"/>
                    <a:pt x="69" y="78"/>
                  </a:cubicBezTo>
                  <a:cubicBezTo>
                    <a:pt x="70" y="77"/>
                    <a:pt x="71" y="77"/>
                    <a:pt x="72" y="76"/>
                  </a:cubicBezTo>
                  <a:cubicBezTo>
                    <a:pt x="85" y="80"/>
                    <a:pt x="85" y="80"/>
                    <a:pt x="85" y="80"/>
                  </a:cubicBezTo>
                  <a:cubicBezTo>
                    <a:pt x="86" y="80"/>
                    <a:pt x="88" y="80"/>
                    <a:pt x="88" y="79"/>
                  </a:cubicBezTo>
                  <a:cubicBezTo>
                    <a:pt x="93" y="71"/>
                    <a:pt x="93" y="71"/>
                    <a:pt x="93" y="71"/>
                  </a:cubicBezTo>
                  <a:cubicBezTo>
                    <a:pt x="93" y="70"/>
                    <a:pt x="93" y="69"/>
                    <a:pt x="92" y="68"/>
                  </a:cubicBezTo>
                  <a:cubicBezTo>
                    <a:pt x="82" y="59"/>
                    <a:pt x="82" y="59"/>
                    <a:pt x="82" y="59"/>
                  </a:cubicBezTo>
                  <a:cubicBezTo>
                    <a:pt x="82" y="58"/>
                    <a:pt x="82" y="56"/>
                    <a:pt x="83" y="55"/>
                  </a:cubicBezTo>
                  <a:cubicBezTo>
                    <a:pt x="96" y="50"/>
                    <a:pt x="96" y="50"/>
                    <a:pt x="96" y="50"/>
                  </a:cubicBezTo>
                  <a:cubicBezTo>
                    <a:pt x="97" y="49"/>
                    <a:pt x="97" y="48"/>
                    <a:pt x="97" y="47"/>
                  </a:cubicBezTo>
                  <a:close/>
                  <a:moveTo>
                    <a:pt x="68" y="51"/>
                  </a:moveTo>
                  <a:cubicBezTo>
                    <a:pt x="68" y="56"/>
                    <a:pt x="65" y="61"/>
                    <a:pt x="62" y="64"/>
                  </a:cubicBezTo>
                  <a:cubicBezTo>
                    <a:pt x="58" y="68"/>
                    <a:pt x="54" y="70"/>
                    <a:pt x="48" y="70"/>
                  </a:cubicBezTo>
                  <a:cubicBezTo>
                    <a:pt x="43" y="70"/>
                    <a:pt x="38" y="68"/>
                    <a:pt x="35" y="64"/>
                  </a:cubicBezTo>
                  <a:cubicBezTo>
                    <a:pt x="31" y="61"/>
                    <a:pt x="29" y="56"/>
                    <a:pt x="29" y="51"/>
                  </a:cubicBezTo>
                  <a:cubicBezTo>
                    <a:pt x="29" y="46"/>
                    <a:pt x="31" y="41"/>
                    <a:pt x="35" y="37"/>
                  </a:cubicBezTo>
                  <a:cubicBezTo>
                    <a:pt x="38" y="34"/>
                    <a:pt x="43" y="32"/>
                    <a:pt x="48" y="32"/>
                  </a:cubicBezTo>
                  <a:cubicBezTo>
                    <a:pt x="54" y="32"/>
                    <a:pt x="58" y="34"/>
                    <a:pt x="62" y="37"/>
                  </a:cubicBezTo>
                  <a:cubicBezTo>
                    <a:pt x="65" y="41"/>
                    <a:pt x="68" y="46"/>
                    <a:pt x="68" y="51"/>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18" name="Freeform 16">
              <a:extLst>
                <a:ext uri="{FF2B5EF4-FFF2-40B4-BE49-F238E27FC236}">
                  <a16:creationId xmlns:a16="http://schemas.microsoft.com/office/drawing/2014/main" id="{28B1E2C2-43AE-4190-9178-6FC98BE0045B}"/>
                </a:ext>
              </a:extLst>
            </p:cNvPr>
            <p:cNvSpPr>
              <a:spLocks noEditPoints="1"/>
            </p:cNvSpPr>
            <p:nvPr/>
          </p:nvSpPr>
          <p:spPr bwMode="auto">
            <a:xfrm>
              <a:off x="6809" y="1483"/>
              <a:ext cx="165" cy="176"/>
            </a:xfrm>
            <a:custGeom>
              <a:avLst/>
              <a:gdLst>
                <a:gd name="T0" fmla="*/ 43 w 50"/>
                <a:gd name="T1" fmla="*/ 30 h 53"/>
                <a:gd name="T2" fmla="*/ 44 w 50"/>
                <a:gd name="T3" fmla="*/ 26 h 53"/>
                <a:gd name="T4" fmla="*/ 43 w 50"/>
                <a:gd name="T5" fmla="*/ 23 h 53"/>
                <a:gd name="T6" fmla="*/ 49 w 50"/>
                <a:gd name="T7" fmla="*/ 18 h 53"/>
                <a:gd name="T8" fmla="*/ 49 w 50"/>
                <a:gd name="T9" fmla="*/ 16 h 53"/>
                <a:gd name="T10" fmla="*/ 49 w 50"/>
                <a:gd name="T11" fmla="*/ 15 h 53"/>
                <a:gd name="T12" fmla="*/ 47 w 50"/>
                <a:gd name="T13" fmla="*/ 11 h 53"/>
                <a:gd name="T14" fmla="*/ 45 w 50"/>
                <a:gd name="T15" fmla="*/ 10 h 53"/>
                <a:gd name="T16" fmla="*/ 44 w 50"/>
                <a:gd name="T17" fmla="*/ 10 h 53"/>
                <a:gd name="T18" fmla="*/ 37 w 50"/>
                <a:gd name="T19" fmla="*/ 12 h 53"/>
                <a:gd name="T20" fmla="*/ 31 w 50"/>
                <a:gd name="T21" fmla="*/ 9 h 53"/>
                <a:gd name="T22" fmla="*/ 30 w 50"/>
                <a:gd name="T23" fmla="*/ 2 h 53"/>
                <a:gd name="T24" fmla="*/ 27 w 50"/>
                <a:gd name="T25" fmla="*/ 0 h 53"/>
                <a:gd name="T26" fmla="*/ 23 w 50"/>
                <a:gd name="T27" fmla="*/ 0 h 53"/>
                <a:gd name="T28" fmla="*/ 20 w 50"/>
                <a:gd name="T29" fmla="*/ 2 h 53"/>
                <a:gd name="T30" fmla="*/ 19 w 50"/>
                <a:gd name="T31" fmla="*/ 9 h 53"/>
                <a:gd name="T32" fmla="*/ 13 w 50"/>
                <a:gd name="T33" fmla="*/ 12 h 53"/>
                <a:gd name="T34" fmla="*/ 6 w 50"/>
                <a:gd name="T35" fmla="*/ 10 h 53"/>
                <a:gd name="T36" fmla="*/ 5 w 50"/>
                <a:gd name="T37" fmla="*/ 10 h 53"/>
                <a:gd name="T38" fmla="*/ 3 w 50"/>
                <a:gd name="T39" fmla="*/ 11 h 53"/>
                <a:gd name="T40" fmla="*/ 1 w 50"/>
                <a:gd name="T41" fmla="*/ 15 h 53"/>
                <a:gd name="T42" fmla="*/ 0 w 50"/>
                <a:gd name="T43" fmla="*/ 16 h 53"/>
                <a:gd name="T44" fmla="*/ 1 w 50"/>
                <a:gd name="T45" fmla="*/ 18 h 53"/>
                <a:gd name="T46" fmla="*/ 7 w 50"/>
                <a:gd name="T47" fmla="*/ 23 h 53"/>
                <a:gd name="T48" fmla="*/ 6 w 50"/>
                <a:gd name="T49" fmla="*/ 26 h 53"/>
                <a:gd name="T50" fmla="*/ 7 w 50"/>
                <a:gd name="T51" fmla="*/ 30 h 53"/>
                <a:gd name="T52" fmla="*/ 1 w 50"/>
                <a:gd name="T53" fmla="*/ 35 h 53"/>
                <a:gd name="T54" fmla="*/ 0 w 50"/>
                <a:gd name="T55" fmla="*/ 37 h 53"/>
                <a:gd name="T56" fmla="*/ 1 w 50"/>
                <a:gd name="T57" fmla="*/ 38 h 53"/>
                <a:gd name="T58" fmla="*/ 3 w 50"/>
                <a:gd name="T59" fmla="*/ 42 h 53"/>
                <a:gd name="T60" fmla="*/ 5 w 50"/>
                <a:gd name="T61" fmla="*/ 43 h 53"/>
                <a:gd name="T62" fmla="*/ 6 w 50"/>
                <a:gd name="T63" fmla="*/ 43 h 53"/>
                <a:gd name="T64" fmla="*/ 13 w 50"/>
                <a:gd name="T65" fmla="*/ 41 h 53"/>
                <a:gd name="T66" fmla="*/ 19 w 50"/>
                <a:gd name="T67" fmla="*/ 44 h 53"/>
                <a:gd name="T68" fmla="*/ 20 w 50"/>
                <a:gd name="T69" fmla="*/ 51 h 53"/>
                <a:gd name="T70" fmla="*/ 23 w 50"/>
                <a:gd name="T71" fmla="*/ 53 h 53"/>
                <a:gd name="T72" fmla="*/ 27 w 50"/>
                <a:gd name="T73" fmla="*/ 53 h 53"/>
                <a:gd name="T74" fmla="*/ 30 w 50"/>
                <a:gd name="T75" fmla="*/ 51 h 53"/>
                <a:gd name="T76" fmla="*/ 31 w 50"/>
                <a:gd name="T77" fmla="*/ 44 h 53"/>
                <a:gd name="T78" fmla="*/ 37 w 50"/>
                <a:gd name="T79" fmla="*/ 41 h 53"/>
                <a:gd name="T80" fmla="*/ 44 w 50"/>
                <a:gd name="T81" fmla="*/ 43 h 53"/>
                <a:gd name="T82" fmla="*/ 45 w 50"/>
                <a:gd name="T83" fmla="*/ 43 h 53"/>
                <a:gd name="T84" fmla="*/ 47 w 50"/>
                <a:gd name="T85" fmla="*/ 42 h 53"/>
                <a:gd name="T86" fmla="*/ 49 w 50"/>
                <a:gd name="T87" fmla="*/ 38 h 53"/>
                <a:gd name="T88" fmla="*/ 49 w 50"/>
                <a:gd name="T89" fmla="*/ 37 h 53"/>
                <a:gd name="T90" fmla="*/ 49 w 50"/>
                <a:gd name="T91" fmla="*/ 35 h 53"/>
                <a:gd name="T92" fmla="*/ 43 w 50"/>
                <a:gd name="T93" fmla="*/ 30 h 53"/>
                <a:gd name="T94" fmla="*/ 43 w 50"/>
                <a:gd name="T95" fmla="*/ 30 h 53"/>
                <a:gd name="T96" fmla="*/ 32 w 50"/>
                <a:gd name="T97" fmla="*/ 26 h 53"/>
                <a:gd name="T98" fmla="*/ 25 w 50"/>
                <a:gd name="T99" fmla="*/ 34 h 53"/>
                <a:gd name="T100" fmla="*/ 18 w 50"/>
                <a:gd name="T101" fmla="*/ 26 h 53"/>
                <a:gd name="T102" fmla="*/ 25 w 50"/>
                <a:gd name="T103" fmla="*/ 19 h 53"/>
                <a:gd name="T104" fmla="*/ 32 w 50"/>
                <a:gd name="T105" fmla="*/ 2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 h="53">
                  <a:moveTo>
                    <a:pt x="43" y="30"/>
                  </a:moveTo>
                  <a:cubicBezTo>
                    <a:pt x="44" y="29"/>
                    <a:pt x="44" y="28"/>
                    <a:pt x="44" y="26"/>
                  </a:cubicBezTo>
                  <a:cubicBezTo>
                    <a:pt x="44" y="25"/>
                    <a:pt x="44" y="24"/>
                    <a:pt x="43" y="23"/>
                  </a:cubicBezTo>
                  <a:cubicBezTo>
                    <a:pt x="49" y="18"/>
                    <a:pt x="49" y="18"/>
                    <a:pt x="49" y="18"/>
                  </a:cubicBezTo>
                  <a:cubicBezTo>
                    <a:pt x="49" y="18"/>
                    <a:pt x="49" y="17"/>
                    <a:pt x="49" y="16"/>
                  </a:cubicBezTo>
                  <a:cubicBezTo>
                    <a:pt x="49" y="16"/>
                    <a:pt x="49" y="15"/>
                    <a:pt x="49" y="15"/>
                  </a:cubicBezTo>
                  <a:cubicBezTo>
                    <a:pt x="47" y="11"/>
                    <a:pt x="47" y="11"/>
                    <a:pt x="47" y="11"/>
                  </a:cubicBezTo>
                  <a:cubicBezTo>
                    <a:pt x="46" y="10"/>
                    <a:pt x="46" y="10"/>
                    <a:pt x="45" y="10"/>
                  </a:cubicBezTo>
                  <a:cubicBezTo>
                    <a:pt x="45" y="10"/>
                    <a:pt x="44" y="10"/>
                    <a:pt x="44" y="10"/>
                  </a:cubicBezTo>
                  <a:cubicBezTo>
                    <a:pt x="37" y="12"/>
                    <a:pt x="37" y="12"/>
                    <a:pt x="37" y="12"/>
                  </a:cubicBezTo>
                  <a:cubicBezTo>
                    <a:pt x="35" y="11"/>
                    <a:pt x="33" y="9"/>
                    <a:pt x="31" y="9"/>
                  </a:cubicBezTo>
                  <a:cubicBezTo>
                    <a:pt x="30" y="2"/>
                    <a:pt x="30" y="2"/>
                    <a:pt x="30" y="2"/>
                  </a:cubicBezTo>
                  <a:cubicBezTo>
                    <a:pt x="29" y="1"/>
                    <a:pt x="28" y="0"/>
                    <a:pt x="27" y="0"/>
                  </a:cubicBezTo>
                  <a:cubicBezTo>
                    <a:pt x="23" y="0"/>
                    <a:pt x="23" y="0"/>
                    <a:pt x="23" y="0"/>
                  </a:cubicBezTo>
                  <a:cubicBezTo>
                    <a:pt x="21" y="0"/>
                    <a:pt x="21" y="1"/>
                    <a:pt x="20" y="2"/>
                  </a:cubicBezTo>
                  <a:cubicBezTo>
                    <a:pt x="19" y="9"/>
                    <a:pt x="19" y="9"/>
                    <a:pt x="19" y="9"/>
                  </a:cubicBezTo>
                  <a:cubicBezTo>
                    <a:pt x="16" y="9"/>
                    <a:pt x="14" y="11"/>
                    <a:pt x="13" y="12"/>
                  </a:cubicBezTo>
                  <a:cubicBezTo>
                    <a:pt x="6" y="10"/>
                    <a:pt x="6" y="10"/>
                    <a:pt x="6" y="10"/>
                  </a:cubicBezTo>
                  <a:cubicBezTo>
                    <a:pt x="5" y="10"/>
                    <a:pt x="5" y="10"/>
                    <a:pt x="5" y="10"/>
                  </a:cubicBezTo>
                  <a:cubicBezTo>
                    <a:pt x="4" y="10"/>
                    <a:pt x="3" y="10"/>
                    <a:pt x="3" y="11"/>
                  </a:cubicBezTo>
                  <a:cubicBezTo>
                    <a:pt x="1" y="15"/>
                    <a:pt x="1" y="15"/>
                    <a:pt x="1" y="15"/>
                  </a:cubicBezTo>
                  <a:cubicBezTo>
                    <a:pt x="0" y="15"/>
                    <a:pt x="0" y="16"/>
                    <a:pt x="0" y="16"/>
                  </a:cubicBezTo>
                  <a:cubicBezTo>
                    <a:pt x="0" y="17"/>
                    <a:pt x="1" y="18"/>
                    <a:pt x="1" y="18"/>
                  </a:cubicBezTo>
                  <a:cubicBezTo>
                    <a:pt x="7" y="23"/>
                    <a:pt x="7" y="23"/>
                    <a:pt x="7" y="23"/>
                  </a:cubicBezTo>
                  <a:cubicBezTo>
                    <a:pt x="6" y="24"/>
                    <a:pt x="6" y="25"/>
                    <a:pt x="6" y="26"/>
                  </a:cubicBezTo>
                  <a:cubicBezTo>
                    <a:pt x="6" y="28"/>
                    <a:pt x="6" y="29"/>
                    <a:pt x="7" y="30"/>
                  </a:cubicBezTo>
                  <a:cubicBezTo>
                    <a:pt x="1" y="35"/>
                    <a:pt x="1" y="35"/>
                    <a:pt x="1" y="35"/>
                  </a:cubicBezTo>
                  <a:cubicBezTo>
                    <a:pt x="1" y="35"/>
                    <a:pt x="0" y="36"/>
                    <a:pt x="0" y="37"/>
                  </a:cubicBezTo>
                  <a:cubicBezTo>
                    <a:pt x="0" y="37"/>
                    <a:pt x="0" y="37"/>
                    <a:pt x="1" y="38"/>
                  </a:cubicBezTo>
                  <a:cubicBezTo>
                    <a:pt x="3" y="42"/>
                    <a:pt x="3" y="42"/>
                    <a:pt x="3" y="42"/>
                  </a:cubicBezTo>
                  <a:cubicBezTo>
                    <a:pt x="3" y="43"/>
                    <a:pt x="4" y="43"/>
                    <a:pt x="5" y="43"/>
                  </a:cubicBezTo>
                  <a:cubicBezTo>
                    <a:pt x="5" y="43"/>
                    <a:pt x="5" y="43"/>
                    <a:pt x="6" y="43"/>
                  </a:cubicBezTo>
                  <a:cubicBezTo>
                    <a:pt x="13" y="41"/>
                    <a:pt x="13" y="41"/>
                    <a:pt x="13" y="41"/>
                  </a:cubicBezTo>
                  <a:cubicBezTo>
                    <a:pt x="14" y="42"/>
                    <a:pt x="16" y="43"/>
                    <a:pt x="19" y="44"/>
                  </a:cubicBezTo>
                  <a:cubicBezTo>
                    <a:pt x="20" y="51"/>
                    <a:pt x="20" y="51"/>
                    <a:pt x="20" y="51"/>
                  </a:cubicBezTo>
                  <a:cubicBezTo>
                    <a:pt x="21" y="52"/>
                    <a:pt x="21" y="53"/>
                    <a:pt x="23" y="53"/>
                  </a:cubicBezTo>
                  <a:cubicBezTo>
                    <a:pt x="27" y="53"/>
                    <a:pt x="27" y="53"/>
                    <a:pt x="27" y="53"/>
                  </a:cubicBezTo>
                  <a:cubicBezTo>
                    <a:pt x="28" y="53"/>
                    <a:pt x="29" y="52"/>
                    <a:pt x="30" y="51"/>
                  </a:cubicBezTo>
                  <a:cubicBezTo>
                    <a:pt x="31" y="44"/>
                    <a:pt x="31" y="44"/>
                    <a:pt x="31" y="44"/>
                  </a:cubicBezTo>
                  <a:cubicBezTo>
                    <a:pt x="33" y="43"/>
                    <a:pt x="35" y="42"/>
                    <a:pt x="37" y="41"/>
                  </a:cubicBezTo>
                  <a:cubicBezTo>
                    <a:pt x="44" y="43"/>
                    <a:pt x="44" y="43"/>
                    <a:pt x="44" y="43"/>
                  </a:cubicBezTo>
                  <a:cubicBezTo>
                    <a:pt x="44" y="43"/>
                    <a:pt x="45" y="43"/>
                    <a:pt x="45" y="43"/>
                  </a:cubicBezTo>
                  <a:cubicBezTo>
                    <a:pt x="46" y="43"/>
                    <a:pt x="46" y="43"/>
                    <a:pt x="47" y="42"/>
                  </a:cubicBezTo>
                  <a:cubicBezTo>
                    <a:pt x="49" y="38"/>
                    <a:pt x="49" y="38"/>
                    <a:pt x="49" y="38"/>
                  </a:cubicBezTo>
                  <a:cubicBezTo>
                    <a:pt x="49" y="37"/>
                    <a:pt x="50" y="37"/>
                    <a:pt x="49" y="37"/>
                  </a:cubicBezTo>
                  <a:cubicBezTo>
                    <a:pt x="50" y="36"/>
                    <a:pt x="49" y="35"/>
                    <a:pt x="49" y="35"/>
                  </a:cubicBezTo>
                  <a:cubicBezTo>
                    <a:pt x="43" y="30"/>
                    <a:pt x="43" y="30"/>
                    <a:pt x="43" y="30"/>
                  </a:cubicBezTo>
                  <a:cubicBezTo>
                    <a:pt x="43" y="30"/>
                    <a:pt x="43" y="30"/>
                    <a:pt x="43" y="30"/>
                  </a:cubicBezTo>
                  <a:close/>
                  <a:moveTo>
                    <a:pt x="32" y="26"/>
                  </a:moveTo>
                  <a:cubicBezTo>
                    <a:pt x="32" y="30"/>
                    <a:pt x="29" y="34"/>
                    <a:pt x="25" y="34"/>
                  </a:cubicBezTo>
                  <a:cubicBezTo>
                    <a:pt x="21" y="34"/>
                    <a:pt x="18" y="30"/>
                    <a:pt x="18" y="26"/>
                  </a:cubicBezTo>
                  <a:cubicBezTo>
                    <a:pt x="18" y="22"/>
                    <a:pt x="21" y="19"/>
                    <a:pt x="25" y="19"/>
                  </a:cubicBezTo>
                  <a:cubicBezTo>
                    <a:pt x="29" y="19"/>
                    <a:pt x="32" y="22"/>
                    <a:pt x="32" y="26"/>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19" name="Freeform 17">
              <a:extLst>
                <a:ext uri="{FF2B5EF4-FFF2-40B4-BE49-F238E27FC236}">
                  <a16:creationId xmlns:a16="http://schemas.microsoft.com/office/drawing/2014/main" id="{73DE5C8E-8D11-4E01-81E3-5EC16FF963B0}"/>
                </a:ext>
              </a:extLst>
            </p:cNvPr>
            <p:cNvSpPr>
              <a:spLocks noEditPoints="1"/>
            </p:cNvSpPr>
            <p:nvPr/>
          </p:nvSpPr>
          <p:spPr bwMode="auto">
            <a:xfrm>
              <a:off x="6859" y="1685"/>
              <a:ext cx="105" cy="116"/>
            </a:xfrm>
            <a:custGeom>
              <a:avLst/>
              <a:gdLst>
                <a:gd name="T0" fmla="*/ 28 w 32"/>
                <a:gd name="T1" fmla="*/ 20 h 35"/>
                <a:gd name="T2" fmla="*/ 29 w 32"/>
                <a:gd name="T3" fmla="*/ 18 h 35"/>
                <a:gd name="T4" fmla="*/ 28 w 32"/>
                <a:gd name="T5" fmla="*/ 15 h 35"/>
                <a:gd name="T6" fmla="*/ 32 w 32"/>
                <a:gd name="T7" fmla="*/ 12 h 35"/>
                <a:gd name="T8" fmla="*/ 32 w 32"/>
                <a:gd name="T9" fmla="*/ 11 h 35"/>
                <a:gd name="T10" fmla="*/ 32 w 32"/>
                <a:gd name="T11" fmla="*/ 10 h 35"/>
                <a:gd name="T12" fmla="*/ 31 w 32"/>
                <a:gd name="T13" fmla="*/ 7 h 35"/>
                <a:gd name="T14" fmla="*/ 29 w 32"/>
                <a:gd name="T15" fmla="*/ 7 h 35"/>
                <a:gd name="T16" fmla="*/ 29 w 32"/>
                <a:gd name="T17" fmla="*/ 7 h 35"/>
                <a:gd name="T18" fmla="*/ 24 w 32"/>
                <a:gd name="T19" fmla="*/ 8 h 35"/>
                <a:gd name="T20" fmla="*/ 20 w 32"/>
                <a:gd name="T21" fmla="*/ 6 h 35"/>
                <a:gd name="T22" fmla="*/ 19 w 32"/>
                <a:gd name="T23" fmla="*/ 1 h 35"/>
                <a:gd name="T24" fmla="*/ 17 w 32"/>
                <a:gd name="T25" fmla="*/ 0 h 35"/>
                <a:gd name="T26" fmla="*/ 14 w 32"/>
                <a:gd name="T27" fmla="*/ 0 h 35"/>
                <a:gd name="T28" fmla="*/ 13 w 32"/>
                <a:gd name="T29" fmla="*/ 1 h 35"/>
                <a:gd name="T30" fmla="*/ 12 w 32"/>
                <a:gd name="T31" fmla="*/ 6 h 35"/>
                <a:gd name="T32" fmla="*/ 8 w 32"/>
                <a:gd name="T33" fmla="*/ 8 h 35"/>
                <a:gd name="T34" fmla="*/ 3 w 32"/>
                <a:gd name="T35" fmla="*/ 7 h 35"/>
                <a:gd name="T36" fmla="*/ 3 w 32"/>
                <a:gd name="T37" fmla="*/ 7 h 35"/>
                <a:gd name="T38" fmla="*/ 1 w 32"/>
                <a:gd name="T39" fmla="*/ 7 h 35"/>
                <a:gd name="T40" fmla="*/ 0 w 32"/>
                <a:gd name="T41" fmla="*/ 10 h 35"/>
                <a:gd name="T42" fmla="*/ 0 w 32"/>
                <a:gd name="T43" fmla="*/ 11 h 35"/>
                <a:gd name="T44" fmla="*/ 0 w 32"/>
                <a:gd name="T45" fmla="*/ 12 h 35"/>
                <a:gd name="T46" fmla="*/ 4 w 32"/>
                <a:gd name="T47" fmla="*/ 15 h 35"/>
                <a:gd name="T48" fmla="*/ 3 w 32"/>
                <a:gd name="T49" fmla="*/ 18 h 35"/>
                <a:gd name="T50" fmla="*/ 4 w 32"/>
                <a:gd name="T51" fmla="*/ 20 h 35"/>
                <a:gd name="T52" fmla="*/ 0 w 32"/>
                <a:gd name="T53" fmla="*/ 23 h 35"/>
                <a:gd name="T54" fmla="*/ 0 w 32"/>
                <a:gd name="T55" fmla="*/ 24 h 35"/>
                <a:gd name="T56" fmla="*/ 0 w 32"/>
                <a:gd name="T57" fmla="*/ 25 h 35"/>
                <a:gd name="T58" fmla="*/ 1 w 32"/>
                <a:gd name="T59" fmla="*/ 28 h 35"/>
                <a:gd name="T60" fmla="*/ 3 w 32"/>
                <a:gd name="T61" fmla="*/ 29 h 35"/>
                <a:gd name="T62" fmla="*/ 3 w 32"/>
                <a:gd name="T63" fmla="*/ 29 h 35"/>
                <a:gd name="T64" fmla="*/ 8 w 32"/>
                <a:gd name="T65" fmla="*/ 27 h 35"/>
                <a:gd name="T66" fmla="*/ 12 w 32"/>
                <a:gd name="T67" fmla="*/ 29 h 35"/>
                <a:gd name="T68" fmla="*/ 13 w 32"/>
                <a:gd name="T69" fmla="*/ 34 h 35"/>
                <a:gd name="T70" fmla="*/ 14 w 32"/>
                <a:gd name="T71" fmla="*/ 35 h 35"/>
                <a:gd name="T72" fmla="*/ 17 w 32"/>
                <a:gd name="T73" fmla="*/ 35 h 35"/>
                <a:gd name="T74" fmla="*/ 19 w 32"/>
                <a:gd name="T75" fmla="*/ 34 h 35"/>
                <a:gd name="T76" fmla="*/ 20 w 32"/>
                <a:gd name="T77" fmla="*/ 29 h 35"/>
                <a:gd name="T78" fmla="*/ 24 w 32"/>
                <a:gd name="T79" fmla="*/ 27 h 35"/>
                <a:gd name="T80" fmla="*/ 29 w 32"/>
                <a:gd name="T81" fmla="*/ 29 h 35"/>
                <a:gd name="T82" fmla="*/ 29 w 32"/>
                <a:gd name="T83" fmla="*/ 29 h 35"/>
                <a:gd name="T84" fmla="*/ 31 w 32"/>
                <a:gd name="T85" fmla="*/ 28 h 35"/>
                <a:gd name="T86" fmla="*/ 32 w 32"/>
                <a:gd name="T87" fmla="*/ 25 h 35"/>
                <a:gd name="T88" fmla="*/ 32 w 32"/>
                <a:gd name="T89" fmla="*/ 24 h 35"/>
                <a:gd name="T90" fmla="*/ 32 w 32"/>
                <a:gd name="T91" fmla="*/ 23 h 35"/>
                <a:gd name="T92" fmla="*/ 28 w 32"/>
                <a:gd name="T93" fmla="*/ 20 h 35"/>
                <a:gd name="T94" fmla="*/ 28 w 32"/>
                <a:gd name="T95" fmla="*/ 20 h 35"/>
                <a:gd name="T96" fmla="*/ 21 w 32"/>
                <a:gd name="T97" fmla="*/ 18 h 35"/>
                <a:gd name="T98" fmla="*/ 16 w 32"/>
                <a:gd name="T99" fmla="*/ 22 h 35"/>
                <a:gd name="T100" fmla="*/ 11 w 32"/>
                <a:gd name="T101" fmla="*/ 18 h 35"/>
                <a:gd name="T102" fmla="*/ 16 w 32"/>
                <a:gd name="T103" fmla="*/ 13 h 35"/>
                <a:gd name="T104" fmla="*/ 21 w 32"/>
                <a:gd name="T105"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 h="35">
                  <a:moveTo>
                    <a:pt x="28" y="20"/>
                  </a:moveTo>
                  <a:cubicBezTo>
                    <a:pt x="28" y="19"/>
                    <a:pt x="29" y="18"/>
                    <a:pt x="29" y="18"/>
                  </a:cubicBezTo>
                  <a:cubicBezTo>
                    <a:pt x="29" y="17"/>
                    <a:pt x="28" y="16"/>
                    <a:pt x="28" y="15"/>
                  </a:cubicBezTo>
                  <a:cubicBezTo>
                    <a:pt x="32" y="12"/>
                    <a:pt x="32" y="12"/>
                    <a:pt x="32" y="12"/>
                  </a:cubicBezTo>
                  <a:cubicBezTo>
                    <a:pt x="32" y="12"/>
                    <a:pt x="32" y="11"/>
                    <a:pt x="32" y="11"/>
                  </a:cubicBezTo>
                  <a:cubicBezTo>
                    <a:pt x="32" y="11"/>
                    <a:pt x="32" y="10"/>
                    <a:pt x="32" y="10"/>
                  </a:cubicBezTo>
                  <a:cubicBezTo>
                    <a:pt x="31" y="7"/>
                    <a:pt x="31" y="7"/>
                    <a:pt x="31" y="7"/>
                  </a:cubicBezTo>
                  <a:cubicBezTo>
                    <a:pt x="30" y="7"/>
                    <a:pt x="30" y="7"/>
                    <a:pt x="29" y="7"/>
                  </a:cubicBezTo>
                  <a:cubicBezTo>
                    <a:pt x="29" y="7"/>
                    <a:pt x="29" y="7"/>
                    <a:pt x="29" y="7"/>
                  </a:cubicBezTo>
                  <a:cubicBezTo>
                    <a:pt x="24" y="8"/>
                    <a:pt x="24" y="8"/>
                    <a:pt x="24" y="8"/>
                  </a:cubicBezTo>
                  <a:cubicBezTo>
                    <a:pt x="23" y="7"/>
                    <a:pt x="21" y="6"/>
                    <a:pt x="20" y="6"/>
                  </a:cubicBezTo>
                  <a:cubicBezTo>
                    <a:pt x="19" y="1"/>
                    <a:pt x="19" y="1"/>
                    <a:pt x="19" y="1"/>
                  </a:cubicBezTo>
                  <a:cubicBezTo>
                    <a:pt x="19" y="1"/>
                    <a:pt x="18" y="0"/>
                    <a:pt x="17" y="0"/>
                  </a:cubicBezTo>
                  <a:cubicBezTo>
                    <a:pt x="14" y="0"/>
                    <a:pt x="14" y="0"/>
                    <a:pt x="14" y="0"/>
                  </a:cubicBezTo>
                  <a:cubicBezTo>
                    <a:pt x="14" y="0"/>
                    <a:pt x="13" y="1"/>
                    <a:pt x="13" y="1"/>
                  </a:cubicBezTo>
                  <a:cubicBezTo>
                    <a:pt x="12" y="6"/>
                    <a:pt x="12" y="6"/>
                    <a:pt x="12" y="6"/>
                  </a:cubicBezTo>
                  <a:cubicBezTo>
                    <a:pt x="10" y="6"/>
                    <a:pt x="9" y="7"/>
                    <a:pt x="8" y="8"/>
                  </a:cubicBezTo>
                  <a:cubicBezTo>
                    <a:pt x="3" y="7"/>
                    <a:pt x="3" y="7"/>
                    <a:pt x="3" y="7"/>
                  </a:cubicBezTo>
                  <a:cubicBezTo>
                    <a:pt x="3" y="7"/>
                    <a:pt x="3" y="7"/>
                    <a:pt x="3" y="7"/>
                  </a:cubicBezTo>
                  <a:cubicBezTo>
                    <a:pt x="2" y="7"/>
                    <a:pt x="2" y="7"/>
                    <a:pt x="1" y="7"/>
                  </a:cubicBezTo>
                  <a:cubicBezTo>
                    <a:pt x="0" y="10"/>
                    <a:pt x="0" y="10"/>
                    <a:pt x="0" y="10"/>
                  </a:cubicBezTo>
                  <a:cubicBezTo>
                    <a:pt x="0" y="10"/>
                    <a:pt x="0" y="11"/>
                    <a:pt x="0" y="11"/>
                  </a:cubicBezTo>
                  <a:cubicBezTo>
                    <a:pt x="0" y="11"/>
                    <a:pt x="0" y="12"/>
                    <a:pt x="0" y="12"/>
                  </a:cubicBezTo>
                  <a:cubicBezTo>
                    <a:pt x="4" y="15"/>
                    <a:pt x="4" y="15"/>
                    <a:pt x="4" y="15"/>
                  </a:cubicBezTo>
                  <a:cubicBezTo>
                    <a:pt x="4" y="16"/>
                    <a:pt x="3" y="17"/>
                    <a:pt x="3" y="18"/>
                  </a:cubicBezTo>
                  <a:cubicBezTo>
                    <a:pt x="3" y="18"/>
                    <a:pt x="4" y="19"/>
                    <a:pt x="4" y="20"/>
                  </a:cubicBezTo>
                  <a:cubicBezTo>
                    <a:pt x="0" y="23"/>
                    <a:pt x="0" y="23"/>
                    <a:pt x="0" y="23"/>
                  </a:cubicBezTo>
                  <a:cubicBezTo>
                    <a:pt x="0" y="23"/>
                    <a:pt x="0" y="24"/>
                    <a:pt x="0" y="24"/>
                  </a:cubicBezTo>
                  <a:cubicBezTo>
                    <a:pt x="0" y="25"/>
                    <a:pt x="0" y="25"/>
                    <a:pt x="0" y="25"/>
                  </a:cubicBezTo>
                  <a:cubicBezTo>
                    <a:pt x="1" y="28"/>
                    <a:pt x="1" y="28"/>
                    <a:pt x="1" y="28"/>
                  </a:cubicBezTo>
                  <a:cubicBezTo>
                    <a:pt x="2" y="28"/>
                    <a:pt x="2" y="29"/>
                    <a:pt x="3" y="29"/>
                  </a:cubicBezTo>
                  <a:cubicBezTo>
                    <a:pt x="3" y="29"/>
                    <a:pt x="3" y="29"/>
                    <a:pt x="3" y="29"/>
                  </a:cubicBezTo>
                  <a:cubicBezTo>
                    <a:pt x="8" y="27"/>
                    <a:pt x="8" y="27"/>
                    <a:pt x="8" y="27"/>
                  </a:cubicBezTo>
                  <a:cubicBezTo>
                    <a:pt x="9" y="28"/>
                    <a:pt x="10" y="29"/>
                    <a:pt x="12" y="29"/>
                  </a:cubicBezTo>
                  <a:cubicBezTo>
                    <a:pt x="13" y="34"/>
                    <a:pt x="13" y="34"/>
                    <a:pt x="13" y="34"/>
                  </a:cubicBezTo>
                  <a:cubicBezTo>
                    <a:pt x="13" y="35"/>
                    <a:pt x="14" y="35"/>
                    <a:pt x="14" y="35"/>
                  </a:cubicBezTo>
                  <a:cubicBezTo>
                    <a:pt x="17" y="35"/>
                    <a:pt x="17" y="35"/>
                    <a:pt x="17" y="35"/>
                  </a:cubicBezTo>
                  <a:cubicBezTo>
                    <a:pt x="18" y="35"/>
                    <a:pt x="19" y="35"/>
                    <a:pt x="19" y="34"/>
                  </a:cubicBezTo>
                  <a:cubicBezTo>
                    <a:pt x="20" y="29"/>
                    <a:pt x="20" y="29"/>
                    <a:pt x="20" y="29"/>
                  </a:cubicBezTo>
                  <a:cubicBezTo>
                    <a:pt x="21" y="29"/>
                    <a:pt x="23" y="28"/>
                    <a:pt x="24" y="27"/>
                  </a:cubicBezTo>
                  <a:cubicBezTo>
                    <a:pt x="29" y="29"/>
                    <a:pt x="29" y="29"/>
                    <a:pt x="29" y="29"/>
                  </a:cubicBezTo>
                  <a:cubicBezTo>
                    <a:pt x="29" y="29"/>
                    <a:pt x="29" y="29"/>
                    <a:pt x="29" y="29"/>
                  </a:cubicBezTo>
                  <a:cubicBezTo>
                    <a:pt x="30" y="29"/>
                    <a:pt x="30" y="28"/>
                    <a:pt x="31" y="28"/>
                  </a:cubicBezTo>
                  <a:cubicBezTo>
                    <a:pt x="32" y="25"/>
                    <a:pt x="32" y="25"/>
                    <a:pt x="32" y="25"/>
                  </a:cubicBezTo>
                  <a:cubicBezTo>
                    <a:pt x="32" y="25"/>
                    <a:pt x="32" y="25"/>
                    <a:pt x="32" y="24"/>
                  </a:cubicBezTo>
                  <a:cubicBezTo>
                    <a:pt x="32" y="24"/>
                    <a:pt x="32" y="23"/>
                    <a:pt x="32" y="23"/>
                  </a:cubicBezTo>
                  <a:cubicBezTo>
                    <a:pt x="28" y="20"/>
                    <a:pt x="28" y="20"/>
                    <a:pt x="28" y="20"/>
                  </a:cubicBezTo>
                  <a:cubicBezTo>
                    <a:pt x="28" y="20"/>
                    <a:pt x="28" y="20"/>
                    <a:pt x="28" y="20"/>
                  </a:cubicBezTo>
                  <a:close/>
                  <a:moveTo>
                    <a:pt x="21" y="18"/>
                  </a:moveTo>
                  <a:cubicBezTo>
                    <a:pt x="21" y="20"/>
                    <a:pt x="19" y="22"/>
                    <a:pt x="16" y="22"/>
                  </a:cubicBezTo>
                  <a:cubicBezTo>
                    <a:pt x="13" y="22"/>
                    <a:pt x="11" y="20"/>
                    <a:pt x="11" y="18"/>
                  </a:cubicBezTo>
                  <a:cubicBezTo>
                    <a:pt x="11" y="15"/>
                    <a:pt x="13" y="13"/>
                    <a:pt x="16" y="13"/>
                  </a:cubicBezTo>
                  <a:cubicBezTo>
                    <a:pt x="19" y="13"/>
                    <a:pt x="21" y="15"/>
                    <a:pt x="21" y="18"/>
                  </a:cubicBezTo>
                  <a:close/>
                </a:path>
              </a:pathLst>
            </a:custGeom>
            <a:noFill/>
            <a:ln w="20638"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grpSp>
    </p:spTree>
    <p:extLst>
      <p:ext uri="{BB962C8B-B14F-4D97-AF65-F5344CB8AC3E}">
        <p14:creationId xmlns:p14="http://schemas.microsoft.com/office/powerpoint/2010/main" val="2404743066"/>
      </p:ext>
    </p:extLst>
  </p:cSld>
  <p:clrMapOvr>
    <a:masterClrMapping/>
  </p:clrMapOvr>
  <p:transition>
    <p:fade/>
  </p:transition>
</p:sld>
</file>

<file path=ppt/theme/theme1.xml><?xml version="1.0" encoding="utf-8"?>
<a:theme xmlns:a="http://schemas.openxmlformats.org/drawingml/2006/main" name="3-50088_Microsoft_Inspire_Template">
  <a:themeElements>
    <a:clrScheme name="Microsoft Inspire">
      <a:dk1>
        <a:srgbClr val="353535"/>
      </a:dk1>
      <a:lt1>
        <a:srgbClr val="FFFFFF"/>
      </a:lt1>
      <a:dk2>
        <a:srgbClr val="5C2D91"/>
      </a:dk2>
      <a:lt2>
        <a:srgbClr val="E6E6E6"/>
      </a:lt2>
      <a:accent1>
        <a:srgbClr val="5C2D91"/>
      </a:accent1>
      <a:accent2>
        <a:srgbClr val="00188F"/>
      </a:accent2>
      <a:accent3>
        <a:srgbClr val="737373"/>
      </a:accent3>
      <a:accent4>
        <a:srgbClr val="002050"/>
      </a:accent4>
      <a:accent5>
        <a:srgbClr val="0078D7"/>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D548AE1E-2E1A-4A40-88A1-0A57EE1B0AE6}" vid="{5C881721-40CB-40F7-80C8-848112AE783B}"/>
    </a:ext>
  </a:extLst>
</a:theme>
</file>

<file path=ppt/theme/theme10.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11.xml><?xml version="1.0" encoding="utf-8"?>
<a:theme xmlns:a="http://schemas.openxmlformats.org/drawingml/2006/main" name="COLOR TEMPLATE">
  <a:themeElements>
    <a:clrScheme name="MSVID Dark Purple">
      <a:dk1>
        <a:srgbClr val="505050"/>
      </a:dk1>
      <a:lt1>
        <a:srgbClr val="FFFFFF"/>
      </a:lt1>
      <a:dk2>
        <a:srgbClr val="32145A"/>
      </a:dk2>
      <a:lt2>
        <a:srgbClr val="E7DCF4"/>
      </a:lt2>
      <a:accent1>
        <a:srgbClr val="5C2D91"/>
      </a:accent1>
      <a:accent2>
        <a:srgbClr val="B4009E"/>
      </a:accent2>
      <a:accent3>
        <a:srgbClr val="107C10"/>
      </a:accent3>
      <a:accent4>
        <a:srgbClr val="0078D7"/>
      </a:accent4>
      <a:accent5>
        <a:srgbClr val="008272"/>
      </a:accent5>
      <a:accent6>
        <a:srgbClr val="D83B01"/>
      </a:accent6>
      <a:hlink>
        <a:srgbClr val="E7DCF4"/>
      </a:hlink>
      <a:folHlink>
        <a:srgbClr val="E7DCF4"/>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ervices Cloud &amp; Data Platform Partner Engagement Framework" id="{C255A1E1-6B95-4733-99FC-92A52AB96948}" vid="{2D9B0803-667B-40E6-A89C-48943691CCC6}"/>
    </a:ext>
  </a:extLst>
</a:theme>
</file>

<file path=ppt/theme/theme12.xml><?xml version="1.0" encoding="utf-8"?>
<a:theme xmlns:a="http://schemas.openxmlformats.org/drawingml/2006/main" name="Azure Security Mgmt_2017 Template">
  <a:themeElements>
    <a:clrScheme name="Azure 2017 Palette">
      <a:dk1>
        <a:srgbClr val="505050"/>
      </a:dk1>
      <a:lt1>
        <a:srgbClr val="FFFFFF"/>
      </a:lt1>
      <a:dk2>
        <a:srgbClr val="002050"/>
      </a:dk2>
      <a:lt2>
        <a:srgbClr val="D2D2D2"/>
      </a:lt2>
      <a:accent1>
        <a:srgbClr val="0072C6"/>
      </a:accent1>
      <a:accent2>
        <a:srgbClr val="002060"/>
      </a:accent2>
      <a:accent3>
        <a:srgbClr val="00B294"/>
      </a:accent3>
      <a:accent4>
        <a:srgbClr val="008272"/>
      </a:accent4>
      <a:accent5>
        <a:srgbClr val="BAD80A"/>
      </a:accent5>
      <a:accent6>
        <a:srgbClr val="5C2D91"/>
      </a:accent6>
      <a:hlink>
        <a:srgbClr val="5C2D91"/>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13.xml><?xml version="1.0" encoding="utf-8"?>
<a:theme xmlns:a="http://schemas.openxmlformats.org/drawingml/2006/main" name="3_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42DFBAD3-C25F-4FC8-963A-1F73730D7E5C}"/>
    </a:ext>
  </a:extLst>
</a:theme>
</file>

<file path=ppt/theme/theme14.xml><?xml version="1.0" encoding="utf-8"?>
<a:theme xmlns:a="http://schemas.openxmlformats.org/drawingml/2006/main" name="1_Azure Security Mgmt_2017 Template">
  <a:themeElements>
    <a:clrScheme name="Custom 2">
      <a:dk1>
        <a:srgbClr val="505050"/>
      </a:dk1>
      <a:lt1>
        <a:srgbClr val="FFFFFF"/>
      </a:lt1>
      <a:dk2>
        <a:srgbClr val="001F50"/>
      </a:dk2>
      <a:lt2>
        <a:srgbClr val="D2D2D2"/>
      </a:lt2>
      <a:accent1>
        <a:srgbClr val="0072C6"/>
      </a:accent1>
      <a:accent2>
        <a:srgbClr val="001F50"/>
      </a:accent2>
      <a:accent3>
        <a:srgbClr val="000000"/>
      </a:accent3>
      <a:accent4>
        <a:srgbClr val="DDDEDD"/>
      </a:accent4>
      <a:accent5>
        <a:srgbClr val="727372"/>
      </a:accent5>
      <a:accent6>
        <a:srgbClr val="72C700"/>
      </a:accent6>
      <a:hlink>
        <a:srgbClr val="0072C6"/>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15.xml><?xml version="1.0" encoding="utf-8"?>
<a:theme xmlns:a="http://schemas.openxmlformats.org/drawingml/2006/main" name="1_5-5011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Template_16x9.potx" id="{73CD10E5-6BB9-40C7-89C8-F0CB96ABC0CF}" vid="{FC2AAF48-2452-480C-86DF-1CB35B28F3E3}"/>
    </a:ext>
  </a:extLst>
</a:theme>
</file>

<file path=ppt/theme/theme16.xml><?xml version="1.0" encoding="utf-8"?>
<a:theme xmlns:a="http://schemas.openxmlformats.org/drawingml/2006/main" name="MGXFY15 GS Template - white layout">
  <a:themeElements>
    <a:clrScheme name="Custom 7">
      <a:dk1>
        <a:srgbClr val="505050"/>
      </a:dk1>
      <a:lt1>
        <a:srgbClr val="FFFFFF"/>
      </a:lt1>
      <a:dk2>
        <a:srgbClr val="002050"/>
      </a:dk2>
      <a:lt2>
        <a:srgbClr val="D2D2D2"/>
      </a:lt2>
      <a:accent1>
        <a:srgbClr val="0072C6"/>
      </a:accent1>
      <a:accent2>
        <a:srgbClr val="4668C5"/>
      </a:accent2>
      <a:accent3>
        <a:srgbClr val="00188F"/>
      </a:accent3>
      <a:accent4>
        <a:srgbClr val="008272"/>
      </a:accent4>
      <a:accent5>
        <a:srgbClr val="68217A"/>
      </a:accent5>
      <a:accent6>
        <a:srgbClr val="007233"/>
      </a:accent6>
      <a:hlink>
        <a:srgbClr val="008272"/>
      </a:hlink>
      <a:folHlink>
        <a:srgbClr val="0082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8DFC0E8C-F612-43D4-B8FC-667019544AE0}" vid="{994DF28D-DE75-4646-8A9A-D8C01370DE62}"/>
    </a:ext>
  </a:extLst>
</a:theme>
</file>

<file path=ppt/theme/theme17.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C+E Deck">
  <a:themeElements>
    <a:clrScheme name="PST">
      <a:dk1>
        <a:srgbClr val="505050"/>
      </a:dk1>
      <a:lt1>
        <a:srgbClr val="FFFFFF"/>
      </a:lt1>
      <a:dk2>
        <a:srgbClr val="0072C6"/>
      </a:dk2>
      <a:lt2>
        <a:srgbClr val="FFFFFF"/>
      </a:lt2>
      <a:accent1>
        <a:srgbClr val="00B6C3"/>
      </a:accent1>
      <a:accent2>
        <a:srgbClr val="BA141A"/>
      </a:accent2>
      <a:accent3>
        <a:srgbClr val="68217A"/>
      </a:accent3>
      <a:accent4>
        <a:srgbClr val="008272"/>
      </a:accent4>
      <a:accent5>
        <a:srgbClr val="00BCF2"/>
      </a:accent5>
      <a:accent6>
        <a:srgbClr val="00188F"/>
      </a:accent6>
      <a:hlink>
        <a:srgbClr val="0072C6"/>
      </a:hlink>
      <a:folHlink>
        <a:srgbClr val="0072C6"/>
      </a:folHlink>
    </a:clrScheme>
    <a:fontScheme name="Custom 11">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5-50201_Microsoft_Ready_Template">
  <a:themeElements>
    <a:clrScheme name="Microsoft Ready + Microsoft Inspire">
      <a:dk1>
        <a:srgbClr val="1A1A1A"/>
      </a:dk1>
      <a:lt1>
        <a:srgbClr val="FFFFFF"/>
      </a:lt1>
      <a:dk2>
        <a:srgbClr val="0D0D0D"/>
      </a:dk2>
      <a:lt2>
        <a:srgbClr val="E6E6E6"/>
      </a:lt2>
      <a:accent1>
        <a:srgbClr val="0078D4"/>
      </a:accent1>
      <a:accent2>
        <a:srgbClr val="002050"/>
      </a:accent2>
      <a:accent3>
        <a:srgbClr val="737373"/>
      </a:accent3>
      <a:accent4>
        <a:srgbClr val="5C2D91"/>
      </a:accent4>
      <a:accent5>
        <a:srgbClr val="BAD80A"/>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Template_CONFIDENTIAL.potx" id="{F1420D30-492E-40F3-986D-43082B8AE099}" vid="{5EC74E89-855D-4AD3-A4B7-DB708AB870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4B8F84BF-CF35-4AF1-BAC7-B8DAE64F4EAE}" vid="{CBD897B8-F46D-4D52-9EAA-92EA989EC1D5}"/>
    </a:ext>
  </a:extLst>
</a:theme>
</file>

<file path=ppt/theme/theme4.xml><?xml version="1.0" encoding="utf-8"?>
<a:theme xmlns:a="http://schemas.openxmlformats.org/drawingml/2006/main" name="1_5-50109_Microsoft_Dark_Template">
  <a:themeElements>
    <a:clrScheme name="Microsoft 2017 Dark">
      <a:dk1>
        <a:srgbClr val="353535"/>
      </a:dk1>
      <a:lt1>
        <a:srgbClr val="FFFFFF"/>
      </a:lt1>
      <a:dk2>
        <a:srgbClr val="D83B01"/>
      </a:dk2>
      <a:lt2>
        <a:srgbClr val="CDF4FF"/>
      </a:lt2>
      <a:accent1>
        <a:srgbClr val="D83B01"/>
      </a:accent1>
      <a:accent2>
        <a:srgbClr val="FF8C00"/>
      </a:accent2>
      <a:accent3>
        <a:srgbClr val="FFB900"/>
      </a:accent3>
      <a:accent4>
        <a:srgbClr val="00BCF2"/>
      </a:accent4>
      <a:accent5>
        <a:srgbClr val="D2D2D2"/>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7C638A3A-D771-4183-8214-2AFBE384714F}"/>
    </a:ext>
  </a:extLst>
</a:theme>
</file>

<file path=ppt/theme/theme5.xml><?xml version="1.0" encoding="utf-8"?>
<a:theme xmlns:a="http://schemas.openxmlformats.org/drawingml/2006/main" name="2_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42DFBAD3-C25F-4FC8-963A-1F73730D7E5C}"/>
    </a:ext>
  </a:extLst>
</a:theme>
</file>

<file path=ppt/theme/theme6.xml><?xml version="1.0" encoding="utf-8"?>
<a:theme xmlns:a="http://schemas.openxmlformats.org/drawingml/2006/main" name="1_WHITE TEMPLAT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CIF request approval process 2016 04 19" id="{9891CD9D-1671-4138-BBE9-45BAEF9C4AF7}" vid="{EAF6B631-CD7C-4266-9176-ECCD5153DD52}"/>
    </a:ext>
  </a:extLst>
</a:theme>
</file>

<file path=ppt/theme/theme7.xml><?xml version="1.0" encoding="utf-8"?>
<a:theme xmlns:a="http://schemas.openxmlformats.org/drawingml/2006/main" name="4_COLOR TEMPLATE">
  <a:themeElements>
    <a:clrScheme name="Azure Hybrid Cloud">
      <a:dk1>
        <a:srgbClr val="505050"/>
      </a:dk1>
      <a:lt1>
        <a:srgbClr val="FFFFFF"/>
      </a:lt1>
      <a:dk2>
        <a:srgbClr val="0078D7"/>
      </a:dk2>
      <a:lt2>
        <a:srgbClr val="F2F2F2"/>
      </a:lt2>
      <a:accent1>
        <a:srgbClr val="002050"/>
      </a:accent1>
      <a:accent2>
        <a:srgbClr val="00BCF2"/>
      </a:accent2>
      <a:accent3>
        <a:srgbClr val="BAD80A"/>
      </a:accent3>
      <a:accent4>
        <a:srgbClr val="0078D7"/>
      </a:accent4>
      <a:accent5>
        <a:srgbClr val="32145A"/>
      </a:accent5>
      <a:accent6>
        <a:srgbClr val="FFB900"/>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8.xml><?xml version="1.0" encoding="utf-8"?>
<a:theme xmlns:a="http://schemas.openxmlformats.org/drawingml/2006/main" name="6-50001_WPC 2016 Breakout Template">
  <a:themeElements>
    <a:clrScheme name="WPC 2016 colors">
      <a:dk1>
        <a:srgbClr val="505050"/>
      </a:dk1>
      <a:lt1>
        <a:srgbClr val="FFFFFF"/>
      </a:lt1>
      <a:dk2>
        <a:srgbClr val="5C2D91"/>
      </a:dk2>
      <a:lt2>
        <a:srgbClr val="EAEAEA"/>
      </a:lt2>
      <a:accent1>
        <a:srgbClr val="5C2D91"/>
      </a:accent1>
      <a:accent2>
        <a:srgbClr val="0078D7"/>
      </a:accent2>
      <a:accent3>
        <a:srgbClr val="002050"/>
      </a:accent3>
      <a:accent4>
        <a:srgbClr val="32145A"/>
      </a:accent4>
      <a:accent5>
        <a:srgbClr val="B4009E"/>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6_Session_16x9_Template" id="{750A99CB-C201-4AC0-83E3-D27190A82074}" vid="{ACAB9C74-80B6-439E-ADE9-F57FD616B89F}"/>
    </a:ext>
  </a:extLst>
</a:theme>
</file>

<file path=ppt/theme/theme9.xml><?xml version="1.0" encoding="utf-8"?>
<a:theme xmlns:a="http://schemas.openxmlformats.org/drawingml/2006/main" name="Microsoft_IT_16x9_Internal_Light">
  <a:themeElements>
    <a:clrScheme name="Custom 39">
      <a:dk1>
        <a:srgbClr val="505050"/>
      </a:dk1>
      <a:lt1>
        <a:srgbClr val="FFFFFF"/>
      </a:lt1>
      <a:dk2>
        <a:srgbClr val="008272"/>
      </a:dk2>
      <a:lt2>
        <a:srgbClr val="D2D2D2"/>
      </a:lt2>
      <a:accent1>
        <a:srgbClr val="008272"/>
      </a:accent1>
      <a:accent2>
        <a:srgbClr val="68217A"/>
      </a:accent2>
      <a:accent3>
        <a:srgbClr val="0072C6"/>
      </a:accent3>
      <a:accent4>
        <a:srgbClr val="008272"/>
      </a:accent4>
      <a:accent5>
        <a:srgbClr val="442359"/>
      </a:accent5>
      <a:accent6>
        <a:srgbClr val="002050"/>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93274" tIns="46637" rIns="93274"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4" id="{69AE0158-79EF-4A26-85E6-877D922FF08B}" vid="{DBBF9F2B-3492-4E29-9CDB-D55DFC6B204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ocType xmlns="8d3c27f3-a8b9-4590-b01c-2dcf49ffbdb8">Regular</docType>
    <Panel xmlns="8d3c27f3-a8b9-4590-b01c-2dcf49ffbdb8">83</Panel>
    <documentOrder xmlns="8d3c27f3-a8b9-4590-b01c-2dcf49ffbdb8">1</documentOrder>
    <Topic xmlns="8d3c27f3-a8b9-4590-b01c-2dcf49ffbdb8">234</Topic>
    <endDate xmlns="8d3c27f3-a8b9-4590-b01c-2dcf49ffbdb8" xsi:nil="true"/>
    <Page xmlns="8d3c27f3-a8b9-4590-b01c-2dcf49ffbdb8">4</Page>
    <startDate xmlns="8d3c27f3-a8b9-4590-b01c-2dcf49ffbdb8">2017-08-17T05:00:00+00:00</startDate>
    <documentHoverText xmlns="8d3c27f3-a8b9-4590-b01c-2dcf49ffbdb8" xsi:nil="true"/>
    <Expose xmlns="8d3c27f3-a8b9-4590-b01c-2dcf49ffbdb8">true</Expose>
    <Migrate xmlns="8d3c27f3-a8b9-4590-b01c-2dcf49ffbdb8">true</Migrate>
    <NewTab xmlns="8d3c27f3-a8b9-4590-b01c-2dcf49ffbdb8">Get started</NewTab>
    <NewPage xmlns="8d3c27f3-a8b9-4590-b01c-2dcf49ffbdb8">15</NewPag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ED689D19D6784694F4BA0115B899AB" ma:contentTypeVersion="44" ma:contentTypeDescription="Create a new document." ma:contentTypeScope="" ma:versionID="150e89249e16045989daa4c6952e418e">
  <xsd:schema xmlns:xsd="http://www.w3.org/2001/XMLSchema" xmlns:xs="http://www.w3.org/2001/XMLSchema" xmlns:p="http://schemas.microsoft.com/office/2006/metadata/properties" xmlns:ns2="8d3c27f3-a8b9-4590-b01c-2dcf49ffbdb8" xmlns:ns3="670da6a4-462a-4f1c-b094-cf1bbbb6826b" targetNamespace="http://schemas.microsoft.com/office/2006/metadata/properties" ma:root="true" ma:fieldsID="85ce3a78aad2de7c356650350bd296f6" ns2:_="" ns3:_="">
    <xsd:import namespace="8d3c27f3-a8b9-4590-b01c-2dcf49ffbdb8"/>
    <xsd:import namespace="670da6a4-462a-4f1c-b094-cf1bbbb6826b"/>
    <xsd:element name="properties">
      <xsd:complexType>
        <xsd:sequence>
          <xsd:element name="documentManagement">
            <xsd:complexType>
              <xsd:all>
                <xsd:element ref="ns2:Page" minOccurs="0"/>
                <xsd:element ref="ns2:Panel" minOccurs="0"/>
                <xsd:element ref="ns2:Topic" minOccurs="0"/>
                <xsd:element ref="ns2:documentHoverText" minOccurs="0"/>
                <xsd:element ref="ns2:documentOrder" minOccurs="0"/>
                <xsd:element ref="ns2:Expose" minOccurs="0"/>
                <xsd:element ref="ns2:startDate"/>
                <xsd:element ref="ns2:endDate" minOccurs="0"/>
                <xsd:element ref="ns2:Page_x003a_ID" minOccurs="0"/>
                <xsd:element ref="ns2:Panel_x003a_ID" minOccurs="0"/>
                <xsd:element ref="ns2:Topic_x003a_ID" minOccurs="0"/>
                <xsd:element ref="ns3:SharedWithUsers" minOccurs="0"/>
                <xsd:element ref="ns2:Topic_x003a_Topic_x0020_Order" minOccurs="0"/>
                <xsd:element ref="ns2:Page_x003a_colorDark" minOccurs="0"/>
                <xsd:element ref="ns2:Panel_x003a_Panel_x0020_Order" minOccurs="0"/>
                <xsd:element ref="ns2:Panel_x003a_panelName" minOccurs="0"/>
                <xsd:element ref="ns2:Topic_x003a_topicName" minOccurs="0"/>
                <xsd:element ref="ns2:Topic_x003a_Subtitle" minOccurs="0"/>
                <xsd:element ref="ns2:docType" minOccurs="0"/>
                <xsd:element ref="ns2:Migrate" minOccurs="0"/>
                <xsd:element ref="ns2:NewPage" minOccurs="0"/>
                <xsd:element ref="ns2:NewTab"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3c27f3-a8b9-4590-b01c-2dcf49ffbdb8" elementFormDefault="qualified">
    <xsd:import namespace="http://schemas.microsoft.com/office/2006/documentManagement/types"/>
    <xsd:import namespace="http://schemas.microsoft.com/office/infopath/2007/PartnerControls"/>
    <xsd:element name="Page" ma:index="2" nillable="true" ma:displayName="Page" ma:list="{68c061cf-0b9e-423b-903d-626a6ecc1a08}" ma:internalName="Page" ma:readOnly="false" ma:showField="Title">
      <xsd:simpleType>
        <xsd:restriction base="dms:Lookup"/>
      </xsd:simpleType>
    </xsd:element>
    <xsd:element name="Panel" ma:index="3" nillable="true" ma:displayName="Panel" ma:list="{f8df8a86-d169-4a6a-aab8-ef967d03ce85}" ma:internalName="Panel" ma:readOnly="false" ma:showField="Title">
      <xsd:simpleType>
        <xsd:restriction base="dms:Lookup"/>
      </xsd:simpleType>
    </xsd:element>
    <xsd:element name="Topic" ma:index="4" nillable="true" ma:displayName="Topic" ma:list="{728b8753-0864-4a96-87f9-1490fe4c2362}" ma:internalName="Topic" ma:readOnly="false" ma:showField="Title">
      <xsd:simpleType>
        <xsd:restriction base="dms:Lookup"/>
      </xsd:simpleType>
    </xsd:element>
    <xsd:element name="documentHoverText" ma:index="5" nillable="true" ma:displayName="Document Hover Text" ma:internalName="documentHoverText">
      <xsd:simpleType>
        <xsd:restriction base="dms:Text">
          <xsd:maxLength value="255"/>
        </xsd:restriction>
      </xsd:simpleType>
    </xsd:element>
    <xsd:element name="documentOrder" ma:index="6" nillable="true" ma:displayName="Document Order" ma:internalName="documentOrder" ma:percentage="FALSE">
      <xsd:simpleType>
        <xsd:restriction base="dms:Number"/>
      </xsd:simpleType>
    </xsd:element>
    <xsd:element name="Expose" ma:index="7" nillable="true" ma:displayName="Expose" ma:default="1" ma:internalName="Expose">
      <xsd:simpleType>
        <xsd:restriction base="dms:Boolean"/>
      </xsd:simpleType>
    </xsd:element>
    <xsd:element name="startDate" ma:index="8" ma:displayName="Start Date" ma:default="[today]" ma:format="DateOnly" ma:internalName="startDate">
      <xsd:simpleType>
        <xsd:restriction base="dms:DateTime"/>
      </xsd:simpleType>
    </xsd:element>
    <xsd:element name="endDate" ma:index="9" nillable="true" ma:displayName="End Date" ma:format="DateOnly" ma:internalName="endDate">
      <xsd:simpleType>
        <xsd:restriction base="dms:DateTime"/>
      </xsd:simpleType>
    </xsd:element>
    <xsd:element name="Page_x003a_ID" ma:index="12" nillable="true" ma:displayName="Page:ID" ma:list="{68c061cf-0b9e-423b-903d-626a6ecc1a08}" ma:internalName="Page_x003a_ID" ma:readOnly="true" ma:showField="ID" ma:web="670da6a4-462a-4f1c-b094-cf1bbbb6826b">
      <xsd:simpleType>
        <xsd:restriction base="dms:Lookup"/>
      </xsd:simpleType>
    </xsd:element>
    <xsd:element name="Panel_x003a_ID" ma:index="13" nillable="true" ma:displayName="Panel:ID" ma:list="{f8df8a86-d169-4a6a-aab8-ef967d03ce85}" ma:internalName="Panel_x003a_ID" ma:readOnly="true" ma:showField="ID" ma:web="670da6a4-462a-4f1c-b094-cf1bbbb6826b">
      <xsd:simpleType>
        <xsd:restriction base="dms:Lookup"/>
      </xsd:simpleType>
    </xsd:element>
    <xsd:element name="Topic_x003a_ID" ma:index="14" nillable="true" ma:displayName="Topic:ID" ma:list="{728b8753-0864-4a96-87f9-1490fe4c2362}" ma:internalName="Topic_x003a_ID" ma:readOnly="true" ma:showField="ID" ma:web="670da6a4-462a-4f1c-b094-cf1bbbb6826b">
      <xsd:simpleType>
        <xsd:restriction base="dms:Lookup"/>
      </xsd:simpleType>
    </xsd:element>
    <xsd:element name="Topic_x003a_Topic_x0020_Order" ma:index="20" nillable="true" ma:displayName="Topic:Topic Order" ma:list="{728b8753-0864-4a96-87f9-1490fe4c2362}" ma:internalName="Topic_x003a_Topic_x0020_Order" ma:readOnly="true" ma:showField="topicOrder" ma:web="670da6a4-462a-4f1c-b094-cf1bbbb6826b">
      <xsd:simpleType>
        <xsd:restriction base="dms:Lookup"/>
      </xsd:simpleType>
    </xsd:element>
    <xsd:element name="Page_x003a_colorDark" ma:index="21" nillable="true" ma:displayName="Page:colorDark" ma:list="{68c061cf-0b9e-423b-903d-626a6ecc1a08}" ma:internalName="Page_x003a_colorDark" ma:readOnly="true" ma:showField="colorDark" ma:web="670da6a4-462a-4f1c-b094-cf1bbbb6826b">
      <xsd:simpleType>
        <xsd:restriction base="dms:Lookup"/>
      </xsd:simpleType>
    </xsd:element>
    <xsd:element name="Panel_x003a_Panel_x0020_Order" ma:index="22" nillable="true" ma:displayName="Panel:Panel Order" ma:list="{f8df8a86-d169-4a6a-aab8-ef967d03ce85}" ma:internalName="Panel_x003a_Panel_x0020_Order" ma:readOnly="true" ma:showField="panelOrder" ma:web="670da6a4-462a-4f1c-b094-cf1bbbb6826b">
      <xsd:simpleType>
        <xsd:restriction base="dms:Lookup"/>
      </xsd:simpleType>
    </xsd:element>
    <xsd:element name="Panel_x003a_panelName" ma:index="23" nillable="true" ma:displayName="Panel:panelName" ma:list="{f8df8a86-d169-4a6a-aab8-ef967d03ce85}" ma:internalName="Panel_x003a_panelName" ma:readOnly="true" ma:showField="panelName" ma:web="670da6a4-462a-4f1c-b094-cf1bbbb6826b">
      <xsd:simpleType>
        <xsd:restriction base="dms:Lookup"/>
      </xsd:simpleType>
    </xsd:element>
    <xsd:element name="Topic_x003a_topicName" ma:index="24" nillable="true" ma:displayName="Topic:topicName" ma:list="{728b8753-0864-4a96-87f9-1490fe4c2362}" ma:internalName="Topic_x003a_topicName" ma:readOnly="true" ma:showField="topicName" ma:web="670da6a4-462a-4f1c-b094-cf1bbbb6826b">
      <xsd:simpleType>
        <xsd:restriction base="dms:Lookup"/>
      </xsd:simpleType>
    </xsd:element>
    <xsd:element name="Topic_x003a_Subtitle" ma:index="26" nillable="true" ma:displayName="Topic:Subtitle" ma:list="{728b8753-0864-4a96-87f9-1490fe4c2362}" ma:internalName="Topic_x003a_Subtitle" ma:readOnly="true" ma:showField="Subtitle" ma:web="670da6a4-462a-4f1c-b094-cf1bbbb6826b">
      <xsd:simpleType>
        <xsd:restriction base="dms:Lookup"/>
      </xsd:simpleType>
    </xsd:element>
    <xsd:element name="docType" ma:index="27" nillable="true" ma:displayName="docType" ma:default="Regular" ma:format="Dropdown" ma:internalName="docType">
      <xsd:simpleType>
        <xsd:restriction base="dms:Choice">
          <xsd:enumeration value="Regular"/>
          <xsd:enumeration value="PST"/>
          <xsd:enumeration value="COE"/>
        </xsd:restriction>
      </xsd:simpleType>
    </xsd:element>
    <xsd:element name="Migrate" ma:index="28" nillable="true" ma:displayName="Migrate" ma:default="1" ma:internalName="Migrate">
      <xsd:simpleType>
        <xsd:restriction base="dms:Boolean"/>
      </xsd:simpleType>
    </xsd:element>
    <xsd:element name="NewPage" ma:index="29" nillable="true" ma:displayName="NewPage" ma:list="{12553e8a-bde4-4724-8990-a51c835798a3}" ma:internalName="NewPage" ma:showField="Title">
      <xsd:simpleType>
        <xsd:restriction base="dms:Lookup"/>
      </xsd:simpleType>
    </xsd:element>
    <xsd:element name="NewTab" ma:index="30" nillable="true" ma:displayName="NewTab" ma:default="Get started" ma:format="Dropdown" ma:internalName="NewTab">
      <xsd:simpleType>
        <xsd:restriction base="dms:Choice">
          <xsd:enumeration value="Get started"/>
          <xsd:enumeration value="Technical"/>
          <xsd:enumeration value="Sales and marketing"/>
          <xsd:enumeration value="Offers and Incentives"/>
          <xsd:enumeration value="Get showcased"/>
          <xsd:enumeration value="Support"/>
        </xsd:restriction>
      </xsd:simpleType>
    </xsd:element>
  </xsd:schema>
  <xsd:schema xmlns:xsd="http://www.w3.org/2001/XMLSchema" xmlns:xs="http://www.w3.org/2001/XMLSchema" xmlns:dms="http://schemas.microsoft.com/office/2006/documentManagement/types" xmlns:pc="http://schemas.microsoft.com/office/infopath/2007/PartnerControls" targetNamespace="670da6a4-462a-4f1c-b094-cf1bbbb6826b" elementFormDefault="qualified">
    <xsd:import namespace="http://schemas.microsoft.com/office/2006/documentManagement/types"/>
    <xsd:import namespace="http://schemas.microsoft.com/office/infopath/2007/PartnerControls"/>
    <xsd:element name="SharedWithUsers" ma:index="19"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5"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7CD1747-E97F-4158-9086-AD1F55FA0583}">
  <ds:schemaRefs>
    <ds:schemaRef ds:uri="670da6a4-462a-4f1c-b094-cf1bbbb6826b"/>
    <ds:schemaRef ds:uri="http://purl.org/dc/terms/"/>
    <ds:schemaRef ds:uri="http://schemas.microsoft.com/office/2006/metadata/properties"/>
    <ds:schemaRef ds:uri="8d3c27f3-a8b9-4590-b01c-2dcf49ffbdb8"/>
    <ds:schemaRef ds:uri="http://schemas.microsoft.com/office/2006/documentManagement/types"/>
    <ds:schemaRef ds:uri="http://purl.org/dc/elements/1.1/"/>
    <ds:schemaRef ds:uri="http://www.w3.org/XML/1998/namespace"/>
    <ds:schemaRef ds:uri="http://schemas.microsoft.com/office/infopath/2007/PartnerControl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17230A49-6BDA-4E1B-ACC4-5135848B8017}">
  <ds:schemaRefs>
    <ds:schemaRef ds:uri="http://schemas.microsoft.com/sharepoint/v3/contenttype/forms"/>
  </ds:schemaRefs>
</ds:datastoreItem>
</file>

<file path=customXml/itemProps3.xml><?xml version="1.0" encoding="utf-8"?>
<ds:datastoreItem xmlns:ds="http://schemas.openxmlformats.org/officeDocument/2006/customXml" ds:itemID="{179BF626-2832-4B65-867D-9B804438A8F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3c27f3-a8b9-4590-b01c-2dcf49ffbdb8"/>
    <ds:schemaRef ds:uri="670da6a4-462a-4f1c-b094-cf1bbbb6826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Inspire 2017</Template>
  <TotalTime>8640</TotalTime>
  <Words>4233</Words>
  <Application>Microsoft Office PowerPoint</Application>
  <PresentationFormat>Custom</PresentationFormat>
  <Paragraphs>746</Paragraphs>
  <Slides>64</Slides>
  <Notes>40</Notes>
  <HiddenSlides>2</HiddenSlides>
  <MMClips>0</MMClips>
  <ScaleCrop>false</ScaleCrop>
  <HeadingPairs>
    <vt:vector size="6" baseType="variant">
      <vt:variant>
        <vt:lpstr>Fonts Used</vt:lpstr>
      </vt:variant>
      <vt:variant>
        <vt:i4>17</vt:i4>
      </vt:variant>
      <vt:variant>
        <vt:lpstr>Theme</vt:lpstr>
      </vt:variant>
      <vt:variant>
        <vt:i4>20</vt:i4>
      </vt:variant>
      <vt:variant>
        <vt:lpstr>Slide Titles</vt:lpstr>
      </vt:variant>
      <vt:variant>
        <vt:i4>64</vt:i4>
      </vt:variant>
    </vt:vector>
  </HeadingPairs>
  <TitlesOfParts>
    <vt:vector size="101" baseType="lpstr">
      <vt:lpstr>ＭＳ Ｐゴシック</vt:lpstr>
      <vt:lpstr>PMingLiU</vt:lpstr>
      <vt:lpstr>Arial</vt:lpstr>
      <vt:lpstr>Arial Black</vt:lpstr>
      <vt:lpstr>Calibri</vt:lpstr>
      <vt:lpstr>Calibri Light</vt:lpstr>
      <vt:lpstr>Consolas</vt:lpstr>
      <vt:lpstr>Graphik</vt:lpstr>
      <vt:lpstr>Open Sans Light</vt:lpstr>
      <vt:lpstr>Segoe Light</vt:lpstr>
      <vt:lpstr>Segoe Pro Display SemiLight</vt:lpstr>
      <vt:lpstr>Segoe UI</vt:lpstr>
      <vt:lpstr>Segoe UI Light</vt:lpstr>
      <vt:lpstr>Segoe UI Semibold</vt:lpstr>
      <vt:lpstr>Segoe UI Semilight</vt:lpstr>
      <vt:lpstr>Times New Roman</vt:lpstr>
      <vt:lpstr>Wingdings</vt:lpstr>
      <vt:lpstr>3-50088_Microsoft_Inspire_Template</vt:lpstr>
      <vt:lpstr>Office Theme</vt:lpstr>
      <vt:lpstr>5-50109_Microsoft_Light_Template</vt:lpstr>
      <vt:lpstr>1_5-50109_Microsoft_Dark_Template</vt:lpstr>
      <vt:lpstr>2_5-50109_Microsoft_Light_Template</vt:lpstr>
      <vt:lpstr>1_WHITE TEMPLATE</vt:lpstr>
      <vt:lpstr>4_COLOR TEMPLATE</vt:lpstr>
      <vt:lpstr>6-50001_WPC 2016 Breakout Template</vt:lpstr>
      <vt:lpstr>Microsoft_IT_16x9_Internal_Light</vt:lpstr>
      <vt:lpstr>5-30711_TR22_BO_CT_Template</vt:lpstr>
      <vt:lpstr>COLOR TEMPLATE</vt:lpstr>
      <vt:lpstr>Azure Security Mgmt_2017 Template</vt:lpstr>
      <vt:lpstr>3_5-50109_Microsoft_Light_Template</vt:lpstr>
      <vt:lpstr>1_Azure Security Mgmt_2017 Template</vt:lpstr>
      <vt:lpstr>1_5-50113_Microsoft_Ready_Dark_Template</vt:lpstr>
      <vt:lpstr>MGXFY15 GS Template - white layout</vt:lpstr>
      <vt:lpstr>2_Office Theme</vt:lpstr>
      <vt:lpstr>C+E Deck</vt:lpstr>
      <vt:lpstr>5-50201_Microsoft_Ready_Template</vt:lpstr>
      <vt:lpstr>1_Office Theme</vt:lpstr>
      <vt:lpstr>PowerPoint Presentation</vt:lpstr>
      <vt:lpstr>PowerPoint Presentation</vt:lpstr>
      <vt:lpstr>PowerPoint Presentation</vt:lpstr>
      <vt:lpstr>PowerPoint Presentation</vt:lpstr>
      <vt:lpstr>Technical Delivery </vt:lpstr>
      <vt:lpstr>PowerPoint Presentation</vt:lpstr>
      <vt:lpstr>What’s Driving Migrations?</vt:lpstr>
      <vt:lpstr>Three Steps Approach</vt:lpstr>
      <vt:lpstr>A simpler approach to migration</vt:lpstr>
      <vt:lpstr>Migration Framework</vt:lpstr>
      <vt:lpstr>Types of Migrations</vt:lpstr>
      <vt:lpstr>A different view of our Tactical approach</vt:lpstr>
      <vt:lpstr>Lift and Shift (Apps, Virtual Machines, Workloads)</vt:lpstr>
      <vt:lpstr>Understanding a Typical On-Premise to Cloud Migration</vt:lpstr>
      <vt:lpstr>Partner Offering Progression</vt:lpstr>
      <vt:lpstr>Azure Continues to Innovate</vt:lpstr>
      <vt:lpstr>Azure Migration Journey</vt:lpstr>
      <vt:lpstr>Tools for Every Stage</vt:lpstr>
      <vt:lpstr>PowerPoint Presentation</vt:lpstr>
      <vt:lpstr>Azure Migrate for Discovery and Assessment </vt:lpstr>
      <vt:lpstr>How Azure Migrate Works</vt:lpstr>
      <vt:lpstr>Light discovery</vt:lpstr>
      <vt:lpstr>Migration to Azure with Cloudamize</vt:lpstr>
      <vt:lpstr>Migration to Azure with BitTitan</vt:lpstr>
      <vt:lpstr>PowerPoint Presentation</vt:lpstr>
      <vt:lpstr>Recent Enhancements </vt:lpstr>
      <vt:lpstr>Customer Considerations for Assessment Tools </vt:lpstr>
      <vt:lpstr>Customer Considerations for Assessment Tools </vt:lpstr>
      <vt:lpstr>Choosing Between Microsoft and ISV Tools</vt:lpstr>
      <vt:lpstr>Assessment Tools Comparison</vt:lpstr>
      <vt:lpstr>PowerPoint Presentation</vt:lpstr>
      <vt:lpstr>Azure Site Recovery for Server Migration</vt:lpstr>
      <vt:lpstr>How Hyper-V Migration Works</vt:lpstr>
      <vt:lpstr>How VMware Migration Works</vt:lpstr>
      <vt:lpstr>Comprehensive Coverage for VMware</vt:lpstr>
      <vt:lpstr>Zero Application Data Loss</vt:lpstr>
      <vt:lpstr>Customer Considerations for Migration Tools </vt:lpstr>
      <vt:lpstr>Customer Considerations for Migration Tools </vt:lpstr>
      <vt:lpstr>Choosing Between Microsoft and ISV Tools</vt:lpstr>
      <vt:lpstr>Migration Tools Comparison</vt:lpstr>
      <vt:lpstr>PowerPoint Presentation</vt:lpstr>
      <vt:lpstr>ASR deployment Planner for Hyper-v</vt:lpstr>
      <vt:lpstr>ASR Deployment Planner</vt:lpstr>
      <vt:lpstr>ASR Deployment Planner</vt:lpstr>
      <vt:lpstr>ASR Deployment Planner</vt:lpstr>
      <vt:lpstr>ASR Deployment Planner</vt:lpstr>
      <vt:lpstr>Physical Servers </vt:lpstr>
      <vt:lpstr>Performance counters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Site Recovery Capacity planner</vt:lpstr>
      <vt:lpstr>Microsoft Assessment and planning tool kit https://www.microsoft.com/en-us/download/details.aspx?id=7826 </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Migrate customer workloads to Azure</dc:title>
  <dc:subject>&lt;Speech title here&gt;</dc:subject>
  <dc:creator>Bradley Stewart</dc:creator>
  <cp:keywords>Partner-ready</cp:keywords>
  <dc:description>Template: Mitchell Derrey, Silver Fox Productions_x000d_
Formatting: _x000d_
Audience Type:</dc:description>
  <cp:lastModifiedBy>Mohamed Garrana</cp:lastModifiedBy>
  <cp:revision>76</cp:revision>
  <dcterms:created xsi:type="dcterms:W3CDTF">2017-06-30T00:04:01Z</dcterms:created>
  <dcterms:modified xsi:type="dcterms:W3CDTF">2018-10-10T10:49:00Z</dcterms:modified>
  <cp:category>Microsoft Inspire 2017</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0x010100B8ED689D19D6784694F4BA0115B899AB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mwaiter@microsoft.com</vt:lpwstr>
  </property>
  <property fmtid="{D5CDD505-2E9C-101B-9397-08002B2CF9AE}" pid="15" name="MSIP_Label_f42aa342-8706-4288-bd11-ebb85995028c_SetDate">
    <vt:lpwstr>2017-06-27T13:13:23.2841887-07:00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